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26" r:id="rId2"/>
    <p:sldId id="791" r:id="rId3"/>
    <p:sldId id="789" r:id="rId4"/>
    <p:sldId id="793" r:id="rId5"/>
    <p:sldId id="794" r:id="rId6"/>
    <p:sldId id="796" r:id="rId7"/>
    <p:sldId id="795" r:id="rId8"/>
    <p:sldId id="792" r:id="rId9"/>
    <p:sldId id="780" r:id="rId10"/>
    <p:sldId id="790" r:id="rId11"/>
    <p:sldId id="799" r:id="rId12"/>
    <p:sldId id="800" r:id="rId13"/>
    <p:sldId id="797" r:id="rId14"/>
    <p:sldId id="774" r:id="rId15"/>
    <p:sldId id="804" r:id="rId16"/>
    <p:sldId id="805" r:id="rId17"/>
    <p:sldId id="788" r:id="rId18"/>
    <p:sldId id="786" r:id="rId19"/>
    <p:sldId id="784" r:id="rId20"/>
    <p:sldId id="785" r:id="rId21"/>
    <p:sldId id="773" r:id="rId22"/>
    <p:sldId id="798" r:id="rId23"/>
    <p:sldId id="807" r:id="rId2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5624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A0"/>
    <a:srgbClr val="2254A1"/>
    <a:srgbClr val="FF0000"/>
    <a:srgbClr val="FFFFFF"/>
    <a:srgbClr val="A31F7D"/>
    <a:srgbClr val="FFCC99"/>
    <a:srgbClr val="8AACDB"/>
    <a:srgbClr val="9B9EA7"/>
    <a:srgbClr val="C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006" autoAdjust="0"/>
  </p:normalViewPr>
  <p:slideViewPr>
    <p:cSldViewPr>
      <p:cViewPr varScale="1">
        <p:scale>
          <a:sx n="123" d="100"/>
          <a:sy n="123" d="100"/>
        </p:scale>
        <p:origin x="774" y="108"/>
      </p:cViewPr>
      <p:guideLst>
        <p:guide orient="horz" pos="436"/>
        <p:guide pos="5624"/>
        <p:guide orient="horz" pos="1207"/>
        <p:guide pos="295"/>
        <p:guide orient="horz" pos="3634"/>
        <p:guide orient="horz" pos="1344"/>
        <p:guide orient="horz" pos="3884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394" y="-90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defTabSz="942749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algn="r" defTabSz="942749" eaLnBrk="0" hangingPunct="0">
              <a:defRPr sz="1200"/>
            </a:lvl1pPr>
          </a:lstStyle>
          <a:p>
            <a:pPr>
              <a:defRPr/>
            </a:pPr>
            <a:fld id="{AE0408D4-8534-46FD-A6E5-6AF770D90F8A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defTabSz="942749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2309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algn="r" defTabSz="942749" eaLnBrk="0" hangingPunct="0">
              <a:defRPr sz="1200"/>
            </a:lvl1pPr>
          </a:lstStyle>
          <a:p>
            <a:pPr>
              <a:defRPr/>
            </a:pPr>
            <a:fld id="{A66A1FA2-FE3D-4B37-A335-163802B16E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12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9" rIns="94757" bIns="473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9" rIns="94757" bIns="473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1155"/>
            <a:ext cx="5205932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9" rIns="94757" bIns="47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9" rIns="94757" bIns="473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9" rIns="94757" bIns="473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AC5E31-368D-4BDA-B010-4448EBD496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229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039" y="1088740"/>
            <a:ext cx="8045078" cy="517637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D59B2BA-4EC5-4E36-884E-3082283EE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00" y="6521450"/>
            <a:ext cx="3876382" cy="18466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600" dirty="0">
                <a:latin typeface="Arial" pitchFamily="34" charset="0"/>
              </a:rPr>
              <a:t>Internationaler Controller Verein eV | www.controllerverein.com | international </a:t>
            </a:r>
            <a:r>
              <a:rPr lang="de-DE" sz="600" dirty="0" err="1">
                <a:latin typeface="Arial" pitchFamily="34" charset="0"/>
              </a:rPr>
              <a:t>work</a:t>
            </a:r>
            <a:r>
              <a:rPr lang="de-DE" sz="600" dirty="0">
                <a:latin typeface="Arial" pitchFamily="34" charset="0"/>
              </a:rPr>
              <a:t> </a:t>
            </a:r>
            <a:r>
              <a:rPr lang="de-DE" sz="600" dirty="0" err="1">
                <a:latin typeface="Arial" pitchFamily="34" charset="0"/>
              </a:rPr>
              <a:t>group</a:t>
            </a:r>
            <a:r>
              <a:rPr lang="de-DE" sz="600" dirty="0">
                <a:latin typeface="Arial" pitchFamily="34" charset="0"/>
              </a:rPr>
              <a:t> | 20</a:t>
            </a:r>
            <a:r>
              <a:rPr lang="pl-PL" sz="600" dirty="0">
                <a:latin typeface="Arial" pitchFamily="34" charset="0"/>
              </a:rPr>
              <a:t>20</a:t>
            </a:r>
            <a:r>
              <a:rPr lang="de-DE" sz="600" dirty="0">
                <a:latin typeface="Arial" pitchFamily="34" charset="0"/>
              </a:rPr>
              <a:t> | </a:t>
            </a:r>
            <a:r>
              <a:rPr lang="de-DE" sz="600" dirty="0" err="1">
                <a:latin typeface="Arial" pitchFamily="34" charset="0"/>
              </a:rPr>
              <a:t>page</a:t>
            </a:r>
            <a:r>
              <a:rPr lang="de-DE" sz="600" dirty="0">
                <a:latin typeface="Arial" pitchFamily="34" charset="0"/>
              </a:rPr>
              <a:t> </a:t>
            </a:r>
            <a:fld id="{E1A0032E-9176-4D17-82C2-7F65D83DC706}" type="slidenum">
              <a:rPr lang="de-DE" sz="600" smtClean="0">
                <a:latin typeface="Arial" pitchFamily="34" charset="0"/>
              </a:rPr>
              <a:pPr eaLnBrk="0" hangingPunct="0">
                <a:defRPr/>
              </a:pPr>
              <a:t>‹Nr.›</a:t>
            </a:fld>
            <a:endParaRPr lang="de-DE" sz="600" dirty="0">
              <a:latin typeface="Arial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0F05BC-0EC3-4E98-8231-91A28866DD71}"/>
              </a:ext>
            </a:extLst>
          </p:cNvPr>
          <p:cNvSpPr txBox="1"/>
          <p:nvPr userDrawn="1"/>
        </p:nvSpPr>
        <p:spPr>
          <a:xfrm>
            <a:off x="4933927" y="6489340"/>
            <a:ext cx="4030849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de-DE" sz="1400" b="1" dirty="0" err="1">
                <a:solidFill>
                  <a:srgbClr val="CD5A00"/>
                </a:solidFill>
              </a:rPr>
              <a:t>work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r>
              <a:rPr lang="de-DE" sz="1400" b="1" dirty="0">
                <a:solidFill>
                  <a:srgbClr val="CD5A00"/>
                </a:solidFill>
              </a:rPr>
              <a:t>, </a:t>
            </a:r>
            <a:r>
              <a:rPr lang="de-DE" sz="1400" b="1" dirty="0" err="1">
                <a:solidFill>
                  <a:srgbClr val="CD5A00"/>
                </a:solidFill>
              </a:rPr>
              <a:t>learn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r>
              <a:rPr lang="de-DE" sz="1400" b="1" dirty="0">
                <a:solidFill>
                  <a:srgbClr val="CD5A00"/>
                </a:solidFill>
              </a:rPr>
              <a:t>, </a:t>
            </a:r>
            <a:r>
              <a:rPr lang="de-DE" sz="1400" b="1" dirty="0" err="1">
                <a:solidFill>
                  <a:srgbClr val="CD5A00"/>
                </a:solidFill>
              </a:rPr>
              <a:t>develop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endParaRPr lang="de-DE" sz="1400" dirty="0">
              <a:solidFill>
                <a:srgbClr val="CD5A00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97834"/>
            <a:ext cx="7772400" cy="50356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46378"/>
            <a:ext cx="7772400" cy="48244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292" y="1952836"/>
            <a:ext cx="7772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508000" y="6521450"/>
            <a:ext cx="3876382" cy="18466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600" dirty="0">
                <a:latin typeface="Arial" pitchFamily="34" charset="0"/>
              </a:rPr>
              <a:t>Internationaler Controller Verein eV | www.controllerverein.com | international </a:t>
            </a:r>
            <a:r>
              <a:rPr lang="de-DE" sz="600" dirty="0" err="1">
                <a:latin typeface="Arial" pitchFamily="34" charset="0"/>
              </a:rPr>
              <a:t>work</a:t>
            </a:r>
            <a:r>
              <a:rPr lang="de-DE" sz="600" dirty="0">
                <a:latin typeface="Arial" pitchFamily="34" charset="0"/>
              </a:rPr>
              <a:t> </a:t>
            </a:r>
            <a:r>
              <a:rPr lang="de-DE" sz="600" dirty="0" err="1">
                <a:latin typeface="Arial" pitchFamily="34" charset="0"/>
              </a:rPr>
              <a:t>group</a:t>
            </a:r>
            <a:r>
              <a:rPr lang="de-DE" sz="600" dirty="0">
                <a:latin typeface="Arial" pitchFamily="34" charset="0"/>
              </a:rPr>
              <a:t> | 20</a:t>
            </a:r>
            <a:r>
              <a:rPr lang="pl-PL" sz="600" dirty="0">
                <a:latin typeface="Arial" pitchFamily="34" charset="0"/>
              </a:rPr>
              <a:t>20</a:t>
            </a:r>
            <a:r>
              <a:rPr lang="de-DE" sz="600" dirty="0">
                <a:latin typeface="Arial" pitchFamily="34" charset="0"/>
              </a:rPr>
              <a:t> | </a:t>
            </a:r>
            <a:r>
              <a:rPr lang="de-DE" sz="600" dirty="0" err="1">
                <a:latin typeface="Arial" pitchFamily="34" charset="0"/>
              </a:rPr>
              <a:t>page</a:t>
            </a:r>
            <a:r>
              <a:rPr lang="de-DE" sz="600" dirty="0">
                <a:latin typeface="Arial" pitchFamily="34" charset="0"/>
              </a:rPr>
              <a:t> </a:t>
            </a:r>
            <a:fld id="{E1A0032E-9176-4D17-82C2-7F65D83DC706}" type="slidenum">
              <a:rPr lang="de-DE" sz="600" smtClean="0">
                <a:latin typeface="Arial" pitchFamily="34" charset="0"/>
              </a:rPr>
              <a:pPr eaLnBrk="0" hangingPunct="0">
                <a:defRPr/>
              </a:pPr>
              <a:t>‹Nr.›</a:t>
            </a:fld>
            <a:endParaRPr lang="de-DE" sz="600" dirty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540" y="933838"/>
            <a:ext cx="6407150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4933927" y="6489340"/>
            <a:ext cx="4030849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de-DE" sz="1400" b="1" dirty="0" err="1">
                <a:solidFill>
                  <a:srgbClr val="CD5A00"/>
                </a:solidFill>
              </a:rPr>
              <a:t>work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r>
              <a:rPr lang="de-DE" sz="1400" b="1" dirty="0">
                <a:solidFill>
                  <a:srgbClr val="CD5A00"/>
                </a:solidFill>
              </a:rPr>
              <a:t>, </a:t>
            </a:r>
            <a:r>
              <a:rPr lang="de-DE" sz="1400" b="1" dirty="0" err="1">
                <a:solidFill>
                  <a:srgbClr val="CD5A00"/>
                </a:solidFill>
              </a:rPr>
              <a:t>learn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r>
              <a:rPr lang="de-DE" sz="1400" b="1" dirty="0">
                <a:solidFill>
                  <a:srgbClr val="CD5A00"/>
                </a:solidFill>
              </a:rPr>
              <a:t>, </a:t>
            </a:r>
            <a:r>
              <a:rPr lang="de-DE" sz="1400" b="1" dirty="0" err="1">
                <a:solidFill>
                  <a:srgbClr val="CD5A00"/>
                </a:solidFill>
              </a:rPr>
              <a:t>develop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endParaRPr lang="de-DE" sz="1400" dirty="0">
              <a:solidFill>
                <a:srgbClr val="CD5A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982" r:id="rId2"/>
    <p:sldLayoutId id="2147483986" r:id="rId3"/>
    <p:sldLayoutId id="2147483987" r:id="rId4"/>
  </p:sldLayoutIdLst>
  <p:transition spd="med">
    <p:wipe dir="r"/>
  </p:transition>
  <p:hf sldNum="0" hdr="0" ftr="0" dt="0"/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714375" rtl="0" eaLnBrk="0" fontAlgn="base" hangingPunct="0">
        <a:spcBef>
          <a:spcPct val="20000"/>
        </a:spcBef>
        <a:spcAft>
          <a:spcPct val="60000"/>
        </a:spcAft>
        <a:defRPr sz="2000" b="1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271463" indent="-271463" algn="l" defTabSz="714375" rtl="0" eaLnBrk="0" fontAlgn="base" hangingPunct="0">
        <a:spcBef>
          <a:spcPct val="20000"/>
        </a:spcBef>
        <a:spcAft>
          <a:spcPct val="40000"/>
        </a:spcAft>
        <a:buClr>
          <a:srgbClr val="2254A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533400" indent="-261938" algn="l" defTabSz="714375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951038" indent="-381000" algn="l" defTabSz="714375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511425" indent="-381000" algn="l" defTabSz="7143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9686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4258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8830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3402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FMP5uQhX24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3023828" y="5079614"/>
            <a:ext cx="5818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t"/>
            <a:r>
              <a:rPr lang="de-DE" sz="1600" dirty="0">
                <a:ea typeface="ヒラギノ角ゴ Pro W3" pitchFamily="1" charset="-128"/>
                <a:cs typeface="Arial" charset="0"/>
              </a:rPr>
              <a:t>Team </a:t>
            </a:r>
            <a:r>
              <a:rPr lang="de-DE" sz="1600" dirty="0" err="1">
                <a:ea typeface="ヒラギノ角ゴ Pro W3" pitchFamily="1" charset="-128"/>
                <a:cs typeface="Arial" charset="0"/>
              </a:rPr>
              <a:t>member</a:t>
            </a:r>
            <a:r>
              <a:rPr lang="pl-PL" sz="1600" dirty="0">
                <a:ea typeface="ヒラギノ角ゴ Pro W3" pitchFamily="1" charset="-128"/>
                <a:cs typeface="Arial" charset="0"/>
              </a:rPr>
              <a:t>s</a:t>
            </a:r>
            <a:r>
              <a:rPr lang="de-DE" sz="1600" dirty="0">
                <a:ea typeface="ヒラギノ角ゴ Pro W3" pitchFamily="1" charset="-128"/>
                <a:cs typeface="Arial" charset="0"/>
              </a:rPr>
              <a:t>: </a:t>
            </a:r>
            <a:br>
              <a:rPr lang="de-DE" sz="1600" dirty="0">
                <a:ea typeface="ヒラギノ角ゴ Pro W3" pitchFamily="1" charset="-128"/>
                <a:cs typeface="Arial" charset="0"/>
              </a:rPr>
            </a:br>
            <a:endParaRPr lang="de-DE" sz="1600" dirty="0"/>
          </a:p>
          <a:p>
            <a:pPr algn="r" fontAlgn="t"/>
            <a:r>
              <a:rPr lang="de-DE" sz="1600" u="sng" dirty="0"/>
              <a:t>Jörn Ney</a:t>
            </a:r>
            <a:r>
              <a:rPr lang="de-DE" sz="1600" dirty="0"/>
              <a:t>, Luiza Arcab, Mariusz </a:t>
            </a:r>
            <a:r>
              <a:rPr lang="de-DE" sz="1600" dirty="0" err="1"/>
              <a:t>Rzeźnikiewicz</a:t>
            </a:r>
            <a:r>
              <a:rPr lang="pl-PL" sz="1600" dirty="0"/>
              <a:t>,</a:t>
            </a:r>
            <a:r>
              <a:rPr lang="de-DE" sz="1600" dirty="0"/>
              <a:t> Anita </a:t>
            </a:r>
            <a:r>
              <a:rPr lang="de-DE" sz="1600" dirty="0" err="1"/>
              <a:t>Lazovic</a:t>
            </a:r>
            <a:endParaRPr lang="de-DE" sz="1600" dirty="0"/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6B99C806-032C-4DB0-A380-E6AC84AD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85" y="927472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e-DE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>Team </a:t>
            </a:r>
            <a:r>
              <a:rPr lang="de-DE" b="1" kern="0" dirty="0">
                <a:solidFill>
                  <a:srgbClr val="2254A0"/>
                </a:solidFill>
                <a:ea typeface="ヒラギノ角ゴ Pro W3" pitchFamily="1" charset="-128"/>
                <a:cs typeface="+mn-cs"/>
              </a:rPr>
              <a:t>1</a:t>
            </a:r>
            <a:r>
              <a:rPr lang="de-DE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  <a:t>:</a:t>
            </a:r>
            <a:b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  <a:cs typeface="+mn-cs"/>
              </a:rPr>
            </a:br>
            <a:endParaRPr lang="en-US" sz="2000" dirty="0">
              <a:ea typeface="ヒラギノ角ゴ Pro W3" pitchFamily="1" charset="-128"/>
              <a:cs typeface="Arial" charset="0"/>
            </a:endParaRPr>
          </a:p>
          <a:p>
            <a:pPr algn="ctr" eaLnBrk="0" hangingPunct="0">
              <a:defRPr/>
            </a:pPr>
            <a:r>
              <a:rPr lang="de-DE" sz="3600" b="1" dirty="0">
                <a:ea typeface="ヒラギノ角ゴ Pro W3" pitchFamily="1" charset="-128"/>
                <a:cs typeface="Arial" charset="0"/>
              </a:rPr>
              <a:t>   </a:t>
            </a:r>
            <a:r>
              <a:rPr lang="pl-PL" sz="3600" b="1" dirty="0">
                <a:ea typeface="ヒラギノ角ゴ Pro W3" pitchFamily="1" charset="-128"/>
                <a:cs typeface="Arial" charset="0"/>
              </a:rPr>
              <a:t>„L</a:t>
            </a:r>
            <a:r>
              <a:rPr lang="en-US" sz="3600" b="1" dirty="0" err="1">
                <a:ea typeface="ヒラギノ角ゴ Pro W3" pitchFamily="1" charset="-128"/>
                <a:cs typeface="Arial" charset="0"/>
              </a:rPr>
              <a:t>iquidity</a:t>
            </a:r>
            <a:r>
              <a:rPr lang="pl-PL" sz="3600" b="1" dirty="0">
                <a:ea typeface="ヒラギノ角ゴ Pro W3" pitchFamily="1" charset="-128"/>
                <a:cs typeface="Arial" charset="0"/>
              </a:rPr>
              <a:t>”</a:t>
            </a:r>
            <a:endParaRPr lang="de-DE" sz="3600" b="1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4C08FD-5590-4FFD-9CC1-2477288FE39D}"/>
              </a:ext>
            </a:extLst>
          </p:cNvPr>
          <p:cNvSpPr txBox="1"/>
          <p:nvPr/>
        </p:nvSpPr>
        <p:spPr>
          <a:xfrm>
            <a:off x="809582" y="3356992"/>
            <a:ext cx="752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Final</a:t>
            </a:r>
            <a:r>
              <a:rPr lang="pl-PL" dirty="0"/>
              <a:t> </a:t>
            </a:r>
            <a:r>
              <a:rPr lang="de-DE" dirty="0" err="1"/>
              <a:t>meeting</a:t>
            </a:r>
            <a:r>
              <a:rPr lang="de-DE" dirty="0"/>
              <a:t> ICV Work Group 2020 </a:t>
            </a:r>
          </a:p>
          <a:p>
            <a:pPr algn="ctr"/>
            <a:r>
              <a:rPr lang="pl-PL" dirty="0"/>
              <a:t>06</a:t>
            </a:r>
            <a:r>
              <a:rPr lang="de-DE" dirty="0"/>
              <a:t>.</a:t>
            </a:r>
            <a:r>
              <a:rPr lang="pl-PL" dirty="0"/>
              <a:t>11</a:t>
            </a:r>
            <a:r>
              <a:rPr lang="de-DE" dirty="0"/>
              <a:t>.2020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4AAD6B-E521-4361-B293-9A373C62E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57" y="223528"/>
            <a:ext cx="1419199" cy="1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8616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2A928-D34D-474D-A08A-58A2299E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6" y="296652"/>
            <a:ext cx="8720864" cy="1004912"/>
          </a:xfrm>
        </p:spPr>
        <p:txBody>
          <a:bodyPr/>
          <a:lstStyle/>
          <a:p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input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221506-9FCA-452A-B760-BE1CE534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1" y="1196752"/>
            <a:ext cx="5512999" cy="430742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075E445-F837-4C60-A4BD-7903C1D0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03" y="1412503"/>
            <a:ext cx="3945099" cy="4489820"/>
          </a:xfrm>
          <a:prstGeom prst="rect">
            <a:avLst/>
          </a:prstGeom>
        </p:spPr>
      </p:pic>
      <p:pic>
        <p:nvPicPr>
          <p:cNvPr id="7" name="Obraz 3">
            <a:extLst>
              <a:ext uri="{FF2B5EF4-FFF2-40B4-BE49-F238E27FC236}">
                <a16:creationId xmlns:a16="http://schemas.microsoft.com/office/drawing/2014/main" id="{73DB0911-AC30-4C92-8129-780B141965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6036" y="1715782"/>
            <a:ext cx="3945099" cy="28149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6EC1D1-7FD8-430C-B913-6A5EAB5F8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62" y="3191463"/>
            <a:ext cx="3961380" cy="26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44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659B9-487B-48C6-BF5E-6E2A3B9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14" y="296652"/>
            <a:ext cx="8514366" cy="503560"/>
          </a:xfrm>
        </p:spPr>
        <p:txBody>
          <a:bodyPr/>
          <a:lstStyle/>
          <a:p>
            <a:r>
              <a:rPr lang="pl-PL" dirty="0"/>
              <a:t>A</a:t>
            </a:r>
            <a:r>
              <a:rPr lang="de-DE" dirty="0" err="1"/>
              <a:t>ssumptions</a:t>
            </a:r>
            <a:r>
              <a:rPr lang="pl-PL" dirty="0"/>
              <a:t> </a:t>
            </a:r>
            <a:r>
              <a:rPr lang="de-DE" dirty="0"/>
              <a:t>- </a:t>
            </a:r>
            <a:r>
              <a:rPr lang="pl-PL" dirty="0"/>
              <a:t>r</a:t>
            </a:r>
            <a:r>
              <a:rPr lang="de-DE" dirty="0" err="1"/>
              <a:t>ange</a:t>
            </a:r>
            <a:r>
              <a:rPr lang="de-DE" dirty="0"/>
              <a:t> </a:t>
            </a:r>
            <a:r>
              <a:rPr lang="pl-PL" dirty="0"/>
              <a:t>&amp; </a:t>
            </a:r>
            <a:r>
              <a:rPr lang="de-DE" dirty="0" err="1"/>
              <a:t>distribution</a:t>
            </a:r>
            <a:r>
              <a:rPr lang="pl-PL" dirty="0"/>
              <a:t> </a:t>
            </a:r>
            <a:r>
              <a:rPr lang="pl-PL" dirty="0" err="1"/>
              <a:t>parameters</a:t>
            </a:r>
            <a:endParaRPr lang="de-DE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CD3ED6-30AA-46A6-8B7D-53523FC1A330}"/>
              </a:ext>
            </a:extLst>
          </p:cNvPr>
          <p:cNvPicPr/>
          <p:nvPr/>
        </p:nvPicPr>
        <p:blipFill rotWithShape="1">
          <a:blip r:embed="rId2"/>
          <a:srcRect b="55340"/>
          <a:stretch/>
        </p:blipFill>
        <p:spPr>
          <a:xfrm>
            <a:off x="446488" y="908720"/>
            <a:ext cx="8577182" cy="210752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5107A99-49A4-4126-82DE-44ED6BB329B4}"/>
              </a:ext>
            </a:extLst>
          </p:cNvPr>
          <p:cNvPicPr/>
          <p:nvPr/>
        </p:nvPicPr>
        <p:blipFill rotWithShape="1">
          <a:blip r:embed="rId2"/>
          <a:srcRect t="42725" b="29809"/>
          <a:stretch/>
        </p:blipFill>
        <p:spPr>
          <a:xfrm>
            <a:off x="459314" y="3645024"/>
            <a:ext cx="8577182" cy="129614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B117290-5A45-4625-A3B3-794D2D7E82D2}"/>
              </a:ext>
            </a:extLst>
          </p:cNvPr>
          <p:cNvPicPr/>
          <p:nvPr/>
        </p:nvPicPr>
        <p:blipFill rotWithShape="1">
          <a:blip r:embed="rId2"/>
          <a:srcRect l="-270" t="69429" r="270" b="53"/>
          <a:stretch/>
        </p:blipFill>
        <p:spPr>
          <a:xfrm>
            <a:off x="430160" y="4941168"/>
            <a:ext cx="8577182" cy="144016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C563339B-8BF1-420A-8808-A4DC9ABC7267}"/>
              </a:ext>
            </a:extLst>
          </p:cNvPr>
          <p:cNvSpPr txBox="1">
            <a:spLocks/>
          </p:cNvSpPr>
          <p:nvPr/>
        </p:nvSpPr>
        <p:spPr bwMode="auto">
          <a:xfrm>
            <a:off x="378114" y="3045717"/>
            <a:ext cx="8514366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de-DE" b="1" dirty="0"/>
              <a:t>Add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risk</a:t>
            </a:r>
            <a:r>
              <a:rPr lang="de-DE" b="1" dirty="0"/>
              <a:t> (</a:t>
            </a:r>
            <a:r>
              <a:rPr lang="de-DE" b="1" dirty="0" err="1"/>
              <a:t>likelihood</a:t>
            </a:r>
            <a:r>
              <a:rPr lang="de-DE" b="1" dirty="0"/>
              <a:t>/</a:t>
            </a:r>
            <a:r>
              <a:rPr lang="de-DE" b="1" dirty="0" err="1"/>
              <a:t>impact</a:t>
            </a:r>
            <a:r>
              <a:rPr lang="de-DE" b="1" dirty="0"/>
              <a:t>)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model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946865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659B9-487B-48C6-BF5E-6E2A3B9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296652"/>
            <a:ext cx="8514366" cy="503560"/>
          </a:xfrm>
        </p:spPr>
        <p:txBody>
          <a:bodyPr/>
          <a:lstStyle/>
          <a:p>
            <a:r>
              <a:rPr lang="de-DE" dirty="0"/>
              <a:t>Run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</a:t>
            </a:r>
            <a:r>
              <a:rPr lang="pl-PL" dirty="0" err="1"/>
              <a:t>onte</a:t>
            </a:r>
            <a:r>
              <a:rPr lang="pl-PL" dirty="0"/>
              <a:t> </a:t>
            </a:r>
            <a:r>
              <a:rPr lang="de-DE" dirty="0"/>
              <a:t>C</a:t>
            </a:r>
            <a:r>
              <a:rPr lang="pl-PL" dirty="0" err="1"/>
              <a:t>arlo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C563339B-8BF1-420A-8808-A4DC9ABC7267}"/>
              </a:ext>
            </a:extLst>
          </p:cNvPr>
          <p:cNvSpPr txBox="1">
            <a:spLocks/>
          </p:cNvSpPr>
          <p:nvPr/>
        </p:nvSpPr>
        <p:spPr bwMode="auto">
          <a:xfrm>
            <a:off x="367371" y="2039598"/>
            <a:ext cx="8514366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de-DE" dirty="0" err="1"/>
              <a:t>Interpreat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outcomes</a:t>
            </a:r>
            <a:endParaRPr lang="de-DE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80F292C-CA3F-438F-B5C6-6097CF34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4" y="949028"/>
            <a:ext cx="2988332" cy="10052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BFF3AF7-FE3A-4B1C-9BEF-D040B5C30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98" r="26704"/>
          <a:stretch/>
        </p:blipFill>
        <p:spPr>
          <a:xfrm>
            <a:off x="476402" y="2773554"/>
            <a:ext cx="5427746" cy="254246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AB60913-9058-454B-ABE3-23CD053094F3}"/>
              </a:ext>
            </a:extLst>
          </p:cNvPr>
          <p:cNvSpPr txBox="1"/>
          <p:nvPr/>
        </p:nvSpPr>
        <p:spPr>
          <a:xfrm>
            <a:off x="395536" y="5431601"/>
            <a:ext cx="752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</a:t>
            </a:r>
            <a:r>
              <a:rPr lang="pl-PL" dirty="0"/>
              <a:t>40</a:t>
            </a:r>
            <a:r>
              <a:rPr lang="en-US" dirty="0"/>
              <a:t>% chance of a cash forecast value being equal to or less than 0 € in  FY2021. </a:t>
            </a:r>
            <a:endParaRPr lang="de-DE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148F8BC-B3D3-45D8-97B6-1AB8BCC23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84" b="56267"/>
          <a:stretch/>
        </p:blipFill>
        <p:spPr>
          <a:xfrm>
            <a:off x="6084168" y="2674582"/>
            <a:ext cx="2416248" cy="26255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DF7C3F1-DD82-418A-84F6-C9FC8E578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84" t="48019" b="17197"/>
          <a:stretch/>
        </p:blipFill>
        <p:spPr>
          <a:xfrm>
            <a:off x="6554890" y="3376864"/>
            <a:ext cx="24162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4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C691E-F3ED-4349-9FFB-96B04131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0098"/>
            <a:ext cx="7772400" cy="503560"/>
          </a:xfrm>
        </p:spPr>
        <p:txBody>
          <a:bodyPr/>
          <a:lstStyle/>
          <a:p>
            <a:r>
              <a:rPr lang="en-US" dirty="0"/>
              <a:t>Monte-Carlo-Simulation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1ED2E51D-4768-412C-AFF6-28EDA769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1" y="368660"/>
            <a:ext cx="8111918" cy="575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99776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>
            <a:extLst>
              <a:ext uri="{FF2B5EF4-FFF2-40B4-BE49-F238E27FC236}">
                <a16:creationId xmlns:a16="http://schemas.microsoft.com/office/drawing/2014/main" id="{7D7576A8-F160-4AD0-9FB5-C99FD8FB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532"/>
            <a:ext cx="9144000" cy="56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308F279-176E-4273-9EA4-628BA0D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297148"/>
            <a:ext cx="7772400" cy="503560"/>
          </a:xfrm>
        </p:spPr>
        <p:txBody>
          <a:bodyPr/>
          <a:lstStyle/>
          <a:p>
            <a:r>
              <a:rPr lang="pl-PL" dirty="0" err="1"/>
              <a:t>Liquidity</a:t>
            </a:r>
            <a:r>
              <a:rPr lang="pl-PL" dirty="0"/>
              <a:t> Management </a:t>
            </a:r>
            <a:endParaRPr lang="de-D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CF9A9-AFB0-49B4-A58C-784C74DD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384884"/>
            <a:ext cx="3816424" cy="2880320"/>
          </a:xfrm>
        </p:spPr>
        <p:txBody>
          <a:bodyPr/>
          <a:lstStyle/>
          <a:p>
            <a:pPr marL="0" indent="0" algn="ctr"/>
            <a:r>
              <a:rPr lang="pl-PL" dirty="0"/>
              <a:t>	</a:t>
            </a:r>
          </a:p>
          <a:p>
            <a:pPr marL="0" indent="0" algn="ctr"/>
            <a:r>
              <a:rPr lang="pl-PL" sz="2800" dirty="0"/>
              <a:t>How to </a:t>
            </a:r>
            <a:r>
              <a:rPr lang="pl-PL" sz="2800" dirty="0" err="1"/>
              <a:t>optimize</a:t>
            </a:r>
            <a:r>
              <a:rPr lang="pl-PL" sz="2800" dirty="0"/>
              <a:t> </a:t>
            </a:r>
            <a:r>
              <a:rPr lang="pl-PL" sz="2800" dirty="0" err="1"/>
              <a:t>working</a:t>
            </a:r>
            <a:r>
              <a:rPr lang="pl-PL" sz="2800" dirty="0"/>
              <a:t> </a:t>
            </a:r>
            <a:r>
              <a:rPr lang="pl-PL" sz="2800" dirty="0" err="1"/>
              <a:t>capital</a:t>
            </a:r>
            <a:r>
              <a:rPr lang="pl-PL" sz="2800" dirty="0"/>
              <a:t> management in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company</a:t>
            </a:r>
            <a:r>
              <a:rPr lang="pl-PL" sz="2800" dirty="0"/>
              <a:t> to </a:t>
            </a:r>
            <a:r>
              <a:rPr lang="pl-PL" sz="2800" dirty="0" err="1"/>
              <a:t>stay</a:t>
            </a:r>
            <a:r>
              <a:rPr lang="pl-PL" sz="2800" dirty="0"/>
              <a:t> with </a:t>
            </a:r>
            <a:r>
              <a:rPr lang="pl-PL" sz="2800" dirty="0" err="1"/>
              <a:t>positive</a:t>
            </a:r>
            <a:r>
              <a:rPr lang="pl-PL" sz="2800" dirty="0"/>
              <a:t> </a:t>
            </a:r>
            <a:r>
              <a:rPr lang="pl-PL" sz="2800" dirty="0" err="1"/>
              <a:t>cashflow</a:t>
            </a:r>
            <a:r>
              <a:rPr lang="pl-PL" sz="2800" dirty="0"/>
              <a:t> ?</a:t>
            </a:r>
            <a:endParaRPr lang="pl-PL" sz="2400" dirty="0"/>
          </a:p>
          <a:p>
            <a:pPr marL="0" indent="0" algn="ctr"/>
            <a:r>
              <a:rPr lang="pl-PL" dirty="0"/>
              <a:t>	</a:t>
            </a:r>
            <a:endParaRPr lang="pl-PL" sz="2800" dirty="0"/>
          </a:p>
          <a:p>
            <a:pPr marL="0" indent="0"/>
            <a:endParaRPr lang="pl-PL" dirty="0"/>
          </a:p>
          <a:p>
            <a:pPr marL="0" inden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>
            <a:extLst>
              <a:ext uri="{FF2B5EF4-FFF2-40B4-BE49-F238E27FC236}">
                <a16:creationId xmlns:a16="http://schemas.microsoft.com/office/drawing/2014/main" id="{7D7576A8-F160-4AD0-9FB5-C99FD8FB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532"/>
            <a:ext cx="9144000" cy="56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308F279-176E-4273-9EA4-628BA0D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98" y="284391"/>
            <a:ext cx="7772400" cy="503560"/>
          </a:xfrm>
        </p:spPr>
        <p:txBody>
          <a:bodyPr/>
          <a:lstStyle/>
          <a:p>
            <a:r>
              <a:rPr lang="pl-PL" dirty="0" err="1"/>
              <a:t>Liquidity</a:t>
            </a:r>
            <a:r>
              <a:rPr lang="pl-PL" dirty="0"/>
              <a:t> Management </a:t>
            </a:r>
            <a:endParaRPr lang="de-D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CF9A9-AFB0-49B4-A58C-784C74DD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2646178"/>
            <a:ext cx="3923344" cy="1575378"/>
          </a:xfrm>
        </p:spPr>
        <p:txBody>
          <a:bodyPr/>
          <a:lstStyle/>
          <a:p>
            <a:pPr marL="0" indent="0" algn="ctr"/>
            <a:r>
              <a:rPr lang="pl-PL" sz="2400" dirty="0" err="1"/>
              <a:t>Customer</a:t>
            </a:r>
            <a:r>
              <a:rPr lang="pl-PL" sz="2400" dirty="0"/>
              <a:t> </a:t>
            </a:r>
            <a:r>
              <a:rPr lang="pl-PL" sz="2400" dirty="0" err="1"/>
              <a:t>Payment</a:t>
            </a:r>
            <a:r>
              <a:rPr lang="pl-PL" sz="2400" dirty="0"/>
              <a:t> </a:t>
            </a:r>
            <a:r>
              <a:rPr lang="pl-PL" sz="2400" dirty="0" err="1"/>
              <a:t>Terms</a:t>
            </a:r>
            <a:r>
              <a:rPr lang="pl-PL" sz="2400" dirty="0"/>
              <a:t> Management Policy</a:t>
            </a:r>
          </a:p>
          <a:p>
            <a:pPr marL="0" indent="0"/>
            <a:endParaRPr lang="pl-PL" dirty="0"/>
          </a:p>
          <a:p>
            <a:pPr marL="0" indent="0"/>
            <a:endParaRPr lang="de-DE" dirty="0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48CC4969-C00D-404E-A258-5B5A66732D24}"/>
              </a:ext>
            </a:extLst>
          </p:cNvPr>
          <p:cNvSpPr txBox="1">
            <a:spLocks/>
          </p:cNvSpPr>
          <p:nvPr/>
        </p:nvSpPr>
        <p:spPr bwMode="auto">
          <a:xfrm>
            <a:off x="791581" y="4743380"/>
            <a:ext cx="32403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14375" rtl="0" eaLnBrk="0" fontAlgn="base" hangingPunct="0">
              <a:spcBef>
                <a:spcPct val="20000"/>
              </a:spcBef>
              <a:spcAft>
                <a:spcPct val="6000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271463" indent="-271463" algn="l" defTabSz="714375" rtl="0" eaLnBrk="0" fontAlgn="base" hangingPunct="0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533400" indent="-261938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951038" indent="-381000" algn="l" defTabSz="714375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511425" indent="-381000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9686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258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8830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402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pl-PL" sz="2800" kern="0" dirty="0"/>
              <a:t>DSO = 84 </a:t>
            </a:r>
            <a:r>
              <a:rPr lang="pl-PL" sz="2800" kern="0" dirty="0" err="1"/>
              <a:t>days</a:t>
            </a:r>
            <a:r>
              <a:rPr lang="pl-PL" sz="2800" kern="0" dirty="0"/>
              <a:t> </a:t>
            </a:r>
            <a:br>
              <a:rPr lang="pl-PL" sz="2800" kern="0" dirty="0"/>
            </a:br>
            <a:r>
              <a:rPr lang="pl-PL" sz="2800" kern="0" dirty="0">
                <a:solidFill>
                  <a:srgbClr val="FF0000"/>
                </a:solidFill>
              </a:rPr>
              <a:t>+/- 30 </a:t>
            </a:r>
            <a:r>
              <a:rPr lang="pl-PL" sz="2800" kern="0" dirty="0" err="1">
                <a:solidFill>
                  <a:srgbClr val="FF0000"/>
                </a:solidFill>
              </a:rPr>
              <a:t>days</a:t>
            </a:r>
            <a:r>
              <a:rPr lang="pl-PL" sz="2800" kern="0" dirty="0">
                <a:solidFill>
                  <a:srgbClr val="FF0000"/>
                </a:solidFill>
              </a:rPr>
              <a:t> </a:t>
            </a:r>
            <a:endParaRPr lang="de-DE" sz="2800" kern="0" dirty="0">
              <a:solidFill>
                <a:srgbClr val="FF0000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51B7B4A-7A99-44AB-970C-CD43311200C9}"/>
              </a:ext>
            </a:extLst>
          </p:cNvPr>
          <p:cNvSpPr/>
          <p:nvPr/>
        </p:nvSpPr>
        <p:spPr bwMode="auto">
          <a:xfrm>
            <a:off x="971600" y="4671372"/>
            <a:ext cx="2845456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9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usiness Handshake">
            <a:extLst>
              <a:ext uri="{FF2B5EF4-FFF2-40B4-BE49-F238E27FC236}">
                <a16:creationId xmlns:a16="http://schemas.microsoft.com/office/drawing/2014/main" id="{F36D9CCB-5F9D-400D-97AD-03537DE6D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/>
          <a:stretch/>
        </p:blipFill>
        <p:spPr bwMode="auto">
          <a:xfrm>
            <a:off x="-3902" y="944724"/>
            <a:ext cx="914790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308F279-176E-4273-9EA4-628BA0D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83" y="296652"/>
            <a:ext cx="8460940" cy="503560"/>
          </a:xfrm>
        </p:spPr>
        <p:txBody>
          <a:bodyPr/>
          <a:lstStyle/>
          <a:p>
            <a:r>
              <a:rPr lang="pl-PL" dirty="0" err="1"/>
              <a:t>Customer</a:t>
            </a:r>
            <a:r>
              <a:rPr lang="pl-PL" dirty="0"/>
              <a:t> Policy - Critical </a:t>
            </a:r>
            <a:r>
              <a:rPr lang="pl-PL" dirty="0" err="1"/>
              <a:t>Questions</a:t>
            </a:r>
            <a:r>
              <a:rPr lang="pl-PL" dirty="0"/>
              <a:t> to </a:t>
            </a:r>
            <a:r>
              <a:rPr lang="pl-PL" dirty="0" err="1"/>
              <a:t>Answer</a:t>
            </a:r>
            <a:endParaRPr lang="de-D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CF9A9-AFB0-49B4-A58C-784C74DD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930" y="1149593"/>
            <a:ext cx="4748064" cy="1151006"/>
          </a:xfrm>
        </p:spPr>
        <p:txBody>
          <a:bodyPr/>
          <a:lstStyle/>
          <a:p>
            <a:pPr marL="0" indent="0" algn="just"/>
            <a:r>
              <a:rPr lang="pl-PL" dirty="0">
                <a:solidFill>
                  <a:schemeClr val="bg1"/>
                </a:solidFill>
              </a:rPr>
              <a:t>What is the </a:t>
            </a:r>
            <a:r>
              <a:rPr lang="pl-PL" dirty="0" err="1">
                <a:solidFill>
                  <a:schemeClr val="bg1"/>
                </a:solidFill>
              </a:rPr>
              <a:t>probability</a:t>
            </a:r>
            <a:r>
              <a:rPr lang="pl-PL" dirty="0">
                <a:solidFill>
                  <a:schemeClr val="bg1"/>
                </a:solidFill>
              </a:rPr>
              <a:t> of </a:t>
            </a:r>
            <a:r>
              <a:rPr lang="pl-PL" dirty="0" err="1">
                <a:solidFill>
                  <a:schemeClr val="bg1"/>
                </a:solidFill>
              </a:rPr>
              <a:t>running</a:t>
            </a:r>
            <a:r>
              <a:rPr lang="pl-PL" dirty="0">
                <a:solidFill>
                  <a:schemeClr val="bg1"/>
                </a:solidFill>
              </a:rPr>
              <a:t> out of </a:t>
            </a:r>
            <a:r>
              <a:rPr lang="pl-PL" dirty="0" err="1">
                <a:solidFill>
                  <a:schemeClr val="bg1"/>
                </a:solidFill>
              </a:rPr>
              <a:t>cash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if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customers</a:t>
            </a:r>
            <a:r>
              <a:rPr lang="pl-PL" dirty="0">
                <a:solidFill>
                  <a:schemeClr val="bg1"/>
                </a:solidFill>
              </a:rPr>
              <a:t> on </a:t>
            </a:r>
            <a:r>
              <a:rPr lang="pl-PL" dirty="0" err="1">
                <a:solidFill>
                  <a:schemeClr val="bg1"/>
                </a:solidFill>
              </a:rPr>
              <a:t>average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pay</a:t>
            </a:r>
            <a:r>
              <a:rPr lang="pl-PL" dirty="0">
                <a:solidFill>
                  <a:schemeClr val="bg1"/>
                </a:solidFill>
              </a:rPr>
              <a:t>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20 </a:t>
            </a:r>
            <a:r>
              <a:rPr lang="pl-PL" dirty="0" err="1">
                <a:solidFill>
                  <a:schemeClr val="bg1"/>
                </a:solidFill>
              </a:rPr>
              <a:t>or</a:t>
            </a:r>
            <a:r>
              <a:rPr lang="pl-PL" dirty="0">
                <a:solidFill>
                  <a:schemeClr val="bg1"/>
                </a:solidFill>
              </a:rPr>
              <a:t> 30 </a:t>
            </a:r>
            <a:r>
              <a:rPr lang="pl-PL" dirty="0" err="1">
                <a:solidFill>
                  <a:schemeClr val="bg1"/>
                </a:solidFill>
              </a:rPr>
              <a:t>days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later</a:t>
            </a:r>
            <a:r>
              <a:rPr lang="pl-PL" dirty="0">
                <a:solidFill>
                  <a:schemeClr val="bg1"/>
                </a:solidFill>
              </a:rPr>
              <a:t> ?</a:t>
            </a:r>
            <a:endParaRPr lang="de-DE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A3F79796-ABE6-45FA-8C56-9D34507E396B}"/>
              </a:ext>
            </a:extLst>
          </p:cNvPr>
          <p:cNvSpPr txBox="1">
            <a:spLocks/>
          </p:cNvSpPr>
          <p:nvPr/>
        </p:nvSpPr>
        <p:spPr bwMode="auto">
          <a:xfrm>
            <a:off x="4355976" y="2562079"/>
            <a:ext cx="4644008" cy="1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14375" rtl="0" eaLnBrk="0" fontAlgn="base" hangingPunct="0">
              <a:spcBef>
                <a:spcPct val="20000"/>
              </a:spcBef>
              <a:spcAft>
                <a:spcPct val="6000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271463" indent="-271463" algn="l" defTabSz="714375" rtl="0" eaLnBrk="0" fontAlgn="base" hangingPunct="0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533400" indent="-261938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951038" indent="-381000" algn="l" defTabSz="714375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511425" indent="-381000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9686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258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8830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402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/>
            <a:r>
              <a:rPr lang="pl-PL" kern="0" dirty="0">
                <a:solidFill>
                  <a:schemeClr val="bg1"/>
                </a:solidFill>
              </a:rPr>
              <a:t>How </a:t>
            </a:r>
            <a:r>
              <a:rPr lang="pl-PL" kern="0" dirty="0" err="1">
                <a:solidFill>
                  <a:schemeClr val="bg1"/>
                </a:solidFill>
              </a:rPr>
              <a:t>many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additional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days</a:t>
            </a:r>
            <a:r>
              <a:rPr lang="pl-PL" kern="0" dirty="0">
                <a:solidFill>
                  <a:schemeClr val="bg1"/>
                </a:solidFill>
              </a:rPr>
              <a:t> of </a:t>
            </a:r>
            <a:r>
              <a:rPr lang="en-GB" kern="0" dirty="0">
                <a:solidFill>
                  <a:schemeClr val="bg1"/>
                </a:solidFill>
              </a:rPr>
              <a:t>collecting receivables </a:t>
            </a:r>
            <a:r>
              <a:rPr lang="pl-PL" kern="0" dirty="0" err="1">
                <a:solidFill>
                  <a:schemeClr val="bg1"/>
                </a:solidFill>
              </a:rPr>
              <a:t>could</a:t>
            </a:r>
            <a:r>
              <a:rPr lang="pl-PL" kern="0" dirty="0">
                <a:solidFill>
                  <a:schemeClr val="bg1"/>
                </a:solidFill>
              </a:rPr>
              <a:t> I </a:t>
            </a:r>
            <a:r>
              <a:rPr lang="pl-PL" kern="0" dirty="0" err="1">
                <a:solidFill>
                  <a:schemeClr val="bg1"/>
                </a:solidFill>
              </a:rPr>
              <a:t>accept</a:t>
            </a:r>
            <a:r>
              <a:rPr lang="pl-PL" kern="0" dirty="0">
                <a:solidFill>
                  <a:schemeClr val="bg1"/>
                </a:solidFill>
              </a:rPr>
              <a:t> to be 75% </a:t>
            </a:r>
            <a:r>
              <a:rPr lang="pl-PL" kern="0" dirty="0" err="1">
                <a:solidFill>
                  <a:schemeClr val="bg1"/>
                </a:solidFill>
              </a:rPr>
              <a:t>sure</a:t>
            </a:r>
            <a:r>
              <a:rPr lang="pl-PL" kern="0" dirty="0">
                <a:solidFill>
                  <a:schemeClr val="bg1"/>
                </a:solidFill>
              </a:rPr>
              <a:t> of </a:t>
            </a:r>
            <a:r>
              <a:rPr lang="pl-PL" kern="0" dirty="0" err="1">
                <a:solidFill>
                  <a:schemeClr val="bg1"/>
                </a:solidFill>
              </a:rPr>
              <a:t>having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positive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cash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flow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at</a:t>
            </a:r>
            <a:r>
              <a:rPr lang="pl-PL" kern="0" dirty="0">
                <a:solidFill>
                  <a:schemeClr val="bg1"/>
                </a:solidFill>
              </a:rPr>
              <a:t> the end of </a:t>
            </a:r>
            <a:r>
              <a:rPr lang="pl-PL" kern="0" dirty="0" err="1">
                <a:solidFill>
                  <a:schemeClr val="bg1"/>
                </a:solidFill>
              </a:rPr>
              <a:t>year</a:t>
            </a:r>
            <a:r>
              <a:rPr lang="pl-PL" kern="0" dirty="0">
                <a:solidFill>
                  <a:schemeClr val="bg1"/>
                </a:solidFill>
              </a:rPr>
              <a:t> ? </a:t>
            </a:r>
          </a:p>
          <a:p>
            <a:pPr marL="0" indent="0"/>
            <a:endParaRPr lang="de-DE" kern="0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036D903-865B-442F-A056-3DB8C1E20904}"/>
              </a:ext>
            </a:extLst>
          </p:cNvPr>
          <p:cNvSpPr txBox="1">
            <a:spLocks/>
          </p:cNvSpPr>
          <p:nvPr/>
        </p:nvSpPr>
        <p:spPr bwMode="auto">
          <a:xfrm>
            <a:off x="3887924" y="4581128"/>
            <a:ext cx="525607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14375" rtl="0" eaLnBrk="0" fontAlgn="base" hangingPunct="0">
              <a:spcBef>
                <a:spcPct val="20000"/>
              </a:spcBef>
              <a:spcAft>
                <a:spcPct val="6000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271463" indent="-271463" algn="l" defTabSz="714375" rtl="0" eaLnBrk="0" fontAlgn="base" hangingPunct="0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533400" indent="-261938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951038" indent="-381000" algn="l" defTabSz="714375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511425" indent="-381000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9686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258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8830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40225" indent="-381000" algn="l" defTabSz="7143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pl-PL" kern="0" dirty="0">
                <a:solidFill>
                  <a:schemeClr val="bg1"/>
                </a:solidFill>
              </a:rPr>
              <a:t>What is the </a:t>
            </a:r>
            <a:r>
              <a:rPr lang="pl-PL" kern="0" dirty="0" err="1">
                <a:solidFill>
                  <a:schemeClr val="bg1"/>
                </a:solidFill>
              </a:rPr>
              <a:t>expected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value</a:t>
            </a:r>
            <a:r>
              <a:rPr lang="pl-PL" kern="0" dirty="0">
                <a:solidFill>
                  <a:schemeClr val="bg1"/>
                </a:solidFill>
              </a:rPr>
              <a:t> of </a:t>
            </a:r>
            <a:r>
              <a:rPr lang="pl-PL" kern="0" dirty="0" err="1">
                <a:solidFill>
                  <a:schemeClr val="bg1"/>
                </a:solidFill>
              </a:rPr>
              <a:t>days</a:t>
            </a:r>
            <a:r>
              <a:rPr lang="pl-PL" kern="0" dirty="0">
                <a:solidFill>
                  <a:schemeClr val="bg1"/>
                </a:solidFill>
              </a:rPr>
              <a:t> of </a:t>
            </a:r>
            <a:r>
              <a:rPr lang="en-GB" kern="0" dirty="0">
                <a:solidFill>
                  <a:schemeClr val="bg1"/>
                </a:solidFill>
              </a:rPr>
              <a:t>collecting receivables </a:t>
            </a:r>
            <a:r>
              <a:rPr lang="pl-PL" kern="0" dirty="0">
                <a:solidFill>
                  <a:schemeClr val="bg1"/>
                </a:solidFill>
              </a:rPr>
              <a:t>to </a:t>
            </a:r>
            <a:r>
              <a:rPr lang="pl-PL" kern="0" dirty="0" err="1">
                <a:solidFill>
                  <a:schemeClr val="bg1"/>
                </a:solidFill>
              </a:rPr>
              <a:t>lower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probability</a:t>
            </a:r>
            <a:r>
              <a:rPr lang="pl-PL" kern="0" dirty="0">
                <a:solidFill>
                  <a:schemeClr val="bg1"/>
                </a:solidFill>
              </a:rPr>
              <a:t> of </a:t>
            </a:r>
            <a:r>
              <a:rPr lang="pl-PL" kern="0" dirty="0" err="1">
                <a:solidFill>
                  <a:schemeClr val="bg1"/>
                </a:solidFill>
              </a:rPr>
              <a:t>running</a:t>
            </a:r>
            <a:r>
              <a:rPr lang="pl-PL" kern="0" dirty="0">
                <a:solidFill>
                  <a:schemeClr val="bg1"/>
                </a:solidFill>
              </a:rPr>
              <a:t> out of </a:t>
            </a:r>
            <a:r>
              <a:rPr lang="pl-PL" kern="0" dirty="0" err="1">
                <a:solidFill>
                  <a:schemeClr val="bg1"/>
                </a:solidFill>
              </a:rPr>
              <a:t>cash</a:t>
            </a:r>
            <a:r>
              <a:rPr lang="pl-PL" kern="0" dirty="0">
                <a:solidFill>
                  <a:schemeClr val="bg1"/>
                </a:solidFill>
              </a:rPr>
              <a:t> to 3%? </a:t>
            </a:r>
            <a:br>
              <a:rPr lang="pl-PL" kern="0" dirty="0">
                <a:solidFill>
                  <a:schemeClr val="bg1"/>
                </a:solidFill>
              </a:rPr>
            </a:br>
            <a:r>
              <a:rPr lang="pl-PL" kern="0" dirty="0">
                <a:solidFill>
                  <a:schemeClr val="bg1"/>
                </a:solidFill>
              </a:rPr>
              <a:t>Then, </a:t>
            </a:r>
            <a:r>
              <a:rPr lang="pl-PL" kern="0" dirty="0" err="1">
                <a:solidFill>
                  <a:schemeClr val="bg1"/>
                </a:solidFill>
              </a:rPr>
              <a:t>how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many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days</a:t>
            </a:r>
            <a:r>
              <a:rPr lang="pl-PL" kern="0" dirty="0">
                <a:solidFill>
                  <a:schemeClr val="bg1"/>
                </a:solidFill>
              </a:rPr>
              <a:t> I </a:t>
            </a:r>
            <a:r>
              <a:rPr lang="pl-PL" kern="0" dirty="0" err="1">
                <a:solidFill>
                  <a:schemeClr val="bg1"/>
                </a:solidFill>
              </a:rPr>
              <a:t>should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shorten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en-GB" kern="0" dirty="0">
                <a:solidFill>
                  <a:schemeClr val="bg1"/>
                </a:solidFill>
              </a:rPr>
              <a:t>collecting receivables </a:t>
            </a:r>
            <a:r>
              <a:rPr lang="pl-PL" kern="0" dirty="0">
                <a:solidFill>
                  <a:schemeClr val="bg1"/>
                </a:solidFill>
              </a:rPr>
              <a:t>on </a:t>
            </a:r>
            <a:r>
              <a:rPr lang="pl-PL" kern="0" dirty="0" err="1">
                <a:solidFill>
                  <a:schemeClr val="bg1"/>
                </a:solidFill>
              </a:rPr>
              <a:t>average</a:t>
            </a:r>
            <a:r>
              <a:rPr lang="pl-PL" kern="0" dirty="0">
                <a:solidFill>
                  <a:schemeClr val="bg1"/>
                </a:solidFill>
              </a:rPr>
              <a:t> ? </a:t>
            </a:r>
          </a:p>
          <a:p>
            <a:pPr marL="0" indent="0"/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3985836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1A6B32BA-4262-494D-8DD6-3C4658DE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40"/>
            <a:ext cx="9151417" cy="51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308F279-176E-4273-9EA4-628BA0D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49" y="296652"/>
            <a:ext cx="8532948" cy="720080"/>
          </a:xfrm>
        </p:spPr>
        <p:txBody>
          <a:bodyPr/>
          <a:lstStyle/>
          <a:p>
            <a:r>
              <a:rPr lang="pl-PL" dirty="0">
                <a:highlight>
                  <a:srgbClr val="FFFFFF"/>
                </a:highlight>
              </a:rPr>
              <a:t>How to </a:t>
            </a:r>
            <a:r>
              <a:rPr lang="pl-PL" dirty="0" err="1">
                <a:highlight>
                  <a:srgbClr val="FFFFFF"/>
                </a:highlight>
              </a:rPr>
              <a:t>find</a:t>
            </a:r>
            <a:r>
              <a:rPr lang="pl-PL" dirty="0">
                <a:highlight>
                  <a:srgbClr val="FFFFFF"/>
                </a:highlight>
              </a:rPr>
              <a:t> </a:t>
            </a:r>
            <a:r>
              <a:rPr lang="pl-PL" dirty="0" err="1">
                <a:highlight>
                  <a:srgbClr val="FFFFFF"/>
                </a:highlight>
              </a:rPr>
              <a:t>answers</a:t>
            </a:r>
            <a:r>
              <a:rPr lang="pl-PL" dirty="0">
                <a:highlight>
                  <a:srgbClr val="FFFFFF"/>
                </a:highlight>
              </a:rPr>
              <a:t> in a </a:t>
            </a:r>
            <a:r>
              <a:rPr lang="pl-PL" dirty="0" err="1">
                <a:highlight>
                  <a:srgbClr val="FFFFFF"/>
                </a:highlight>
              </a:rPr>
              <a:t>few</a:t>
            </a:r>
            <a:r>
              <a:rPr lang="pl-PL" dirty="0">
                <a:highlight>
                  <a:srgbClr val="FFFFFF"/>
                </a:highlight>
              </a:rPr>
              <a:t> </a:t>
            </a:r>
            <a:r>
              <a:rPr lang="pl-PL" dirty="0" err="1">
                <a:highlight>
                  <a:srgbClr val="FFFFFF"/>
                </a:highlight>
              </a:rPr>
              <a:t>minutes</a:t>
            </a:r>
            <a:r>
              <a:rPr lang="pl-PL" dirty="0">
                <a:highlight>
                  <a:srgbClr val="FFFFFF"/>
                </a:highlight>
              </a:rPr>
              <a:t>?</a:t>
            </a:r>
            <a:endParaRPr lang="de-DE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202833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CF9A9-AFB0-49B4-A58C-784C74DD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7" y="296652"/>
            <a:ext cx="8100900" cy="948469"/>
          </a:xfrm>
        </p:spPr>
        <p:txBody>
          <a:bodyPr/>
          <a:lstStyle/>
          <a:p>
            <a:pPr marL="0" indent="0" algn="just"/>
            <a:r>
              <a:rPr lang="pl-PL" sz="2800" dirty="0"/>
              <a:t>What is the </a:t>
            </a:r>
            <a:r>
              <a:rPr lang="pl-PL" sz="2800" dirty="0" err="1"/>
              <a:t>probability</a:t>
            </a:r>
            <a:r>
              <a:rPr lang="pl-PL" sz="2800" dirty="0"/>
              <a:t> of </a:t>
            </a:r>
            <a:r>
              <a:rPr lang="pl-PL" sz="2800" dirty="0" err="1"/>
              <a:t>running</a:t>
            </a:r>
            <a:r>
              <a:rPr lang="pl-PL" sz="2800" dirty="0"/>
              <a:t> out of </a:t>
            </a:r>
            <a:r>
              <a:rPr lang="pl-PL" sz="2800" dirty="0" err="1"/>
              <a:t>cash</a:t>
            </a:r>
            <a:r>
              <a:rPr lang="pl-PL" sz="2800" dirty="0"/>
              <a:t> </a:t>
            </a:r>
            <a:r>
              <a:rPr lang="pl-PL" sz="2800" dirty="0" err="1"/>
              <a:t>if</a:t>
            </a:r>
            <a:r>
              <a:rPr lang="pl-PL" sz="2800" dirty="0"/>
              <a:t> </a:t>
            </a:r>
            <a:r>
              <a:rPr lang="pl-PL" sz="2800" dirty="0" err="1"/>
              <a:t>customers</a:t>
            </a:r>
            <a:r>
              <a:rPr lang="pl-PL" sz="2800" dirty="0"/>
              <a:t> on </a:t>
            </a:r>
            <a:r>
              <a:rPr lang="pl-PL" sz="2800" dirty="0" err="1"/>
              <a:t>average</a:t>
            </a:r>
            <a:r>
              <a:rPr lang="pl-PL" sz="2800" dirty="0"/>
              <a:t> </a:t>
            </a:r>
            <a:r>
              <a:rPr lang="pl-PL" sz="2800" dirty="0" err="1"/>
              <a:t>pay</a:t>
            </a:r>
            <a:r>
              <a:rPr lang="pl-PL" sz="2800" dirty="0"/>
              <a:t> 30 </a:t>
            </a:r>
            <a:r>
              <a:rPr lang="pl-PL" sz="2800" dirty="0" err="1"/>
              <a:t>days</a:t>
            </a:r>
            <a:r>
              <a:rPr lang="pl-PL" sz="2800" dirty="0"/>
              <a:t> </a:t>
            </a:r>
            <a:r>
              <a:rPr lang="pl-PL" sz="2800" dirty="0" err="1"/>
              <a:t>later</a:t>
            </a:r>
            <a:r>
              <a:rPr lang="pl-PL" sz="2800" dirty="0"/>
              <a:t> ?</a:t>
            </a:r>
            <a:endParaRPr lang="de-DE" sz="28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018A9FA-B1F7-44CE-8797-E90CC93DF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" t="55632" r="33404" b="9321"/>
          <a:stretch/>
        </p:blipFill>
        <p:spPr>
          <a:xfrm>
            <a:off x="503548" y="3430279"/>
            <a:ext cx="8280920" cy="28625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7192E66-7B54-43DA-930F-C56DC1F5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0" y="1808820"/>
            <a:ext cx="6959235" cy="11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60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CF9A9-AFB0-49B4-A58C-784C74DD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96652"/>
            <a:ext cx="8417388" cy="867769"/>
          </a:xfrm>
        </p:spPr>
        <p:txBody>
          <a:bodyPr/>
          <a:lstStyle/>
          <a:p>
            <a:pPr marL="0" indent="0"/>
            <a:r>
              <a:rPr lang="pl-PL" sz="2800" dirty="0"/>
              <a:t>How </a:t>
            </a:r>
            <a:r>
              <a:rPr lang="pl-PL" sz="2800" dirty="0" err="1"/>
              <a:t>many</a:t>
            </a:r>
            <a:r>
              <a:rPr lang="pl-PL" sz="2800" dirty="0"/>
              <a:t> </a:t>
            </a:r>
            <a:r>
              <a:rPr lang="pl-PL" sz="2800" dirty="0" err="1"/>
              <a:t>additional</a:t>
            </a:r>
            <a:r>
              <a:rPr lang="pl-PL" sz="2800" dirty="0"/>
              <a:t> </a:t>
            </a:r>
            <a:r>
              <a:rPr lang="pl-PL" sz="2800" dirty="0" err="1"/>
              <a:t>days</a:t>
            </a:r>
            <a:r>
              <a:rPr lang="pl-PL" sz="2800" dirty="0"/>
              <a:t> of </a:t>
            </a:r>
            <a:r>
              <a:rPr lang="en-GB" sz="2800" dirty="0"/>
              <a:t>collecting receivables </a:t>
            </a:r>
            <a:r>
              <a:rPr lang="pl-PL" sz="2800" dirty="0" err="1"/>
              <a:t>could</a:t>
            </a:r>
            <a:r>
              <a:rPr lang="pl-PL" sz="2800" dirty="0"/>
              <a:t> I </a:t>
            </a:r>
            <a:r>
              <a:rPr lang="pl-PL" sz="2800" dirty="0" err="1"/>
              <a:t>accept</a:t>
            </a:r>
            <a:r>
              <a:rPr lang="pl-PL" sz="2800" dirty="0"/>
              <a:t> to be 75% </a:t>
            </a:r>
            <a:r>
              <a:rPr lang="pl-PL" sz="2800" dirty="0" err="1"/>
              <a:t>sure</a:t>
            </a:r>
            <a:r>
              <a:rPr lang="pl-PL" sz="2800" dirty="0"/>
              <a:t> of </a:t>
            </a:r>
            <a:r>
              <a:rPr lang="pl-PL" sz="2800" dirty="0" err="1"/>
              <a:t>having</a:t>
            </a:r>
            <a:r>
              <a:rPr lang="pl-PL" sz="2800" dirty="0"/>
              <a:t> </a:t>
            </a:r>
            <a:r>
              <a:rPr lang="pl-PL" sz="2800" dirty="0" err="1"/>
              <a:t>positive</a:t>
            </a:r>
            <a:r>
              <a:rPr lang="pl-PL" sz="2800" dirty="0"/>
              <a:t> </a:t>
            </a:r>
            <a:r>
              <a:rPr lang="pl-PL" sz="2800" dirty="0" err="1"/>
              <a:t>cash</a:t>
            </a:r>
            <a:r>
              <a:rPr lang="pl-PL" sz="2800" dirty="0"/>
              <a:t> </a:t>
            </a:r>
            <a:r>
              <a:rPr lang="pl-PL" sz="2800" dirty="0" err="1"/>
              <a:t>value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the end of </a:t>
            </a:r>
            <a:r>
              <a:rPr lang="pl-PL" sz="2800" dirty="0" err="1"/>
              <a:t>year</a:t>
            </a:r>
            <a:r>
              <a:rPr lang="pl-PL" sz="2800" dirty="0"/>
              <a:t> ?</a:t>
            </a:r>
          </a:p>
          <a:p>
            <a:pPr marL="457200" indent="-457200">
              <a:buAutoNum type="arabicPeriod" startAt="2"/>
            </a:pPr>
            <a:endParaRPr lang="de-DE" sz="28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7769DF8-B712-421D-9498-30E2E1D0F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" t="56474" r="31888" b="9830"/>
          <a:stretch/>
        </p:blipFill>
        <p:spPr>
          <a:xfrm>
            <a:off x="463933" y="3699664"/>
            <a:ext cx="8296164" cy="268609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D56DC16-6915-4B75-B0A1-3D948F96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31" y="1898196"/>
            <a:ext cx="6761138" cy="12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89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14922-C66D-47C6-AD32-54733F3A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78A280BB-5C6C-4144-89E3-EF906FA5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" y="897834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4DE8737-59C0-4F16-AD3C-815F188CF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01394"/>
            <a:ext cx="3108089" cy="198543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3B9E52B-990C-46EC-BB55-1CFA95AF6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4"/>
          <a:stretch/>
        </p:blipFill>
        <p:spPr bwMode="auto">
          <a:xfrm>
            <a:off x="467544" y="4041068"/>
            <a:ext cx="3847598" cy="18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D95A082-6684-4450-ADFD-8ECB63298F3C}"/>
              </a:ext>
            </a:extLst>
          </p:cNvPr>
          <p:cNvSpPr txBox="1"/>
          <p:nvPr/>
        </p:nvSpPr>
        <p:spPr>
          <a:xfrm>
            <a:off x="4319973" y="2217966"/>
            <a:ext cx="1428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69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CF9A9-AFB0-49B4-A58C-784C74DD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0" y="296652"/>
            <a:ext cx="8100900" cy="1293455"/>
          </a:xfrm>
        </p:spPr>
        <p:txBody>
          <a:bodyPr/>
          <a:lstStyle/>
          <a:p>
            <a:pPr marL="0" indent="0"/>
            <a:r>
              <a:rPr lang="pl-PL" sz="2800" kern="0" dirty="0"/>
              <a:t>What is the </a:t>
            </a:r>
            <a:r>
              <a:rPr lang="pl-PL" sz="2800" kern="0" dirty="0" err="1"/>
              <a:t>expected</a:t>
            </a:r>
            <a:r>
              <a:rPr lang="pl-PL" sz="2800" kern="0" dirty="0"/>
              <a:t> </a:t>
            </a:r>
            <a:r>
              <a:rPr lang="pl-PL" sz="2800" kern="0" dirty="0" err="1"/>
              <a:t>value</a:t>
            </a:r>
            <a:r>
              <a:rPr lang="pl-PL" sz="2800" kern="0" dirty="0"/>
              <a:t> of </a:t>
            </a:r>
            <a:r>
              <a:rPr lang="pl-PL" sz="2800" kern="0" dirty="0" err="1"/>
              <a:t>days</a:t>
            </a:r>
            <a:r>
              <a:rPr lang="pl-PL" sz="2800" kern="0" dirty="0"/>
              <a:t> of </a:t>
            </a:r>
            <a:r>
              <a:rPr lang="en-GB" sz="2800" kern="0" dirty="0"/>
              <a:t>collecting receivables </a:t>
            </a:r>
            <a:r>
              <a:rPr lang="pl-PL" sz="2800" kern="0" dirty="0"/>
              <a:t>to </a:t>
            </a:r>
            <a:r>
              <a:rPr lang="pl-PL" sz="2800" kern="0" dirty="0" err="1"/>
              <a:t>lower</a:t>
            </a:r>
            <a:r>
              <a:rPr lang="pl-PL" sz="2800" kern="0" dirty="0"/>
              <a:t> </a:t>
            </a:r>
            <a:r>
              <a:rPr lang="pl-PL" sz="2800" kern="0" dirty="0" err="1"/>
              <a:t>probability</a:t>
            </a:r>
            <a:r>
              <a:rPr lang="pl-PL" sz="2800" kern="0" dirty="0"/>
              <a:t> of </a:t>
            </a:r>
            <a:r>
              <a:rPr lang="pl-PL" sz="2800" kern="0" dirty="0" err="1"/>
              <a:t>running</a:t>
            </a:r>
            <a:r>
              <a:rPr lang="pl-PL" sz="2800" kern="0" dirty="0"/>
              <a:t> out of </a:t>
            </a:r>
            <a:r>
              <a:rPr lang="pl-PL" sz="2800" kern="0" dirty="0" err="1"/>
              <a:t>cash</a:t>
            </a:r>
            <a:r>
              <a:rPr lang="pl-PL" sz="2800" kern="0" dirty="0"/>
              <a:t> to 3%? </a:t>
            </a:r>
            <a:br>
              <a:rPr lang="pl-PL" sz="2800" kern="0" dirty="0"/>
            </a:br>
            <a:br>
              <a:rPr lang="pl-PL" sz="800" kern="0" dirty="0"/>
            </a:br>
            <a:r>
              <a:rPr lang="pl-PL" kern="0" dirty="0"/>
              <a:t>Then, </a:t>
            </a:r>
            <a:r>
              <a:rPr lang="pl-PL" kern="0" dirty="0" err="1"/>
              <a:t>how</a:t>
            </a:r>
            <a:r>
              <a:rPr lang="pl-PL" kern="0" dirty="0"/>
              <a:t> </a:t>
            </a:r>
            <a:r>
              <a:rPr lang="pl-PL" kern="0" dirty="0" err="1"/>
              <a:t>many</a:t>
            </a:r>
            <a:r>
              <a:rPr lang="pl-PL" kern="0" dirty="0"/>
              <a:t> </a:t>
            </a:r>
            <a:r>
              <a:rPr lang="pl-PL" kern="0" dirty="0" err="1"/>
              <a:t>days</a:t>
            </a:r>
            <a:r>
              <a:rPr lang="pl-PL" kern="0" dirty="0"/>
              <a:t> I </a:t>
            </a:r>
            <a:r>
              <a:rPr lang="pl-PL" kern="0" dirty="0" err="1"/>
              <a:t>should</a:t>
            </a:r>
            <a:r>
              <a:rPr lang="pl-PL" kern="0" dirty="0"/>
              <a:t> </a:t>
            </a:r>
            <a:r>
              <a:rPr lang="pl-PL" kern="0" dirty="0" err="1"/>
              <a:t>shorten</a:t>
            </a:r>
            <a:r>
              <a:rPr lang="pl-PL" kern="0" dirty="0"/>
              <a:t> </a:t>
            </a:r>
            <a:r>
              <a:rPr lang="en-GB" kern="0" dirty="0"/>
              <a:t>collecting receivables </a:t>
            </a:r>
            <a:r>
              <a:rPr lang="pl-PL" kern="0" dirty="0"/>
              <a:t>on </a:t>
            </a:r>
            <a:r>
              <a:rPr lang="pl-PL" kern="0" dirty="0" err="1"/>
              <a:t>average</a:t>
            </a:r>
            <a:r>
              <a:rPr lang="pl-PL" kern="0" dirty="0"/>
              <a:t> ?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47C6D64-4BCF-43F3-A5FE-8AEF6D65E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" t="57574" r="31769" b="9605"/>
          <a:stretch/>
        </p:blipFill>
        <p:spPr>
          <a:xfrm>
            <a:off x="395536" y="3777421"/>
            <a:ext cx="8409839" cy="261627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DED6D18-C379-41DC-8AED-C7F60D17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2" y="2387573"/>
            <a:ext cx="7032376" cy="12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838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Analytics And Optimization | FICO">
            <a:extLst>
              <a:ext uri="{FF2B5EF4-FFF2-40B4-BE49-F238E27FC236}">
                <a16:creationId xmlns:a16="http://schemas.microsoft.com/office/drawing/2014/main" id="{4F440BA8-4E7E-4994-AFB7-4B6FA09D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1448780"/>
            <a:ext cx="9132724" cy="54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308F279-176E-4273-9EA4-628BA0D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285684"/>
            <a:ext cx="8712968" cy="982994"/>
          </a:xfrm>
        </p:spPr>
        <p:txBody>
          <a:bodyPr/>
          <a:lstStyle/>
          <a:p>
            <a:r>
              <a:rPr lang="pl-PL" dirty="0"/>
              <a:t>What is the </a:t>
            </a:r>
            <a:r>
              <a:rPr lang="pl-PL" dirty="0" err="1"/>
              <a:t>best</a:t>
            </a:r>
            <a:r>
              <a:rPr lang="pl-PL" dirty="0"/>
              <a:t> </a:t>
            </a:r>
            <a:r>
              <a:rPr lang="pl-PL" dirty="0" err="1"/>
              <a:t>customer</a:t>
            </a:r>
            <a:r>
              <a:rPr lang="pl-PL" dirty="0"/>
              <a:t> </a:t>
            </a:r>
            <a:r>
              <a:rPr lang="pl-PL" dirty="0" err="1"/>
              <a:t>payment</a:t>
            </a:r>
            <a:r>
              <a:rPr lang="pl-PL" dirty="0"/>
              <a:t> </a:t>
            </a:r>
            <a:r>
              <a:rPr lang="pl-PL" dirty="0" err="1"/>
              <a:t>terms</a:t>
            </a:r>
            <a:r>
              <a:rPr lang="pl-PL" dirty="0"/>
              <a:t> management policy – </a:t>
            </a:r>
            <a:r>
              <a:rPr lang="pl-PL" dirty="0" err="1"/>
              <a:t>based</a:t>
            </a:r>
            <a:r>
              <a:rPr lang="pl-PL" dirty="0"/>
              <a:t> on Monte-Carlo-Sim?</a:t>
            </a:r>
            <a:endParaRPr lang="de-DE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1A0EC7C-2E64-4862-8496-B5CA23AAA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0" y="2263180"/>
            <a:ext cx="882098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232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C691E-F3ED-4349-9FFB-96B04131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03787"/>
            <a:ext cx="7772400" cy="503560"/>
          </a:xfrm>
        </p:spPr>
        <p:txBody>
          <a:bodyPr/>
          <a:lstStyle/>
          <a:p>
            <a:r>
              <a:rPr lang="en-US" dirty="0"/>
              <a:t>Monte-Carlo-Simulation</a:t>
            </a:r>
          </a:p>
        </p:txBody>
      </p:sp>
      <p:pic>
        <p:nvPicPr>
          <p:cNvPr id="1034" name="Picture 10" descr="Modeling Risk: Applying Monte Carlo Risk Simulation, Strategic Real Options, Stochastic Forecasting, Portfolio Optimization, Data Analytics, Business Intelligence, and Decision Modeling by [Johnathan Mun]">
            <a:extLst>
              <a:ext uri="{FF2B5EF4-FFF2-40B4-BE49-F238E27FC236}">
                <a16:creationId xmlns:a16="http://schemas.microsoft.com/office/drawing/2014/main" id="{7D2F186A-DD30-4B63-9D7A-8F33E9D1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02" y="975728"/>
            <a:ext cx="2909317" cy="46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32A9526-9D0B-4E0D-9824-889E0314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8" y="1456450"/>
            <a:ext cx="2619890" cy="37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59AD02D-0B45-4157-AE7B-E5D42949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98" y="1238082"/>
            <a:ext cx="28575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5F5102B-D6BF-4F08-9523-68BE3C276BC5}"/>
              </a:ext>
            </a:extLst>
          </p:cNvPr>
          <p:cNvSpPr txBox="1"/>
          <p:nvPr/>
        </p:nvSpPr>
        <p:spPr>
          <a:xfrm>
            <a:off x="893000" y="5825270"/>
            <a:ext cx="45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https://youtu.be/BZZLRpwrDLI</a:t>
            </a:r>
          </a:p>
        </p:txBody>
      </p:sp>
    </p:spTree>
    <p:extLst>
      <p:ext uri="{BB962C8B-B14F-4D97-AF65-F5344CB8AC3E}">
        <p14:creationId xmlns:p14="http://schemas.microsoft.com/office/powerpoint/2010/main" val="20154286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media online 4" title="Family guy audience clapping">
            <a:hlinkClick r:id="" action="ppaction://media"/>
            <a:extLst>
              <a:ext uri="{FF2B5EF4-FFF2-40B4-BE49-F238E27FC236}">
                <a16:creationId xmlns:a16="http://schemas.microsoft.com/office/drawing/2014/main" id="{38EBD9F2-31BF-4625-A5C7-4290E7D8F0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7637" y="1592796"/>
            <a:ext cx="6252695" cy="35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059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uellbild anzeigen">
            <a:extLst>
              <a:ext uri="{FF2B5EF4-FFF2-40B4-BE49-F238E27FC236}">
                <a16:creationId xmlns:a16="http://schemas.microsoft.com/office/drawing/2014/main" id="{D3341C13-9A88-4B5F-8A2E-2A132E21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" y="897834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4D9639-EE54-4ED3-A98D-9E9E3A92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36912"/>
            <a:ext cx="4921977" cy="2232248"/>
          </a:xfrm>
        </p:spPr>
        <p:txBody>
          <a:bodyPr/>
          <a:lstStyle/>
          <a:p>
            <a:pPr algn="ctr"/>
            <a:r>
              <a:rPr lang="de-DE" sz="3200" dirty="0" err="1">
                <a:solidFill>
                  <a:schemeClr val="bg1"/>
                </a:solidFill>
              </a:rPr>
              <a:t>How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to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consider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RISK (</a:t>
            </a:r>
            <a:r>
              <a:rPr lang="de-DE" sz="3200" dirty="0" err="1">
                <a:solidFill>
                  <a:schemeClr val="bg1"/>
                </a:solidFill>
              </a:rPr>
              <a:t>of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pandemic</a:t>
            </a:r>
            <a:r>
              <a:rPr lang="de-DE" sz="3200" dirty="0">
                <a:solidFill>
                  <a:schemeClr val="bg1"/>
                </a:solidFill>
              </a:rPr>
              <a:t>) in </a:t>
            </a:r>
            <a:r>
              <a:rPr lang="de-DE" sz="3200" dirty="0" err="1">
                <a:solidFill>
                  <a:schemeClr val="bg1"/>
                </a:solidFill>
              </a:rPr>
              <a:t>the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planning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model</a:t>
            </a:r>
            <a:r>
              <a:rPr lang="de-DE" sz="3200" dirty="0">
                <a:solidFill>
                  <a:schemeClr val="bg1"/>
                </a:solidFill>
              </a:rPr>
              <a:t>? 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D534F1-48FF-4D82-B4F9-D3212FDE9FBD}"/>
              </a:ext>
            </a:extLst>
          </p:cNvPr>
          <p:cNvSpPr txBox="1">
            <a:spLocks/>
          </p:cNvSpPr>
          <p:nvPr/>
        </p:nvSpPr>
        <p:spPr bwMode="auto">
          <a:xfrm>
            <a:off x="323528" y="226611"/>
            <a:ext cx="7772400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pl-PL" kern="0" dirty="0" err="1"/>
              <a:t>Liquidity</a:t>
            </a:r>
            <a:r>
              <a:rPr lang="pl-PL" kern="0" dirty="0"/>
              <a:t> </a:t>
            </a:r>
            <a:r>
              <a:rPr lang="en-US" kern="0" dirty="0"/>
              <a:t>–</a:t>
            </a:r>
            <a:r>
              <a:rPr lang="pl-PL" kern="0" dirty="0"/>
              <a:t> </a:t>
            </a:r>
            <a:r>
              <a:rPr lang="pl-PL" kern="0" dirty="0" err="1"/>
              <a:t>Our</a:t>
            </a:r>
            <a:r>
              <a:rPr lang="pl-PL" kern="0" dirty="0"/>
              <a:t> </a:t>
            </a:r>
            <a:r>
              <a:rPr lang="pl-PL" kern="0" dirty="0" err="1"/>
              <a:t>Approach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586999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uellbild anzeigen">
            <a:extLst>
              <a:ext uri="{FF2B5EF4-FFF2-40B4-BE49-F238E27FC236}">
                <a16:creationId xmlns:a16="http://schemas.microsoft.com/office/drawing/2014/main" id="{D3341C13-9A88-4B5F-8A2E-2A132E21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" y="897834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4D9639-EE54-4ED3-A98D-9E9E3A92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19" y="3248980"/>
            <a:ext cx="4633945" cy="1440160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W</a:t>
            </a:r>
            <a:r>
              <a:rPr lang="de-DE" sz="3200" dirty="0">
                <a:solidFill>
                  <a:schemeClr val="bg1"/>
                </a:solidFill>
              </a:rPr>
              <a:t>hat </a:t>
            </a:r>
            <a:r>
              <a:rPr lang="de-DE" sz="3200" dirty="0" err="1">
                <a:solidFill>
                  <a:schemeClr val="bg1"/>
                </a:solidFill>
              </a:rPr>
              <a:t>can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be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an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impact</a:t>
            </a:r>
            <a:r>
              <a:rPr lang="de-DE" sz="3200" dirty="0">
                <a:solidFill>
                  <a:schemeClr val="bg1"/>
                </a:solidFill>
              </a:rPr>
              <a:t> on </a:t>
            </a:r>
            <a:r>
              <a:rPr lang="de-DE" sz="3200" dirty="0" err="1">
                <a:solidFill>
                  <a:schemeClr val="bg1"/>
                </a:solidFill>
              </a:rPr>
              <a:t>our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liquidity</a:t>
            </a:r>
            <a:r>
              <a:rPr lang="de-DE" sz="3200" dirty="0">
                <a:solidFill>
                  <a:schemeClr val="bg1"/>
                </a:solidFill>
              </a:rPr>
              <a:t>? </a:t>
            </a:r>
            <a:endParaRPr lang="pl-PL" sz="3200" dirty="0">
              <a:solidFill>
                <a:schemeClr val="bg1"/>
              </a:solidFill>
            </a:endParaRPr>
          </a:p>
          <a:p>
            <a:pPr algn="ctr"/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748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uellbild anzeigen">
            <a:extLst>
              <a:ext uri="{FF2B5EF4-FFF2-40B4-BE49-F238E27FC236}">
                <a16:creationId xmlns:a16="http://schemas.microsoft.com/office/drawing/2014/main" id="{D3341C13-9A88-4B5F-8A2E-2A132E21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" y="897834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4D9639-EE54-4ED3-A98D-9E9E3A92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6" y="2924944"/>
            <a:ext cx="5220581" cy="2520280"/>
          </a:xfrm>
        </p:spPr>
        <p:txBody>
          <a:bodyPr/>
          <a:lstStyle/>
          <a:p>
            <a:pPr algn="ctr"/>
            <a:r>
              <a:rPr lang="de-DE" sz="3200" dirty="0" err="1">
                <a:solidFill>
                  <a:schemeClr val="bg1"/>
                </a:solidFill>
              </a:rPr>
              <a:t>How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far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can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we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influence</a:t>
            </a:r>
            <a:r>
              <a:rPr lang="de-DE" sz="3200" dirty="0">
                <a:solidFill>
                  <a:schemeClr val="bg1"/>
                </a:solidFill>
              </a:rPr>
              <a:t> Working Capital 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de-DE" sz="3200" dirty="0" err="1">
                <a:solidFill>
                  <a:schemeClr val="bg1"/>
                </a:solidFill>
              </a:rPr>
              <a:t>to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stay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safe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with</a:t>
            </a:r>
            <a:r>
              <a:rPr lang="de-DE" sz="3200" dirty="0">
                <a:solidFill>
                  <a:schemeClr val="bg1"/>
                </a:solidFill>
              </a:rPr>
              <a:t> cash </a:t>
            </a:r>
            <a:r>
              <a:rPr lang="de-DE" sz="3200" dirty="0" err="1">
                <a:solidFill>
                  <a:schemeClr val="bg1"/>
                </a:solidFill>
              </a:rPr>
              <a:t>position</a:t>
            </a:r>
            <a:r>
              <a:rPr lang="pl-PL" sz="3200" dirty="0">
                <a:solidFill>
                  <a:schemeClr val="bg1"/>
                </a:solidFill>
              </a:rPr>
              <a:t>?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671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for post">
            <a:extLst>
              <a:ext uri="{FF2B5EF4-FFF2-40B4-BE49-F238E27FC236}">
                <a16:creationId xmlns:a16="http://schemas.microsoft.com/office/drawing/2014/main" id="{98F82434-B166-4133-8313-0E5892C9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" y="641350"/>
            <a:ext cx="91440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6C691E-F3ED-4349-9FFB-96B04131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5049180"/>
            <a:ext cx="7880412" cy="50356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Monte-Carlo-Simulation</a:t>
            </a:r>
          </a:p>
        </p:txBody>
      </p:sp>
    </p:spTree>
    <p:extLst>
      <p:ext uri="{BB962C8B-B14F-4D97-AF65-F5344CB8AC3E}">
        <p14:creationId xmlns:p14="http://schemas.microsoft.com/office/powerpoint/2010/main" val="863895041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C691E-F3ED-4349-9FFB-96B04131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296652"/>
            <a:ext cx="7772400" cy="503560"/>
          </a:xfrm>
        </p:spPr>
        <p:txBody>
          <a:bodyPr/>
          <a:lstStyle/>
          <a:p>
            <a:r>
              <a:rPr lang="en-US" dirty="0"/>
              <a:t>Monte-Carlo-Simulation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4D9639-EE54-4ED3-A98D-9E9E3A92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00" y="980728"/>
            <a:ext cx="8172908" cy="4824412"/>
          </a:xfrm>
        </p:spPr>
        <p:txBody>
          <a:bodyPr/>
          <a:lstStyle/>
          <a:p>
            <a:r>
              <a:rPr lang="en-US" b="0" dirty="0"/>
              <a:t>A Monte Carlo simulation is a model used to predict the probability of different outcomes when the intervention of random variables is present.</a:t>
            </a:r>
          </a:p>
          <a:p>
            <a:r>
              <a:rPr lang="en-US" b="0" dirty="0"/>
              <a:t>Monte Carlo simulations help to explain the impact of risk and uncertainty in prediction and forecasting models.</a:t>
            </a:r>
          </a:p>
          <a:p>
            <a:r>
              <a:rPr lang="en-US" dirty="0"/>
              <a:t>Only with MCS is possible to</a:t>
            </a:r>
            <a:r>
              <a:rPr lang="pl-PL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perform thousands of sensitivity analysis and scenario analysis 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simulate and aggregate the different risk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get the </a:t>
            </a:r>
            <a:r>
              <a:rPr lang="en-US" u="sng" dirty="0"/>
              <a:t>probability distributions</a:t>
            </a:r>
            <a:r>
              <a:rPr lang="en-US" dirty="0"/>
              <a:t>, </a:t>
            </a:r>
            <a:br>
              <a:rPr lang="pl-PL" dirty="0"/>
            </a:br>
            <a:r>
              <a:rPr lang="en-US" dirty="0"/>
              <a:t>which are necessary for </a:t>
            </a:r>
            <a:br>
              <a:rPr lang="pl-PL" dirty="0"/>
            </a:br>
            <a:r>
              <a:rPr lang="en-US" dirty="0">
                <a:solidFill>
                  <a:srgbClr val="A31F7D"/>
                </a:solidFill>
              </a:rPr>
              <a:t>making business decisions</a:t>
            </a:r>
            <a:endParaRPr lang="de-DE" dirty="0">
              <a:solidFill>
                <a:srgbClr val="A31F7D"/>
              </a:solidFill>
            </a:endParaRPr>
          </a:p>
        </p:txBody>
      </p:sp>
      <p:pic>
        <p:nvPicPr>
          <p:cNvPr id="4" name="Picture 12" descr="teaser">
            <a:extLst>
              <a:ext uri="{FF2B5EF4-FFF2-40B4-BE49-F238E27FC236}">
                <a16:creationId xmlns:a16="http://schemas.microsoft.com/office/drawing/2014/main" id="{FE4B048A-FF6A-45A5-BFE6-5633FC5C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41459"/>
            <a:ext cx="3551226" cy="26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795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graphic-with-person-using-dataiku-weighing-possiblity-of-black-box-or-white-box-model">
            <a:extLst>
              <a:ext uri="{FF2B5EF4-FFF2-40B4-BE49-F238E27FC236}">
                <a16:creationId xmlns:a16="http://schemas.microsoft.com/office/drawing/2014/main" id="{17EE43FB-1550-488A-8463-8D8E19CD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" y="1016732"/>
            <a:ext cx="9145279" cy="51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bstract data stream">
            <a:extLst>
              <a:ext uri="{FF2B5EF4-FFF2-40B4-BE49-F238E27FC236}">
                <a16:creationId xmlns:a16="http://schemas.microsoft.com/office/drawing/2014/main" id="{535FFD6C-7362-44F6-A6DC-0E06A765F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" y="260648"/>
            <a:ext cx="9145280" cy="60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6C691E-F3ED-4349-9FFB-96B04131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7" y="1274848"/>
            <a:ext cx="3616811" cy="1290056"/>
          </a:xfrm>
        </p:spPr>
        <p:txBody>
          <a:bodyPr/>
          <a:lstStyle/>
          <a:p>
            <a:pPr algn="ctr"/>
            <a:r>
              <a:rPr lang="pl-PL" dirty="0" err="1">
                <a:solidFill>
                  <a:schemeClr val="bg1"/>
                </a:solidFill>
              </a:rPr>
              <a:t>Liquidity</a:t>
            </a:r>
            <a:r>
              <a:rPr lang="pl-PL" dirty="0">
                <a:solidFill>
                  <a:schemeClr val="bg1"/>
                </a:solidFill>
              </a:rPr>
              <a:t> Model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 as </a:t>
            </a:r>
            <a:r>
              <a:rPr lang="pl-PL" dirty="0" err="1">
                <a:solidFill>
                  <a:schemeClr val="bg1"/>
                </a:solidFill>
              </a:rPr>
              <a:t>supporting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tool</a:t>
            </a:r>
            <a:r>
              <a:rPr lang="pl-PL" dirty="0">
                <a:solidFill>
                  <a:schemeClr val="bg1"/>
                </a:solidFill>
              </a:rPr>
              <a:t> </a:t>
            </a: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72C28F9-FD1A-46AA-9AB0-157B168EAE46}"/>
              </a:ext>
            </a:extLst>
          </p:cNvPr>
          <p:cNvSpPr txBox="1">
            <a:spLocks/>
          </p:cNvSpPr>
          <p:nvPr/>
        </p:nvSpPr>
        <p:spPr bwMode="auto">
          <a:xfrm>
            <a:off x="363996" y="4149080"/>
            <a:ext cx="88885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kern="0" dirty="0">
                <a:solidFill>
                  <a:schemeClr val="bg1"/>
                </a:solidFill>
              </a:rPr>
              <a:t>From </a:t>
            </a:r>
            <a:r>
              <a:rPr lang="pl-PL" kern="0" dirty="0" err="1">
                <a:solidFill>
                  <a:schemeClr val="bg1"/>
                </a:solidFill>
              </a:rPr>
              <a:t>very</a:t>
            </a:r>
            <a:r>
              <a:rPr lang="pl-PL" kern="0" dirty="0">
                <a:solidFill>
                  <a:schemeClr val="bg1"/>
                </a:solidFill>
              </a:rPr>
              <a:t> </a:t>
            </a:r>
            <a:r>
              <a:rPr lang="pl-PL" kern="0" dirty="0" err="1">
                <a:solidFill>
                  <a:schemeClr val="bg1"/>
                </a:solidFill>
              </a:rPr>
              <a:t>beginning</a:t>
            </a:r>
            <a:endParaRPr lang="pl-PL" kern="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kern="0" dirty="0" err="1">
                <a:solidFill>
                  <a:schemeClr val="bg1"/>
                </a:solidFill>
              </a:rPr>
              <a:t>Own</a:t>
            </a:r>
            <a:r>
              <a:rPr lang="pl-PL" kern="0" dirty="0">
                <a:solidFill>
                  <a:schemeClr val="bg1"/>
                </a:solidFill>
              </a:rPr>
              <a:t> team </a:t>
            </a:r>
            <a:r>
              <a:rPr lang="pl-PL" kern="0" dirty="0" err="1">
                <a:solidFill>
                  <a:schemeClr val="bg1"/>
                </a:solidFill>
              </a:rPr>
              <a:t>work</a:t>
            </a:r>
            <a:endParaRPr lang="pl-PL" kern="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kern="0" dirty="0">
                <a:solidFill>
                  <a:schemeClr val="bg1"/>
                </a:solidFill>
              </a:rPr>
              <a:t>Knowledge </a:t>
            </a:r>
            <a:r>
              <a:rPr lang="pl-PL" kern="0" dirty="0" err="1">
                <a:solidFill>
                  <a:schemeClr val="bg1"/>
                </a:solidFill>
              </a:rPr>
              <a:t>investigtion</a:t>
            </a:r>
            <a:br>
              <a:rPr lang="pl-PL" kern="0" dirty="0">
                <a:solidFill>
                  <a:schemeClr val="bg1"/>
                </a:solidFill>
              </a:rPr>
            </a:br>
            <a:br>
              <a:rPr lang="pl-PL" kern="0" dirty="0">
                <a:solidFill>
                  <a:schemeClr val="bg1"/>
                </a:solidFill>
              </a:rPr>
            </a:br>
            <a:br>
              <a:rPr lang="pl-PL" kern="0" dirty="0">
                <a:solidFill>
                  <a:schemeClr val="bg1"/>
                </a:solidFill>
              </a:rPr>
            </a:br>
            <a:br>
              <a:rPr lang="pl-PL" kern="0" dirty="0">
                <a:solidFill>
                  <a:schemeClr val="bg1"/>
                </a:solidFill>
              </a:rPr>
            </a:b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2A99FB56-274F-46CE-8089-E75249C4F099}"/>
              </a:ext>
            </a:extLst>
          </p:cNvPr>
          <p:cNvSpPr txBox="1">
            <a:spLocks/>
          </p:cNvSpPr>
          <p:nvPr/>
        </p:nvSpPr>
        <p:spPr bwMode="auto">
          <a:xfrm>
            <a:off x="2303748" y="2698903"/>
            <a:ext cx="3616811" cy="8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2254A0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lang="pl-PL" sz="4400" kern="0" dirty="0" err="1">
                <a:solidFill>
                  <a:schemeClr val="bg1"/>
                </a:solidFill>
              </a:rPr>
              <a:t>Creation</a:t>
            </a:r>
            <a:br>
              <a:rPr lang="pl-PL" kern="0" dirty="0">
                <a:solidFill>
                  <a:schemeClr val="bg1"/>
                </a:solidFill>
              </a:rPr>
            </a:br>
            <a:br>
              <a:rPr lang="pl-PL" kern="0" dirty="0">
                <a:solidFill>
                  <a:schemeClr val="bg1"/>
                </a:solidFill>
              </a:rPr>
            </a:br>
            <a:br>
              <a:rPr lang="pl-PL" kern="0" dirty="0">
                <a:solidFill>
                  <a:schemeClr val="bg1"/>
                </a:solidFill>
              </a:rPr>
            </a:br>
            <a:br>
              <a:rPr lang="pl-PL" kern="0" dirty="0">
                <a:solidFill>
                  <a:schemeClr val="bg1"/>
                </a:solidFill>
              </a:rPr>
            </a:br>
            <a:br>
              <a:rPr lang="pl-PL" kern="0" dirty="0">
                <a:solidFill>
                  <a:schemeClr val="bg1"/>
                </a:solidFill>
              </a:rPr>
            </a:b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782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9CD3ED6-30AA-46A6-8B7D-53523FC1A3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15816" y="2636912"/>
            <a:ext cx="6039480" cy="3860898"/>
          </a:xfrm>
          <a:prstGeom prst="rect">
            <a:avLst/>
          </a:prstGeom>
        </p:spPr>
      </p:pic>
      <p:pic>
        <p:nvPicPr>
          <p:cNvPr id="8198" name="Picture 6" descr="Nine Steps to Forgiveness | Practice | Greater Good in Action">
            <a:extLst>
              <a:ext uri="{FF2B5EF4-FFF2-40B4-BE49-F238E27FC236}">
                <a16:creationId xmlns:a16="http://schemas.microsoft.com/office/drawing/2014/main" id="{E5556A22-008B-4269-999C-653833EA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2"/>
            <a:ext cx="9144000" cy="609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DBA02D-3B5C-40C4-88C7-F788F9E497F4}"/>
              </a:ext>
            </a:extLst>
          </p:cNvPr>
          <p:cNvSpPr txBox="1"/>
          <p:nvPr/>
        </p:nvSpPr>
        <p:spPr>
          <a:xfrm>
            <a:off x="2699792" y="1778481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de-DE" b="1" dirty="0" err="1">
                <a:solidFill>
                  <a:schemeClr val="bg1"/>
                </a:solidFill>
              </a:rPr>
              <a:t>Interpreat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outcomes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C659B9-487B-48C6-BF5E-6E2A3B92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343019"/>
            <a:ext cx="3780420" cy="503560"/>
          </a:xfrm>
        </p:spPr>
        <p:txBody>
          <a:bodyPr/>
          <a:lstStyle/>
          <a:p>
            <a:r>
              <a:rPr lang="pl-PL" dirty="0"/>
              <a:t>Liquidity Model</a:t>
            </a:r>
            <a:endParaRPr lang="de-DE" dirty="0"/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68FE369C-97B0-4B04-9534-EBCB18CE6A4A}"/>
              </a:ext>
            </a:extLst>
          </p:cNvPr>
          <p:cNvSpPr txBox="1"/>
          <p:nvPr/>
        </p:nvSpPr>
        <p:spPr>
          <a:xfrm>
            <a:off x="1259632" y="5943439"/>
            <a:ext cx="83409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chemeClr val="bg1"/>
                </a:solidFill>
              </a:rPr>
              <a:t>Define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key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risk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input</a:t>
            </a:r>
            <a:r>
              <a:rPr lang="de-DE" b="1" dirty="0">
                <a:solidFill>
                  <a:schemeClr val="bg1"/>
                </a:solidFill>
              </a:rPr>
              <a:t> variables</a:t>
            </a:r>
          </a:p>
          <a:p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46E799C4-CE05-40CB-94E0-0F59875174D4}"/>
              </a:ext>
            </a:extLst>
          </p:cNvPr>
          <p:cNvSpPr txBox="1"/>
          <p:nvPr/>
        </p:nvSpPr>
        <p:spPr>
          <a:xfrm>
            <a:off x="501175" y="501317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de-DE" b="1" dirty="0" err="1">
                <a:solidFill>
                  <a:schemeClr val="bg1"/>
                </a:solidFill>
              </a:rPr>
              <a:t>Define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assumptions</a:t>
            </a:r>
            <a:r>
              <a:rPr lang="pl-PL" b="1" dirty="0">
                <a:solidFill>
                  <a:schemeClr val="bg1"/>
                </a:solidFill>
              </a:rPr>
              <a:t> (r</a:t>
            </a:r>
            <a:r>
              <a:rPr lang="de-DE" b="1" dirty="0" err="1">
                <a:solidFill>
                  <a:schemeClr val="bg1"/>
                </a:solidFill>
              </a:rPr>
              <a:t>ange</a:t>
            </a:r>
            <a:r>
              <a:rPr lang="pl-PL" b="1" dirty="0">
                <a:solidFill>
                  <a:schemeClr val="bg1"/>
                </a:solidFill>
              </a:rPr>
              <a:t>,</a:t>
            </a:r>
            <a:r>
              <a:rPr lang="de-DE" b="1" dirty="0" err="1">
                <a:solidFill>
                  <a:schemeClr val="bg1"/>
                </a:solidFill>
              </a:rPr>
              <a:t>distribution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parameters</a:t>
            </a:r>
            <a:r>
              <a:rPr lang="pl-PL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9C62AFD9-7FC2-43E0-9FD8-199913DF6954}"/>
              </a:ext>
            </a:extLst>
          </p:cNvPr>
          <p:cNvSpPr txBox="1"/>
          <p:nvPr/>
        </p:nvSpPr>
        <p:spPr>
          <a:xfrm>
            <a:off x="1031335" y="4336528"/>
            <a:ext cx="834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b="1" dirty="0">
                <a:solidFill>
                  <a:schemeClr val="bg1"/>
                </a:solidFill>
              </a:rPr>
              <a:t>Add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risk</a:t>
            </a:r>
            <a:r>
              <a:rPr lang="de-DE" b="1" dirty="0">
                <a:solidFill>
                  <a:schemeClr val="bg1"/>
                </a:solidFill>
              </a:rPr>
              <a:t> (</a:t>
            </a:r>
            <a:r>
              <a:rPr lang="de-DE" b="1" dirty="0" err="1">
                <a:solidFill>
                  <a:schemeClr val="bg1"/>
                </a:solidFill>
              </a:rPr>
              <a:t>likelihood</a:t>
            </a:r>
            <a:r>
              <a:rPr lang="de-DE" b="1" dirty="0">
                <a:solidFill>
                  <a:schemeClr val="bg1"/>
                </a:solidFill>
              </a:rPr>
              <a:t>/</a:t>
            </a:r>
            <a:r>
              <a:rPr lang="de-DE" b="1" dirty="0" err="1">
                <a:solidFill>
                  <a:schemeClr val="bg1"/>
                </a:solidFill>
              </a:rPr>
              <a:t>impact</a:t>
            </a:r>
            <a:r>
              <a:rPr lang="de-DE" b="1" dirty="0">
                <a:solidFill>
                  <a:schemeClr val="bg1"/>
                </a:solidFill>
              </a:rPr>
              <a:t>) </a:t>
            </a:r>
            <a:r>
              <a:rPr lang="de-DE" b="1" dirty="0" err="1">
                <a:solidFill>
                  <a:schemeClr val="bg1"/>
                </a:solidFill>
              </a:rPr>
              <a:t>to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model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D35BE2F8-B168-4223-9DEA-6547A97B0350}"/>
              </a:ext>
            </a:extLst>
          </p:cNvPr>
          <p:cNvSpPr txBox="1"/>
          <p:nvPr/>
        </p:nvSpPr>
        <p:spPr>
          <a:xfrm>
            <a:off x="1896493" y="2794125"/>
            <a:ext cx="653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de-DE" b="1" dirty="0">
                <a:solidFill>
                  <a:schemeClr val="bg1"/>
                </a:solidFill>
              </a:rPr>
              <a:t>Run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simulation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with</a:t>
            </a:r>
            <a:r>
              <a:rPr lang="de-DE" b="1" dirty="0">
                <a:solidFill>
                  <a:schemeClr val="bg1"/>
                </a:solidFill>
              </a:rPr>
              <a:t> M</a:t>
            </a:r>
            <a:r>
              <a:rPr lang="pl-PL" b="1" dirty="0" err="1">
                <a:solidFill>
                  <a:schemeClr val="bg1"/>
                </a:solidFill>
              </a:rPr>
              <a:t>onte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C</a:t>
            </a:r>
            <a:r>
              <a:rPr lang="pl-PL" b="1" dirty="0" err="1">
                <a:solidFill>
                  <a:schemeClr val="bg1"/>
                </a:solidFill>
              </a:rPr>
              <a:t>arlo</a:t>
            </a:r>
            <a:endParaRPr lang="pl-PL" b="1" dirty="0">
              <a:solidFill>
                <a:schemeClr val="bg1"/>
              </a:solidFill>
            </a:endParaRPr>
          </a:p>
          <a:p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93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519</Words>
  <Application>Microsoft Office PowerPoint</Application>
  <PresentationFormat>Bildschirmpräsentation (4:3)</PresentationFormat>
  <Paragraphs>55</Paragraphs>
  <Slides>23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Wingdings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Monte-Carlo-Simulation</vt:lpstr>
      <vt:lpstr>Monte-Carlo-Simulation</vt:lpstr>
      <vt:lpstr>Liquidity Model  as supporting tool      </vt:lpstr>
      <vt:lpstr>Liquidity Model</vt:lpstr>
      <vt:lpstr>Define the key risk input</vt:lpstr>
      <vt:lpstr>Assumptions - range &amp; distribution parameters</vt:lpstr>
      <vt:lpstr>Run the simulation with Monte Carlo</vt:lpstr>
      <vt:lpstr>Monte-Carlo-Simulation</vt:lpstr>
      <vt:lpstr>Liquidity Management </vt:lpstr>
      <vt:lpstr>Liquidity Management </vt:lpstr>
      <vt:lpstr>Customer Policy - Critical Questions to Answer</vt:lpstr>
      <vt:lpstr>How to find answers in a few minutes?</vt:lpstr>
      <vt:lpstr>PowerPoint-Präsentation</vt:lpstr>
      <vt:lpstr>PowerPoint-Präsentation</vt:lpstr>
      <vt:lpstr>PowerPoint-Präsentation</vt:lpstr>
      <vt:lpstr>What is the best customer payment terms management policy – based on Monte-Carlo-Sim?</vt:lpstr>
      <vt:lpstr>Monte-Carlo-Simulation</vt:lpstr>
      <vt:lpstr>PowerPoint-Präsentation</vt:lpstr>
    </vt:vector>
  </TitlesOfParts>
  <Company>DEYHLE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soll ich Mitglied  beim ICV werden?</dc:title>
  <dc:creator>DEYHLE design</dc:creator>
  <cp:lastModifiedBy>Herwig Friedag</cp:lastModifiedBy>
  <cp:revision>725</cp:revision>
  <cp:lastPrinted>2016-07-08T13:34:11Z</cp:lastPrinted>
  <dcterms:created xsi:type="dcterms:W3CDTF">2008-11-11T10:40:53Z</dcterms:created>
  <dcterms:modified xsi:type="dcterms:W3CDTF">2020-11-09T07:23:46Z</dcterms:modified>
</cp:coreProperties>
</file>