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352" r:id="rId2"/>
    <p:sldId id="373" r:id="rId3"/>
    <p:sldId id="374" r:id="rId4"/>
    <p:sldId id="375" r:id="rId5"/>
    <p:sldId id="372" r:id="rId6"/>
    <p:sldId id="368" r:id="rId7"/>
    <p:sldId id="370" r:id="rId8"/>
  </p:sldIdLst>
  <p:sldSz cx="9144000" cy="6858000" type="screen4x3"/>
  <p:notesSz cx="6794500" cy="9931400"/>
  <p:defaultTextStyle>
    <a:defPPr>
      <a:defRPr lang="de-DE"/>
    </a:defPPr>
    <a:lvl1pPr algn="l" rtl="0" eaLnBrk="0" fontAlgn="base" hangingPunct="0">
      <a:spcBef>
        <a:spcPct val="0"/>
      </a:spcBef>
      <a:spcAft>
        <a:spcPct val="0"/>
      </a:spcAft>
      <a:defRPr sz="4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itchFamily="18" charset="0"/>
        <a:ea typeface="+mn-ea"/>
        <a:cs typeface="+mn-cs"/>
      </a:defRPr>
    </a:lvl5pPr>
    <a:lvl6pPr marL="2286000" algn="l" defTabSz="914400" rtl="0" eaLnBrk="1" latinLnBrk="0" hangingPunct="1">
      <a:defRPr sz="4000" kern="1200">
        <a:solidFill>
          <a:schemeClr val="tx1"/>
        </a:solidFill>
        <a:latin typeface="Times New Roman" pitchFamily="18" charset="0"/>
        <a:ea typeface="+mn-ea"/>
        <a:cs typeface="+mn-cs"/>
      </a:defRPr>
    </a:lvl6pPr>
    <a:lvl7pPr marL="2743200" algn="l" defTabSz="914400" rtl="0" eaLnBrk="1" latinLnBrk="0" hangingPunct="1">
      <a:defRPr sz="4000" kern="1200">
        <a:solidFill>
          <a:schemeClr val="tx1"/>
        </a:solidFill>
        <a:latin typeface="Times New Roman" pitchFamily="18" charset="0"/>
        <a:ea typeface="+mn-ea"/>
        <a:cs typeface="+mn-cs"/>
      </a:defRPr>
    </a:lvl7pPr>
    <a:lvl8pPr marL="3200400" algn="l" defTabSz="914400" rtl="0" eaLnBrk="1" latinLnBrk="0" hangingPunct="1">
      <a:defRPr sz="4000" kern="1200">
        <a:solidFill>
          <a:schemeClr val="tx1"/>
        </a:solidFill>
        <a:latin typeface="Times New Roman" pitchFamily="18" charset="0"/>
        <a:ea typeface="+mn-ea"/>
        <a:cs typeface="+mn-cs"/>
      </a:defRPr>
    </a:lvl8pPr>
    <a:lvl9pPr marL="3657600" algn="l" defTabSz="914400" rtl="0" eaLnBrk="1" latinLnBrk="0" hangingPunct="1">
      <a:defRPr sz="4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839"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guide id="3" orient="horz" pos="3127" userDrawn="1">
          <p15:clr>
            <a:srgbClr val="A4A3A4"/>
          </p15:clr>
        </p15:guide>
        <p15:guide id="4" pos="2142" userDrawn="1">
          <p15:clr>
            <a:srgbClr val="A4A3A4"/>
          </p15:clr>
        </p15:guide>
        <p15:guide id="5" orient="horz" pos="3133" userDrawn="1">
          <p15:clr>
            <a:srgbClr val="A4A3A4"/>
          </p15:clr>
        </p15:guide>
        <p15:guide id="6" orient="horz" pos="3128" userDrawn="1">
          <p15:clr>
            <a:srgbClr val="A4A3A4"/>
          </p15:clr>
        </p15:guide>
        <p15:guide id="7" pos="2129" userDrawn="1">
          <p15:clr>
            <a:srgbClr val="A4A3A4"/>
          </p15:clr>
        </p15:guide>
        <p15:guide id="8"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6B0A"/>
    <a:srgbClr val="FF6B0B"/>
    <a:srgbClr val="FF6B6E"/>
    <a:srgbClr val="FFCF0B"/>
    <a:srgbClr val="FF6600"/>
    <a:srgbClr val="EEEEEE"/>
    <a:srgbClr val="FFDEBD"/>
    <a:srgbClr val="D9D9D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2" autoAdjust="0"/>
    <p:restoredTop sz="71728" autoAdjust="0"/>
  </p:normalViewPr>
  <p:slideViewPr>
    <p:cSldViewPr snapToGrid="0" showGuides="1">
      <p:cViewPr varScale="1">
        <p:scale>
          <a:sx n="115" d="100"/>
          <a:sy n="115" d="100"/>
        </p:scale>
        <p:origin x="1488" y="108"/>
      </p:cViewPr>
      <p:guideLst>
        <p:guide orient="horz" pos="391"/>
        <p:guide pos="83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08"/>
    </p:cViewPr>
  </p:sorterViewPr>
  <p:notesViewPr>
    <p:cSldViewPr snapToGrid="0" showGuides="1">
      <p:cViewPr varScale="1">
        <p:scale>
          <a:sx n="50" d="100"/>
          <a:sy n="50" d="100"/>
        </p:scale>
        <p:origin x="-1764" y="-90"/>
      </p:cViewPr>
      <p:guideLst>
        <p:guide orient="horz" pos="3132"/>
        <p:guide pos="2130"/>
        <p:guide orient="horz" pos="3127"/>
        <p:guide pos="2142"/>
        <p:guide orient="horz" pos="3133"/>
        <p:guide orient="horz" pos="3128"/>
        <p:guide pos="2129"/>
        <p:guide pos="2141"/>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05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3"/>
            <a:ext cx="2970412" cy="53357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defTabSz="913987">
              <a:defRPr sz="1300"/>
            </a:lvl1pPr>
          </a:lstStyle>
          <a:p>
            <a:pPr>
              <a:defRPr/>
            </a:pPr>
            <a:endParaRPr lang="de-DE"/>
          </a:p>
        </p:txBody>
      </p:sp>
      <p:sp>
        <p:nvSpPr>
          <p:cNvPr id="89091" name="Rectangle 3"/>
          <p:cNvSpPr>
            <a:spLocks noGrp="1" noChangeArrowheads="1"/>
          </p:cNvSpPr>
          <p:nvPr>
            <p:ph type="dt" idx="1"/>
          </p:nvPr>
        </p:nvSpPr>
        <p:spPr bwMode="auto">
          <a:xfrm>
            <a:off x="3885978" y="3"/>
            <a:ext cx="2891074" cy="533571"/>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defTabSz="913987">
              <a:defRPr sz="1300"/>
            </a:lvl1pPr>
          </a:lstStyle>
          <a:p>
            <a:pPr>
              <a:defRPr/>
            </a:pPr>
            <a:endParaRPr lang="de-DE"/>
          </a:p>
        </p:txBody>
      </p:sp>
      <p:sp>
        <p:nvSpPr>
          <p:cNvPr id="15364" name="Rectangle 4"/>
          <p:cNvSpPr>
            <a:spLocks noGrp="1" noRot="1" noChangeAspect="1" noChangeArrowheads="1" noTextEdit="1"/>
          </p:cNvSpPr>
          <p:nvPr>
            <p:ph type="sldImg" idx="2"/>
          </p:nvPr>
        </p:nvSpPr>
        <p:spPr bwMode="auto">
          <a:xfrm>
            <a:off x="900113" y="762000"/>
            <a:ext cx="4979987" cy="3736975"/>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912392" y="4727499"/>
            <a:ext cx="4952273" cy="4497238"/>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9094" name="Rectangle 6"/>
          <p:cNvSpPr>
            <a:spLocks noGrp="1" noChangeArrowheads="1"/>
          </p:cNvSpPr>
          <p:nvPr>
            <p:ph type="ftr" sz="quarter" idx="4"/>
          </p:nvPr>
        </p:nvSpPr>
        <p:spPr bwMode="auto">
          <a:xfrm>
            <a:off x="0" y="9453410"/>
            <a:ext cx="2970412" cy="455758"/>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defTabSz="913987">
              <a:defRPr sz="1300"/>
            </a:lvl1pPr>
          </a:lstStyle>
          <a:p>
            <a:pPr>
              <a:defRPr/>
            </a:pPr>
            <a:endParaRPr lang="de-DE"/>
          </a:p>
        </p:txBody>
      </p:sp>
      <p:sp>
        <p:nvSpPr>
          <p:cNvPr id="89095" name="Rectangle 7"/>
          <p:cNvSpPr>
            <a:spLocks noGrp="1" noChangeArrowheads="1"/>
          </p:cNvSpPr>
          <p:nvPr>
            <p:ph type="sldNum" sz="quarter" idx="5"/>
          </p:nvPr>
        </p:nvSpPr>
        <p:spPr bwMode="auto">
          <a:xfrm>
            <a:off x="3885978" y="9453410"/>
            <a:ext cx="2891074" cy="455758"/>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defTabSz="913987">
              <a:defRPr sz="1300"/>
            </a:lvl1pPr>
          </a:lstStyle>
          <a:p>
            <a:pPr>
              <a:defRPr/>
            </a:pPr>
            <a:fld id="{62257A50-D805-437F-8D41-EDF4C6381FC6}" type="slidenum">
              <a:rPr lang="de-DE"/>
              <a:pPr>
                <a:defRPr/>
              </a:pPr>
              <a:t>‹Nr.›</a:t>
            </a:fld>
            <a:endParaRPr lang="de-DE"/>
          </a:p>
        </p:txBody>
      </p:sp>
    </p:spTree>
    <p:extLst>
      <p:ext uri="{BB962C8B-B14F-4D97-AF65-F5344CB8AC3E}">
        <p14:creationId xmlns:p14="http://schemas.microsoft.com/office/powerpoint/2010/main" val="24944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defTabSz="912618"/>
            <a:fld id="{779BAA3A-E728-4F67-869E-1E0655856458}" type="slidenum">
              <a:rPr lang="de-DE" smtClean="0"/>
              <a:pPr defTabSz="912618"/>
              <a:t>1</a:t>
            </a:fld>
            <a:endParaRPr lang="de-DE"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de-AT" dirty="0" smtClean="0"/>
              <a:t>Aktuelles Sujet</a:t>
            </a:r>
          </a:p>
          <a:p>
            <a:endParaRPr lang="de-AT" dirty="0" smtClean="0"/>
          </a:p>
          <a:p>
            <a:r>
              <a:rPr lang="de-AT" dirty="0" smtClean="0"/>
              <a:t>Sehr geehrte Damen und Herren, Ich möchte Sie sehr herzlich zum 10. </a:t>
            </a:r>
            <a:r>
              <a:rPr lang="de-AT" dirty="0" err="1" smtClean="0"/>
              <a:t>Infoday</a:t>
            </a:r>
            <a:r>
              <a:rPr lang="de-AT" dirty="0" smtClean="0"/>
              <a:t> in Linz begrüßen. Diejenigen von Ihnen die bereits ein BMD-System im Einsatz haben, bitte ich daher ganz einfach wohlwollend zu nicken, wenn wir hier </a:t>
            </a:r>
            <a:r>
              <a:rPr lang="de-AT" dirty="0" err="1" smtClean="0"/>
              <a:t>heraussen</a:t>
            </a:r>
            <a:r>
              <a:rPr lang="de-AT" dirty="0" smtClean="0"/>
              <a:t> BMD von der besten Seite präsentieren, damit diejenigen, die sich erstmals für uns interessieren einen guten Eindruck bekommen. </a:t>
            </a:r>
            <a:endParaRPr lang="de-DE" dirty="0" smtClean="0"/>
          </a:p>
          <a:p>
            <a:r>
              <a:rPr lang="de-AT" dirty="0" smtClean="0"/>
              <a:t>Ich darf Ihnen kurz unser Team vorstellen. Am Vormittag wird Sie Fr. Brandstetter durch die </a:t>
            </a:r>
            <a:r>
              <a:rPr lang="de-AT" dirty="0" err="1" smtClean="0"/>
              <a:t>Lohnverr</a:t>
            </a:r>
            <a:r>
              <a:rPr lang="de-AT" dirty="0" smtClean="0"/>
              <a:t>. Führen und ab ca. 11:30</a:t>
            </a:r>
            <a:r>
              <a:rPr lang="de-AT" baseline="0" dirty="0" smtClean="0"/>
              <a:t> </a:t>
            </a:r>
            <a:r>
              <a:rPr lang="de-AT" dirty="0" smtClean="0"/>
              <a:t>Hr. Beranek AL Support mit unserem Rechnungswesen den Bereich Anlagenbuchhaltung (schon NTCS) Controlling bis zur Kostenrechnung bekanntmachen. </a:t>
            </a:r>
            <a:endParaRPr lang="de-DE" dirty="0" smtClean="0"/>
          </a:p>
        </p:txBody>
      </p:sp>
    </p:spTree>
    <p:extLst>
      <p:ext uri="{BB962C8B-B14F-4D97-AF65-F5344CB8AC3E}">
        <p14:creationId xmlns:p14="http://schemas.microsoft.com/office/powerpoint/2010/main" val="37792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12618"/>
            <a:fld id="{C0A278D6-0C08-44E6-946B-D8E8D13A3A39}" type="slidenum">
              <a:rPr lang="de-DE" smtClean="0"/>
              <a:pPr defTabSz="912618"/>
              <a:t>2</a:t>
            </a:fld>
            <a:endParaRPr lang="de-DE"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de-AT" dirty="0" smtClean="0"/>
              <a:t>Normalerweise sieht man hier unser Gebäude. Doch dieses Mal haben wir uns dahinter aufgestellt.</a:t>
            </a:r>
          </a:p>
          <a:p>
            <a:endParaRPr lang="de-AT" dirty="0" smtClean="0"/>
          </a:p>
          <a:p>
            <a:r>
              <a:rPr lang="de-AT" dirty="0" smtClean="0"/>
              <a:t>Ich darf Ihnen kur </a:t>
            </a:r>
            <a:r>
              <a:rPr lang="de-AT" dirty="0" err="1" smtClean="0"/>
              <a:t>zoch</a:t>
            </a:r>
            <a:r>
              <a:rPr lang="de-AT" dirty="0" smtClean="0"/>
              <a:t> ein paar aktuelle Zahlen zu BMD präsentieren. BMD besteht als Systemhaus seit 1972 und hat seinen Firmensitz in Steyr. Mit ca. 400 Mitarbeitern an den hier aufgezeigten Standorten. ¼</a:t>
            </a:r>
            <a:r>
              <a:rPr lang="de-AT" baseline="0" dirty="0" smtClean="0"/>
              <a:t> in der SW-Entwicklung, die Hälfte im Support/Schulung/Akademie, dann noch Technik, Verwaltung und Verkauf.</a:t>
            </a:r>
          </a:p>
          <a:p>
            <a:r>
              <a:rPr lang="de-AT" baseline="0" dirty="0" smtClean="0"/>
              <a:t>Wir sind die kleinste Abteilung, machen aber den größten Wirbel.</a:t>
            </a:r>
            <a:endParaRPr lang="de-AT" dirty="0" smtClean="0"/>
          </a:p>
          <a:p>
            <a:endParaRPr lang="de-AT" dirty="0" smtClean="0"/>
          </a:p>
          <a:p>
            <a:endParaRPr lang="de-AT" dirty="0" smtClean="0"/>
          </a:p>
          <a:p>
            <a:endParaRPr lang="de-AT" dirty="0" smtClean="0"/>
          </a:p>
        </p:txBody>
      </p:sp>
    </p:spTree>
    <p:extLst>
      <p:ext uri="{BB962C8B-B14F-4D97-AF65-F5344CB8AC3E}">
        <p14:creationId xmlns:p14="http://schemas.microsoft.com/office/powerpoint/2010/main" val="85699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12618"/>
            <a:fld id="{C0A278D6-0C08-44E6-946B-D8E8D13A3A39}" type="slidenum">
              <a:rPr lang="de-DE" smtClean="0"/>
              <a:pPr defTabSz="912618"/>
              <a:t>3</a:t>
            </a:fld>
            <a:endParaRPr lang="de-DE"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de-AT" dirty="0" smtClean="0"/>
              <a:t>Fotos von BMD</a:t>
            </a:r>
          </a:p>
          <a:p>
            <a:endParaRPr lang="de-AT" dirty="0" smtClean="0"/>
          </a:p>
          <a:p>
            <a:r>
              <a:rPr lang="de-AT" dirty="0" smtClean="0"/>
              <a:t>Ich darf Ihnen kur </a:t>
            </a:r>
            <a:r>
              <a:rPr lang="de-AT" dirty="0" err="1" smtClean="0"/>
              <a:t>zoch</a:t>
            </a:r>
            <a:r>
              <a:rPr lang="de-AT" dirty="0" smtClean="0"/>
              <a:t> ein paar aktuelle Zahlen zu BMD präsentieren. Aktuell betreuen wir über 26.000 Kunden, das sind mehr als 65.000 User die mit unserer Software Löhne abrechnen, die Buchhaltung führen oder Rechnungen schreiben. </a:t>
            </a:r>
          </a:p>
          <a:p>
            <a:endParaRPr lang="de-AT" dirty="0" smtClean="0"/>
          </a:p>
        </p:txBody>
      </p:sp>
    </p:spTree>
    <p:extLst>
      <p:ext uri="{BB962C8B-B14F-4D97-AF65-F5344CB8AC3E}">
        <p14:creationId xmlns:p14="http://schemas.microsoft.com/office/powerpoint/2010/main" val="29589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12618"/>
            <a:fld id="{C0A278D6-0C08-44E6-946B-D8E8D13A3A39}" type="slidenum">
              <a:rPr lang="de-DE" smtClean="0"/>
              <a:pPr defTabSz="912618"/>
              <a:t>4</a:t>
            </a:fld>
            <a:endParaRPr lang="de-DE"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de-AT" dirty="0" smtClean="0"/>
              <a:t>Nachdem die Funktionalität</a:t>
            </a:r>
            <a:r>
              <a:rPr lang="de-AT" baseline="0" dirty="0" smtClean="0"/>
              <a:t> der NTCS stark gewachsen ist haben wir uns überlegt wie wir unsere Kunden unterstützen können</a:t>
            </a:r>
          </a:p>
          <a:p>
            <a:r>
              <a:rPr lang="de-AT" baseline="0" dirty="0" smtClean="0"/>
              <a:t>Ergebnis: Lernvideos; </a:t>
            </a:r>
            <a:r>
              <a:rPr lang="de-AT" baseline="0" dirty="0" err="1" smtClean="0"/>
              <a:t>FAQ´s</a:t>
            </a:r>
            <a:r>
              <a:rPr lang="de-AT" baseline="0" dirty="0" smtClean="0"/>
              <a:t>; Eine wirklich gute Onlinehilfe mit Beispielen, auch Beispieldateien</a:t>
            </a:r>
          </a:p>
          <a:p>
            <a:r>
              <a:rPr lang="de-AT" baseline="0" dirty="0" smtClean="0"/>
              <a:t>Assistenten; Standards</a:t>
            </a:r>
          </a:p>
          <a:p>
            <a:r>
              <a:rPr lang="de-AT" baseline="0" dirty="0" smtClean="0"/>
              <a:t>Und BMD wird schon an der Schule unterrichtet. Ab kommendem Schuljahr auch schon NTCS</a:t>
            </a:r>
          </a:p>
          <a:p>
            <a:endParaRPr lang="de-AT" baseline="0" dirty="0" smtClean="0"/>
          </a:p>
          <a:p>
            <a:r>
              <a:rPr lang="de-AT" baseline="0" dirty="0" smtClean="0"/>
              <a:t>Technisch wurde in Richtung </a:t>
            </a:r>
          </a:p>
          <a:p>
            <a:r>
              <a:rPr lang="de-AT" baseline="0" dirty="0" smtClean="0"/>
              <a:t>	Integration aller Teile, </a:t>
            </a:r>
          </a:p>
          <a:p>
            <a:r>
              <a:rPr lang="de-AT" baseline="0" dirty="0" smtClean="0"/>
              <a:t>	Unterstützung der digitalen Verwaltung, sowie </a:t>
            </a:r>
          </a:p>
          <a:p>
            <a:r>
              <a:rPr lang="de-AT" baseline="0" dirty="0" smtClean="0"/>
              <a:t>	Prozessorientierung mittels Workflows und Checklisten gearbeitet</a:t>
            </a:r>
          </a:p>
          <a:p>
            <a:endParaRPr lang="de-AT" baseline="0" dirty="0" smtClean="0"/>
          </a:p>
        </p:txBody>
      </p:sp>
    </p:spTree>
    <p:extLst>
      <p:ext uri="{BB962C8B-B14F-4D97-AF65-F5344CB8AC3E}">
        <p14:creationId xmlns:p14="http://schemas.microsoft.com/office/powerpoint/2010/main" val="272924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12618"/>
            <a:fld id="{C0A278D6-0C08-44E6-946B-D8E8D13A3A39}" type="slidenum">
              <a:rPr lang="de-DE" smtClean="0"/>
              <a:pPr defTabSz="912618"/>
              <a:t>5</a:t>
            </a:fld>
            <a:endParaRPr lang="de-DE"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de-AT" dirty="0" smtClean="0"/>
              <a:t>Fotos von BMD</a:t>
            </a:r>
          </a:p>
          <a:p>
            <a:endParaRPr lang="de-AT" dirty="0" smtClean="0"/>
          </a:p>
          <a:p>
            <a:r>
              <a:rPr lang="de-AT" dirty="0" smtClean="0"/>
              <a:t>Ich darf Ihnen kur </a:t>
            </a:r>
            <a:r>
              <a:rPr lang="de-AT" dirty="0" err="1" smtClean="0"/>
              <a:t>zoch</a:t>
            </a:r>
            <a:r>
              <a:rPr lang="de-AT" dirty="0" smtClean="0"/>
              <a:t> ein paar aktuelle Zahlen zu BMD präsentieren. BMD besteht als Systemhaus seit 1972 und hat seinen Firmensitz in Steyr. Mit ca. 300 Mitarbeitern betreuen wir über 19.000 Kunden, das sind mehr als 50.000 User die mit unserer Software Löhne abrechnen, die Buchhaltung führen oder Rechnungen schreiben. </a:t>
            </a:r>
          </a:p>
          <a:p>
            <a:endParaRPr lang="de-AT" dirty="0" smtClean="0"/>
          </a:p>
          <a:p>
            <a:r>
              <a:rPr lang="de-AT" dirty="0" smtClean="0"/>
              <a:t>Wie Sie an den Mitarbeiterzahlen sehen, wird Betreuung bei uns ganz groß geschrieben. Auch das trägt letztendlich zu einer hohen Zufriedenheit bei. In den letzten 12 Monaten sind 1.100 neue Kunden zu BMD gekommen. </a:t>
            </a:r>
          </a:p>
          <a:p>
            <a:endParaRPr lang="de-AT" dirty="0" smtClean="0"/>
          </a:p>
        </p:txBody>
      </p:sp>
    </p:spTree>
    <p:extLst>
      <p:ext uri="{BB962C8B-B14F-4D97-AF65-F5344CB8AC3E}">
        <p14:creationId xmlns:p14="http://schemas.microsoft.com/office/powerpoint/2010/main" val="147081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Wenn wir uns die einzelnen Bereiche ansehen, dann gibt es im</a:t>
            </a:r>
            <a:r>
              <a:rPr lang="de-DE" baseline="0" dirty="0" smtClean="0"/>
              <a:t> </a:t>
            </a:r>
            <a:r>
              <a:rPr lang="de-DE" baseline="0" dirty="0" err="1" smtClean="0"/>
              <a:t>account</a:t>
            </a:r>
            <a:r>
              <a:rPr lang="de-DE" baseline="0" dirty="0" smtClean="0"/>
              <a:t> die </a:t>
            </a:r>
            <a:r>
              <a:rPr lang="de-DE" baseline="0" dirty="0" err="1" smtClean="0"/>
              <a:t>fibu</a:t>
            </a:r>
            <a:r>
              <a:rPr lang="de-DE" baseline="0" dirty="0" smtClean="0"/>
              <a:t>, samt Mahnwesen, </a:t>
            </a:r>
            <a:r>
              <a:rPr lang="de-DE" baseline="0" dirty="0" err="1" smtClean="0"/>
              <a:t>zahlungsverkehr</a:t>
            </a:r>
            <a:r>
              <a:rPr lang="de-DE" baseline="0" dirty="0" smtClean="0"/>
              <a:t>,</a:t>
            </a:r>
          </a:p>
          <a:p>
            <a:r>
              <a:rPr lang="de-DE" baseline="0" dirty="0" smtClean="0"/>
              <a:t>Kore</a:t>
            </a:r>
            <a:r>
              <a:rPr lang="de-DE" dirty="0" smtClean="0"/>
              <a:t>. Lohn, Zeit, Reisekosten, PI dann auf nächster Folie,</a:t>
            </a:r>
          </a:p>
          <a:p>
            <a:r>
              <a:rPr lang="de-DE" dirty="0" err="1" smtClean="0"/>
              <a:t>Fotolia</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62257A50-D805-437F-8D41-EDF4C6381FC6}" type="slidenum">
              <a:rPr lang="de-DE" smtClean="0"/>
              <a:pPr>
                <a:defRPr/>
              </a:pPr>
              <a:t>6</a:t>
            </a:fld>
            <a:endParaRPr lang="de-DE"/>
          </a:p>
        </p:txBody>
      </p:sp>
    </p:spTree>
    <p:extLst>
      <p:ext uri="{BB962C8B-B14F-4D97-AF65-F5344CB8AC3E}">
        <p14:creationId xmlns:p14="http://schemas.microsoft.com/office/powerpoint/2010/main" val="92725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12618"/>
            <a:fld id="{C0A278D6-0C08-44E6-946B-D8E8D13A3A39}" type="slidenum">
              <a:rPr lang="de-DE" smtClean="0"/>
              <a:pPr defTabSz="912618"/>
              <a:t>7</a:t>
            </a:fld>
            <a:endParaRPr lang="de-DE"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de-AT" dirty="0" smtClean="0"/>
              <a:t>Integration:</a:t>
            </a:r>
            <a:r>
              <a:rPr lang="de-AT" baseline="0" dirty="0" smtClean="0"/>
              <a:t> Vom Report hinunter zum Beleg</a:t>
            </a:r>
          </a:p>
          <a:p>
            <a:r>
              <a:rPr lang="de-AT" baseline="0" dirty="0" smtClean="0"/>
              <a:t>Von den Personalkosten zur Lohnabrechnung und den Überstunden eines einzelnen Mitarbeiters</a:t>
            </a:r>
          </a:p>
          <a:p>
            <a:r>
              <a:rPr lang="de-AT" baseline="0" dirty="0" smtClean="0"/>
              <a:t>Von den Erlösen in der Kerf zum Umsatz des einzelnen Vertreters, Kunden, Artikels</a:t>
            </a:r>
          </a:p>
          <a:p>
            <a:r>
              <a:rPr lang="de-AT" baseline="0" dirty="0" smtClean="0"/>
              <a:t>Von der Bestellung zum Lieferschein und zur Eingangsrechnung mit Rechnungsprüfung</a:t>
            </a:r>
          </a:p>
          <a:p>
            <a:endParaRPr lang="de-AT" baseline="0" dirty="0" smtClean="0"/>
          </a:p>
          <a:p>
            <a:r>
              <a:rPr lang="de-AT" baseline="0" dirty="0" smtClean="0"/>
              <a:t>Innovation: papierlos buchen mit scannen, Er-Kontrolle, XML-Dokumenten</a:t>
            </a:r>
          </a:p>
          <a:p>
            <a:r>
              <a:rPr lang="de-AT" baseline="0" dirty="0" smtClean="0"/>
              <a:t>Vorbereitung auf den durchgängigen digitalen </a:t>
            </a:r>
            <a:r>
              <a:rPr lang="de-AT" baseline="0" dirty="0" err="1" smtClean="0"/>
              <a:t>Belegfluß</a:t>
            </a:r>
            <a:r>
              <a:rPr lang="de-AT" baseline="0" dirty="0" smtClean="0"/>
              <a:t> innerhalb der Firma aber auch im Verbund</a:t>
            </a:r>
          </a:p>
          <a:p>
            <a:r>
              <a:rPr lang="de-AT" baseline="0" dirty="0" smtClean="0"/>
              <a:t>mit den Lieferanten, Kunden und Mitarbeitern</a:t>
            </a:r>
          </a:p>
          <a:p>
            <a:endParaRPr lang="de-AT" baseline="0" dirty="0" smtClean="0"/>
          </a:p>
          <a:p>
            <a:r>
              <a:rPr lang="de-AT" baseline="0" dirty="0" smtClean="0"/>
              <a:t>Dokumentenintegration</a:t>
            </a:r>
          </a:p>
          <a:p>
            <a:r>
              <a:rPr lang="de-AT" baseline="0" dirty="0" smtClean="0"/>
              <a:t>Nicht nur papierlos buchen, praktisch überall wo es möglich ist</a:t>
            </a:r>
          </a:p>
          <a:p>
            <a:endParaRPr lang="de-AT" baseline="0" dirty="0" smtClean="0"/>
          </a:p>
          <a:p>
            <a:r>
              <a:rPr lang="de-AT" baseline="0" dirty="0" err="1" smtClean="0"/>
              <a:t>Usability</a:t>
            </a:r>
            <a:r>
              <a:rPr lang="de-AT" baseline="0" dirty="0" smtClean="0"/>
              <a:t>:</a:t>
            </a:r>
          </a:p>
          <a:p>
            <a:r>
              <a:rPr lang="de-AT" baseline="0" dirty="0" smtClean="0"/>
              <a:t>Ein Hilfesystem mit dem man etwas anfangen kann</a:t>
            </a:r>
          </a:p>
          <a:p>
            <a:r>
              <a:rPr lang="de-AT" baseline="0" dirty="0" smtClean="0"/>
              <a:t>Lernvideos</a:t>
            </a:r>
          </a:p>
          <a:p>
            <a:r>
              <a:rPr lang="de-AT" baseline="0" dirty="0" smtClean="0"/>
              <a:t>FAQ</a:t>
            </a:r>
          </a:p>
          <a:p>
            <a:r>
              <a:rPr lang="de-AT" baseline="0" dirty="0" err="1" smtClean="0"/>
              <a:t>Webinare</a:t>
            </a:r>
            <a:endParaRPr lang="de-AT" baseline="0" dirty="0" smtClean="0"/>
          </a:p>
          <a:p>
            <a:r>
              <a:rPr lang="de-AT" baseline="0" dirty="0" smtClean="0"/>
              <a:t>Seminare</a:t>
            </a:r>
          </a:p>
          <a:p>
            <a:r>
              <a:rPr lang="de-AT" baseline="0" dirty="0" smtClean="0"/>
              <a:t>Schulung vor Ort</a:t>
            </a:r>
          </a:p>
          <a:p>
            <a:r>
              <a:rPr lang="de-AT" baseline="0" dirty="0" smtClean="0"/>
              <a:t>Clients Info auf unserer Homepage</a:t>
            </a:r>
          </a:p>
          <a:p>
            <a:endParaRPr lang="de-AT" baseline="0" dirty="0" smtClean="0"/>
          </a:p>
          <a:p>
            <a:r>
              <a:rPr lang="de-AT" baseline="0" dirty="0" smtClean="0"/>
              <a:t>Performance:</a:t>
            </a:r>
          </a:p>
          <a:p>
            <a:r>
              <a:rPr lang="de-AT" baseline="0" dirty="0" smtClean="0"/>
              <a:t>Drucken im Hintergrund</a:t>
            </a:r>
          </a:p>
          <a:p>
            <a:r>
              <a:rPr lang="de-AT" baseline="0" dirty="0" smtClean="0"/>
              <a:t>Suche nach Zehntelsekunden</a:t>
            </a:r>
          </a:p>
          <a:p>
            <a:endParaRPr lang="de-AT" baseline="0" dirty="0" smtClean="0"/>
          </a:p>
          <a:p>
            <a:r>
              <a:rPr lang="de-AT" baseline="0" dirty="0" smtClean="0"/>
              <a:t>Webunterstützung:</a:t>
            </a:r>
          </a:p>
          <a:p>
            <a:r>
              <a:rPr lang="de-AT" baseline="0" dirty="0" smtClean="0"/>
              <a:t>Online-Bewerbung</a:t>
            </a:r>
          </a:p>
          <a:p>
            <a:r>
              <a:rPr lang="de-AT" baseline="0" dirty="0" smtClean="0"/>
              <a:t>Mandantenplattform (BMD.COM)</a:t>
            </a:r>
          </a:p>
          <a:p>
            <a:r>
              <a:rPr lang="de-AT" baseline="0" dirty="0" err="1" smtClean="0"/>
              <a:t>BakaWa</a:t>
            </a:r>
            <a:r>
              <a:rPr lang="de-AT" baseline="0" dirty="0" smtClean="0"/>
              <a:t> mit Dokumentenunterstützung</a:t>
            </a:r>
          </a:p>
          <a:p>
            <a:endParaRPr lang="de-AT" baseline="0" dirty="0" smtClean="0"/>
          </a:p>
          <a:p>
            <a:r>
              <a:rPr lang="de-AT" baseline="0" dirty="0" smtClean="0"/>
              <a:t>Rechtsversionen:</a:t>
            </a:r>
          </a:p>
          <a:p>
            <a:r>
              <a:rPr lang="de-AT" baseline="0" dirty="0" smtClean="0"/>
              <a:t>DACH fertig</a:t>
            </a:r>
          </a:p>
          <a:p>
            <a:r>
              <a:rPr lang="de-AT" baseline="0" dirty="0" smtClean="0"/>
              <a:t>HU, CZ, SK in </a:t>
            </a:r>
            <a:r>
              <a:rPr lang="de-AT" baseline="0" dirty="0" err="1" smtClean="0"/>
              <a:t>arbeit</a:t>
            </a:r>
            <a:r>
              <a:rPr lang="de-AT" baseline="0" dirty="0" smtClean="0"/>
              <a:t> bis 2013</a:t>
            </a:r>
          </a:p>
          <a:p>
            <a:r>
              <a:rPr lang="de-AT" baseline="0" dirty="0" smtClean="0"/>
              <a:t>SLO, CRO, I, nach 2013</a:t>
            </a:r>
          </a:p>
          <a:p>
            <a:endParaRPr lang="de-AT" baseline="0" dirty="0" smtClean="0"/>
          </a:p>
          <a:p>
            <a:r>
              <a:rPr lang="de-AT" baseline="0" dirty="0" smtClean="0"/>
              <a:t>Workflowunterstützung</a:t>
            </a:r>
          </a:p>
          <a:p>
            <a:r>
              <a:rPr lang="de-AT" baseline="0" dirty="0" smtClean="0"/>
              <a:t>ER-Kontrolle</a:t>
            </a:r>
          </a:p>
          <a:p>
            <a:r>
              <a:rPr lang="de-AT" baseline="0" dirty="0" smtClean="0"/>
              <a:t>CRM: </a:t>
            </a:r>
            <a:r>
              <a:rPr lang="de-AT" baseline="0" dirty="0" err="1" smtClean="0"/>
              <a:t>z.b.</a:t>
            </a:r>
            <a:r>
              <a:rPr lang="de-AT" baseline="0" dirty="0" smtClean="0"/>
              <a:t>: Kampagne</a:t>
            </a:r>
          </a:p>
          <a:p>
            <a:r>
              <a:rPr lang="de-AT" baseline="0" dirty="0" smtClean="0"/>
              <a:t>Einkauf</a:t>
            </a:r>
          </a:p>
          <a:p>
            <a:r>
              <a:rPr lang="de-AT" baseline="0" dirty="0" smtClean="0"/>
              <a:t>Verkauf</a:t>
            </a:r>
          </a:p>
          <a:p>
            <a:r>
              <a:rPr lang="de-AT" baseline="0" dirty="0" smtClean="0"/>
              <a:t>Bewerbung</a:t>
            </a:r>
          </a:p>
          <a:p>
            <a:endParaRPr lang="de-AT" baseline="0" dirty="0" smtClean="0"/>
          </a:p>
        </p:txBody>
      </p:sp>
    </p:spTree>
    <p:extLst>
      <p:ext uri="{BB962C8B-B14F-4D97-AF65-F5344CB8AC3E}">
        <p14:creationId xmlns:p14="http://schemas.microsoft.com/office/powerpoint/2010/main" val="9939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2500" y="642918"/>
            <a:ext cx="8229600" cy="1143000"/>
          </a:xfrm>
          <a:prstGeom prst="rect">
            <a:avLst/>
          </a:prstGeom>
        </p:spPr>
        <p:txBody>
          <a:bodyPr/>
          <a:lstStyle>
            <a:lvl1pPr>
              <a:defRPr sz="3200">
                <a:latin typeface="Calibri"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57200" y="1600200"/>
            <a:ext cx="8229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428750" y="609579"/>
            <a:ext cx="7772400" cy="742955"/>
          </a:xfrm>
          <a:prstGeom prst="rect">
            <a:avLst/>
          </a:prstGeom>
        </p:spPr>
        <p:txBody>
          <a:bodyPr/>
          <a:lstStyle>
            <a:lvl1pPr algn="l">
              <a:defRPr sz="3200" b="1" baseline="0">
                <a:solidFill>
                  <a:srgbClr val="C00000"/>
                </a:solidFill>
                <a:latin typeface="+mj-lt"/>
              </a:defRPr>
            </a:lvl1pPr>
          </a:lstStyle>
          <a:p>
            <a:r>
              <a:rPr lang="de-DE" dirty="0" smtClean="0"/>
              <a:t>Hier steht dann die Folienüberschrift</a:t>
            </a:r>
            <a:endParaRPr lang="de-AT" dirty="0"/>
          </a:p>
        </p:txBody>
      </p:sp>
    </p:spTree>
    <p:extLst>
      <p:ext uri="{BB962C8B-B14F-4D97-AF65-F5344CB8AC3E}">
        <p14:creationId xmlns:p14="http://schemas.microsoft.com/office/powerpoint/2010/main" val="118683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EDD"/>
        </a:solidFill>
        <a:effectLst/>
      </p:bgPr>
    </p:bg>
    <p:spTree>
      <p:nvGrpSpPr>
        <p:cNvPr id="1" name=""/>
        <p:cNvGrpSpPr/>
        <p:nvPr/>
      </p:nvGrpSpPr>
      <p:grpSpPr>
        <a:xfrm>
          <a:off x="0" y="0"/>
          <a:ext cx="0" cy="0"/>
          <a:chOff x="0" y="0"/>
          <a:chExt cx="0" cy="0"/>
        </a:xfrm>
      </p:grpSpPr>
      <p:sp>
        <p:nvSpPr>
          <p:cNvPr id="6" name="Rechteck 5"/>
          <p:cNvSpPr/>
          <p:nvPr userDrawn="1"/>
        </p:nvSpPr>
        <p:spPr>
          <a:xfrm>
            <a:off x="0" y="1"/>
            <a:ext cx="756000" cy="6858000"/>
          </a:xfrm>
          <a:prstGeom prst="rect">
            <a:avLst/>
          </a:prstGeom>
          <a:solidFill>
            <a:srgbClr val="FF66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solidFill>
                <a:srgbClr val="FF6B0B"/>
              </a:solidFill>
            </a:endParaRPr>
          </a:p>
        </p:txBody>
      </p:sp>
      <p:pic>
        <p:nvPicPr>
          <p:cNvPr id="2054" name="Grafik 10" descr="bmd_quadrat-rgb.gif"/>
          <p:cNvPicPr>
            <a:picLocks noChangeAspect="1"/>
          </p:cNvPicPr>
          <p:nvPr userDrawn="1"/>
        </p:nvPicPr>
        <p:blipFill>
          <a:blip r:embed="rId5" cstate="print"/>
          <a:srcRect/>
          <a:stretch>
            <a:fillRect/>
          </a:stretch>
        </p:blipFill>
        <p:spPr bwMode="auto">
          <a:xfrm>
            <a:off x="144000" y="169756"/>
            <a:ext cx="468000" cy="457684"/>
          </a:xfrm>
          <a:prstGeom prst="rect">
            <a:avLst/>
          </a:prstGeom>
          <a:noFill/>
          <a:ln w="9525">
            <a:noFill/>
            <a:miter lim="800000"/>
            <a:headEnd/>
            <a:tailEnd/>
          </a:ln>
        </p:spPr>
      </p:pic>
      <p:pic>
        <p:nvPicPr>
          <p:cNvPr id="2055" name="Grafik 12" descr="we-make-business-easy_neu.gif"/>
          <p:cNvPicPr>
            <a:picLocks noChangeAspect="1"/>
          </p:cNvPicPr>
          <p:nvPr userDrawn="1"/>
        </p:nvPicPr>
        <p:blipFill>
          <a:blip r:embed="rId6" cstate="print"/>
          <a:srcRect/>
          <a:stretch>
            <a:fillRect/>
          </a:stretch>
        </p:blipFill>
        <p:spPr bwMode="auto">
          <a:xfrm>
            <a:off x="8153400" y="6357937"/>
            <a:ext cx="720000" cy="262419"/>
          </a:xfrm>
          <a:prstGeom prst="rect">
            <a:avLst/>
          </a:prstGeom>
          <a:noFill/>
          <a:ln w="9525">
            <a:noFill/>
            <a:miter lim="800000"/>
            <a:headEnd/>
            <a:tailEnd/>
          </a:ln>
        </p:spPr>
      </p:pic>
      <p:pic>
        <p:nvPicPr>
          <p:cNvPr id="8" name="Grafik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796363">
            <a:off x="187882" y="5858273"/>
            <a:ext cx="792000" cy="78268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bwMode="auto">
          <a:xfrm>
            <a:off x="2743199" y="1305962"/>
            <a:ext cx="4457700" cy="4456800"/>
          </a:xfrm>
          <a:prstGeom prst="ellipse">
            <a:avLst/>
          </a:prstGeom>
          <a:solidFill>
            <a:srgbClr val="FF6B0B"/>
          </a:soli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smtClean="0">
              <a:ln>
                <a:noFill/>
              </a:ln>
              <a:solidFill>
                <a:schemeClr val="tx1"/>
              </a:solidFill>
              <a:effectLst/>
              <a:latin typeface="Times New Roman" pitchFamily="18" charset="0"/>
            </a:endParaRPr>
          </a:p>
        </p:txBody>
      </p:sp>
      <p:sp>
        <p:nvSpPr>
          <p:cNvPr id="7" name="Rechteck 35"/>
          <p:cNvSpPr>
            <a:spLocks noChangeArrowheads="1"/>
          </p:cNvSpPr>
          <p:nvPr/>
        </p:nvSpPr>
        <p:spPr bwMode="auto">
          <a:xfrm>
            <a:off x="7311251" y="6278247"/>
            <a:ext cx="1714500" cy="558615"/>
          </a:xfrm>
          <a:prstGeom prst="rect">
            <a:avLst/>
          </a:prstGeom>
          <a:solidFill>
            <a:srgbClr val="FFEEDD"/>
          </a:solidFill>
          <a:ln w="9525" algn="ctr">
            <a:noFill/>
            <a:round/>
            <a:headEnd/>
            <a:tailEnd/>
          </a:ln>
        </p:spPr>
        <p:txBody>
          <a:bodyPr/>
          <a:lstStyle/>
          <a:p>
            <a:endParaRPr lang="de-AT"/>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827" y="5860273"/>
            <a:ext cx="1071348" cy="389752"/>
          </a:xfrm>
          <a:prstGeom prst="rect">
            <a:avLst/>
          </a:prstGeom>
          <a:noFill/>
          <a:ln>
            <a:noFill/>
          </a:ln>
          <a:effectLst>
            <a:outerShdw blurRad="50800" dist="38100" dir="2700000" algn="tl" rotWithShape="0">
              <a:prstClr val="black">
                <a:alpha val="40000"/>
              </a:prstClr>
            </a:outerShdw>
          </a:effectLst>
        </p:spPr>
      </p:pic>
      <p:sp>
        <p:nvSpPr>
          <p:cNvPr id="2" name="Textfeld 1"/>
          <p:cNvSpPr txBox="1"/>
          <p:nvPr/>
        </p:nvSpPr>
        <p:spPr>
          <a:xfrm>
            <a:off x="1426029" y="367924"/>
            <a:ext cx="6524542" cy="584775"/>
          </a:xfrm>
          <a:prstGeom prst="rect">
            <a:avLst/>
          </a:prstGeom>
          <a:noFill/>
        </p:spPr>
        <p:txBody>
          <a:bodyPr wrap="square" rtlCol="0">
            <a:spAutoFit/>
          </a:bodyPr>
          <a:lstStyle/>
          <a:p>
            <a:r>
              <a:rPr lang="de-AT" sz="3200" dirty="0">
                <a:solidFill>
                  <a:srgbClr val="FF6600"/>
                </a:solidFill>
                <a:latin typeface="Calibri" pitchFamily="34" charset="0"/>
                <a:cs typeface="Calibri" pitchFamily="34" charset="0"/>
              </a:rPr>
              <a:t>FH-Steyr, Software Messe</a:t>
            </a:r>
            <a:endParaRPr lang="de-DE" sz="3200" dirty="0">
              <a:solidFill>
                <a:srgbClr val="FF6600"/>
              </a:solidFill>
              <a:latin typeface="Calibri" pitchFamily="34" charset="0"/>
              <a:cs typeface="Calibri" pitchFamily="34" charset="0"/>
            </a:endParaRPr>
          </a:p>
        </p:txBody>
      </p:sp>
      <p:sp>
        <p:nvSpPr>
          <p:cNvPr id="9" name="Textfeld 8"/>
          <p:cNvSpPr txBox="1"/>
          <p:nvPr/>
        </p:nvSpPr>
        <p:spPr>
          <a:xfrm>
            <a:off x="1426029" y="5762762"/>
            <a:ext cx="6524542" cy="584775"/>
          </a:xfrm>
          <a:prstGeom prst="rect">
            <a:avLst/>
          </a:prstGeom>
          <a:noFill/>
        </p:spPr>
        <p:txBody>
          <a:bodyPr wrap="square" rtlCol="0">
            <a:spAutoFit/>
          </a:bodyPr>
          <a:lstStyle/>
          <a:p>
            <a:r>
              <a:rPr lang="de-AT" sz="3200" dirty="0" smtClean="0">
                <a:solidFill>
                  <a:srgbClr val="FF6600"/>
                </a:solidFill>
                <a:latin typeface="Calibri" pitchFamily="34" charset="0"/>
                <a:cs typeface="Calibri" pitchFamily="34" charset="0"/>
              </a:rPr>
              <a:t>13. Mai 2016</a:t>
            </a:r>
            <a:endParaRPr lang="de-DE" sz="3200" dirty="0">
              <a:solidFill>
                <a:srgbClr val="FF6600"/>
              </a:solidFill>
              <a:latin typeface="Calibri" pitchFamily="34" charset="0"/>
              <a:cs typeface="Calibri" pitchFamily="34" charset="0"/>
            </a:endParaRP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199" y="750364"/>
            <a:ext cx="4457700" cy="5533406"/>
          </a:xfrm>
          <a:prstGeom prst="rect">
            <a:avLst/>
          </a:prstGeom>
        </p:spPr>
      </p:pic>
    </p:spTree>
    <p:extLst>
      <p:ext uri="{BB962C8B-B14F-4D97-AF65-F5344CB8AC3E}">
        <p14:creationId xmlns:p14="http://schemas.microsoft.com/office/powerpoint/2010/main" val="3999216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1" name="Text Box 65"/>
          <p:cNvSpPr txBox="1">
            <a:spLocks noChangeArrowheads="1"/>
          </p:cNvSpPr>
          <p:nvPr/>
        </p:nvSpPr>
        <p:spPr bwMode="auto">
          <a:xfrm>
            <a:off x="1249212" y="471770"/>
            <a:ext cx="7294709" cy="584775"/>
          </a:xfrm>
          <a:prstGeom prst="rect">
            <a:avLst/>
          </a:prstGeom>
          <a:noFill/>
          <a:ln w="9525">
            <a:noFill/>
            <a:miter lim="800000"/>
            <a:headEnd/>
            <a:tailEnd/>
          </a:ln>
          <a:effectLst/>
        </p:spPr>
        <p:txBody>
          <a:bodyPr wrap="square">
            <a:spAutoFit/>
          </a:bodyPr>
          <a:lstStyle/>
          <a:p>
            <a:pPr>
              <a:defRPr/>
            </a:pPr>
            <a:r>
              <a:rPr lang="de-DE" sz="3200" b="1" dirty="0" smtClean="0">
                <a:solidFill>
                  <a:srgbClr val="FF6B0A"/>
                </a:solidFill>
                <a:latin typeface="Calibri" pitchFamily="34" charset="0"/>
              </a:rPr>
              <a:t>Wir sind BMD</a:t>
            </a:r>
            <a:endParaRPr lang="de-DE" sz="3200" b="1" dirty="0">
              <a:solidFill>
                <a:srgbClr val="FF6B0A"/>
              </a:solidFill>
              <a:latin typeface="Calibri"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340" y="1261568"/>
            <a:ext cx="6188451" cy="3021704"/>
          </a:xfrm>
          <a:prstGeom prst="ellipse">
            <a:avLst/>
          </a:prstGeom>
          <a:ln>
            <a:noFill/>
          </a:ln>
          <a:effectLst>
            <a:softEdge rad="112500"/>
          </a:effectLst>
        </p:spPr>
      </p:pic>
      <p:sp>
        <p:nvSpPr>
          <p:cNvPr id="6" name="Rectangle 70"/>
          <p:cNvSpPr>
            <a:spLocks noChangeArrowheads="1"/>
          </p:cNvSpPr>
          <p:nvPr/>
        </p:nvSpPr>
        <p:spPr bwMode="auto">
          <a:xfrm>
            <a:off x="1249212" y="4359472"/>
            <a:ext cx="7523755" cy="2327078"/>
          </a:xfrm>
          <a:prstGeom prst="rect">
            <a:avLst/>
          </a:prstGeom>
          <a:noFill/>
          <a:ln w="9525">
            <a:noFill/>
            <a:miter lim="800000"/>
            <a:headEnd/>
            <a:tailEnd/>
          </a:ln>
        </p:spPr>
        <p:txBody>
          <a:bodyPr/>
          <a:lstStyle/>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430 Mitarbeiter</a:t>
            </a:r>
            <a:endParaRPr lang="de-DE" sz="2000" dirty="0" smtClean="0">
              <a:latin typeface="Calibri" pitchFamily="34" charset="0"/>
            </a:endParaRPr>
          </a:p>
          <a:p>
            <a:pPr marL="285750" indent="-285750">
              <a:spcBef>
                <a:spcPts val="300"/>
              </a:spcBef>
              <a:spcAft>
                <a:spcPts val="300"/>
              </a:spcAft>
              <a:buClr>
                <a:srgbClr val="FF6600"/>
              </a:buClr>
              <a:buSzPct val="90000"/>
              <a:buFont typeface="Wingdings" panose="05000000000000000000" pitchFamily="2" charset="2"/>
              <a:buChar char="§"/>
            </a:pPr>
            <a:r>
              <a:rPr lang="de-DE" sz="2000" dirty="0" smtClean="0">
                <a:latin typeface="Calibri" pitchFamily="34" charset="0"/>
              </a:rPr>
              <a:t>In den Standorten </a:t>
            </a:r>
            <a:br>
              <a:rPr lang="de-DE" sz="2000" dirty="0" smtClean="0">
                <a:latin typeface="Calibri" pitchFamily="34" charset="0"/>
              </a:rPr>
            </a:br>
            <a:r>
              <a:rPr lang="de-DE" sz="2000" dirty="0" smtClean="0">
                <a:latin typeface="Calibri" pitchFamily="34" charset="0"/>
              </a:rPr>
              <a:t>Steyr </a:t>
            </a:r>
            <a:r>
              <a:rPr lang="de-DE" sz="2000" dirty="0">
                <a:latin typeface="Calibri" pitchFamily="34" charset="0"/>
              </a:rPr>
              <a:t>- </a:t>
            </a:r>
            <a:r>
              <a:rPr lang="de-DE" sz="2000" dirty="0" smtClean="0">
                <a:latin typeface="Calibri" pitchFamily="34" charset="0"/>
              </a:rPr>
              <a:t>Wien </a:t>
            </a:r>
            <a:r>
              <a:rPr lang="de-DE" sz="2000" dirty="0">
                <a:latin typeface="Calibri" pitchFamily="34" charset="0"/>
              </a:rPr>
              <a:t>- </a:t>
            </a:r>
            <a:r>
              <a:rPr lang="de-DE" sz="2000" dirty="0" smtClean="0">
                <a:latin typeface="Calibri" pitchFamily="34" charset="0"/>
              </a:rPr>
              <a:t>Salzburg  </a:t>
            </a:r>
            <a:br>
              <a:rPr lang="de-DE" sz="2000" dirty="0" smtClean="0">
                <a:latin typeface="Calibri" pitchFamily="34" charset="0"/>
              </a:rPr>
            </a:br>
            <a:r>
              <a:rPr lang="de-DE" sz="2000" dirty="0" smtClean="0">
                <a:latin typeface="Calibri" pitchFamily="34" charset="0"/>
              </a:rPr>
              <a:t>Hamburg </a:t>
            </a:r>
            <a:r>
              <a:rPr lang="de-DE" sz="2000" dirty="0">
                <a:latin typeface="Calibri" pitchFamily="34" charset="0"/>
              </a:rPr>
              <a:t>- München </a:t>
            </a:r>
            <a:br>
              <a:rPr lang="de-DE" sz="2000" dirty="0">
                <a:latin typeface="Calibri" pitchFamily="34" charset="0"/>
              </a:rPr>
            </a:br>
            <a:r>
              <a:rPr lang="de-DE" sz="2000" dirty="0" smtClean="0">
                <a:latin typeface="Calibri" pitchFamily="34" charset="0"/>
              </a:rPr>
              <a:t>Budapest - </a:t>
            </a:r>
            <a:r>
              <a:rPr lang="de-DE" sz="2000" dirty="0" err="1" smtClean="0">
                <a:latin typeface="Calibri" pitchFamily="34" charset="0"/>
              </a:rPr>
              <a:t>Budweis</a:t>
            </a:r>
            <a:r>
              <a:rPr lang="de-DE" sz="2000" dirty="0" smtClean="0">
                <a:latin typeface="Calibri" pitchFamily="34" charset="0"/>
              </a:rPr>
              <a:t> - Prag - Bratislava – Frauenfeld (CH)</a:t>
            </a:r>
          </a:p>
          <a:p>
            <a:pPr marL="285750" indent="-285750">
              <a:spcBef>
                <a:spcPts val="300"/>
              </a:spcBef>
              <a:spcAft>
                <a:spcPts val="300"/>
              </a:spcAft>
              <a:buClr>
                <a:srgbClr val="FF6600"/>
              </a:buClr>
              <a:buSzPct val="90000"/>
              <a:buFont typeface="Wingdings" panose="05000000000000000000" pitchFamily="2" charset="2"/>
              <a:buChar char="§"/>
            </a:pPr>
            <a:r>
              <a:rPr lang="de-DE" sz="2000" dirty="0">
                <a:latin typeface="Calibri" pitchFamily="34" charset="0"/>
              </a:rPr>
              <a:t>Erfahrung seit 1972</a:t>
            </a:r>
          </a:p>
          <a:p>
            <a:pPr>
              <a:lnSpc>
                <a:spcPct val="80000"/>
              </a:lnSpc>
              <a:buClr>
                <a:srgbClr val="FF6600"/>
              </a:buCl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latin typeface="Calibri" pitchFamily="34" charset="0"/>
            </a:endParaRPr>
          </a:p>
        </p:txBody>
      </p:sp>
    </p:spTree>
    <p:extLst>
      <p:ext uri="{BB962C8B-B14F-4D97-AF65-F5344CB8AC3E}">
        <p14:creationId xmlns:p14="http://schemas.microsoft.com/office/powerpoint/2010/main" val="3461387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0"/>
          <p:cNvSpPr>
            <a:spLocks noChangeArrowheads="1"/>
          </p:cNvSpPr>
          <p:nvPr/>
        </p:nvSpPr>
        <p:spPr bwMode="auto">
          <a:xfrm>
            <a:off x="1239691" y="1208495"/>
            <a:ext cx="4367733" cy="2704599"/>
          </a:xfrm>
          <a:prstGeom prst="rect">
            <a:avLst/>
          </a:prstGeom>
          <a:noFill/>
          <a:ln w="9525">
            <a:noFill/>
            <a:miter lim="800000"/>
            <a:headEnd/>
            <a:tailEnd/>
          </a:ln>
        </p:spPr>
        <p:txBody>
          <a:bodyPr/>
          <a:lstStyle/>
          <a:p>
            <a:pPr marL="285750" indent="-285750">
              <a:spcBef>
                <a:spcPts val="300"/>
              </a:spcBef>
              <a:spcAft>
                <a:spcPts val="300"/>
              </a:spcAft>
              <a:buClr>
                <a:srgbClr val="FF6600"/>
              </a:buClr>
              <a:buSzPct val="90000"/>
              <a:buFont typeface="Wingdings" panose="05000000000000000000" pitchFamily="2" charset="2"/>
              <a:buChar char="§"/>
            </a:pPr>
            <a:r>
              <a:rPr lang="de-AT" sz="2000" dirty="0">
                <a:latin typeface="Calibri" pitchFamily="34" charset="0"/>
              </a:rPr>
              <a:t>70.000 User</a:t>
            </a:r>
          </a:p>
          <a:p>
            <a:pPr marL="285750" indent="-285750">
              <a:spcBef>
                <a:spcPts val="300"/>
              </a:spcBef>
              <a:spcAft>
                <a:spcPts val="300"/>
              </a:spcAft>
              <a:buClr>
                <a:srgbClr val="FF6600"/>
              </a:buClr>
              <a:buSzPct val="90000"/>
              <a:buFont typeface="Wingdings" panose="05000000000000000000" pitchFamily="2" charset="2"/>
              <a:buChar char="§"/>
            </a:pPr>
            <a:r>
              <a:rPr lang="de-AT" sz="2000" dirty="0">
                <a:latin typeface="Calibri" pitchFamily="34" charset="0"/>
              </a:rPr>
              <a:t>26.700 Kunden gesamt</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25.000 </a:t>
            </a:r>
            <a:r>
              <a:rPr lang="de-AT" sz="2000" dirty="0" err="1" smtClean="0">
                <a:latin typeface="Calibri" pitchFamily="34" charset="0"/>
              </a:rPr>
              <a:t>Fibu</a:t>
            </a:r>
            <a:r>
              <a:rPr lang="de-AT" sz="2000" dirty="0" smtClean="0">
                <a:latin typeface="Calibri" pitchFamily="34" charset="0"/>
              </a:rPr>
              <a:t>-Kunden</a:t>
            </a:r>
          </a:p>
          <a:p>
            <a:pPr marL="285750" indent="-285750">
              <a:spcBef>
                <a:spcPts val="300"/>
              </a:spcBef>
              <a:spcAft>
                <a:spcPts val="300"/>
              </a:spcAft>
              <a:buClr>
                <a:srgbClr val="FF6600"/>
              </a:buClr>
              <a:buSzPct val="90000"/>
              <a:buFont typeface="Wingdings" panose="05000000000000000000" pitchFamily="2" charset="2"/>
              <a:buChar char="§"/>
            </a:pPr>
            <a:r>
              <a:rPr lang="de-AT" sz="2000" dirty="0">
                <a:latin typeface="Calibri" pitchFamily="34" charset="0"/>
              </a:rPr>
              <a:t>6.100 Lohn- und 1.400 Zeit-Kunden</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1.820 </a:t>
            </a:r>
            <a:r>
              <a:rPr lang="de-AT" sz="2000" dirty="0">
                <a:latin typeface="Calibri" pitchFamily="34" charset="0"/>
              </a:rPr>
              <a:t>Kanzleien</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3.600 ERP-Kunden </a:t>
            </a:r>
          </a:p>
          <a:p>
            <a:pPr>
              <a:lnSpc>
                <a:spcPct val="80000"/>
              </a:lnSpc>
              <a:buClr>
                <a:srgbClr val="FF6600"/>
              </a:buCl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latin typeface="Calibri" pitchFamily="34" charset="0"/>
            </a:endParaRPr>
          </a:p>
        </p:txBody>
      </p:sp>
      <p:sp>
        <p:nvSpPr>
          <p:cNvPr id="5" name="Text Box 65"/>
          <p:cNvSpPr txBox="1">
            <a:spLocks noChangeArrowheads="1"/>
          </p:cNvSpPr>
          <p:nvPr/>
        </p:nvSpPr>
        <p:spPr bwMode="auto">
          <a:xfrm>
            <a:off x="1215755" y="455306"/>
            <a:ext cx="7336062" cy="579437"/>
          </a:xfrm>
          <a:prstGeom prst="rect">
            <a:avLst/>
          </a:prstGeom>
          <a:noFill/>
          <a:ln w="9525">
            <a:noFill/>
            <a:miter lim="800000"/>
            <a:headEnd/>
            <a:tailEnd/>
          </a:ln>
          <a:effectLst/>
        </p:spPr>
        <p:txBody>
          <a:bodyPr wrap="square">
            <a:spAutoFit/>
          </a:bodyPr>
          <a:lstStyle/>
          <a:p>
            <a:pPr>
              <a:defRPr/>
            </a:pPr>
            <a:r>
              <a:rPr lang="de-DE" sz="3200" b="1" dirty="0" smtClean="0">
                <a:solidFill>
                  <a:srgbClr val="FF6B0B"/>
                </a:solidFill>
                <a:latin typeface="Calibri" pitchFamily="34" charset="0"/>
              </a:rPr>
              <a:t>BMD </a:t>
            </a:r>
            <a:r>
              <a:rPr lang="de-DE" sz="3200" b="1" dirty="0" smtClean="0">
                <a:latin typeface="Calibri" pitchFamily="34" charset="0"/>
              </a:rPr>
              <a:t>in Zahlen</a:t>
            </a:r>
            <a:endParaRPr lang="de-DE" sz="3200" b="1" dirty="0">
              <a:latin typeface="Calibri" pitchFamily="34" charset="0"/>
            </a:endParaRPr>
          </a:p>
        </p:txBody>
      </p:sp>
      <p:sp>
        <p:nvSpPr>
          <p:cNvPr id="6" name="Rectangle 70"/>
          <p:cNvSpPr>
            <a:spLocks noChangeArrowheads="1"/>
          </p:cNvSpPr>
          <p:nvPr/>
        </p:nvSpPr>
        <p:spPr bwMode="auto">
          <a:xfrm>
            <a:off x="4883786" y="1208495"/>
            <a:ext cx="4201885" cy="3049740"/>
          </a:xfrm>
          <a:prstGeom prst="rect">
            <a:avLst/>
          </a:prstGeom>
          <a:noFill/>
          <a:ln w="9525">
            <a:noFill/>
            <a:miter lim="800000"/>
            <a:headEnd/>
            <a:tailEnd/>
          </a:ln>
        </p:spPr>
        <p:txBody>
          <a:bodyPr/>
          <a:lstStyle/>
          <a:p>
            <a:pPr>
              <a:lnSpc>
                <a:spcPct val="80000"/>
              </a:lnSpc>
              <a:buClr>
                <a:srgbClr val="FF6600"/>
              </a:buCl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latin typeface="Calibri" pitchFamily="34" charset="0"/>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48" y="4094374"/>
            <a:ext cx="3009841" cy="1979268"/>
          </a:xfrm>
          <a:prstGeom prst="rect">
            <a:avLst/>
          </a:prstGeom>
          <a:noFill/>
          <a:ln>
            <a:noFill/>
          </a:ln>
          <a:effectLst>
            <a:softEdge rad="31750"/>
          </a:effectLst>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310" y="4093642"/>
            <a:ext cx="5237361" cy="1980000"/>
          </a:xfrm>
          <a:prstGeom prst="rect">
            <a:avLst/>
          </a:prstGeom>
          <a:effectLst>
            <a:softEdge rad="31750"/>
          </a:effectLst>
        </p:spPr>
      </p:pic>
      <p:sp>
        <p:nvSpPr>
          <p:cNvPr id="9" name="Rectangle 70"/>
          <p:cNvSpPr>
            <a:spLocks noChangeArrowheads="1"/>
          </p:cNvSpPr>
          <p:nvPr/>
        </p:nvSpPr>
        <p:spPr bwMode="auto">
          <a:xfrm>
            <a:off x="5399314" y="1193837"/>
            <a:ext cx="4367733" cy="2704599"/>
          </a:xfrm>
          <a:prstGeom prst="rect">
            <a:avLst/>
          </a:prstGeom>
          <a:noFill/>
          <a:ln w="9525">
            <a:noFill/>
            <a:miter lim="800000"/>
            <a:headEnd/>
            <a:tailEnd/>
          </a:ln>
        </p:spPr>
        <p:txBody>
          <a:bodyPr/>
          <a:lstStyle/>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1.540 </a:t>
            </a:r>
            <a:r>
              <a:rPr lang="de-AT" sz="2000" dirty="0">
                <a:latin typeface="Calibri" pitchFamily="34" charset="0"/>
              </a:rPr>
              <a:t>Neukunden in 2015</a:t>
            </a:r>
            <a:endParaRPr lang="de-DE" sz="2000" dirty="0">
              <a:latin typeface="Calibri" pitchFamily="34" charset="0"/>
            </a:endParaRP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750 Seminare</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7.700 Seminarteilnehmer</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278.000 Hotline-Telefonate</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30.000 Entwicklungsstunden</a:t>
            </a:r>
          </a:p>
          <a:p>
            <a:pPr marL="285750" indent="-285750">
              <a:spcBef>
                <a:spcPts val="300"/>
              </a:spcBef>
              <a:spcAft>
                <a:spcPts val="300"/>
              </a:spcAft>
              <a:buClr>
                <a:srgbClr val="FF6600"/>
              </a:buClr>
              <a:buSzPct val="90000"/>
              <a:buFont typeface="Wingdings" panose="05000000000000000000" pitchFamily="2" charset="2"/>
              <a:buChar char="§"/>
            </a:pPr>
            <a:r>
              <a:rPr lang="de-AT" sz="2000" dirty="0" smtClean="0">
                <a:latin typeface="Calibri" pitchFamily="34" charset="0"/>
              </a:rPr>
              <a:t>53.000 Schulungsstunden</a:t>
            </a:r>
          </a:p>
          <a:p>
            <a:pPr marL="285750" indent="-285750">
              <a:spcBef>
                <a:spcPts val="300"/>
              </a:spcBef>
              <a:spcAft>
                <a:spcPts val="300"/>
              </a:spcAft>
              <a:buClr>
                <a:srgbClr val="FF6600"/>
              </a:buClr>
              <a:buSzPct val="90000"/>
              <a:buFont typeface="Wingdings" panose="05000000000000000000" pitchFamily="2" charset="2"/>
              <a:buChar char="§"/>
            </a:pPr>
            <a:endParaRPr lang="de-AT" sz="2000" dirty="0" smtClean="0">
              <a:latin typeface="Calibri" pitchFamily="34" charset="0"/>
            </a:endParaRPr>
          </a:p>
          <a:p>
            <a:pPr marL="285750" indent="-285750">
              <a:spcBef>
                <a:spcPts val="300"/>
              </a:spcBef>
              <a:spcAft>
                <a:spcPts val="300"/>
              </a:spcAft>
              <a:buClr>
                <a:srgbClr val="FF6600"/>
              </a:buClr>
              <a:buSzPct val="90000"/>
              <a:buFont typeface="Wingdings" panose="05000000000000000000" pitchFamily="2" charset="2"/>
              <a:buChar char="§"/>
            </a:pPr>
            <a:endParaRPr lang="de-DE" sz="2000" dirty="0">
              <a:latin typeface="Calibri" pitchFamily="34" charset="0"/>
            </a:endParaRPr>
          </a:p>
          <a:p>
            <a:pPr>
              <a:lnSpc>
                <a:spcPct val="80000"/>
              </a:lnSpc>
              <a:buClr>
                <a:srgbClr val="FF6600"/>
              </a:buClr>
              <a:tabLst>
                <a:tab pos="901700" algn="r"/>
                <a:tab pos="990600" algn="l"/>
              </a:tabLst>
            </a:pPr>
            <a:endParaRPr lang="de-DE" sz="2000" b="1" dirty="0">
              <a:solidFill>
                <a:schemeClr val="bg2"/>
              </a:solidFill>
              <a:latin typeface="Calibri" pitchFamily="34" charset="0"/>
            </a:endParaRPr>
          </a:p>
          <a:p>
            <a:pPr marL="285750" indent="-285750">
              <a:lnSpc>
                <a:spcPct val="80000"/>
              </a:lnSpc>
              <a:buClr>
                <a:srgbClr val="FF6600"/>
              </a:buClr>
              <a:buFont typeface="Wingdings" panose="05000000000000000000" pitchFamily="2" charset="2"/>
              <a:buChar char="§"/>
              <a:tabLst>
                <a:tab pos="901700" algn="r"/>
                <a:tab pos="990600" algn="l"/>
              </a:tabLst>
            </a:pPr>
            <a:endParaRPr lang="de-DE" sz="2000" b="1" dirty="0">
              <a:latin typeface="Calibri" pitchFamily="34" charset="0"/>
            </a:endParaRPr>
          </a:p>
        </p:txBody>
      </p:sp>
    </p:spTree>
    <p:extLst>
      <p:ext uri="{BB962C8B-B14F-4D97-AF65-F5344CB8AC3E}">
        <p14:creationId xmlns:p14="http://schemas.microsoft.com/office/powerpoint/2010/main" val="9719255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231574" y="1461577"/>
            <a:ext cx="7107382" cy="3708708"/>
          </a:xfrm>
          <a:prstGeom prst="rect">
            <a:avLst/>
          </a:prstGeom>
        </p:spPr>
        <p:txBody>
          <a:bodyPr wrap="square">
            <a:spAutoFit/>
          </a:bodyPr>
          <a:lstStyle/>
          <a:p>
            <a:pPr marL="358775" indent="-358775">
              <a:spcBef>
                <a:spcPts val="300"/>
              </a:spcBef>
              <a:spcAft>
                <a:spcPts val="300"/>
              </a:spcAft>
              <a:buClr>
                <a:srgbClr val="FF6B0A"/>
              </a:buClr>
              <a:buSzPct val="90000"/>
              <a:buFont typeface="Wingdings" panose="05000000000000000000" pitchFamily="2" charset="2"/>
              <a:buChar char="ü"/>
            </a:pPr>
            <a:r>
              <a:rPr lang="de-AT" sz="2000" dirty="0" smtClean="0">
                <a:latin typeface="Calibri" pitchFamily="34" charset="0"/>
              </a:rPr>
              <a:t>Homepage: 380.000 Aufrufe</a:t>
            </a:r>
            <a:endParaRPr lang="de-AT" sz="2000" dirty="0">
              <a:latin typeface="Calibri" pitchFamily="34" charset="0"/>
            </a:endParaRPr>
          </a:p>
          <a:p>
            <a:pPr marL="358775" indent="-358775">
              <a:spcBef>
                <a:spcPts val="300"/>
              </a:spcBef>
              <a:spcAft>
                <a:spcPts val="300"/>
              </a:spcAft>
              <a:buClr>
                <a:srgbClr val="FF6B0A"/>
              </a:buClr>
              <a:buSzPct val="90000"/>
              <a:buFont typeface="Wingdings" panose="05000000000000000000" pitchFamily="2" charset="2"/>
              <a:buChar char="ü"/>
            </a:pPr>
            <a:r>
              <a:rPr lang="de-AT" sz="2000" dirty="0" smtClean="0">
                <a:latin typeface="Calibri" pitchFamily="34" charset="0"/>
              </a:rPr>
              <a:t>Lernvideos:  21.400</a:t>
            </a:r>
            <a:endParaRPr lang="de-AT" sz="2000" dirty="0">
              <a:latin typeface="Calibri" pitchFamily="34" charset="0"/>
            </a:endParaRPr>
          </a:p>
          <a:p>
            <a:pPr marL="358775" indent="-358775">
              <a:spcBef>
                <a:spcPts val="300"/>
              </a:spcBef>
              <a:spcAft>
                <a:spcPts val="300"/>
              </a:spcAft>
              <a:buClr>
                <a:srgbClr val="FF6B0A"/>
              </a:buClr>
              <a:buSzPct val="90000"/>
              <a:buFont typeface="Wingdings" panose="05000000000000000000" pitchFamily="2" charset="2"/>
              <a:buChar char="ü"/>
            </a:pPr>
            <a:r>
              <a:rPr lang="de-AT" sz="2000" dirty="0" smtClean="0">
                <a:latin typeface="Calibri" pitchFamily="34" charset="0"/>
              </a:rPr>
              <a:t>FAQs: 5.300</a:t>
            </a:r>
            <a:endParaRPr lang="de-AT" sz="2000" dirty="0">
              <a:latin typeface="Calibri" pitchFamily="34" charset="0"/>
            </a:endParaRPr>
          </a:p>
          <a:p>
            <a:pPr marL="358775" indent="-358775">
              <a:spcBef>
                <a:spcPts val="300"/>
              </a:spcBef>
              <a:spcAft>
                <a:spcPts val="300"/>
              </a:spcAft>
              <a:buClr>
                <a:srgbClr val="FF6B0A"/>
              </a:buClr>
              <a:buSzPct val="90000"/>
              <a:buFont typeface="Wingdings" panose="05000000000000000000" pitchFamily="2" charset="2"/>
              <a:buChar char="ü"/>
            </a:pPr>
            <a:r>
              <a:rPr lang="de-AT" sz="2000" dirty="0" smtClean="0">
                <a:latin typeface="Calibri" pitchFamily="34" charset="0"/>
              </a:rPr>
              <a:t>Onlinehilfe  </a:t>
            </a:r>
            <a:endParaRPr lang="de-AT" sz="2000" dirty="0">
              <a:latin typeface="Calibri" pitchFamily="34" charset="0"/>
            </a:endParaRPr>
          </a:p>
          <a:p>
            <a:pPr marL="358775" indent="-358775">
              <a:spcBef>
                <a:spcPts val="300"/>
              </a:spcBef>
              <a:spcAft>
                <a:spcPts val="300"/>
              </a:spcAft>
              <a:buClr>
                <a:srgbClr val="FF6B0A"/>
              </a:buClr>
              <a:buSzPct val="90000"/>
              <a:buFont typeface="Wingdings" panose="05000000000000000000" pitchFamily="2" charset="2"/>
              <a:buChar char="ü"/>
            </a:pPr>
            <a:r>
              <a:rPr lang="de-AT" sz="2000" dirty="0" smtClean="0">
                <a:latin typeface="Calibri" pitchFamily="34" charset="0"/>
              </a:rPr>
              <a:t>Assistenten: </a:t>
            </a:r>
            <a:r>
              <a:rPr lang="de-AT" sz="2000" dirty="0" err="1" smtClean="0">
                <a:latin typeface="Calibri" pitchFamily="34" charset="0"/>
              </a:rPr>
              <a:t>Anbu</a:t>
            </a:r>
            <a:r>
              <a:rPr lang="de-AT" sz="2000" dirty="0" smtClean="0">
                <a:latin typeface="Calibri" pitchFamily="34" charset="0"/>
              </a:rPr>
              <a:t>, Kassa, </a:t>
            </a:r>
            <a:r>
              <a:rPr lang="de-AT" sz="2000" dirty="0" err="1" smtClean="0">
                <a:latin typeface="Calibri" pitchFamily="34" charset="0"/>
              </a:rPr>
              <a:t>Fibu</a:t>
            </a:r>
            <a:r>
              <a:rPr lang="de-AT" sz="2000" dirty="0" smtClean="0">
                <a:latin typeface="Calibri" pitchFamily="34" charset="0"/>
              </a:rPr>
              <a:t>, Faktura</a:t>
            </a:r>
            <a:endParaRPr lang="de-AT" sz="2000" dirty="0">
              <a:latin typeface="Calibri" pitchFamily="34" charset="0"/>
            </a:endParaRPr>
          </a:p>
          <a:p>
            <a:pPr marL="358775" indent="-358775">
              <a:spcBef>
                <a:spcPts val="300"/>
              </a:spcBef>
              <a:buClr>
                <a:srgbClr val="FF6B0A"/>
              </a:buClr>
              <a:buFont typeface="Wingdings" panose="05000000000000000000" pitchFamily="2" charset="2"/>
              <a:buChar char="ü"/>
            </a:pPr>
            <a:r>
              <a:rPr lang="de-AT" sz="2000" dirty="0">
                <a:latin typeface="Calibri" pitchFamily="34" charset="0"/>
                <a:cs typeface="Calibri" pitchFamily="34" charset="0"/>
              </a:rPr>
              <a:t>Standards </a:t>
            </a:r>
          </a:p>
          <a:p>
            <a:pPr marL="358775" indent="-358775">
              <a:spcBef>
                <a:spcPts val="300"/>
              </a:spcBef>
              <a:buClr>
                <a:srgbClr val="FF6B0A"/>
              </a:buClr>
              <a:buFont typeface="Wingdings" panose="05000000000000000000" pitchFamily="2" charset="2"/>
              <a:buChar char="ü"/>
            </a:pPr>
            <a:r>
              <a:rPr lang="de-AT" sz="2000" dirty="0" smtClean="0">
                <a:latin typeface="Calibri" pitchFamily="34" charset="0"/>
                <a:cs typeface="Calibri" pitchFamily="34" charset="0"/>
              </a:rPr>
              <a:t>Hotline </a:t>
            </a:r>
            <a:endParaRPr lang="de-DE" sz="2000" dirty="0">
              <a:latin typeface="Calibri" pitchFamily="34" charset="0"/>
            </a:endParaRPr>
          </a:p>
          <a:p>
            <a:pPr marL="358775" indent="-358775">
              <a:spcBef>
                <a:spcPts val="300"/>
              </a:spcBef>
              <a:buClr>
                <a:srgbClr val="FF6B0A"/>
              </a:buClr>
              <a:buFont typeface="Wingdings" panose="05000000000000000000" pitchFamily="2" charset="2"/>
              <a:buChar char="ü"/>
            </a:pPr>
            <a:r>
              <a:rPr lang="de-DE" sz="2000" dirty="0" smtClean="0">
                <a:latin typeface="Calibri" pitchFamily="34" charset="0"/>
              </a:rPr>
              <a:t>Integration - </a:t>
            </a:r>
            <a:r>
              <a:rPr lang="de-DE" sz="2000" dirty="0">
                <a:latin typeface="Calibri" pitchFamily="34" charset="0"/>
              </a:rPr>
              <a:t>e</a:t>
            </a:r>
            <a:r>
              <a:rPr lang="de-DE" sz="2000" dirty="0" smtClean="0">
                <a:latin typeface="Calibri" pitchFamily="34" charset="0"/>
              </a:rPr>
              <a:t>ine Datenbasis - Analyse</a:t>
            </a:r>
            <a:endParaRPr lang="de-DE" sz="2000" dirty="0">
              <a:latin typeface="Calibri" pitchFamily="34" charset="0"/>
            </a:endParaRPr>
          </a:p>
          <a:p>
            <a:pPr marL="358775" indent="-358775">
              <a:spcBef>
                <a:spcPts val="300"/>
              </a:spcBef>
              <a:buClr>
                <a:srgbClr val="FF6B0A"/>
              </a:buClr>
              <a:buFont typeface="Wingdings" panose="05000000000000000000" pitchFamily="2" charset="2"/>
              <a:buChar char="ü"/>
            </a:pPr>
            <a:r>
              <a:rPr lang="de-DE" sz="2000" dirty="0" smtClean="0">
                <a:latin typeface="Calibri" pitchFamily="34" charset="0"/>
              </a:rPr>
              <a:t>Update &amp; </a:t>
            </a:r>
            <a:r>
              <a:rPr lang="de-DE" sz="2000" dirty="0" err="1" smtClean="0">
                <a:latin typeface="Calibri" pitchFamily="34" charset="0"/>
              </a:rPr>
              <a:t>Upgradefähig</a:t>
            </a:r>
            <a:endParaRPr lang="de-DE" sz="2000" dirty="0">
              <a:latin typeface="Calibri" pitchFamily="34" charset="0"/>
            </a:endParaRPr>
          </a:p>
          <a:p>
            <a:pPr>
              <a:spcBef>
                <a:spcPts val="300"/>
              </a:spcBef>
              <a:buClr>
                <a:srgbClr val="FF6B0A"/>
              </a:buClr>
            </a:pPr>
            <a:endParaRPr lang="de-DE" sz="2000" dirty="0" smtClean="0">
              <a:latin typeface="Calibri" pitchFamily="34" charset="0"/>
            </a:endParaRPr>
          </a:p>
        </p:txBody>
      </p:sp>
      <p:sp>
        <p:nvSpPr>
          <p:cNvPr id="4" name="Text Box 65"/>
          <p:cNvSpPr txBox="1">
            <a:spLocks noChangeArrowheads="1"/>
          </p:cNvSpPr>
          <p:nvPr/>
        </p:nvSpPr>
        <p:spPr bwMode="auto">
          <a:xfrm>
            <a:off x="1231574" y="452061"/>
            <a:ext cx="7912426" cy="584775"/>
          </a:xfrm>
          <a:prstGeom prst="rect">
            <a:avLst/>
          </a:prstGeom>
          <a:noFill/>
          <a:ln w="9525">
            <a:noFill/>
            <a:miter lim="800000"/>
            <a:headEnd/>
            <a:tailEnd/>
          </a:ln>
          <a:effectLst/>
        </p:spPr>
        <p:txBody>
          <a:bodyPr wrap="square">
            <a:spAutoFit/>
          </a:bodyPr>
          <a:lstStyle/>
          <a:p>
            <a:pPr>
              <a:defRPr/>
            </a:pPr>
            <a:r>
              <a:rPr lang="de-DE" sz="3200" b="1" dirty="0" smtClean="0">
                <a:latin typeface="Calibri" pitchFamily="34" charset="0"/>
              </a:rPr>
              <a:t>Noch mehr </a:t>
            </a:r>
            <a:r>
              <a:rPr lang="de-DE" sz="3200" b="1" dirty="0" smtClean="0">
                <a:solidFill>
                  <a:srgbClr val="FF6B0B"/>
                </a:solidFill>
                <a:latin typeface="Calibri" pitchFamily="34" charset="0"/>
              </a:rPr>
              <a:t>HILFE &amp; INFOS</a:t>
            </a:r>
            <a:endParaRPr lang="de-DE" sz="3200" b="1" dirty="0">
              <a:solidFill>
                <a:srgbClr val="FF6B0B"/>
              </a:solidFill>
              <a:latin typeface="Calibri"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09552">
            <a:off x="6652118" y="793709"/>
            <a:ext cx="1619250" cy="11525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60181" y="2914991"/>
            <a:ext cx="2803127" cy="2072480"/>
          </a:xfrm>
          <a:prstGeom prst="ellipse">
            <a:avLst/>
          </a:prstGeom>
          <a:ln>
            <a:noFill/>
          </a:ln>
          <a:effectLst>
            <a:softEdge rad="112500"/>
          </a:effectLst>
        </p:spPr>
      </p:pic>
    </p:spTree>
    <p:extLst>
      <p:ext uri="{BB962C8B-B14F-4D97-AF65-F5344CB8AC3E}">
        <p14:creationId xmlns:p14="http://schemas.microsoft.com/office/powerpoint/2010/main" val="23060785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5"/>
          <p:cNvSpPr txBox="1">
            <a:spLocks noChangeArrowheads="1"/>
          </p:cNvSpPr>
          <p:nvPr/>
        </p:nvSpPr>
        <p:spPr bwMode="auto">
          <a:xfrm>
            <a:off x="1215755" y="455306"/>
            <a:ext cx="7336062" cy="579437"/>
          </a:xfrm>
          <a:prstGeom prst="rect">
            <a:avLst/>
          </a:prstGeom>
          <a:noFill/>
          <a:ln w="9525">
            <a:noFill/>
            <a:miter lim="800000"/>
            <a:headEnd/>
            <a:tailEnd/>
          </a:ln>
          <a:effectLst/>
        </p:spPr>
        <p:txBody>
          <a:bodyPr wrap="square">
            <a:spAutoFit/>
          </a:bodyPr>
          <a:lstStyle/>
          <a:p>
            <a:pPr>
              <a:defRPr/>
            </a:pPr>
            <a:r>
              <a:rPr lang="de-DE" sz="3200" b="1" dirty="0" smtClean="0">
                <a:solidFill>
                  <a:srgbClr val="FF6B0B"/>
                </a:solidFill>
                <a:latin typeface="Calibri" pitchFamily="34" charset="0"/>
              </a:rPr>
              <a:t>UNSERE</a:t>
            </a:r>
            <a:r>
              <a:rPr lang="de-DE" sz="3200" b="1" dirty="0" smtClean="0">
                <a:latin typeface="Calibri" pitchFamily="34" charset="0"/>
              </a:rPr>
              <a:t> KUNDEN</a:t>
            </a:r>
            <a:endParaRPr lang="de-DE" sz="3200" b="1" dirty="0">
              <a:latin typeface="Calibri" pitchFamily="34" charset="0"/>
            </a:endParaRPr>
          </a:p>
        </p:txBody>
      </p:sp>
      <p:sp>
        <p:nvSpPr>
          <p:cNvPr id="9" name="Text Box 36"/>
          <p:cNvSpPr txBox="1">
            <a:spLocks noChangeArrowheads="1"/>
          </p:cNvSpPr>
          <p:nvPr/>
        </p:nvSpPr>
        <p:spPr bwMode="auto">
          <a:xfrm>
            <a:off x="1571732" y="1164521"/>
            <a:ext cx="6971377" cy="4801314"/>
          </a:xfrm>
          <a:prstGeom prst="rect">
            <a:avLst/>
          </a:prstGeom>
          <a:noFill/>
          <a:ln w="9525" algn="ctr">
            <a:noFill/>
            <a:miter lim="800000"/>
            <a:headEnd/>
            <a:tailEnd/>
          </a:ln>
          <a:effectLst/>
        </p:spPr>
        <p:txBody>
          <a:bodyPr wrap="square">
            <a:spAutoFit/>
          </a:bodyPr>
          <a:lstStyle/>
          <a:p>
            <a:pPr algn="just"/>
            <a:r>
              <a:rPr lang="de-DE" sz="1800" b="1" dirty="0" smtClean="0">
                <a:latin typeface="Calibri" pitchFamily="34" charset="0"/>
              </a:rPr>
              <a:t>AK Oberösterreich - </a:t>
            </a:r>
            <a:r>
              <a:rPr lang="de-DE" sz="1800" b="1" dirty="0" err="1" smtClean="0">
                <a:latin typeface="Calibri" pitchFamily="34" charset="0"/>
              </a:rPr>
              <a:t>Andexlinger</a:t>
            </a:r>
            <a:r>
              <a:rPr lang="de-DE" sz="1800" b="1" dirty="0" smtClean="0">
                <a:latin typeface="Calibri" pitchFamily="34" charset="0"/>
              </a:rPr>
              <a:t> </a:t>
            </a:r>
            <a:r>
              <a:rPr lang="de-DE" sz="1800" b="1" dirty="0">
                <a:latin typeface="Calibri" pitchFamily="34" charset="0"/>
              </a:rPr>
              <a:t>GmbH - </a:t>
            </a:r>
            <a:r>
              <a:rPr lang="de-DE" sz="1800" b="1" dirty="0" err="1">
                <a:latin typeface="Calibri" pitchFamily="34" charset="0"/>
              </a:rPr>
              <a:t>Ardex</a:t>
            </a:r>
            <a:r>
              <a:rPr lang="de-DE" sz="1800" b="1" dirty="0">
                <a:latin typeface="Calibri" pitchFamily="34" charset="0"/>
              </a:rPr>
              <a:t> Baustoff GmbH - Caritas - </a:t>
            </a:r>
            <a:r>
              <a:rPr lang="de-DE" sz="1800" b="1" dirty="0" smtClean="0">
                <a:latin typeface="Calibri" pitchFamily="34" charset="0"/>
              </a:rPr>
              <a:t>Do &amp; Co - Donau </a:t>
            </a:r>
            <a:r>
              <a:rPr lang="de-DE" sz="1800" b="1" dirty="0">
                <a:latin typeface="Calibri" pitchFamily="34" charset="0"/>
              </a:rPr>
              <a:t>Universität Krems - </a:t>
            </a:r>
            <a:r>
              <a:rPr lang="de-DE" sz="1800" b="1" dirty="0" err="1">
                <a:latin typeface="Calibri" pitchFamily="34" charset="0"/>
              </a:rPr>
              <a:t>Eckelt</a:t>
            </a:r>
            <a:r>
              <a:rPr lang="de-DE" sz="1800" b="1" dirty="0">
                <a:latin typeface="Calibri" pitchFamily="34" charset="0"/>
              </a:rPr>
              <a:t>  Glas - Ernst </a:t>
            </a:r>
            <a:r>
              <a:rPr lang="de-DE" sz="1800" b="1" dirty="0" smtClean="0">
                <a:latin typeface="Calibri" pitchFamily="34" charset="0"/>
              </a:rPr>
              <a:t>&amp; </a:t>
            </a:r>
            <a:r>
              <a:rPr lang="de-DE" sz="1800" b="1" dirty="0">
                <a:latin typeface="Calibri" pitchFamily="34" charset="0"/>
              </a:rPr>
              <a:t>Young - Europa Treuhand - </a:t>
            </a:r>
            <a:r>
              <a:rPr lang="de-DE" sz="1800" b="1" dirty="0" smtClean="0">
                <a:latin typeface="Calibri" pitchFamily="34" charset="0"/>
              </a:rPr>
              <a:t>Fischer </a:t>
            </a:r>
            <a:r>
              <a:rPr lang="de-DE" sz="1800" b="1" dirty="0">
                <a:latin typeface="Calibri" pitchFamily="34" charset="0"/>
              </a:rPr>
              <a:t>Brot - Franz </a:t>
            </a:r>
            <a:r>
              <a:rPr lang="de-DE" sz="1800" b="1" dirty="0" err="1">
                <a:latin typeface="Calibri" pitchFamily="34" charset="0"/>
              </a:rPr>
              <a:t>Rübig</a:t>
            </a:r>
            <a:r>
              <a:rPr lang="de-DE" sz="1800" b="1" dirty="0">
                <a:latin typeface="Calibri" pitchFamily="34" charset="0"/>
              </a:rPr>
              <a:t> &amp; Söhne - Friedl </a:t>
            </a:r>
            <a:r>
              <a:rPr lang="de-DE" sz="1800" b="1" dirty="0" smtClean="0">
                <a:latin typeface="Calibri" pitchFamily="34" charset="0"/>
              </a:rPr>
              <a:t>Steinwerke </a:t>
            </a:r>
            <a:r>
              <a:rPr lang="de-DE" sz="1800" b="1" dirty="0">
                <a:latin typeface="Calibri" pitchFamily="34" charset="0"/>
              </a:rPr>
              <a:t>- </a:t>
            </a:r>
            <a:r>
              <a:rPr lang="de-DE" sz="1800" b="1" dirty="0" err="1">
                <a:latin typeface="Calibri" pitchFamily="34" charset="0"/>
              </a:rPr>
              <a:t>Fürnkranz</a:t>
            </a:r>
            <a:r>
              <a:rPr lang="de-DE" sz="1800" b="1" dirty="0">
                <a:latin typeface="Calibri" pitchFamily="34" charset="0"/>
              </a:rPr>
              <a:t> GesmbH - </a:t>
            </a:r>
            <a:r>
              <a:rPr lang="de-DE" sz="1800" b="1" dirty="0" err="1">
                <a:latin typeface="Calibri" pitchFamily="34" charset="0"/>
              </a:rPr>
              <a:t>HaagKultur</a:t>
            </a:r>
            <a:r>
              <a:rPr lang="de-DE" sz="1800" b="1" dirty="0">
                <a:latin typeface="Calibri" pitchFamily="34" charset="0"/>
              </a:rPr>
              <a:t> - Hartlauer - Hornbach - Hotel Sacher Wien - </a:t>
            </a:r>
            <a:r>
              <a:rPr lang="de-DE" sz="1800" b="1" dirty="0" err="1">
                <a:latin typeface="Calibri" pitchFamily="34" charset="0"/>
              </a:rPr>
              <a:t>ic</a:t>
            </a:r>
            <a:r>
              <a:rPr lang="de-DE" sz="1800" b="1" dirty="0">
                <a:latin typeface="Calibri" pitchFamily="34" charset="0"/>
              </a:rPr>
              <a:t> </a:t>
            </a:r>
            <a:r>
              <a:rPr lang="de-DE" sz="1800" b="1" dirty="0" err="1" smtClean="0">
                <a:latin typeface="Calibri" pitchFamily="34" charset="0"/>
              </a:rPr>
              <a:t>consulenten</a:t>
            </a:r>
            <a:r>
              <a:rPr lang="de-DE" sz="1800" b="1" dirty="0" smtClean="0">
                <a:latin typeface="Calibri" pitchFamily="34" charset="0"/>
              </a:rPr>
              <a:t> Ziviltechniker </a:t>
            </a:r>
            <a:r>
              <a:rPr lang="de-DE" sz="1800" b="1" dirty="0">
                <a:latin typeface="Calibri" pitchFamily="34" charset="0"/>
              </a:rPr>
              <a:t>GmbH - KPMG Alpentreuhand Austria </a:t>
            </a:r>
            <a:r>
              <a:rPr lang="de-DE" sz="1800" b="1" dirty="0" smtClean="0">
                <a:latin typeface="Calibri" pitchFamily="34" charset="0"/>
              </a:rPr>
              <a:t>Gruppe </a:t>
            </a:r>
            <a:r>
              <a:rPr lang="de-DE" sz="1800" b="1" dirty="0">
                <a:latin typeface="Calibri" pitchFamily="34" charset="0"/>
              </a:rPr>
              <a:t>- Kässbohrer Transporttechnik - </a:t>
            </a:r>
            <a:r>
              <a:rPr lang="de-DE" sz="1800" b="1" dirty="0" err="1">
                <a:latin typeface="Calibri" pitchFamily="34" charset="0"/>
              </a:rPr>
              <a:t>Kresta</a:t>
            </a:r>
            <a:r>
              <a:rPr lang="de-DE" sz="1800" b="1" dirty="0">
                <a:latin typeface="Calibri" pitchFamily="34" charset="0"/>
              </a:rPr>
              <a:t> </a:t>
            </a:r>
            <a:r>
              <a:rPr lang="de-DE" sz="1800" b="1" dirty="0" smtClean="0">
                <a:latin typeface="Calibri" pitchFamily="34" charset="0"/>
              </a:rPr>
              <a:t>Anlagenbau - </a:t>
            </a:r>
            <a:r>
              <a:rPr lang="de-DE" sz="1800" b="1" dirty="0">
                <a:latin typeface="Calibri" pitchFamily="34" charset="0"/>
              </a:rPr>
              <a:t>Landestheater Salzburg - Lebenshilfe </a:t>
            </a:r>
            <a:r>
              <a:rPr lang="de-DE" sz="1800" b="1" dirty="0" smtClean="0">
                <a:latin typeface="Calibri" pitchFamily="34" charset="0"/>
              </a:rPr>
              <a:t>-  </a:t>
            </a:r>
            <a:r>
              <a:rPr lang="de-DE" sz="1800" b="1" dirty="0" err="1">
                <a:latin typeface="Calibri" pitchFamily="34" charset="0"/>
              </a:rPr>
              <a:t>Lindpointner</a:t>
            </a:r>
            <a:r>
              <a:rPr lang="de-DE" sz="1800" b="1" dirty="0">
                <a:latin typeface="Calibri" pitchFamily="34" charset="0"/>
              </a:rPr>
              <a:t> Torsysteme </a:t>
            </a:r>
            <a:r>
              <a:rPr lang="de-DE" sz="1800" b="1" dirty="0" smtClean="0">
                <a:latin typeface="Calibri" pitchFamily="34" charset="0"/>
              </a:rPr>
              <a:t>- Mann </a:t>
            </a:r>
            <a:r>
              <a:rPr lang="de-DE" sz="1800" b="1" dirty="0">
                <a:latin typeface="Calibri" pitchFamily="34" charset="0"/>
              </a:rPr>
              <a:t>Bäckereien &amp; Konditoreien - </a:t>
            </a:r>
            <a:r>
              <a:rPr lang="de-DE" sz="1800" b="1" dirty="0" err="1">
                <a:latin typeface="Calibri" pitchFamily="34" charset="0"/>
              </a:rPr>
              <a:t>Marionnaud</a:t>
            </a:r>
            <a:r>
              <a:rPr lang="de-DE" sz="1800" b="1" dirty="0">
                <a:latin typeface="Calibri" pitchFamily="34" charset="0"/>
              </a:rPr>
              <a:t> </a:t>
            </a:r>
            <a:r>
              <a:rPr lang="de-DE" sz="1800" b="1" dirty="0" err="1">
                <a:latin typeface="Calibri" pitchFamily="34" charset="0"/>
              </a:rPr>
              <a:t>Parfumerien</a:t>
            </a:r>
            <a:r>
              <a:rPr lang="de-DE" sz="1800" b="1">
                <a:latin typeface="Calibri" pitchFamily="34" charset="0"/>
              </a:rPr>
              <a:t> </a:t>
            </a:r>
            <a:r>
              <a:rPr lang="de-DE" sz="1800" b="1" smtClean="0">
                <a:latin typeface="Calibri" pitchFamily="34" charset="0"/>
              </a:rPr>
              <a:t>- Maschinenring </a:t>
            </a:r>
            <a:r>
              <a:rPr lang="de-DE" sz="1800" b="1" dirty="0">
                <a:latin typeface="Calibri" pitchFamily="34" charset="0"/>
              </a:rPr>
              <a:t>- </a:t>
            </a:r>
            <a:r>
              <a:rPr lang="de-DE" sz="1800" b="1" dirty="0" smtClean="0">
                <a:latin typeface="Calibri" pitchFamily="34" charset="0"/>
              </a:rPr>
              <a:t>MIBA AG </a:t>
            </a:r>
            <a:r>
              <a:rPr lang="de-DE" sz="1800" b="1" dirty="0">
                <a:latin typeface="Calibri" pitchFamily="34" charset="0"/>
              </a:rPr>
              <a:t>- </a:t>
            </a:r>
            <a:r>
              <a:rPr lang="de-DE" sz="1800" b="1" dirty="0" err="1" smtClean="0">
                <a:latin typeface="Calibri" pitchFamily="34" charset="0"/>
              </a:rPr>
              <a:t>Mibag</a:t>
            </a:r>
            <a:r>
              <a:rPr lang="de-DE" sz="1800" b="1" dirty="0" smtClean="0">
                <a:latin typeface="Calibri" pitchFamily="34" charset="0"/>
              </a:rPr>
              <a:t> </a:t>
            </a:r>
            <a:r>
              <a:rPr lang="de-DE" sz="1800" b="1" dirty="0" err="1" smtClean="0">
                <a:latin typeface="Calibri" pitchFamily="34" charset="0"/>
              </a:rPr>
              <a:t>Sanierungs</a:t>
            </a:r>
            <a:r>
              <a:rPr lang="de-DE" sz="1800" b="1" dirty="0" smtClean="0">
                <a:latin typeface="Calibri" pitchFamily="34" charset="0"/>
              </a:rPr>
              <a:t> GmbH </a:t>
            </a:r>
            <a:r>
              <a:rPr lang="de-DE" sz="1800" b="1" dirty="0">
                <a:latin typeface="Calibri" pitchFamily="34" charset="0"/>
              </a:rPr>
              <a:t>- OÖ Lebenshilfe - </a:t>
            </a:r>
            <a:r>
              <a:rPr lang="de-DE" sz="1800" b="1" dirty="0" smtClean="0">
                <a:latin typeface="Calibri" pitchFamily="34" charset="0"/>
              </a:rPr>
              <a:t>OÖ </a:t>
            </a:r>
            <a:r>
              <a:rPr lang="de-DE" sz="1800" b="1" dirty="0">
                <a:latin typeface="Calibri" pitchFamily="34" charset="0"/>
              </a:rPr>
              <a:t>Thermenholding </a:t>
            </a:r>
            <a:r>
              <a:rPr lang="de-DE" sz="1800" b="1" dirty="0" smtClean="0">
                <a:latin typeface="Calibri" pitchFamily="34" charset="0"/>
              </a:rPr>
              <a:t>- PKF Österreicher-Staribacher </a:t>
            </a:r>
            <a:r>
              <a:rPr lang="de-DE" sz="1800" b="1" dirty="0">
                <a:latin typeface="Calibri" pitchFamily="34" charset="0"/>
              </a:rPr>
              <a:t>- Poll-Nussbaumer - Raiffeisenverband Salzburg - Rolli-</a:t>
            </a:r>
            <a:r>
              <a:rPr lang="de-DE" sz="1800" b="1" dirty="0" err="1">
                <a:latin typeface="Calibri" pitchFamily="34" charset="0"/>
              </a:rPr>
              <a:t>Pet</a:t>
            </a:r>
            <a:r>
              <a:rPr lang="de-DE" sz="1800" b="1" dirty="0">
                <a:latin typeface="Calibri" pitchFamily="34" charset="0"/>
              </a:rPr>
              <a:t> GmbH - </a:t>
            </a:r>
            <a:r>
              <a:rPr lang="de-DE" sz="1800" b="1" dirty="0" err="1">
                <a:latin typeface="Calibri" pitchFamily="34" charset="0"/>
              </a:rPr>
              <a:t>Rohol</a:t>
            </a:r>
            <a:r>
              <a:rPr lang="de-DE" sz="1800" b="1" dirty="0">
                <a:latin typeface="Calibri" pitchFamily="34" charset="0"/>
              </a:rPr>
              <a:t> </a:t>
            </a:r>
            <a:r>
              <a:rPr lang="de-DE" sz="1800" b="1" dirty="0" smtClean="0">
                <a:latin typeface="Calibri" pitchFamily="34" charset="0"/>
              </a:rPr>
              <a:t>Vertriebs </a:t>
            </a:r>
            <a:r>
              <a:rPr lang="de-DE" sz="1800" b="1" dirty="0">
                <a:latin typeface="Calibri" pitchFamily="34" charset="0"/>
              </a:rPr>
              <a:t>GmbH - Romberger </a:t>
            </a:r>
            <a:r>
              <a:rPr lang="de-DE" sz="1800" b="1" dirty="0" smtClean="0">
                <a:latin typeface="Calibri" pitchFamily="34" charset="0"/>
              </a:rPr>
              <a:t>Fertigteile GmbH </a:t>
            </a:r>
            <a:r>
              <a:rPr lang="de-DE" sz="1800" b="1" dirty="0">
                <a:latin typeface="Calibri" pitchFamily="34" charset="0"/>
              </a:rPr>
              <a:t>- Salinen AG - </a:t>
            </a:r>
            <a:r>
              <a:rPr lang="de-DE" sz="1800" b="1" dirty="0" err="1" smtClean="0">
                <a:latin typeface="Calibri" pitchFamily="34" charset="0"/>
              </a:rPr>
              <a:t>Sigmapharm</a:t>
            </a:r>
            <a:r>
              <a:rPr lang="de-DE" sz="1800" b="1" dirty="0" smtClean="0">
                <a:latin typeface="Calibri" pitchFamily="34" charset="0"/>
              </a:rPr>
              <a:t> Arzneimittel </a:t>
            </a:r>
            <a:r>
              <a:rPr lang="de-DE" sz="1800" b="1" dirty="0">
                <a:latin typeface="Calibri" pitchFamily="34" charset="0"/>
              </a:rPr>
              <a:t>- </a:t>
            </a:r>
            <a:r>
              <a:rPr lang="de-DE" sz="1800" b="1" dirty="0" err="1">
                <a:latin typeface="Calibri" pitchFamily="34" charset="0"/>
              </a:rPr>
              <a:t>Sommerhuber</a:t>
            </a:r>
            <a:r>
              <a:rPr lang="de-DE" sz="1800" b="1" dirty="0">
                <a:latin typeface="Calibri" pitchFamily="34" charset="0"/>
              </a:rPr>
              <a:t> GmbH - Stern &amp; </a:t>
            </a:r>
            <a:r>
              <a:rPr lang="de-DE" sz="1800" b="1" dirty="0" err="1">
                <a:latin typeface="Calibri" pitchFamily="34" charset="0"/>
              </a:rPr>
              <a:t>Hafferl</a:t>
            </a:r>
            <a:r>
              <a:rPr lang="de-DE" sz="1800" b="1" dirty="0">
                <a:latin typeface="Calibri" pitchFamily="34" charset="0"/>
              </a:rPr>
              <a:t>  </a:t>
            </a:r>
            <a:r>
              <a:rPr lang="de-DE" sz="1800" b="1" dirty="0" err="1">
                <a:latin typeface="Calibri" pitchFamily="34" charset="0"/>
              </a:rPr>
              <a:t>Verkehrsges</a:t>
            </a:r>
            <a:r>
              <a:rPr lang="de-DE" sz="1800" b="1" dirty="0">
                <a:latin typeface="Calibri" pitchFamily="34" charset="0"/>
              </a:rPr>
              <a:t>. - </a:t>
            </a:r>
            <a:r>
              <a:rPr lang="de-DE" sz="1800" b="1" dirty="0" smtClean="0">
                <a:latin typeface="Calibri" pitchFamily="34" charset="0"/>
              </a:rPr>
              <a:t>Top </a:t>
            </a:r>
            <a:r>
              <a:rPr lang="de-DE" sz="1800" b="1" dirty="0">
                <a:latin typeface="Calibri" pitchFamily="34" charset="0"/>
              </a:rPr>
              <a:t>Rein - Trauner Verlag </a:t>
            </a:r>
            <a:r>
              <a:rPr lang="de-DE" sz="1800" b="1" dirty="0" smtClean="0">
                <a:latin typeface="Calibri" pitchFamily="34" charset="0"/>
              </a:rPr>
              <a:t>Volkshilfe </a:t>
            </a:r>
            <a:r>
              <a:rPr lang="de-DE" sz="1800" b="1" dirty="0">
                <a:latin typeface="Calibri" pitchFamily="34" charset="0"/>
              </a:rPr>
              <a:t>- Wein &amp; Co – </a:t>
            </a:r>
            <a:r>
              <a:rPr lang="de-DE" sz="1800" b="1" dirty="0" err="1" smtClean="0">
                <a:latin typeface="Calibri" pitchFamily="34" charset="0"/>
              </a:rPr>
              <a:t>Wiesbauer</a:t>
            </a:r>
            <a:r>
              <a:rPr lang="de-DE" sz="1800" b="1" dirty="0" smtClean="0">
                <a:latin typeface="Calibri" pitchFamily="34" charset="0"/>
              </a:rPr>
              <a:t> Österreich </a:t>
            </a:r>
            <a:r>
              <a:rPr lang="de-DE" sz="1800" b="1" dirty="0">
                <a:latin typeface="Calibri" pitchFamily="34" charset="0"/>
              </a:rPr>
              <a:t>- </a:t>
            </a:r>
            <a:r>
              <a:rPr lang="de-DE" sz="1800" b="1" dirty="0" err="1" smtClean="0">
                <a:latin typeface="Calibri" pitchFamily="34" charset="0"/>
              </a:rPr>
              <a:t>Zotter</a:t>
            </a:r>
            <a:r>
              <a:rPr lang="de-DE" sz="1800" b="1" dirty="0" smtClean="0">
                <a:latin typeface="Calibri" pitchFamily="34" charset="0"/>
              </a:rPr>
              <a:t> Schokoladen …</a:t>
            </a:r>
            <a:endParaRPr lang="de-DE" sz="1800" b="1" dirty="0">
              <a:latin typeface="Calibri" pitchFamily="34" charset="0"/>
            </a:endParaRPr>
          </a:p>
          <a:p>
            <a:pPr algn="just">
              <a:buFontTx/>
              <a:buChar char="-"/>
            </a:pPr>
            <a:endParaRPr lang="de-DE" sz="1800" b="1" dirty="0">
              <a:solidFill>
                <a:srgbClr val="003366"/>
              </a:solidFill>
              <a:latin typeface="Arial" charset="0"/>
            </a:endParaRPr>
          </a:p>
          <a:p>
            <a:pPr algn="just"/>
            <a:endParaRPr lang="de-AT" sz="1800" b="1" dirty="0">
              <a:solidFill>
                <a:schemeClr val="accent6">
                  <a:lumMod val="50000"/>
                </a:schemeClr>
              </a:solidFill>
              <a:latin typeface="Arial" charset="0"/>
            </a:endParaRPr>
          </a:p>
        </p:txBody>
      </p:sp>
      <p:pic>
        <p:nvPicPr>
          <p:cNvPr id="10" name="Picture 57" descr="hartlauer"/>
          <p:cNvPicPr>
            <a:picLocks noChangeAspect="1" noChangeArrowheads="1"/>
          </p:cNvPicPr>
          <p:nvPr/>
        </p:nvPicPr>
        <p:blipFill>
          <a:blip r:embed="rId3" cstate="print"/>
          <a:srcRect/>
          <a:stretch>
            <a:fillRect/>
          </a:stretch>
        </p:blipFill>
        <p:spPr bwMode="auto">
          <a:xfrm>
            <a:off x="94814" y="2247605"/>
            <a:ext cx="1336828" cy="423345"/>
          </a:xfrm>
          <a:prstGeom prst="rect">
            <a:avLst/>
          </a:prstGeom>
          <a:noFill/>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58066">
            <a:off x="122717" y="3500871"/>
            <a:ext cx="955619" cy="392584"/>
          </a:xfrm>
          <a:prstGeom prst="rect">
            <a:avLst/>
          </a:prstGeom>
          <a:ln>
            <a:noFill/>
          </a:ln>
          <a:effectLst>
            <a:outerShdw blurRad="292100" dist="139700" dir="2700000" algn="tl" rotWithShape="0">
              <a:srgbClr val="333333">
                <a:alpha val="65000"/>
              </a:srgbClr>
            </a:outerShdw>
          </a:effectLst>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76222">
            <a:off x="152862" y="4646307"/>
            <a:ext cx="1208380" cy="576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79372">
            <a:off x="170684" y="1311778"/>
            <a:ext cx="674892" cy="577390"/>
          </a:xfrm>
          <a:prstGeom prst="rect">
            <a:avLst/>
          </a:prstGeom>
          <a:ln>
            <a:noFill/>
          </a:ln>
          <a:effectLst>
            <a:outerShdw blurRad="190500" algn="tl" rotWithShape="0">
              <a:srgbClr val="000000">
                <a:alpha val="70000"/>
              </a:srgbClr>
            </a:outerShdw>
          </a:effectLst>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63358">
            <a:off x="1240386" y="5875600"/>
            <a:ext cx="1899098" cy="321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17061">
            <a:off x="4158069" y="5945649"/>
            <a:ext cx="1489374" cy="502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Grafik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96336" y="5439703"/>
            <a:ext cx="1151467" cy="697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Grafik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184769">
            <a:off x="5765483" y="6139788"/>
            <a:ext cx="1519785" cy="369465"/>
          </a:xfrm>
          <a:prstGeom prst="rect">
            <a:avLst/>
          </a:prstGeom>
          <a:ln>
            <a:noFill/>
          </a:ln>
          <a:effectLst>
            <a:outerShdw blurRad="292100" dist="139700" dir="2700000" algn="tl" rotWithShape="0">
              <a:srgbClr val="333333">
                <a:alpha val="65000"/>
              </a:srgbClr>
            </a:outerShdw>
          </a:effectLst>
        </p:spPr>
      </p:pic>
      <p:pic>
        <p:nvPicPr>
          <p:cNvPr id="18" name="Grafik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4866" y="5888982"/>
            <a:ext cx="914944" cy="496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8136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bwMode="auto">
          <a:xfrm>
            <a:off x="2968292" y="1628502"/>
            <a:ext cx="4334541" cy="4287453"/>
          </a:xfrm>
          <a:prstGeom prst="ellipse">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4000" b="0" i="0" u="none" strike="noStrike" cap="none" normalizeH="0" baseline="0" smtClean="0">
              <a:ln>
                <a:noFill/>
              </a:ln>
              <a:solidFill>
                <a:schemeClr val="tx1"/>
              </a:solidFill>
              <a:effectLst/>
              <a:latin typeface="Times New Roman" pitchFamily="18" charset="0"/>
            </a:endParaRPr>
          </a:p>
        </p:txBody>
      </p:sp>
      <p:sp>
        <p:nvSpPr>
          <p:cNvPr id="5" name="Titel 4"/>
          <p:cNvSpPr>
            <a:spLocks noGrp="1"/>
          </p:cNvSpPr>
          <p:nvPr>
            <p:ph type="ctrTitle"/>
          </p:nvPr>
        </p:nvSpPr>
        <p:spPr>
          <a:xfrm>
            <a:off x="1219116" y="452595"/>
            <a:ext cx="7698461" cy="734225"/>
          </a:xfrm>
        </p:spPr>
        <p:txBody>
          <a:bodyPr/>
          <a:lstStyle/>
          <a:p>
            <a:r>
              <a:rPr lang="de-AT" dirty="0" smtClean="0">
                <a:solidFill>
                  <a:srgbClr val="FF6B0B"/>
                </a:solidFill>
                <a:latin typeface="Calibri" pitchFamily="34" charset="0"/>
                <a:cs typeface="Calibri" pitchFamily="34" charset="0"/>
              </a:rPr>
              <a:t>BMD</a:t>
            </a:r>
            <a:r>
              <a:rPr lang="de-AT" dirty="0" smtClean="0">
                <a:solidFill>
                  <a:srgbClr val="FF6B0A"/>
                </a:solidFill>
                <a:latin typeface="Calibri" pitchFamily="34" charset="0"/>
                <a:cs typeface="Calibri" pitchFamily="34" charset="0"/>
              </a:rPr>
              <a:t> </a:t>
            </a:r>
            <a:r>
              <a:rPr lang="de-AT" dirty="0" smtClean="0">
                <a:solidFill>
                  <a:srgbClr val="000000"/>
                </a:solidFill>
                <a:latin typeface="Calibri" pitchFamily="34" charset="0"/>
                <a:cs typeface="Calibri" pitchFamily="34" charset="0"/>
              </a:rPr>
              <a:t>GESAMTLÖSUNGEN</a:t>
            </a:r>
            <a:endParaRPr lang="de-AT" dirty="0">
              <a:solidFill>
                <a:srgbClr val="000000"/>
              </a:solidFill>
              <a:latin typeface="Calibri" pitchFamily="34" charset="0"/>
              <a:cs typeface="Calibri"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3875" y="1628503"/>
            <a:ext cx="4843374" cy="4287452"/>
          </a:xfrm>
          <a:prstGeom prst="rect">
            <a:avLst/>
          </a:prstGeom>
        </p:spPr>
      </p:pic>
    </p:spTree>
    <p:extLst>
      <p:ext uri="{BB962C8B-B14F-4D97-AF65-F5344CB8AC3E}">
        <p14:creationId xmlns:p14="http://schemas.microsoft.com/office/powerpoint/2010/main" val="5615040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1" name="Text Box 65"/>
          <p:cNvSpPr txBox="1">
            <a:spLocks noChangeArrowheads="1"/>
          </p:cNvSpPr>
          <p:nvPr/>
        </p:nvSpPr>
        <p:spPr bwMode="auto">
          <a:xfrm>
            <a:off x="1231574" y="452061"/>
            <a:ext cx="7912426" cy="584775"/>
          </a:xfrm>
          <a:prstGeom prst="rect">
            <a:avLst/>
          </a:prstGeom>
          <a:noFill/>
          <a:ln w="9525">
            <a:noFill/>
            <a:miter lim="800000"/>
            <a:headEnd/>
            <a:tailEnd/>
          </a:ln>
          <a:effectLst/>
        </p:spPr>
        <p:txBody>
          <a:bodyPr wrap="square">
            <a:spAutoFit/>
          </a:bodyPr>
          <a:lstStyle/>
          <a:p>
            <a:pPr>
              <a:defRPr/>
            </a:pPr>
            <a:r>
              <a:rPr lang="de-DE" sz="3200" b="1" dirty="0" smtClean="0">
                <a:solidFill>
                  <a:srgbClr val="FF6B0B"/>
                </a:solidFill>
                <a:latin typeface="Calibri" pitchFamily="34" charset="0"/>
              </a:rPr>
              <a:t>Integrierte Planung mit BMD</a:t>
            </a:r>
            <a:endParaRPr lang="de-DE" sz="3200" b="1" dirty="0">
              <a:solidFill>
                <a:srgbClr val="FF6B0B"/>
              </a:solidFill>
              <a:latin typeface="Calibri" pitchFamily="34" charset="0"/>
            </a:endParaRPr>
          </a:p>
        </p:txBody>
      </p:sp>
      <p:grpSp>
        <p:nvGrpSpPr>
          <p:cNvPr id="7" name="Group 310"/>
          <p:cNvGrpSpPr>
            <a:grpSpLocks/>
          </p:cNvGrpSpPr>
          <p:nvPr/>
        </p:nvGrpSpPr>
        <p:grpSpPr bwMode="auto">
          <a:xfrm>
            <a:off x="1654627" y="1901173"/>
            <a:ext cx="6897189" cy="3445889"/>
            <a:chOff x="1418" y="9928"/>
            <a:chExt cx="9000" cy="3500"/>
          </a:xfrm>
        </p:grpSpPr>
        <p:sp>
          <p:nvSpPr>
            <p:cNvPr id="8" name="Text Box 311"/>
            <p:cNvSpPr txBox="1">
              <a:spLocks noChangeArrowheads="1"/>
            </p:cNvSpPr>
            <p:nvPr/>
          </p:nvSpPr>
          <p:spPr bwMode="auto">
            <a:xfrm>
              <a:off x="1418" y="9928"/>
              <a:ext cx="2160" cy="3500"/>
            </a:xfrm>
            <a:prstGeom prst="rect">
              <a:avLst/>
            </a:prstGeom>
            <a:solidFill>
              <a:srgbClr val="FFFFFF"/>
            </a:solidFill>
            <a:ln w="3175">
              <a:solidFill>
                <a:srgbClr val="000000"/>
              </a:solidFill>
              <a:miter lim="800000"/>
              <a:headEnd/>
              <a:tailEnd/>
            </a:ln>
            <a:effectLst>
              <a:outerShdw dist="107763" dir="18900000" algn="ctr" rotWithShape="0">
                <a:srgbClr val="808080">
                  <a:alpha val="50000"/>
                </a:srgbClr>
              </a:outerShdw>
            </a:effectLst>
          </p:spPr>
          <p:txBody>
            <a:bodyPr rot="0" vert="horz" wrap="square" lIns="91440" tIns="45720" rIns="91440" bIns="45720" anchor="t" anchorCtr="0" upright="1">
              <a:noAutofit/>
            </a:bodyPr>
            <a:lstStyle/>
            <a:p>
              <a:pPr algn="just">
                <a:spcAft>
                  <a:spcPts val="0"/>
                </a:spcAft>
              </a:pPr>
              <a:r>
                <a:rPr lang="de-AT" sz="1000" b="1">
                  <a:effectLst/>
                  <a:latin typeface="Arial" panose="020B0604020202020204" pitchFamily="34" charset="0"/>
                  <a:ea typeface="Calibri" panose="020F0502020204030204" pitchFamily="34" charset="0"/>
                  <a:cs typeface="Arial" panose="020B0604020202020204" pitchFamily="34" charset="0"/>
                </a:rPr>
                <a:t>Plan-G&amp;V</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10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Umsatz</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Material- bzw. WES</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Personalaufwand</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Laufender Aufwand</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tabLst>
                  <a:tab pos="1170305" algn="l"/>
                </a:tabLst>
              </a:pPr>
              <a:r>
                <a:rPr lang="de-AT" sz="800" u="sng">
                  <a:effectLst/>
                  <a:latin typeface="Arial" panose="020B0604020202020204" pitchFamily="34" charset="0"/>
                  <a:ea typeface="Calibri" panose="020F0502020204030204" pitchFamily="34" charset="0"/>
                  <a:cs typeface="Arial" panose="020B0604020202020204" pitchFamily="34" charset="0"/>
                </a:rPr>
                <a:t>- Finanzergebnis____</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Ergebnis nach Steuern/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u="dbl">
                  <a:effectLst/>
                  <a:latin typeface="Arial" panose="020B0604020202020204" pitchFamily="34" charset="0"/>
                  <a:ea typeface="Calibri" panose="020F0502020204030204" pitchFamily="34" charset="0"/>
                  <a:cs typeface="Arial" panose="020B0604020202020204" pitchFamily="34" charset="0"/>
                </a:rPr>
                <a:t>Unternehmensergebnis                            </a:t>
              </a:r>
              <a:r>
                <a:rPr lang="de-AT" sz="800" u="dbl">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 Box 312"/>
            <p:cNvSpPr txBox="1">
              <a:spLocks noChangeArrowheads="1"/>
            </p:cNvSpPr>
            <p:nvPr/>
          </p:nvSpPr>
          <p:spPr bwMode="auto">
            <a:xfrm>
              <a:off x="4838" y="9928"/>
              <a:ext cx="2160" cy="35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91440" tIns="45720" rIns="91440" bIns="45720" anchor="t" anchorCtr="0" upright="1">
              <a:noAutofit/>
            </a:bodyPr>
            <a:lstStyle/>
            <a:p>
              <a:pPr algn="just">
                <a:spcAft>
                  <a:spcPts val="0"/>
                </a:spcAft>
              </a:pPr>
              <a:r>
                <a:rPr lang="de-AT" sz="1000" b="1">
                  <a:effectLst/>
                  <a:latin typeface="Arial" panose="020B0604020202020204" pitchFamily="34" charset="0"/>
                  <a:ea typeface="Calibri" panose="020F0502020204030204" pitchFamily="34" charset="0"/>
                  <a:cs typeface="Arial" panose="020B0604020202020204" pitchFamily="34" charset="0"/>
                </a:rPr>
                <a:t>Finanzplan indir.</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10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geplantes Unternehmensergebnis</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u="sng">
                  <a:effectLst/>
                  <a:latin typeface="Arial" panose="020B0604020202020204" pitchFamily="34" charset="0"/>
                  <a:ea typeface="Calibri" panose="020F0502020204030204" pitchFamily="34" charset="0"/>
                  <a:cs typeface="Arial" panose="020B0604020202020204" pitchFamily="34" charset="0"/>
                </a:rPr>
                <a:t>+/- Korrekturen                </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Cash Flow</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Veränderungen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u="sng">
                  <a:effectLst/>
                  <a:latin typeface="Arial" panose="020B0604020202020204" pitchFamily="34" charset="0"/>
                  <a:ea typeface="Calibri" panose="020F0502020204030204" pitchFamily="34" charset="0"/>
                  <a:cs typeface="Arial" panose="020B0604020202020204" pitchFamily="34" charset="0"/>
                </a:rPr>
                <a:t>(Lager, LF, LV)                </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Working Capital</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Darlehen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u="sng">
                  <a:effectLst/>
                  <a:latin typeface="Arial" panose="020B0604020202020204" pitchFamily="34" charset="0"/>
                  <a:ea typeface="Calibri" panose="020F0502020204030204" pitchFamily="34" charset="0"/>
                  <a:cs typeface="Arial" panose="020B0604020202020204" pitchFamily="34" charset="0"/>
                </a:rPr>
                <a:t>Investitionen                   </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monatlicher Finanz-</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u="sng">
                  <a:effectLst/>
                  <a:latin typeface="Arial" panose="020B0604020202020204" pitchFamily="34" charset="0"/>
                  <a:ea typeface="Calibri" panose="020F0502020204030204" pitchFamily="34" charset="0"/>
                  <a:cs typeface="Arial" panose="020B0604020202020204" pitchFamily="34" charset="0"/>
                </a:rPr>
                <a:t>mittelbedarf/-überschuss</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Bankstände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800" u="sng">
                  <a:effectLst/>
                  <a:latin typeface="Arial" panose="020B0604020202020204" pitchFamily="34" charset="0"/>
                  <a:ea typeface="Calibri" panose="020F0502020204030204" pitchFamily="34" charset="0"/>
                  <a:cs typeface="Arial" panose="020B0604020202020204" pitchFamily="34" charset="0"/>
                </a:rPr>
                <a:t>verfügbarer Bankrahmen</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800" u="dbl">
                  <a:effectLst/>
                  <a:latin typeface="Arial" panose="020B0604020202020204" pitchFamily="34" charset="0"/>
                  <a:ea typeface="Calibri" panose="020F0502020204030204" pitchFamily="34" charset="0"/>
                  <a:cs typeface="Arial" panose="020B0604020202020204" pitchFamily="34" charset="0"/>
                </a:rPr>
                <a:t>Über-/Unterdeckung</a:t>
              </a:r>
              <a:endParaRPr lang="de-DE"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313"/>
            <p:cNvSpPr txBox="1">
              <a:spLocks noChangeArrowheads="1"/>
            </p:cNvSpPr>
            <p:nvPr/>
          </p:nvSpPr>
          <p:spPr bwMode="auto">
            <a:xfrm>
              <a:off x="8258" y="9928"/>
              <a:ext cx="2160" cy="3500"/>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rot="0" vert="horz" wrap="square" lIns="91440" tIns="45720" rIns="91440" bIns="45720" anchor="t" anchorCtr="0" upright="1">
              <a:noAutofit/>
            </a:bodyPr>
            <a:lstStyle/>
            <a:p>
              <a:pPr algn="just">
                <a:spcAft>
                  <a:spcPts val="0"/>
                </a:spcAft>
              </a:pPr>
              <a:r>
                <a:rPr lang="de-AT" sz="1000" b="1">
                  <a:effectLst/>
                  <a:latin typeface="Arial" panose="020B0604020202020204" pitchFamily="34" charset="0"/>
                  <a:ea typeface="Calibri" panose="020F0502020204030204" pitchFamily="34" charset="0"/>
                  <a:cs typeface="Arial" panose="020B0604020202020204" pitchFamily="34" charset="0"/>
                </a:rPr>
                <a:t>Planbilanz</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de-AT" sz="900">
                  <a:effectLst/>
                  <a:latin typeface="Arial" panose="020B0604020202020204" pitchFamily="34" charset="0"/>
                  <a:ea typeface="Calibri" panose="020F0502020204030204" pitchFamily="34" charset="0"/>
                  <a:cs typeface="Arial" panose="020B0604020202020204" pitchFamily="34" charset="0"/>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Eröffnungsbilanz 01.01.</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Veränderungen durch Plan-G&amp;V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Gewinn/Verlust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Rückstellungen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Rücklagen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Veränderungen durch Finanzplan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Investitionen, AfA</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Tilgungen</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de-AT" sz="800">
                  <a:effectLst/>
                  <a:latin typeface="Arial" panose="020B0604020202020204" pitchFamily="34" charset="0"/>
                  <a:ea typeface="Calibri" panose="020F0502020204030204" pitchFamily="34" charset="0"/>
                  <a:cs typeface="Arial" panose="020B0604020202020204" pitchFamily="34" charset="0"/>
                </a:rPr>
                <a:t>* Veränderungen </a:t>
              </a:r>
              <a:r>
                <a:rPr lang="de-AT" sz="800" u="sng">
                  <a:effectLst/>
                  <a:latin typeface="Arial" panose="020B0604020202020204" pitchFamily="34" charset="0"/>
                  <a:ea typeface="Calibri" panose="020F0502020204030204" pitchFamily="34" charset="0"/>
                  <a:cs typeface="Arial" panose="020B0604020202020204" pitchFamily="34" charset="0"/>
                </a:rPr>
                <a:t>LF/LV, Vorräte,…                       </a:t>
              </a:r>
              <a:r>
                <a:rPr lang="de-AT" sz="800" u="sng">
                  <a:solidFill>
                    <a:srgbClr val="FFFFFF"/>
                  </a:solidFill>
                  <a:effectLst/>
                  <a:latin typeface="Arial" panose="020B0604020202020204" pitchFamily="34" charset="0"/>
                  <a:ea typeface="Calibri" panose="020F0502020204030204" pitchFamily="34" charset="0"/>
                  <a:cs typeface="Arial" panose="020B0604020202020204" pitchFamily="34" charset="0"/>
                </a:rPr>
                <a:t>.</a:t>
              </a:r>
              <a:r>
                <a:rPr lang="de-AT" sz="800" u="dbl">
                  <a:effectLst/>
                  <a:latin typeface="Arial" panose="020B0604020202020204" pitchFamily="34" charset="0"/>
                  <a:ea typeface="Calibri" panose="020F0502020204030204" pitchFamily="34" charset="0"/>
                  <a:cs typeface="Arial" panose="020B0604020202020204" pitchFamily="34" charset="0"/>
                </a:rPr>
                <a:t>Planbilanz</a:t>
              </a:r>
              <a:r>
                <a:rPr lang="de-AT" sz="900" u="dbl">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lang="de-DE" sz="100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11" name="Line 314"/>
            <p:cNvCxnSpPr/>
            <p:nvPr/>
          </p:nvCxnSpPr>
          <p:spPr bwMode="auto">
            <a:xfrm flipV="1">
              <a:off x="3578" y="10598"/>
              <a:ext cx="126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315"/>
            <p:cNvCxnSpPr/>
            <p:nvPr/>
          </p:nvCxnSpPr>
          <p:spPr bwMode="auto">
            <a:xfrm>
              <a:off x="2858" y="10058"/>
              <a:ext cx="5400" cy="540"/>
            </a:xfrm>
            <a:prstGeom prst="line">
              <a:avLst/>
            </a:prstGeom>
            <a:noFill/>
            <a:ln w="9525">
              <a:solidFill>
                <a:srgbClr val="000000"/>
              </a:solidFill>
              <a:prstDash val="dashDot"/>
              <a:round/>
              <a:headEnd/>
              <a:tailEnd type="triangle" w="med" len="med"/>
            </a:ln>
            <a:extLst>
              <a:ext uri="{909E8E84-426E-40DD-AFC4-6F175D3DCCD1}">
                <a14:hiddenFill xmlns:a14="http://schemas.microsoft.com/office/drawing/2010/main">
                  <a:noFill/>
                </a14:hiddenFill>
              </a:ext>
            </a:extLst>
          </p:spPr>
        </p:cxnSp>
        <p:cxnSp>
          <p:nvCxnSpPr>
            <p:cNvPr id="13" name="Line 316"/>
            <p:cNvCxnSpPr/>
            <p:nvPr/>
          </p:nvCxnSpPr>
          <p:spPr bwMode="auto">
            <a:xfrm>
              <a:off x="6278" y="10058"/>
              <a:ext cx="1980" cy="1620"/>
            </a:xfrm>
            <a:prstGeom prst="line">
              <a:avLst/>
            </a:prstGeom>
            <a:noFill/>
            <a:ln w="9525">
              <a:solidFill>
                <a:srgbClr val="000000"/>
              </a:solidFill>
              <a:prstDash val="dashDot"/>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861696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4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4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840</Words>
  <Application>Microsoft Office PowerPoint</Application>
  <PresentationFormat>Bildschirmpräsentation (4:3)</PresentationFormat>
  <Paragraphs>152</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BMD GESAMTLÖSUNGEN</vt:lpstr>
      <vt:lpstr>PowerPoint-Präsentation</vt:lpstr>
    </vt:vector>
  </TitlesOfParts>
  <Company>LEEB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Karin Foißner</dc:creator>
  <cp:lastModifiedBy>Haidinger Lukas</cp:lastModifiedBy>
  <cp:revision>635</cp:revision>
  <cp:lastPrinted>2015-02-26T10:14:07Z</cp:lastPrinted>
  <dcterms:created xsi:type="dcterms:W3CDTF">2001-02-06T06:28:50Z</dcterms:created>
  <dcterms:modified xsi:type="dcterms:W3CDTF">2016-05-13T08:17:19Z</dcterms:modified>
</cp:coreProperties>
</file>