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61" r:id="rId3"/>
    <p:sldId id="490" r:id="rId4"/>
    <p:sldId id="480" r:id="rId5"/>
    <p:sldId id="349" r:id="rId6"/>
    <p:sldId id="485" r:id="rId7"/>
    <p:sldId id="437" r:id="rId8"/>
    <p:sldId id="500" r:id="rId9"/>
    <p:sldId id="465" r:id="rId10"/>
    <p:sldId id="466" r:id="rId11"/>
  </p:sldIdLst>
  <p:sldSz cx="10752138" cy="8066088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Gill Alt One MT Lt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Gill Alt One MT Lt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Gill Alt One MT Lt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Gill Alt One MT Lt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Gill Alt One MT Lt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Gill Alt One MT Lt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Gill Alt One MT Lt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Gill Alt One MT Lt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Gill Alt One MT Lt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0">
          <p15:clr>
            <a:srgbClr val="A4A3A4"/>
          </p15:clr>
        </p15:guide>
        <p15:guide id="2" pos="33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496"/>
    <a:srgbClr val="11682E"/>
    <a:srgbClr val="115C2E"/>
    <a:srgbClr val="2E5C35"/>
    <a:srgbClr val="116E35"/>
    <a:srgbClr val="117035"/>
    <a:srgbClr val="116835"/>
    <a:srgbClr val="116B3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50" y="72"/>
      </p:cViewPr>
      <p:guideLst>
        <p:guide orient="horz" pos="2540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90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831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6275" y="557213"/>
            <a:ext cx="5445125" cy="408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21" tIns="45203" rIns="92021" bIns="45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2832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1588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89DA9BC-FC9A-47AC-AEE6-E7E0D19A7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defTabSz="904875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defTabSz="904875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defTabSz="904875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defTabSz="904875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fld id="{7CAC323D-C343-4304-9DB1-7C3222F8C660}" type="slidenum">
              <a:rPr lang="de-DE" altLang="de-DE" sz="1000" b="0">
                <a:latin typeface="Times New Roman" panose="02020603050405020304" pitchFamily="18" charset="0"/>
              </a:rPr>
              <a:pPr/>
              <a:t>5</a:t>
            </a:fld>
            <a:endParaRPr lang="de-DE" altLang="de-DE" sz="1000" b="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02CCC64-7F26-45E1-A6A3-38A262B4C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76288"/>
            <a:ext cx="4953000" cy="3714750"/>
          </a:xfrm>
          <a:ln w="12700" cap="flat"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1A79AF0-897E-4302-82DF-75D0AD020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37100"/>
            <a:ext cx="4968875" cy="4410075"/>
          </a:xfrm>
          <a:noFill/>
        </p:spPr>
        <p:txBody>
          <a:bodyPr lIns="92554" tIns="46277" rIns="92554" bIns="46277"/>
          <a:lstStyle/>
          <a:p>
            <a:endParaRPr lang="de-CH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300" y="9409503"/>
            <a:ext cx="2943582" cy="494901"/>
          </a:xfrm>
          <a:prstGeom prst="rect">
            <a:avLst/>
          </a:prstGeom>
          <a:ln/>
        </p:spPr>
        <p:txBody>
          <a:bodyPr lIns="92437" tIns="46218" rIns="92437" bIns="46218"/>
          <a:lstStyle/>
          <a:p>
            <a:fld id="{213EDE6F-CDBF-4703-A3C5-2211D777BDA3}" type="slidenum">
              <a:rPr lang="de-DE"/>
              <a:pPr/>
              <a:t>6</a:t>
            </a:fld>
            <a:endParaRPr lang="de-DE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55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300" y="9409503"/>
            <a:ext cx="2943582" cy="494901"/>
          </a:xfrm>
          <a:prstGeom prst="rect">
            <a:avLst/>
          </a:prstGeom>
          <a:ln/>
        </p:spPr>
        <p:txBody>
          <a:bodyPr lIns="92437" tIns="46218" rIns="92437" bIns="46218"/>
          <a:lstStyle/>
          <a:p>
            <a:fld id="{5A7B058D-FA69-43EF-8D03-D9BD22A6975A}" type="slidenum">
              <a:rPr lang="de-DE"/>
              <a:pPr/>
              <a:t>7</a:t>
            </a:fld>
            <a:endParaRPr lang="de-DE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48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300" y="9409503"/>
            <a:ext cx="2943582" cy="494901"/>
          </a:xfrm>
          <a:prstGeom prst="rect">
            <a:avLst/>
          </a:prstGeom>
          <a:ln/>
        </p:spPr>
        <p:txBody>
          <a:bodyPr lIns="92437" tIns="46218" rIns="92437" bIns="46218"/>
          <a:lstStyle/>
          <a:p>
            <a:fld id="{213EDE6F-CDBF-4703-A3C5-2211D777BDA3}" type="slidenum">
              <a:rPr lang="de-DE"/>
              <a:pPr/>
              <a:t>9</a:t>
            </a:fld>
            <a:endParaRPr lang="de-DE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39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300" y="9409503"/>
            <a:ext cx="2943582" cy="494901"/>
          </a:xfrm>
          <a:prstGeom prst="rect">
            <a:avLst/>
          </a:prstGeom>
          <a:ln/>
        </p:spPr>
        <p:txBody>
          <a:bodyPr lIns="92437" tIns="46218" rIns="92437" bIns="46218"/>
          <a:lstStyle/>
          <a:p>
            <a:fld id="{213EDE6F-CDBF-4703-A3C5-2211D777BDA3}" type="slidenum">
              <a:rPr lang="de-DE"/>
              <a:pPr/>
              <a:t>10</a:t>
            </a:fld>
            <a:endParaRPr lang="de-DE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26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6450" y="2505075"/>
            <a:ext cx="9139238" cy="173037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2900" y="4570413"/>
            <a:ext cx="7526338" cy="20621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2900" y="398463"/>
            <a:ext cx="8720138" cy="9699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2900" y="1903413"/>
            <a:ext cx="8707438" cy="453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153400" y="398463"/>
            <a:ext cx="2179638" cy="60420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2900" y="398463"/>
            <a:ext cx="6388100" cy="6042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2900" y="398463"/>
            <a:ext cx="8720138" cy="9699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12900" y="1903413"/>
            <a:ext cx="8707438" cy="453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313" y="5183188"/>
            <a:ext cx="9139237" cy="1601787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9313" y="3419475"/>
            <a:ext cx="9139237" cy="1763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2900" y="398463"/>
            <a:ext cx="8720138" cy="9699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12900" y="1903413"/>
            <a:ext cx="4276725" cy="4537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42025" y="1903413"/>
            <a:ext cx="4278313" cy="4537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163" y="322263"/>
            <a:ext cx="9675812" cy="1344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8163" y="1804988"/>
            <a:ext cx="4749800" cy="7524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8163" y="2557463"/>
            <a:ext cx="4749800" cy="464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62588" y="1804988"/>
            <a:ext cx="4751387" cy="7524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62588" y="2557463"/>
            <a:ext cx="4751387" cy="464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2900" y="398463"/>
            <a:ext cx="8720138" cy="9699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163" y="320675"/>
            <a:ext cx="3536950" cy="13668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03700" y="320675"/>
            <a:ext cx="6010275" cy="6884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163" y="1687513"/>
            <a:ext cx="3536950" cy="551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8200" y="5646738"/>
            <a:ext cx="6450013" cy="6667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108200" y="720725"/>
            <a:ext cx="6450013" cy="4840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08200" y="6313488"/>
            <a:ext cx="6450013" cy="946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A9C76FE3-1770-465B-833F-C15262AD9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12900" y="398463"/>
            <a:ext cx="8720138" cy="969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den Titel zu bearbeiten.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D1A3AB5-139B-4389-B3D2-2F70CE96F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2900" y="1903413"/>
            <a:ext cx="8707438" cy="453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0121B2DB-801A-4886-9ED5-B3ADAE18C3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8650" y="7430096"/>
            <a:ext cx="1920875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>
              <a:latin typeface="Garamond" pitchFamily="18" charset="0"/>
            </a:endParaRPr>
          </a:p>
        </p:txBody>
      </p:sp>
      <p:sp>
        <p:nvSpPr>
          <p:cNvPr id="18" name="Rectangle 280">
            <a:extLst>
              <a:ext uri="{FF2B5EF4-FFF2-40B4-BE49-F238E27FC236}">
                <a16:creationId xmlns:a16="http://schemas.microsoft.com/office/drawing/2014/main" id="{38A4EC33-B5CB-4A3D-B77D-6967BC4156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7957" y="7723033"/>
            <a:ext cx="612933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0"/>
              </a:spcBef>
            </a:pPr>
            <a:r>
              <a:rPr lang="de-DE" sz="900" b="0" dirty="0">
                <a:latin typeface="Arial" pitchFamily="34" charset="0"/>
                <a:cs typeface="Arial" pitchFamily="34" charset="0"/>
              </a:rPr>
              <a:t>© Stefan Sander </a:t>
            </a:r>
          </a:p>
          <a:p>
            <a:pPr algn="r">
              <a:spcBef>
                <a:spcPct val="0"/>
              </a:spcBef>
            </a:pPr>
            <a:r>
              <a:rPr lang="de-DE" sz="900" b="0" dirty="0">
                <a:latin typeface="Arial" pitchFamily="34" charset="0"/>
                <a:cs typeface="Arial" pitchFamily="34" charset="0"/>
              </a:rPr>
              <a:t> Seite </a:t>
            </a:r>
            <a:fld id="{CE667801-C656-4ECD-802F-7EEB8C86C214}" type="slidenum">
              <a:rPr lang="de-DE" sz="900" b="0" smtClean="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de-DE" sz="900" b="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rgbClr val="115C2E"/>
          </a:solidFill>
          <a:latin typeface="Gill Alt One MT" pitchFamily="50" charset="0"/>
        </a:defRPr>
      </a:lvl9pPr>
    </p:titleStyle>
    <p:bodyStyle>
      <a:lvl1pPr marL="292100" indent="-29210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477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466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8859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7378700" indent="-53022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7835900" indent="-53022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8293100" indent="-53022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8750300" indent="-53022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9207500" indent="-53022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99C51F4-D061-4AB9-A38E-E65EB144E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419352"/>
            <a:ext cx="8662229" cy="3917948"/>
          </a:xfrm>
          <a:noFill/>
        </p:spPr>
        <p:txBody>
          <a:bodyPr/>
          <a:lstStyle/>
          <a:p>
            <a:br>
              <a:rPr lang="de-DE" altLang="de-DE" sz="2800" dirty="0">
                <a:latin typeface="Arial" charset="0"/>
                <a:cs typeface="Arial" charset="0"/>
              </a:rPr>
            </a:br>
            <a:br>
              <a:rPr lang="de-DE" altLang="de-DE" sz="2800" dirty="0">
                <a:latin typeface="Arial" charset="0"/>
                <a:cs typeface="Arial" charset="0"/>
              </a:rPr>
            </a:br>
            <a:r>
              <a:rPr lang="de-DE" altLang="de-DE" dirty="0">
                <a:latin typeface="Arial" charset="0"/>
                <a:cs typeface="Arial" charset="0"/>
              </a:rPr>
              <a:t>Cash Management in der Corona-Krise</a:t>
            </a:r>
            <a:br>
              <a:rPr lang="de-DE" altLang="de-DE" dirty="0">
                <a:latin typeface="Arial" charset="0"/>
                <a:cs typeface="Arial" charset="0"/>
              </a:rPr>
            </a:br>
            <a:br>
              <a:rPr lang="de-DE" altLang="de-DE" dirty="0">
                <a:latin typeface="Arial" charset="0"/>
                <a:cs typeface="Arial" charset="0"/>
              </a:rPr>
            </a:br>
            <a:r>
              <a:rPr lang="de-DE" altLang="de-DE" dirty="0">
                <a:latin typeface="Arial" charset="0"/>
                <a:cs typeface="Arial" charset="0"/>
              </a:rPr>
              <a:t>Prof. Dr. Stefan Sander</a:t>
            </a:r>
            <a:br>
              <a:rPr lang="de-DE" altLang="de-DE" dirty="0">
                <a:latin typeface="Arial" charset="0"/>
                <a:cs typeface="Arial" charset="0"/>
              </a:rPr>
            </a:br>
            <a:br>
              <a:rPr lang="de-DE" altLang="de-DE" dirty="0">
                <a:latin typeface="Arial" charset="0"/>
                <a:cs typeface="Arial" charset="0"/>
              </a:rPr>
            </a:br>
            <a:r>
              <a:rPr lang="de-DE" altLang="de-DE" dirty="0">
                <a:latin typeface="Arial" charset="0"/>
                <a:cs typeface="Arial" charset="0"/>
              </a:rPr>
              <a:t>19. Februar 2021</a:t>
            </a:r>
            <a:br>
              <a:rPr lang="de-DE" altLang="de-DE" dirty="0">
                <a:latin typeface="Arial" charset="0"/>
                <a:cs typeface="Arial" charset="0"/>
              </a:rPr>
            </a:br>
            <a:br>
              <a:rPr lang="de-DE" altLang="de-DE" dirty="0">
                <a:latin typeface="Arial" charset="0"/>
                <a:cs typeface="Arial" charset="0"/>
              </a:rPr>
            </a:br>
            <a:br>
              <a:rPr lang="de-DE" altLang="de-DE" sz="2800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altLang="de-DE" sz="28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12900" y="398463"/>
            <a:ext cx="8720138" cy="969962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9pPr>
          </a:lstStyle>
          <a:p>
            <a:r>
              <a:rPr lang="de-DE" altLang="de-DE" sz="3400" dirty="0"/>
              <a:t>Bilanzmanagement II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358864-F6C2-42CD-BE25-C76D3EF83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47604"/>
              </p:ext>
            </p:extLst>
          </p:nvPr>
        </p:nvGraphicFramePr>
        <p:xfrm>
          <a:off x="1283407" y="1265890"/>
          <a:ext cx="9379123" cy="5534307"/>
        </p:xfrm>
        <a:graphic>
          <a:graphicData uri="http://schemas.openxmlformats.org/drawingml/2006/table">
            <a:tbl>
              <a:tblPr firstRow="1" bandRow="1"/>
              <a:tblGrid>
                <a:gridCol w="1906905">
                  <a:extLst>
                    <a:ext uri="{9D8B030D-6E8A-4147-A177-3AD203B41FA5}">
                      <a16:colId xmlns:a16="http://schemas.microsoft.com/office/drawing/2014/main" val="17375635"/>
                    </a:ext>
                  </a:extLst>
                </a:gridCol>
                <a:gridCol w="3616179">
                  <a:extLst>
                    <a:ext uri="{9D8B030D-6E8A-4147-A177-3AD203B41FA5}">
                      <a16:colId xmlns:a16="http://schemas.microsoft.com/office/drawing/2014/main" val="1338549026"/>
                    </a:ext>
                  </a:extLst>
                </a:gridCol>
                <a:gridCol w="2391087">
                  <a:extLst>
                    <a:ext uri="{9D8B030D-6E8A-4147-A177-3AD203B41FA5}">
                      <a16:colId xmlns:a16="http://schemas.microsoft.com/office/drawing/2014/main" val="1688841183"/>
                    </a:ext>
                  </a:extLst>
                </a:gridCol>
                <a:gridCol w="1464952">
                  <a:extLst>
                    <a:ext uri="{9D8B030D-6E8A-4147-A177-3AD203B41FA5}">
                      <a16:colId xmlns:a16="http://schemas.microsoft.com/office/drawing/2014/main" val="89177211"/>
                    </a:ext>
                  </a:extLst>
                </a:gridCol>
              </a:tblGrid>
              <a:tr h="687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400" b="0" noProof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Werkzeug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Verantwortlich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3002"/>
                  </a:ext>
                </a:extLst>
              </a:tr>
              <a:tr h="993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Vorräte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Optimierung Roh-, Halb- und Fertigwaren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Umsatzplanung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Flexible Zulieferverträge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Lieferantenmanagement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Just-in-time / Kanban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sequence-in-line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Konsignationslager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vendor managed inventory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Vertrieb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Einkauf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Einkauf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Logistik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Produktion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Einkauf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Logistik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Produktion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50503"/>
                  </a:ext>
                </a:extLst>
              </a:tr>
              <a:tr h="10645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Anlagevermögen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Realistische Planung, Bewertung und Priorisierung der Investitionen auf Basis finanzieller Wertschaffung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Investitionsdisziplin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Definition Investitionskriterien, z.B. Investitionsrechenmethode und Kapitalkosten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Implementierung von Genehmigungsprozessen und Formblättern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Investitionscontrolling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Controlling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Controlling 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Controlling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5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79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310" name="Group 22">
            <a:extLst>
              <a:ext uri="{FF2B5EF4-FFF2-40B4-BE49-F238E27FC236}">
                <a16:creationId xmlns:a16="http://schemas.microsoft.com/office/drawing/2014/main" id="{CDB68D8C-01FB-4767-8C46-109F0D82CF31}"/>
              </a:ext>
            </a:extLst>
          </p:cNvPr>
          <p:cNvGrpSpPr>
            <a:grpSpLocks/>
          </p:cNvGrpSpPr>
          <p:nvPr/>
        </p:nvGrpSpPr>
        <p:grpSpPr bwMode="auto">
          <a:xfrm>
            <a:off x="1075214" y="1369133"/>
            <a:ext cx="1736884" cy="1323340"/>
            <a:chOff x="624" y="614"/>
            <a:chExt cx="1008" cy="768"/>
          </a:xfrm>
        </p:grpSpPr>
        <p:sp>
          <p:nvSpPr>
            <p:cNvPr id="6161" name="Oval 9">
              <a:extLst>
                <a:ext uri="{FF2B5EF4-FFF2-40B4-BE49-F238E27FC236}">
                  <a16:creationId xmlns:a16="http://schemas.microsoft.com/office/drawing/2014/main" id="{8CE37413-CEE6-466B-BA58-A010CBD62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614"/>
              <a:ext cx="1008" cy="7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6162" name="Text Box 10">
              <a:extLst>
                <a:ext uri="{FF2B5EF4-FFF2-40B4-BE49-F238E27FC236}">
                  <a16:creationId xmlns:a16="http://schemas.microsoft.com/office/drawing/2014/main" id="{2D6BAF08-FF11-4387-AF94-27A7CE250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854"/>
              <a:ext cx="67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2171">
                  <a:solidFill>
                    <a:schemeClr val="accent2"/>
                  </a:solidFill>
                  <a:latin typeface="Arial" panose="020B0604020202020204" pitchFamily="34" charset="0"/>
                </a:rPr>
                <a:t>SEP</a:t>
              </a:r>
            </a:p>
          </p:txBody>
        </p:sp>
      </p:grpSp>
      <p:grpSp>
        <p:nvGrpSpPr>
          <p:cNvPr id="524311" name="Group 23">
            <a:extLst>
              <a:ext uri="{FF2B5EF4-FFF2-40B4-BE49-F238E27FC236}">
                <a16:creationId xmlns:a16="http://schemas.microsoft.com/office/drawing/2014/main" id="{0611860F-8FBF-474B-A17A-FCA08AE2D932}"/>
              </a:ext>
            </a:extLst>
          </p:cNvPr>
          <p:cNvGrpSpPr>
            <a:grpSpLocks/>
          </p:cNvGrpSpPr>
          <p:nvPr/>
        </p:nvGrpSpPr>
        <p:grpSpPr bwMode="auto">
          <a:xfrm>
            <a:off x="4797108" y="2692475"/>
            <a:ext cx="1736884" cy="1323340"/>
            <a:chOff x="2784" y="1382"/>
            <a:chExt cx="1008" cy="768"/>
          </a:xfrm>
        </p:grpSpPr>
        <p:sp>
          <p:nvSpPr>
            <p:cNvPr id="6159" name="Oval 11">
              <a:extLst>
                <a:ext uri="{FF2B5EF4-FFF2-40B4-BE49-F238E27FC236}">
                  <a16:creationId xmlns:a16="http://schemas.microsoft.com/office/drawing/2014/main" id="{2F7FDFD5-B406-401F-B967-A8BC16B96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382"/>
              <a:ext cx="1008" cy="7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6160" name="Text Box 12">
              <a:extLst>
                <a:ext uri="{FF2B5EF4-FFF2-40B4-BE49-F238E27FC236}">
                  <a16:creationId xmlns:a16="http://schemas.microsoft.com/office/drawing/2014/main" id="{1E5DB4ED-798E-4E28-B4A3-91BC5AD36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16"/>
              <a:ext cx="7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2171">
                  <a:solidFill>
                    <a:schemeClr val="accent2"/>
                  </a:solidFill>
                  <a:latin typeface="Arial" panose="020B0604020202020204" pitchFamily="34" charset="0"/>
                </a:rPr>
                <a:t>Gewinn</a:t>
              </a: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2171">
                  <a:solidFill>
                    <a:schemeClr val="accent2"/>
                  </a:solidFill>
                  <a:latin typeface="Arial" panose="020B0604020202020204" pitchFamily="34" charset="0"/>
                </a:rPr>
                <a:t>EBITDA</a:t>
              </a:r>
            </a:p>
          </p:txBody>
        </p:sp>
      </p:grpSp>
      <p:cxnSp>
        <p:nvCxnSpPr>
          <p:cNvPr id="524303" name="AutoShape 15">
            <a:extLst>
              <a:ext uri="{FF2B5EF4-FFF2-40B4-BE49-F238E27FC236}">
                <a16:creationId xmlns:a16="http://schemas.microsoft.com/office/drawing/2014/main" id="{BA5655BB-3B6B-4F6B-91AD-70F26C1A8B5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533991" y="3354143"/>
            <a:ext cx="2591541" cy="661670"/>
          </a:xfrm>
          <a:prstGeom prst="bentConnector3">
            <a:avLst>
              <a:gd name="adj1" fmla="val -269"/>
            </a:avLst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304" name="AutoShape 16">
            <a:extLst>
              <a:ext uri="{FF2B5EF4-FFF2-40B4-BE49-F238E27FC236}">
                <a16:creationId xmlns:a16="http://schemas.microsoft.com/office/drawing/2014/main" id="{F0424EE5-18A3-42A6-96F5-4F95A17257AA}"/>
              </a:ext>
            </a:extLst>
          </p:cNvPr>
          <p:cNvCxnSpPr>
            <a:cxnSpLocks noChangeShapeType="1"/>
            <a:endCxn id="6161" idx="6"/>
          </p:cNvCxnSpPr>
          <p:nvPr/>
        </p:nvCxnSpPr>
        <p:spPr bwMode="auto">
          <a:xfrm rot="10800000">
            <a:off x="2825883" y="2030803"/>
            <a:ext cx="2825882" cy="661670"/>
          </a:xfrm>
          <a:prstGeom prst="bentConnector3">
            <a:avLst>
              <a:gd name="adj1" fmla="val 120"/>
            </a:avLst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50" name="Group 24">
            <a:extLst>
              <a:ext uri="{FF2B5EF4-FFF2-40B4-BE49-F238E27FC236}">
                <a16:creationId xmlns:a16="http://schemas.microsoft.com/office/drawing/2014/main" id="{CABF29BF-490A-4C6E-B400-40652722A65D}"/>
              </a:ext>
            </a:extLst>
          </p:cNvPr>
          <p:cNvGrpSpPr>
            <a:grpSpLocks/>
          </p:cNvGrpSpPr>
          <p:nvPr/>
        </p:nvGrpSpPr>
        <p:grpSpPr bwMode="auto">
          <a:xfrm>
            <a:off x="8270875" y="4015813"/>
            <a:ext cx="1736884" cy="1323340"/>
            <a:chOff x="4800" y="2150"/>
            <a:chExt cx="1008" cy="768"/>
          </a:xfrm>
        </p:grpSpPr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C043F8FC-F8B1-4C2D-8A80-ACA9E11B3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150"/>
              <a:ext cx="1008" cy="76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6158" name="Text Box 14">
              <a:extLst>
                <a:ext uri="{FF2B5EF4-FFF2-40B4-BE49-F238E27FC236}">
                  <a16:creationId xmlns:a16="http://schemas.microsoft.com/office/drawing/2014/main" id="{776B2DC6-65BE-4B33-A8F0-B019838E7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390"/>
              <a:ext cx="912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2171">
                  <a:solidFill>
                    <a:schemeClr val="accent2"/>
                  </a:solidFill>
                  <a:latin typeface="Arial" panose="020B0604020202020204" pitchFamily="34" charset="0"/>
                </a:rPr>
                <a:t>Liquidität</a:t>
              </a:r>
            </a:p>
          </p:txBody>
        </p:sp>
      </p:grpSp>
      <p:cxnSp>
        <p:nvCxnSpPr>
          <p:cNvPr id="524305" name="AutoShape 17">
            <a:extLst>
              <a:ext uri="{FF2B5EF4-FFF2-40B4-BE49-F238E27FC236}">
                <a16:creationId xmlns:a16="http://schemas.microsoft.com/office/drawing/2014/main" id="{1AE986BC-3875-4B52-828E-9C2CB7353297}"/>
              </a:ext>
            </a:extLst>
          </p:cNvPr>
          <p:cNvCxnSpPr>
            <a:cxnSpLocks noChangeShapeType="1"/>
            <a:stCxn id="6161" idx="4"/>
            <a:endCxn id="6159" idx="2"/>
          </p:cNvCxnSpPr>
          <p:nvPr/>
        </p:nvCxnSpPr>
        <p:spPr bwMode="auto">
          <a:xfrm rot="16200000" flipH="1">
            <a:off x="3039547" y="1610367"/>
            <a:ext cx="647885" cy="2839667"/>
          </a:xfrm>
          <a:prstGeom prst="bentConnector2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306" name="AutoShape 18">
            <a:extLst>
              <a:ext uri="{FF2B5EF4-FFF2-40B4-BE49-F238E27FC236}">
                <a16:creationId xmlns:a16="http://schemas.microsoft.com/office/drawing/2014/main" id="{FC393C1D-331B-4C9E-BE41-66BF4307F1F2}"/>
              </a:ext>
            </a:extLst>
          </p:cNvPr>
          <p:cNvCxnSpPr>
            <a:cxnSpLocks noChangeShapeType="1"/>
            <a:endCxn id="6157" idx="2"/>
          </p:cNvCxnSpPr>
          <p:nvPr/>
        </p:nvCxnSpPr>
        <p:spPr bwMode="auto">
          <a:xfrm>
            <a:off x="5789613" y="4015813"/>
            <a:ext cx="2467478" cy="661670"/>
          </a:xfrm>
          <a:prstGeom prst="bentConnector3">
            <a:avLst>
              <a:gd name="adj1" fmla="val -421"/>
            </a:avLst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4307" name="Text Box 19">
            <a:extLst>
              <a:ext uri="{FF2B5EF4-FFF2-40B4-BE49-F238E27FC236}">
                <a16:creationId xmlns:a16="http://schemas.microsoft.com/office/drawing/2014/main" id="{2365DA89-7B80-42EA-BECF-6C385344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5" y="5521802"/>
            <a:ext cx="1819593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CH" altLang="de-DE" sz="2171" b="1">
                <a:solidFill>
                  <a:srgbClr val="00CC00"/>
                </a:solidFill>
                <a:latin typeface="Arial" panose="020B0604020202020204" pitchFamily="34" charset="0"/>
              </a:rPr>
              <a:t>Sauerstoff</a:t>
            </a:r>
          </a:p>
        </p:txBody>
      </p:sp>
      <p:sp>
        <p:nvSpPr>
          <p:cNvPr id="524308" name="Text Box 20">
            <a:extLst>
              <a:ext uri="{FF2B5EF4-FFF2-40B4-BE49-F238E27FC236}">
                <a16:creationId xmlns:a16="http://schemas.microsoft.com/office/drawing/2014/main" id="{32D1F4FB-D67E-4A59-BB7B-045A5B4DD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4860132"/>
            <a:ext cx="1819593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CH" altLang="de-DE" sz="2171" b="1">
                <a:solidFill>
                  <a:srgbClr val="00CC00"/>
                </a:solidFill>
                <a:latin typeface="Arial" panose="020B0604020202020204" pitchFamily="34" charset="0"/>
              </a:rPr>
              <a:t>Nahrung</a:t>
            </a:r>
          </a:p>
        </p:txBody>
      </p:sp>
      <p:sp>
        <p:nvSpPr>
          <p:cNvPr id="524309" name="Text Box 21">
            <a:extLst>
              <a:ext uri="{FF2B5EF4-FFF2-40B4-BE49-F238E27FC236}">
                <a16:creationId xmlns:a16="http://schemas.microsoft.com/office/drawing/2014/main" id="{D9B3A894-DD85-45B6-85C2-9101DDCDE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214" y="3536792"/>
            <a:ext cx="1819593" cy="76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CH" altLang="de-DE" sz="2171" b="1">
                <a:solidFill>
                  <a:srgbClr val="00CC00"/>
                </a:solidFill>
                <a:latin typeface="Arial" panose="020B0604020202020204" pitchFamily="34" charset="0"/>
              </a:rPr>
              <a:t>Skelett / Muskeln</a:t>
            </a:r>
          </a:p>
        </p:txBody>
      </p:sp>
      <p:sp>
        <p:nvSpPr>
          <p:cNvPr id="6156" name="Rectangle 30">
            <a:extLst>
              <a:ext uri="{FF2B5EF4-FFF2-40B4-BE49-F238E27FC236}">
                <a16:creationId xmlns:a16="http://schemas.microsoft.com/office/drawing/2014/main" id="{F3CCF7DE-03B8-431F-A3E9-2BE006F0A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altLang="de-DE"/>
              <a:t>SEP = Strategische Erfolgspositionen</a:t>
            </a:r>
            <a:endParaRPr lang="de-DE" altLang="de-DE" sz="217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07" grpId="0" autoUpdateAnimBg="0"/>
      <p:bldP spid="524308" grpId="0" autoUpdateAnimBg="0"/>
      <p:bldP spid="5243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041">
            <a:extLst>
              <a:ext uri="{FF2B5EF4-FFF2-40B4-BE49-F238E27FC236}">
                <a16:creationId xmlns:a16="http://schemas.microsoft.com/office/drawing/2014/main" id="{94A86A77-BCCC-4F0E-A81A-F59993831539}"/>
              </a:ext>
            </a:extLst>
          </p:cNvPr>
          <p:cNvGrpSpPr>
            <a:grpSpLocks/>
          </p:cNvGrpSpPr>
          <p:nvPr/>
        </p:nvGrpSpPr>
        <p:grpSpPr bwMode="auto">
          <a:xfrm>
            <a:off x="2894806" y="1307101"/>
            <a:ext cx="6037739" cy="2223170"/>
            <a:chOff x="624" y="614"/>
            <a:chExt cx="5232" cy="2728"/>
          </a:xfrm>
        </p:grpSpPr>
        <p:sp>
          <p:nvSpPr>
            <p:cNvPr id="7202" name="Oval 1027">
              <a:extLst>
                <a:ext uri="{FF2B5EF4-FFF2-40B4-BE49-F238E27FC236}">
                  <a16:creationId xmlns:a16="http://schemas.microsoft.com/office/drawing/2014/main" id="{D644A566-BB75-4315-802D-0639D94AC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150"/>
              <a:ext cx="1008" cy="76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7203" name="Oval 1029">
              <a:extLst>
                <a:ext uri="{FF2B5EF4-FFF2-40B4-BE49-F238E27FC236}">
                  <a16:creationId xmlns:a16="http://schemas.microsoft.com/office/drawing/2014/main" id="{72C5C61B-7365-4DDB-96C8-60CE0BF99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614"/>
              <a:ext cx="1008" cy="7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7204" name="Text Box 1030">
              <a:extLst>
                <a:ext uri="{FF2B5EF4-FFF2-40B4-BE49-F238E27FC236}">
                  <a16:creationId xmlns:a16="http://schemas.microsoft.com/office/drawing/2014/main" id="{30EA87FA-DC57-419A-9D9C-104221DFC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" y="855"/>
              <a:ext cx="672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>
                  <a:solidFill>
                    <a:schemeClr val="accent2"/>
                  </a:solidFill>
                  <a:latin typeface="Arial" panose="020B0604020202020204" pitchFamily="34" charset="0"/>
                </a:rPr>
                <a:t>SEP</a:t>
              </a:r>
            </a:p>
          </p:txBody>
        </p:sp>
        <p:sp>
          <p:nvSpPr>
            <p:cNvPr id="7205" name="Oval 1031">
              <a:extLst>
                <a:ext uri="{FF2B5EF4-FFF2-40B4-BE49-F238E27FC236}">
                  <a16:creationId xmlns:a16="http://schemas.microsoft.com/office/drawing/2014/main" id="{6B18CDAF-0A0F-4DD0-B083-CF19718C6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382"/>
              <a:ext cx="1008" cy="7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CH" altLang="de-DE" sz="1737">
                <a:latin typeface="Arial" panose="020B0604020202020204" pitchFamily="34" charset="0"/>
              </a:endParaRPr>
            </a:p>
          </p:txBody>
        </p:sp>
        <p:sp>
          <p:nvSpPr>
            <p:cNvPr id="7206" name="Text Box 1032">
              <a:extLst>
                <a:ext uri="{FF2B5EF4-FFF2-40B4-BE49-F238E27FC236}">
                  <a16:creationId xmlns:a16="http://schemas.microsoft.com/office/drawing/2014/main" id="{A4C05BCA-C9DD-45BB-912B-D24FE47C3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17"/>
              <a:ext cx="672" cy="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>
                  <a:solidFill>
                    <a:schemeClr val="accent2"/>
                  </a:solidFill>
                  <a:latin typeface="Arial" panose="020B0604020202020204" pitchFamily="34" charset="0"/>
                </a:rPr>
                <a:t>Gewinn</a:t>
              </a: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>
                  <a:solidFill>
                    <a:schemeClr val="accent2"/>
                  </a:solidFill>
                  <a:latin typeface="Arial" panose="020B0604020202020204" pitchFamily="34" charset="0"/>
                </a:rPr>
                <a:t>EBITDA</a:t>
              </a:r>
            </a:p>
          </p:txBody>
        </p:sp>
        <p:cxnSp>
          <p:nvCxnSpPr>
            <p:cNvPr id="7207" name="AutoShape 1033">
              <a:extLst>
                <a:ext uri="{FF2B5EF4-FFF2-40B4-BE49-F238E27FC236}">
                  <a16:creationId xmlns:a16="http://schemas.microsoft.com/office/drawing/2014/main" id="{56804943-AF3C-4714-951C-004AE3700F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3792" y="1766"/>
              <a:ext cx="1504" cy="384"/>
            </a:xfrm>
            <a:prstGeom prst="bentConnector3">
              <a:avLst>
                <a:gd name="adj1" fmla="val -269"/>
              </a:avLst>
            </a:prstGeom>
            <a:noFill/>
            <a:ln w="508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08" name="AutoShape 1034">
              <a:extLst>
                <a:ext uri="{FF2B5EF4-FFF2-40B4-BE49-F238E27FC236}">
                  <a16:creationId xmlns:a16="http://schemas.microsoft.com/office/drawing/2014/main" id="{DF8DC0DF-8BF4-4498-AD80-B742DF5FCC72}"/>
                </a:ext>
              </a:extLst>
            </p:cNvPr>
            <p:cNvCxnSpPr>
              <a:cxnSpLocks noChangeShapeType="1"/>
              <a:endCxn id="7203" idx="6"/>
            </p:cNvCxnSpPr>
            <p:nvPr/>
          </p:nvCxnSpPr>
          <p:spPr bwMode="auto">
            <a:xfrm rot="10800000">
              <a:off x="1640" y="998"/>
              <a:ext cx="1640" cy="384"/>
            </a:xfrm>
            <a:prstGeom prst="bentConnector3">
              <a:avLst>
                <a:gd name="adj1" fmla="val 120"/>
              </a:avLst>
            </a:prstGeom>
            <a:noFill/>
            <a:ln w="508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09" name="Text Box 1035">
              <a:extLst>
                <a:ext uri="{FF2B5EF4-FFF2-40B4-BE49-F238E27FC236}">
                  <a16:creationId xmlns:a16="http://schemas.microsoft.com/office/drawing/2014/main" id="{D961AC86-EF19-4793-9251-7365E3924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390"/>
              <a:ext cx="912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>
                  <a:solidFill>
                    <a:schemeClr val="accent2"/>
                  </a:solidFill>
                  <a:latin typeface="Arial" panose="020B0604020202020204" pitchFamily="34" charset="0"/>
                </a:rPr>
                <a:t>Liquidität</a:t>
              </a:r>
            </a:p>
          </p:txBody>
        </p:sp>
        <p:cxnSp>
          <p:nvCxnSpPr>
            <p:cNvPr id="7210" name="AutoShape 1036">
              <a:extLst>
                <a:ext uri="{FF2B5EF4-FFF2-40B4-BE49-F238E27FC236}">
                  <a16:creationId xmlns:a16="http://schemas.microsoft.com/office/drawing/2014/main" id="{D9ED6BBE-AE16-44E9-BB59-6F2F3A3435C5}"/>
                </a:ext>
              </a:extLst>
            </p:cNvPr>
            <p:cNvCxnSpPr>
              <a:cxnSpLocks noChangeShapeType="1"/>
              <a:stCxn id="7203" idx="4"/>
              <a:endCxn id="7205" idx="2"/>
            </p:cNvCxnSpPr>
            <p:nvPr/>
          </p:nvCxnSpPr>
          <p:spPr bwMode="auto">
            <a:xfrm rot="16200000" flipH="1">
              <a:off x="1764" y="754"/>
              <a:ext cx="376" cy="1648"/>
            </a:xfrm>
            <a:prstGeom prst="bentConnector2">
              <a:avLst/>
            </a:prstGeom>
            <a:noFill/>
            <a:ln w="508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11" name="AutoShape 1037">
              <a:extLst>
                <a:ext uri="{FF2B5EF4-FFF2-40B4-BE49-F238E27FC236}">
                  <a16:creationId xmlns:a16="http://schemas.microsoft.com/office/drawing/2014/main" id="{229B48FE-DE79-4B10-9641-69689AE96EB8}"/>
                </a:ext>
              </a:extLst>
            </p:cNvPr>
            <p:cNvCxnSpPr>
              <a:cxnSpLocks noChangeShapeType="1"/>
              <a:endCxn id="7202" idx="2"/>
            </p:cNvCxnSpPr>
            <p:nvPr/>
          </p:nvCxnSpPr>
          <p:spPr bwMode="auto">
            <a:xfrm>
              <a:off x="3360" y="2150"/>
              <a:ext cx="1432" cy="384"/>
            </a:xfrm>
            <a:prstGeom prst="bentConnector3">
              <a:avLst>
                <a:gd name="adj1" fmla="val -421"/>
              </a:avLst>
            </a:prstGeom>
            <a:noFill/>
            <a:ln w="508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12" name="Text Box 1038">
              <a:extLst>
                <a:ext uri="{FF2B5EF4-FFF2-40B4-BE49-F238E27FC236}">
                  <a16:creationId xmlns:a16="http://schemas.microsoft.com/office/drawing/2014/main" id="{B50CFFA2-8D82-48D5-9F35-618996F25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24"/>
              <a:ext cx="105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 b="1">
                  <a:solidFill>
                    <a:srgbClr val="00CC00"/>
                  </a:solidFill>
                  <a:latin typeface="Arial" panose="020B0604020202020204" pitchFamily="34" charset="0"/>
                </a:rPr>
                <a:t>Sauerstoff</a:t>
              </a:r>
            </a:p>
          </p:txBody>
        </p:sp>
        <p:sp>
          <p:nvSpPr>
            <p:cNvPr id="7213" name="Text Box 1039">
              <a:extLst>
                <a:ext uri="{FF2B5EF4-FFF2-40B4-BE49-F238E27FC236}">
                  <a16:creationId xmlns:a16="http://schemas.microsoft.com/office/drawing/2014/main" id="{1C2E6542-C7D0-4A58-832D-4C018CBBC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640"/>
              <a:ext cx="105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 b="1">
                  <a:solidFill>
                    <a:srgbClr val="00CC00"/>
                  </a:solidFill>
                  <a:latin typeface="Arial" panose="020B0604020202020204" pitchFamily="34" charset="0"/>
                </a:rPr>
                <a:t>Nahrung</a:t>
              </a:r>
            </a:p>
          </p:txBody>
        </p:sp>
        <p:sp>
          <p:nvSpPr>
            <p:cNvPr id="7214" name="Text Box 1040">
              <a:extLst>
                <a:ext uri="{FF2B5EF4-FFF2-40B4-BE49-F238E27FC236}">
                  <a16:creationId xmlns:a16="http://schemas.microsoft.com/office/drawing/2014/main" id="{15AD9DD0-E220-4AAF-9512-55828E121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72"/>
              <a:ext cx="105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085" b="1">
                  <a:solidFill>
                    <a:srgbClr val="00CC00"/>
                  </a:solidFill>
                  <a:latin typeface="Arial" panose="020B0604020202020204" pitchFamily="34" charset="0"/>
                </a:rPr>
                <a:t>Skelett / Muskeln</a:t>
              </a:r>
            </a:p>
          </p:txBody>
        </p:sp>
      </p:grpSp>
      <p:graphicFrame>
        <p:nvGraphicFramePr>
          <p:cNvPr id="525495" name="Group 1207">
            <a:extLst>
              <a:ext uri="{FF2B5EF4-FFF2-40B4-BE49-F238E27FC236}">
                <a16:creationId xmlns:a16="http://schemas.microsoft.com/office/drawing/2014/main" id="{5967C454-DC77-49E1-977E-D7D74E98D425}"/>
              </a:ext>
            </a:extLst>
          </p:cNvPr>
          <p:cNvGraphicFramePr>
            <a:graphicFrameLocks noGrp="1"/>
          </p:cNvGraphicFramePr>
          <p:nvPr/>
        </p:nvGraphicFramePr>
        <p:xfrm>
          <a:off x="1075214" y="3600547"/>
          <a:ext cx="8601711" cy="597915"/>
        </p:xfrm>
        <a:graphic>
          <a:graphicData uri="http://schemas.openxmlformats.org/drawingml/2006/table">
            <a:tbl>
              <a:tblPr/>
              <a:tblGrid>
                <a:gridCol w="181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3pPr>
                      <a:lvl4pPr marL="13335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4pPr>
                      <a:lvl5pPr marL="1752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Aktion</a:t>
                      </a:r>
                    </a:p>
                  </a:txBody>
                  <a:tcPr marL="99251" marR="99251" marT="49625" marB="496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3pPr>
                      <a:lvl4pPr marL="13335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4pPr>
                      <a:lvl5pPr marL="1752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Lfr.</a:t>
                      </a:r>
                    </a:p>
                  </a:txBody>
                  <a:tcPr marL="99251" marR="99251" marT="49625" marB="496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3pPr>
                      <a:lvl4pPr marL="13335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4pPr>
                      <a:lvl5pPr marL="1752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Mfr.</a:t>
                      </a:r>
                    </a:p>
                  </a:txBody>
                  <a:tcPr marL="99251" marR="99251" marT="49625" marB="496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3pPr>
                      <a:lvl4pPr marL="13335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4pPr>
                      <a:lvl5pPr marL="1752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5pPr>
                      <a:lvl6pPr marL="2209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6pPr>
                      <a:lvl7pPr marL="2667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7pPr>
                      <a:lvl8pPr marL="3124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8pPr>
                      <a:lvl9pPr marL="3581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SyntaxT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Kfr.</a:t>
                      </a:r>
                    </a:p>
                  </a:txBody>
                  <a:tcPr marL="99251" marR="99251" marT="49625" marB="496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25500" name="Group 1212">
            <a:extLst>
              <a:ext uri="{FF2B5EF4-FFF2-40B4-BE49-F238E27FC236}">
                <a16:creationId xmlns:a16="http://schemas.microsoft.com/office/drawing/2014/main" id="{4D17DD2E-279A-4A30-B742-74900511AA1B}"/>
              </a:ext>
            </a:extLst>
          </p:cNvPr>
          <p:cNvGrpSpPr>
            <a:grpSpLocks/>
          </p:cNvGrpSpPr>
          <p:nvPr/>
        </p:nvGrpSpPr>
        <p:grpSpPr bwMode="auto">
          <a:xfrm>
            <a:off x="2894807" y="4198465"/>
            <a:ext cx="5872321" cy="360128"/>
            <a:chOff x="1680" y="2256"/>
            <a:chExt cx="3408" cy="209"/>
          </a:xfrm>
        </p:grpSpPr>
        <p:sp>
          <p:nvSpPr>
            <p:cNvPr id="7199" name="Text Box 1209">
              <a:extLst>
                <a:ext uri="{FF2B5EF4-FFF2-40B4-BE49-F238E27FC236}">
                  <a16:creationId xmlns:a16="http://schemas.microsoft.com/office/drawing/2014/main" id="{CFECB2A6-CD01-4771-863C-FF3E08F02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200" name="Text Box 1210">
              <a:extLst>
                <a:ext uri="{FF2B5EF4-FFF2-40B4-BE49-F238E27FC236}">
                  <a16:creationId xmlns:a16="http://schemas.microsoft.com/office/drawing/2014/main" id="{F151127A-CA67-43E2-9A6B-6DBC2642E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201" name="Text Box 1211">
              <a:extLst>
                <a:ext uri="{FF2B5EF4-FFF2-40B4-BE49-F238E27FC236}">
                  <a16:creationId xmlns:a16="http://schemas.microsoft.com/office/drawing/2014/main" id="{CCEB42D1-7A0F-408D-90BD-D76A3CD32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525501" name="Text Box 1213">
            <a:extLst>
              <a:ext uri="{FF2B5EF4-FFF2-40B4-BE49-F238E27FC236}">
                <a16:creationId xmlns:a16="http://schemas.microsoft.com/office/drawing/2014/main" id="{55C4654C-3263-453B-A0D2-710D649C0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60" y="4198462"/>
            <a:ext cx="1075214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Ideal</a:t>
            </a:r>
          </a:p>
        </p:txBody>
      </p:sp>
      <p:grpSp>
        <p:nvGrpSpPr>
          <p:cNvPr id="525507" name="Group 1219">
            <a:extLst>
              <a:ext uri="{FF2B5EF4-FFF2-40B4-BE49-F238E27FC236}">
                <a16:creationId xmlns:a16="http://schemas.microsoft.com/office/drawing/2014/main" id="{EEC60807-8742-413F-A7BE-0B44E8E9D1F2}"/>
              </a:ext>
            </a:extLst>
          </p:cNvPr>
          <p:cNvGrpSpPr>
            <a:grpSpLocks/>
          </p:cNvGrpSpPr>
          <p:nvPr/>
        </p:nvGrpSpPr>
        <p:grpSpPr bwMode="auto">
          <a:xfrm>
            <a:off x="2894807" y="4860135"/>
            <a:ext cx="5872321" cy="360128"/>
            <a:chOff x="1680" y="2256"/>
            <a:chExt cx="3408" cy="209"/>
          </a:xfrm>
        </p:grpSpPr>
        <p:sp>
          <p:nvSpPr>
            <p:cNvPr id="7196" name="Text Box 1220">
              <a:extLst>
                <a:ext uri="{FF2B5EF4-FFF2-40B4-BE49-F238E27FC236}">
                  <a16:creationId xmlns:a16="http://schemas.microsoft.com/office/drawing/2014/main" id="{9F372D88-A899-4E2A-9E7D-62837B226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7197" name="Text Box 1221">
              <a:extLst>
                <a:ext uri="{FF2B5EF4-FFF2-40B4-BE49-F238E27FC236}">
                  <a16:creationId xmlns:a16="http://schemas.microsoft.com/office/drawing/2014/main" id="{050927C1-38FA-45E6-8FE8-7FA761D68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198" name="Text Box 1222">
              <a:extLst>
                <a:ext uri="{FF2B5EF4-FFF2-40B4-BE49-F238E27FC236}">
                  <a16:creationId xmlns:a16="http://schemas.microsoft.com/office/drawing/2014/main" id="{BB7493A3-023A-41DF-87C6-82658A0CC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525511" name="Text Box 1223">
            <a:extLst>
              <a:ext uri="{FF2B5EF4-FFF2-40B4-BE49-F238E27FC236}">
                <a16:creationId xmlns:a16="http://schemas.microsoft.com/office/drawing/2014/main" id="{D95EB1FD-464D-43FF-A554-B88B2195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60" y="4860132"/>
            <a:ext cx="1860947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Unt. kaufen</a:t>
            </a:r>
          </a:p>
        </p:txBody>
      </p:sp>
      <p:grpSp>
        <p:nvGrpSpPr>
          <p:cNvPr id="525512" name="Group 1224">
            <a:extLst>
              <a:ext uri="{FF2B5EF4-FFF2-40B4-BE49-F238E27FC236}">
                <a16:creationId xmlns:a16="http://schemas.microsoft.com/office/drawing/2014/main" id="{467FC1CF-F260-42B0-9DAC-C5182E0C3C09}"/>
              </a:ext>
            </a:extLst>
          </p:cNvPr>
          <p:cNvGrpSpPr>
            <a:grpSpLocks/>
          </p:cNvGrpSpPr>
          <p:nvPr/>
        </p:nvGrpSpPr>
        <p:grpSpPr bwMode="auto">
          <a:xfrm>
            <a:off x="2894807" y="6273077"/>
            <a:ext cx="5872321" cy="360128"/>
            <a:chOff x="1680" y="2256"/>
            <a:chExt cx="3408" cy="209"/>
          </a:xfrm>
        </p:grpSpPr>
        <p:sp>
          <p:nvSpPr>
            <p:cNvPr id="7193" name="Text Box 1225">
              <a:extLst>
                <a:ext uri="{FF2B5EF4-FFF2-40B4-BE49-F238E27FC236}">
                  <a16:creationId xmlns:a16="http://schemas.microsoft.com/office/drawing/2014/main" id="{92C849C3-3580-403F-94A2-206029D83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194" name="Text Box 1226">
              <a:extLst>
                <a:ext uri="{FF2B5EF4-FFF2-40B4-BE49-F238E27FC236}">
                  <a16:creationId xmlns:a16="http://schemas.microsoft.com/office/drawing/2014/main" id="{364AB0B7-6B59-444E-8632-76755F726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7195" name="Text Box 1227">
              <a:extLst>
                <a:ext uri="{FF2B5EF4-FFF2-40B4-BE49-F238E27FC236}">
                  <a16:creationId xmlns:a16="http://schemas.microsoft.com/office/drawing/2014/main" id="{FBED3176-03A8-4677-9A09-73D5178E8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525516" name="Text Box 1228">
            <a:extLst>
              <a:ext uri="{FF2B5EF4-FFF2-40B4-BE49-F238E27FC236}">
                <a16:creationId xmlns:a16="http://schemas.microsoft.com/office/drawing/2014/main" id="{B8E851F4-F282-4F39-BF24-C6F17C69B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60" y="6338551"/>
            <a:ext cx="1860947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Sanierer</a:t>
            </a:r>
          </a:p>
        </p:txBody>
      </p:sp>
      <p:grpSp>
        <p:nvGrpSpPr>
          <p:cNvPr id="525517" name="Group 1229">
            <a:extLst>
              <a:ext uri="{FF2B5EF4-FFF2-40B4-BE49-F238E27FC236}">
                <a16:creationId xmlns:a16="http://schemas.microsoft.com/office/drawing/2014/main" id="{56633D6F-03C1-433B-AF77-EE8045AC99F3}"/>
              </a:ext>
            </a:extLst>
          </p:cNvPr>
          <p:cNvGrpSpPr>
            <a:grpSpLocks/>
          </p:cNvGrpSpPr>
          <p:nvPr/>
        </p:nvGrpSpPr>
        <p:grpSpPr bwMode="auto">
          <a:xfrm>
            <a:off x="2894807" y="6896838"/>
            <a:ext cx="5872321" cy="360128"/>
            <a:chOff x="1680" y="2256"/>
            <a:chExt cx="3408" cy="209"/>
          </a:xfrm>
        </p:grpSpPr>
        <p:sp>
          <p:nvSpPr>
            <p:cNvPr id="7190" name="Text Box 1230">
              <a:extLst>
                <a:ext uri="{FF2B5EF4-FFF2-40B4-BE49-F238E27FC236}">
                  <a16:creationId xmlns:a16="http://schemas.microsoft.com/office/drawing/2014/main" id="{E20B34A3-12EC-4AC3-8E89-CD93CB607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191" name="Text Box 1231">
              <a:extLst>
                <a:ext uri="{FF2B5EF4-FFF2-40B4-BE49-F238E27FC236}">
                  <a16:creationId xmlns:a16="http://schemas.microsoft.com/office/drawing/2014/main" id="{F7FC89B4-B099-4951-BE62-C615F5C92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192" name="Text Box 1232">
              <a:extLst>
                <a:ext uri="{FF2B5EF4-FFF2-40B4-BE49-F238E27FC236}">
                  <a16:creationId xmlns:a16="http://schemas.microsoft.com/office/drawing/2014/main" id="{711B3A2C-8DC0-4C6E-8F86-C52000628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25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525521" name="Text Box 1233">
            <a:extLst>
              <a:ext uri="{FF2B5EF4-FFF2-40B4-BE49-F238E27FC236}">
                <a16:creationId xmlns:a16="http://schemas.microsoft.com/office/drawing/2014/main" id="{EB39B502-140B-40C8-A4DF-242AD955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860" y="6884774"/>
            <a:ext cx="1860947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Abhängig</a:t>
            </a:r>
          </a:p>
        </p:txBody>
      </p:sp>
      <p:sp>
        <p:nvSpPr>
          <p:cNvPr id="7184" name="Rectangle 1244">
            <a:extLst>
              <a:ext uri="{FF2B5EF4-FFF2-40B4-BE49-F238E27FC236}">
                <a16:creationId xmlns:a16="http://schemas.microsoft.com/office/drawing/2014/main" id="{108C1E4B-53F6-47FF-9734-735C79911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altLang="de-DE"/>
              <a:t>SEP</a:t>
            </a:r>
            <a:endParaRPr lang="de-DE" altLang="de-DE" sz="2171"/>
          </a:p>
        </p:txBody>
      </p:sp>
      <p:grpSp>
        <p:nvGrpSpPr>
          <p:cNvPr id="525538" name="Group 1250">
            <a:extLst>
              <a:ext uri="{FF2B5EF4-FFF2-40B4-BE49-F238E27FC236}">
                <a16:creationId xmlns:a16="http://schemas.microsoft.com/office/drawing/2014/main" id="{24F3E9FF-6960-49C4-914D-FD3BF1D82120}"/>
              </a:ext>
            </a:extLst>
          </p:cNvPr>
          <p:cNvGrpSpPr>
            <a:grpSpLocks/>
          </p:cNvGrpSpPr>
          <p:nvPr/>
        </p:nvGrpSpPr>
        <p:grpSpPr bwMode="auto">
          <a:xfrm>
            <a:off x="2875853" y="5490791"/>
            <a:ext cx="5872321" cy="360128"/>
            <a:chOff x="1669" y="3006"/>
            <a:chExt cx="3408" cy="209"/>
          </a:xfrm>
        </p:grpSpPr>
        <p:sp>
          <p:nvSpPr>
            <p:cNvPr id="7187" name="Text Box 1246">
              <a:extLst>
                <a:ext uri="{FF2B5EF4-FFF2-40B4-BE49-F238E27FC236}">
                  <a16:creationId xmlns:a16="http://schemas.microsoft.com/office/drawing/2014/main" id="{A80F19F5-2D4E-48A7-8DC0-D26809546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9" y="300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00CC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7188" name="Text Box 1247">
              <a:extLst>
                <a:ext uri="{FF2B5EF4-FFF2-40B4-BE49-F238E27FC236}">
                  <a16:creationId xmlns:a16="http://schemas.microsoft.com/office/drawing/2014/main" id="{91BD13C3-3B35-4F77-A013-BACC1EFBC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" y="300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7189" name="Text Box 1248">
              <a:extLst>
                <a:ext uri="{FF2B5EF4-FFF2-40B4-BE49-F238E27FC236}">
                  <a16:creationId xmlns:a16="http://schemas.microsoft.com/office/drawing/2014/main" id="{F170A5A1-132A-4CD0-AF96-C156EB072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3" y="3006"/>
              <a:ext cx="384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altLang="de-DE" sz="1737" b="1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525537" name="Text Box 1249">
            <a:extLst>
              <a:ext uri="{FF2B5EF4-FFF2-40B4-BE49-F238E27FC236}">
                <a16:creationId xmlns:a16="http://schemas.microsoft.com/office/drawing/2014/main" id="{BEA823E8-26A6-4972-A606-E1CC565C6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398" y="5361555"/>
            <a:ext cx="2153874" cy="76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Neues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CH" altLang="de-DE" sz="2171">
                <a:latin typeface="Arial" panose="020B0604020202020204" pitchFamily="34" charset="0"/>
              </a:rPr>
              <a:t>Unternehmen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501" grpId="0" autoUpdateAnimBg="0"/>
      <p:bldP spid="525511" grpId="0" autoUpdateAnimBg="0"/>
      <p:bldP spid="525516" grpId="0" autoUpdateAnimBg="0"/>
      <p:bldP spid="525521" grpId="0" autoUpdateAnimBg="0"/>
      <p:bldP spid="5255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B7DA16-29CE-40C6-A15E-EE9CD69B6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729" y="1922249"/>
            <a:ext cx="2115966" cy="703024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Finanzielles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Rechnungswesen/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Stakeholder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BA7E87-DFB2-4582-8141-0A40677F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2111" y="1922249"/>
            <a:ext cx="2115966" cy="703024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Betriebliches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Rechnungswesen/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Management</a:t>
            </a: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C4FC99BB-08C5-41FB-BD06-E5F17DC36922}"/>
              </a:ext>
            </a:extLst>
          </p:cNvPr>
          <p:cNvSpPr>
            <a:spLocks noChangeArrowheads="1"/>
          </p:cNvSpPr>
          <p:nvPr/>
        </p:nvSpPr>
        <p:spPr bwMode="auto">
          <a:xfrm rot="18371654">
            <a:off x="-10337" y="2098004"/>
            <a:ext cx="1797192" cy="508315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Extern/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intern</a:t>
            </a:r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67686A72-3BB7-4958-88C9-54F40BFB4F78}"/>
              </a:ext>
            </a:extLst>
          </p:cNvPr>
          <p:cNvSpPr>
            <a:spLocks noChangeArrowheads="1"/>
          </p:cNvSpPr>
          <p:nvPr/>
        </p:nvSpPr>
        <p:spPr bwMode="auto">
          <a:xfrm rot="3109481">
            <a:off x="8455247" y="2175544"/>
            <a:ext cx="1797193" cy="508314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intern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968F1C0C-6E64-4A5A-8A11-875B4CEB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753" y="2938877"/>
            <a:ext cx="801823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2171" b="1">
                <a:latin typeface="Arial" panose="020B0604020202020204" pitchFamily="34" charset="0"/>
              </a:rPr>
              <a:t>FiBu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DA14B52A-F60F-4C6F-8BDB-946F95E4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858" y="2938877"/>
            <a:ext cx="910827" cy="42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2171" b="1">
                <a:latin typeface="Arial" panose="020B0604020202020204" pitchFamily="34" charset="0"/>
              </a:rPr>
              <a:t>BeBu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1C2205DC-105C-49B7-9E8D-606322BC9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847" y="3485099"/>
            <a:ext cx="3432863" cy="116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Gewinn- und Verlustrechnung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Bilanz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Mittelflussrechnung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Finanzplan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297936A5-B633-4573-A218-0531F29F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928" y="3485099"/>
            <a:ext cx="2045753" cy="116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Kostenarten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Kostenstellen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Kostenträger</a:t>
            </a:r>
          </a:p>
          <a:p>
            <a:pPr eaLnBrk="1" hangingPunct="1">
              <a:spcBef>
                <a:spcPct val="0"/>
              </a:spcBef>
            </a:pPr>
            <a:r>
              <a:rPr lang="de-CH" altLang="de-DE" sz="1737" b="1">
                <a:latin typeface="Arial" panose="020B0604020202020204" pitchFamily="34" charset="0"/>
              </a:rPr>
              <a:t>Erfolgsrechnung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0E01CBF3-4C12-4469-B24B-8DD22302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847" y="5075520"/>
            <a:ext cx="2630848" cy="69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954" b="1">
                <a:latin typeface="Arial" panose="020B0604020202020204" pitchFamily="34" charset="0"/>
              </a:rPr>
              <a:t>Kennzahlen-Analyse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954" b="1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E98E1E25-54B8-4295-945D-50CA09AE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248" y="5127213"/>
            <a:ext cx="3196965" cy="69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954" b="1">
                <a:latin typeface="Arial" panose="020B0604020202020204" pitchFamily="34" charset="0"/>
              </a:rPr>
              <a:t>Wertschöpfungs-Analyse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954" b="1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3AB9AA8D-CA04-4579-BBA1-461C2D50E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829" y="5987039"/>
            <a:ext cx="3384003" cy="62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Top-Down-Vorgabe: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    Was sollte erreicht werden?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6F02554E-502B-45D0-AFB1-3A214E213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679" y="5987039"/>
            <a:ext cx="2481513" cy="62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Bottom-Up-Vorgabe: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737" b="1">
                <a:latin typeface="Arial" panose="020B0604020202020204" pitchFamily="34" charset="0"/>
              </a:rPr>
              <a:t>     Was wird erreicht?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27989AB5-0FD3-4296-9E90-30F921806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10" y="6839973"/>
            <a:ext cx="3130985" cy="39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954" b="1">
                <a:latin typeface="Arial" panose="020B0604020202020204" pitchFamily="34" charset="0"/>
              </a:rPr>
              <a:t>Finanzperspektive (BSC)</a:t>
            </a:r>
          </a:p>
        </p:txBody>
      </p:sp>
      <p:sp>
        <p:nvSpPr>
          <p:cNvPr id="766991" name="Text Box 15">
            <a:extLst>
              <a:ext uri="{FF2B5EF4-FFF2-40B4-BE49-F238E27FC236}">
                <a16:creationId xmlns:a16="http://schemas.microsoft.com/office/drawing/2014/main" id="{DFB3AF61-33BA-4B16-B894-0DCC2D3A6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465" y="5752697"/>
            <a:ext cx="851211" cy="76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CH" altLang="de-DE" sz="4342" b="1">
                <a:solidFill>
                  <a:srgbClr val="FF0000"/>
                </a:solidFill>
                <a:latin typeface="Arial" panose="020B0604020202020204" pitchFamily="34" charset="0"/>
              </a:rPr>
              <a:t>= </a:t>
            </a:r>
          </a:p>
        </p:txBody>
      </p:sp>
      <p:grpSp>
        <p:nvGrpSpPr>
          <p:cNvPr id="766992" name="Group 16">
            <a:extLst>
              <a:ext uri="{FF2B5EF4-FFF2-40B4-BE49-F238E27FC236}">
                <a16:creationId xmlns:a16="http://schemas.microsoft.com/office/drawing/2014/main" id="{79B43EDF-53EE-4AF3-BDD7-B3AE420D094F}"/>
              </a:ext>
            </a:extLst>
          </p:cNvPr>
          <p:cNvGrpSpPr>
            <a:grpSpLocks/>
          </p:cNvGrpSpPr>
          <p:nvPr/>
        </p:nvGrpSpPr>
        <p:grpSpPr bwMode="auto">
          <a:xfrm>
            <a:off x="3766695" y="4167445"/>
            <a:ext cx="2598433" cy="1819593"/>
            <a:chOff x="2688" y="2064"/>
            <a:chExt cx="1392" cy="1056"/>
          </a:xfrm>
        </p:grpSpPr>
        <p:sp>
          <p:nvSpPr>
            <p:cNvPr id="9240" name="Line 17">
              <a:extLst>
                <a:ext uri="{FF2B5EF4-FFF2-40B4-BE49-F238E27FC236}">
                  <a16:creationId xmlns:a16="http://schemas.microsoft.com/office/drawing/2014/main" id="{23B5C16F-C53D-41B4-A268-EAE3184F7B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064"/>
              <a:ext cx="1392" cy="105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 sz="1737"/>
            </a:p>
          </p:txBody>
        </p:sp>
        <p:sp>
          <p:nvSpPr>
            <p:cNvPr id="9241" name="Text Box 18">
              <a:extLst>
                <a:ext uri="{FF2B5EF4-FFF2-40B4-BE49-F238E27FC236}">
                  <a16:creationId xmlns:a16="http://schemas.microsoft.com/office/drawing/2014/main" id="{893DEE32-324A-4FAA-932B-A16D3CB58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96"/>
              <a:ext cx="864" cy="2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SyntaxT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SyntaxT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de-CH" altLang="de-DE" sz="2171">
                  <a:latin typeface="Arial" panose="020B0604020202020204" pitchFamily="34" charset="0"/>
                </a:rPr>
                <a:t>Stellhebel</a:t>
              </a:r>
            </a:p>
          </p:txBody>
        </p:sp>
      </p:grpSp>
      <p:sp>
        <p:nvSpPr>
          <p:cNvPr id="9233" name="AutoShape 19">
            <a:extLst>
              <a:ext uri="{FF2B5EF4-FFF2-40B4-BE49-F238E27FC236}">
                <a16:creationId xmlns:a16="http://schemas.microsoft.com/office/drawing/2014/main" id="{3EC69202-3AA2-4B95-A0A3-BC89144C6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321" y="4658530"/>
            <a:ext cx="423882" cy="38942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de-DE" sz="1737">
              <a:latin typeface="Arial" panose="020B0604020202020204" pitchFamily="34" charset="0"/>
            </a:endParaRPr>
          </a:p>
        </p:txBody>
      </p:sp>
      <p:sp>
        <p:nvSpPr>
          <p:cNvPr id="9234" name="AutoShape 20">
            <a:extLst>
              <a:ext uri="{FF2B5EF4-FFF2-40B4-BE49-F238E27FC236}">
                <a16:creationId xmlns:a16="http://schemas.microsoft.com/office/drawing/2014/main" id="{12FCFE30-757B-4922-B918-4961BD2ED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2585" y="4658530"/>
            <a:ext cx="423882" cy="38942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de-DE" sz="1737">
              <a:latin typeface="Arial" panose="020B0604020202020204" pitchFamily="34" charset="0"/>
            </a:endParaRPr>
          </a:p>
        </p:txBody>
      </p:sp>
      <p:sp>
        <p:nvSpPr>
          <p:cNvPr id="9235" name="AutoShape 22">
            <a:extLst>
              <a:ext uri="{FF2B5EF4-FFF2-40B4-BE49-F238E27FC236}">
                <a16:creationId xmlns:a16="http://schemas.microsoft.com/office/drawing/2014/main" id="{8F7F0D5D-5662-4653-B94D-05E19D689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321" y="5518356"/>
            <a:ext cx="423882" cy="38942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de-DE" sz="1737">
              <a:latin typeface="Arial" panose="020B0604020202020204" pitchFamily="34" charset="0"/>
            </a:endParaRPr>
          </a:p>
        </p:txBody>
      </p:sp>
      <p:sp>
        <p:nvSpPr>
          <p:cNvPr id="9236" name="AutoShape 23">
            <a:extLst>
              <a:ext uri="{FF2B5EF4-FFF2-40B4-BE49-F238E27FC236}">
                <a16:creationId xmlns:a16="http://schemas.microsoft.com/office/drawing/2014/main" id="{B8FDB1B7-C6C1-4832-9404-8E237D42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308" y="5595896"/>
            <a:ext cx="423882" cy="38942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204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de-DE" sz="1737">
              <a:latin typeface="Arial" panose="020B0604020202020204" pitchFamily="34" charset="0"/>
            </a:endParaRPr>
          </a:p>
        </p:txBody>
      </p:sp>
      <p:cxnSp>
        <p:nvCxnSpPr>
          <p:cNvPr id="9237" name="AutoShape 24">
            <a:extLst>
              <a:ext uri="{FF2B5EF4-FFF2-40B4-BE49-F238E27FC236}">
                <a16:creationId xmlns:a16="http://schemas.microsoft.com/office/drawing/2014/main" id="{AA26B52A-9EE7-4BDD-BCBB-08C2750CB1AA}"/>
              </a:ext>
            </a:extLst>
          </p:cNvPr>
          <p:cNvCxnSpPr>
            <a:cxnSpLocks noChangeShapeType="1"/>
            <a:stCxn id="9228" idx="2"/>
            <a:endCxn id="9230" idx="1"/>
          </p:cNvCxnSpPr>
          <p:nvPr/>
        </p:nvCxnSpPr>
        <p:spPr bwMode="auto">
          <a:xfrm>
            <a:off x="2663831" y="6614006"/>
            <a:ext cx="1021879" cy="4224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8" name="AutoShape 25">
            <a:extLst>
              <a:ext uri="{FF2B5EF4-FFF2-40B4-BE49-F238E27FC236}">
                <a16:creationId xmlns:a16="http://schemas.microsoft.com/office/drawing/2014/main" id="{0FFF621B-6D33-42C5-B4D7-154C30629CE5}"/>
              </a:ext>
            </a:extLst>
          </p:cNvPr>
          <p:cNvCxnSpPr>
            <a:cxnSpLocks noChangeShapeType="1"/>
            <a:stCxn id="9229" idx="2"/>
            <a:endCxn id="9230" idx="3"/>
          </p:cNvCxnSpPr>
          <p:nvPr/>
        </p:nvCxnSpPr>
        <p:spPr bwMode="auto">
          <a:xfrm flipH="1">
            <a:off x="6816695" y="6614006"/>
            <a:ext cx="561741" cy="4224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9" name="Rectangle 26">
            <a:extLst>
              <a:ext uri="{FF2B5EF4-FFF2-40B4-BE49-F238E27FC236}">
                <a16:creationId xmlns:a16="http://schemas.microsoft.com/office/drawing/2014/main" id="{196426AE-18ED-4A48-AB29-7F8D13271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Aufbau des Rechnungswesens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40CEFD5-ED1D-4297-9C26-56EEE3FAD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7833" y="481737"/>
            <a:ext cx="9147932" cy="894288"/>
          </a:xfrm>
        </p:spPr>
        <p:txBody>
          <a:bodyPr/>
          <a:lstStyle/>
          <a:p>
            <a:r>
              <a:rPr lang="de-DE" altLang="de-DE" sz="2388" b="1">
                <a:solidFill>
                  <a:schemeClr val="tx1"/>
                </a:solidFill>
              </a:rPr>
              <a:t>Bilanz- und Gewinnanalyse</a:t>
            </a:r>
            <a:br>
              <a:rPr lang="de-DE" altLang="de-DE" sz="2388" b="1">
                <a:solidFill>
                  <a:schemeClr val="tx1"/>
                </a:solidFill>
              </a:rPr>
            </a:br>
            <a:r>
              <a:rPr lang="de-DE" altLang="de-DE" sz="2388" b="1">
                <a:solidFill>
                  <a:schemeClr val="tx1"/>
                </a:solidFill>
              </a:rPr>
              <a:t>Kennzahlen</a:t>
            </a:r>
          </a:p>
        </p:txBody>
      </p:sp>
      <p:graphicFrame>
        <p:nvGraphicFramePr>
          <p:cNvPr id="19459" name="Object 7">
            <a:extLst>
              <a:ext uri="{FF2B5EF4-FFF2-40B4-BE49-F238E27FC236}">
                <a16:creationId xmlns:a16="http://schemas.microsoft.com/office/drawing/2014/main" id="{5B4F51D5-0C3C-43C5-8894-2A1F36D55FA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036619" y="1618983"/>
          <a:ext cx="5264067" cy="21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458151" imgH="3000451" progId="Excel.Sheet.8">
                  <p:embed/>
                </p:oleObj>
              </mc:Choice>
              <mc:Fallback>
                <p:oleObj name="Arbeitsblatt" r:id="rId3" imgW="7458151" imgH="3000451" progId="Excel.Sheet.8">
                  <p:embed/>
                  <p:pic>
                    <p:nvPicPr>
                      <p:cNvPr id="19459" name="Object 7">
                        <a:extLst>
                          <a:ext uri="{FF2B5EF4-FFF2-40B4-BE49-F238E27FC236}">
                            <a16:creationId xmlns:a16="http://schemas.microsoft.com/office/drawing/2014/main" id="{5B4F51D5-0C3C-43C5-8894-2A1F36D55F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619" y="1618983"/>
                        <a:ext cx="5264067" cy="21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AutoShape 8">
            <a:extLst>
              <a:ext uri="{FF2B5EF4-FFF2-40B4-BE49-F238E27FC236}">
                <a16:creationId xmlns:a16="http://schemas.microsoft.com/office/drawing/2014/main" id="{57416131-1499-46E6-812C-A2187F5BB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982" y="2611488"/>
            <a:ext cx="1731715" cy="847765"/>
          </a:xfrm>
          <a:prstGeom prst="triangle">
            <a:avLst>
              <a:gd name="adj" fmla="val 50000"/>
            </a:avLst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endParaRPr lang="de-CH" altLang="de-DE" sz="1520"/>
          </a:p>
        </p:txBody>
      </p:sp>
      <p:sp>
        <p:nvSpPr>
          <p:cNvPr id="19461" name="Text Box 9">
            <a:extLst>
              <a:ext uri="{FF2B5EF4-FFF2-40B4-BE49-F238E27FC236}">
                <a16:creationId xmlns:a16="http://schemas.microsoft.com/office/drawing/2014/main" id="{FB722A47-7A09-42A5-BE07-1A1F81D6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505" y="2070435"/>
            <a:ext cx="1914363" cy="42639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de-DE" sz="2171" b="0">
                <a:latin typeface="Arial" panose="020B0604020202020204" pitchFamily="34" charset="0"/>
              </a:rPr>
              <a:t>Liquidität</a:t>
            </a:r>
            <a:endParaRPr lang="de-DE" altLang="de-DE" sz="2171" b="0">
              <a:latin typeface="Arial" panose="020B0604020202020204" pitchFamily="34" charset="0"/>
            </a:endParaRPr>
          </a:p>
        </p:txBody>
      </p:sp>
      <p:sp>
        <p:nvSpPr>
          <p:cNvPr id="19462" name="Text Box 10">
            <a:extLst>
              <a:ext uri="{FF2B5EF4-FFF2-40B4-BE49-F238E27FC236}">
                <a16:creationId xmlns:a16="http://schemas.microsoft.com/office/drawing/2014/main" id="{0A398CB0-70B6-404F-BE9A-99D1AA72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569" y="3621225"/>
            <a:ext cx="1914363" cy="29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de-DE" sz="1302" b="0">
                <a:latin typeface="Arial" panose="020B0604020202020204" pitchFamily="34" charset="0"/>
              </a:rPr>
              <a:t>Stabilität / Sicherheit</a:t>
            </a:r>
            <a:endParaRPr lang="de-DE" altLang="de-DE" sz="1302" b="0">
              <a:latin typeface="Arial" panose="020B0604020202020204" pitchFamily="34" charset="0"/>
            </a:endParaRPr>
          </a:p>
        </p:txBody>
      </p:sp>
      <p:sp>
        <p:nvSpPr>
          <p:cNvPr id="19463" name="Text Box 11">
            <a:extLst>
              <a:ext uri="{FF2B5EF4-FFF2-40B4-BE49-F238E27FC236}">
                <a16:creationId xmlns:a16="http://schemas.microsoft.com/office/drawing/2014/main" id="{004ED0A2-8284-496D-A182-0DF80560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672" y="3621225"/>
            <a:ext cx="1916086" cy="29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de-DE" sz="1302" b="0">
                <a:latin typeface="Arial" panose="020B0604020202020204" pitchFamily="34" charset="0"/>
              </a:rPr>
              <a:t>Rentabilität</a:t>
            </a:r>
            <a:endParaRPr lang="de-DE" altLang="de-DE" sz="1302" b="0">
              <a:latin typeface="Arial" panose="020B0604020202020204" pitchFamily="34" charset="0"/>
            </a:endParaRPr>
          </a:p>
        </p:txBody>
      </p:sp>
      <p:sp>
        <p:nvSpPr>
          <p:cNvPr id="19464" name="Text Box 14">
            <a:extLst>
              <a:ext uri="{FF2B5EF4-FFF2-40B4-BE49-F238E27FC236}">
                <a16:creationId xmlns:a16="http://schemas.microsoft.com/office/drawing/2014/main" id="{E4BDD59F-A9B5-42B3-B5F9-9C3930C6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94" y="4189846"/>
            <a:ext cx="6096324" cy="176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l"/>
            <a:r>
              <a:rPr lang="de-CH" altLang="de-DE" sz="2171">
                <a:latin typeface="Arial" panose="020B0604020202020204" pitchFamily="34" charset="0"/>
              </a:rPr>
              <a:t>Kennzahlen</a:t>
            </a:r>
          </a:p>
          <a:p>
            <a:pPr algn="l">
              <a:buFontTx/>
              <a:buChar char="•"/>
            </a:pPr>
            <a:r>
              <a:rPr lang="de-CH" altLang="de-DE" sz="2171" b="0">
                <a:latin typeface="Arial" panose="020B0604020202020204" pitchFamily="34" charset="0"/>
              </a:rPr>
              <a:t>Liquiditäts-Grad I (Cash Ratio)</a:t>
            </a:r>
          </a:p>
          <a:p>
            <a:pPr algn="l">
              <a:buFontTx/>
              <a:buChar char="•"/>
            </a:pPr>
            <a:r>
              <a:rPr lang="de-CH" altLang="de-DE" sz="2171" b="0">
                <a:latin typeface="Arial" panose="020B0604020202020204" pitchFamily="34" charset="0"/>
              </a:rPr>
              <a:t>Liquiditäts-Grad II (Quick Ratio)</a:t>
            </a:r>
          </a:p>
          <a:p>
            <a:pPr algn="l">
              <a:buFontTx/>
              <a:buChar char="•"/>
            </a:pPr>
            <a:r>
              <a:rPr lang="de-CH" altLang="de-DE" sz="2171" b="0">
                <a:latin typeface="Arial" panose="020B0604020202020204" pitchFamily="34" charset="0"/>
              </a:rPr>
              <a:t>Liquiditäts-Grad III (Current Ratio)</a:t>
            </a:r>
          </a:p>
          <a:p>
            <a:pPr algn="l">
              <a:buFontTx/>
              <a:buChar char="•"/>
            </a:pPr>
            <a:r>
              <a:rPr lang="de-CH" altLang="de-DE" sz="2171" b="0">
                <a:latin typeface="Arial" panose="020B0604020202020204" pitchFamily="34" charset="0"/>
              </a:rPr>
              <a:t>Nettoumlaufsvermögen (NUV)</a:t>
            </a:r>
            <a:endParaRPr lang="de-DE" altLang="de-DE" sz="2171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12900" y="398463"/>
            <a:ext cx="8720138" cy="969962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9pPr>
          </a:lstStyle>
          <a:p>
            <a:r>
              <a:rPr lang="de-CH" altLang="de-DE" sz="3400"/>
              <a:t>Hat jemand schon einmal gehört, dass  Dagobert Duck über Gewinne redet?</a:t>
            </a:r>
          </a:p>
        </p:txBody>
      </p:sp>
      <p:pic>
        <p:nvPicPr>
          <p:cNvPr id="21506" name="Picture 2" descr="Sein Leben, seine Milliarden&quot;: Wie Dagobert reich wurde - n-tv.de">
            <a:extLst>
              <a:ext uri="{FF2B5EF4-FFF2-40B4-BE49-F238E27FC236}">
                <a16:creationId xmlns:a16="http://schemas.microsoft.com/office/drawing/2014/main" id="{8560E444-8D68-4A41-AE85-BC181C61C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408414"/>
            <a:ext cx="7435577" cy="557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60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683" y="1372650"/>
            <a:ext cx="4377634" cy="61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12900" y="398463"/>
            <a:ext cx="8720138" cy="969962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9pPr>
          </a:lstStyle>
          <a:p>
            <a:r>
              <a:rPr lang="de-DE" altLang="de-DE" dirty="0"/>
              <a:t>Die Relevanz von Cash in der Krise</a:t>
            </a:r>
            <a:endParaRPr lang="de-DE" altLang="de-DE" sz="3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DEEEF421-CC39-4516-A8D3-756C1C800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87" y="7291425"/>
            <a:ext cx="201897" cy="36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940" tIns="49970" rIns="99940" bIns="49970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CH" altLang="de-DE" sz="1737">
              <a:latin typeface="Arial" panose="020B0604020202020204" pitchFamily="34" charset="0"/>
            </a:endParaRP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29E3D3CA-DB85-4110-B713-64550D79D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217" y="1532828"/>
            <a:ext cx="9347811" cy="504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r>
              <a:rPr lang="de-DE" altLang="de-DE" sz="2171">
                <a:latin typeface="Arial" panose="020B0604020202020204" pitchFamily="34" charset="0"/>
              </a:rPr>
              <a:t>Zahlungsströme eines Unternehmens</a:t>
            </a:r>
          </a:p>
          <a:p>
            <a:endParaRPr lang="de-DE" altLang="de-DE" sz="217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2171">
                <a:latin typeface="Arial" panose="020B0604020202020204" pitchFamily="34" charset="0"/>
              </a:rPr>
              <a:t>Erlaubt zuverlässige Überprüfung der Liquidität</a:t>
            </a:r>
          </a:p>
          <a:p>
            <a:endParaRPr lang="de-DE" altLang="de-DE" sz="217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2171">
                <a:latin typeface="Arial" panose="020B0604020202020204" pitchFamily="34" charset="0"/>
              </a:rPr>
              <a:t>Diverse Cash-Flows: CF Europa, CF USA, CF aus Investitionstätig-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171">
                <a:latin typeface="Arial" panose="020B0604020202020204" pitchFamily="34" charset="0"/>
              </a:rPr>
              <a:t>	keit, Free CF, CF aus Finanzierungstätigkeit</a:t>
            </a:r>
          </a:p>
          <a:p>
            <a:pPr>
              <a:spcBef>
                <a:spcPct val="0"/>
              </a:spcBef>
            </a:pPr>
            <a:endParaRPr lang="de-DE" altLang="de-DE" sz="217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2171">
                <a:latin typeface="Arial" panose="020B0604020202020204" pitchFamily="34" charset="0"/>
              </a:rPr>
              <a:t>Abbildung in Geschäftsberichten in Mittel-, Kapital- oder Geldflussrechnung</a:t>
            </a:r>
          </a:p>
          <a:p>
            <a:pPr>
              <a:buFontTx/>
              <a:buNone/>
            </a:pPr>
            <a:endParaRPr lang="de-DE" altLang="de-DE" sz="2171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de-DE" altLang="de-DE" sz="2171">
              <a:latin typeface="Arial" panose="020B0604020202020204" pitchFamily="34" charset="0"/>
            </a:endParaRPr>
          </a:p>
        </p:txBody>
      </p:sp>
      <p:sp>
        <p:nvSpPr>
          <p:cNvPr id="37892" name="Rectangle 16">
            <a:extLst>
              <a:ext uri="{FF2B5EF4-FFF2-40B4-BE49-F238E27FC236}">
                <a16:creationId xmlns:a16="http://schemas.microsoft.com/office/drawing/2014/main" id="{C3C08CCE-BFCA-446D-A932-52CFF4041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6" y="392137"/>
            <a:ext cx="2824345" cy="83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940" tIns="49970" rIns="99940" bIns="49970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SyntaxT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SyntaxT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SyntaxT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388" b="1">
                <a:latin typeface="Arial" panose="020B0604020202020204" pitchFamily="34" charset="0"/>
              </a:rPr>
              <a:t>Cash-Flow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388" b="1">
                <a:latin typeface="Arial" panose="020B0604020202020204" pitchFamily="34" charset="0"/>
              </a:rPr>
              <a:t>Begriff Cash-Flow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12900" y="398463"/>
            <a:ext cx="8720138" cy="969962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115C2E"/>
                </a:solidFill>
                <a:latin typeface="Gill Alt One MT" pitchFamily="50" charset="0"/>
              </a:defRPr>
            </a:lvl9pPr>
          </a:lstStyle>
          <a:p>
            <a:r>
              <a:rPr lang="de-DE" altLang="de-DE" sz="3400" dirty="0"/>
              <a:t>Bilanzmanagement 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FFE1A5-0863-4F02-9F7D-64BEED657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99022"/>
              </p:ext>
            </p:extLst>
          </p:nvPr>
        </p:nvGraphicFramePr>
        <p:xfrm>
          <a:off x="1271613" y="1095852"/>
          <a:ext cx="9386167" cy="5745504"/>
        </p:xfrm>
        <a:graphic>
          <a:graphicData uri="http://schemas.openxmlformats.org/drawingml/2006/table">
            <a:tbl>
              <a:tblPr firstRow="1" bandRow="1"/>
              <a:tblGrid>
                <a:gridCol w="1908338">
                  <a:extLst>
                    <a:ext uri="{9D8B030D-6E8A-4147-A177-3AD203B41FA5}">
                      <a16:colId xmlns:a16="http://schemas.microsoft.com/office/drawing/2014/main" val="17375635"/>
                    </a:ext>
                  </a:extLst>
                </a:gridCol>
                <a:gridCol w="3510258">
                  <a:extLst>
                    <a:ext uri="{9D8B030D-6E8A-4147-A177-3AD203B41FA5}">
                      <a16:colId xmlns:a16="http://schemas.microsoft.com/office/drawing/2014/main" val="1338549026"/>
                    </a:ext>
                  </a:extLst>
                </a:gridCol>
                <a:gridCol w="2502284">
                  <a:extLst>
                    <a:ext uri="{9D8B030D-6E8A-4147-A177-3AD203B41FA5}">
                      <a16:colId xmlns:a16="http://schemas.microsoft.com/office/drawing/2014/main" val="1688841183"/>
                    </a:ext>
                  </a:extLst>
                </a:gridCol>
                <a:gridCol w="1465287">
                  <a:extLst>
                    <a:ext uri="{9D8B030D-6E8A-4147-A177-3AD203B41FA5}">
                      <a16:colId xmlns:a16="http://schemas.microsoft.com/office/drawing/2014/main" val="89177211"/>
                    </a:ext>
                  </a:extLst>
                </a:gridCol>
              </a:tblGrid>
              <a:tr h="629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de-DE" sz="1400" b="0" noProof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Werkzeug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1" noProof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Verantwortlich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28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3002"/>
                  </a:ext>
                </a:extLst>
              </a:tr>
              <a:tr h="2262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</a:t>
                      </a:r>
                    </a:p>
                    <a:p>
                      <a:pPr algn="ctr"/>
                      <a:endParaRPr lang="de-DE" sz="14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Sicherstellung langfristige Zahlungsfähigkeit des Unternehmens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Optimimierung</a:t>
                      </a: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Cash Bestände im Gesamtunternehmen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Anlage überschüssiger Mittel in höher- verzinsliche Finanzinstrumente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Definition minimaler Cash Reserven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Zentralisiertes Cash 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(Cash Pooling)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Liquiditätsplanung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Finanzen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Treasury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Finanzen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50503"/>
                  </a:ext>
                </a:extLst>
              </a:tr>
              <a:tr h="27990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DE" sz="14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Debitoren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Sofortige Rechnungsstellung nach Erbringung der Leistung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Veranschaulichung der ökonomischen Kosten / Ausfallrisiken im Rahmen der Kundenrentabilitätsanalyse</a:t>
                      </a: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Sofortige Reaktion bei Spätzahlung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Vertragsmanagement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Prozessmanagement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Einführung DSO Performance </a:t>
                      </a:r>
                      <a:r>
                        <a:rPr kumimoji="0" lang="de-D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Messgrösse</a:t>
                      </a: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Berechnung kalkulatorischer Zinsen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Kundenspezifische Kreditlinien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Vertrieb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Verkauf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Verkauf/Controlling 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5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71097"/>
      </p:ext>
    </p:extLst>
  </p:cSld>
  <p:clrMapOvr>
    <a:masterClrMapping/>
  </p:clrMapOvr>
</p:sld>
</file>

<file path=ppt/theme/theme1.xml><?xml version="1.0" encoding="utf-8"?>
<a:theme xmlns:a="http://schemas.openxmlformats.org/drawingml/2006/main" name="~7917846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0279F"/>
      </a:accent1>
      <a:accent2>
        <a:srgbClr val="EF9100"/>
      </a:accent2>
      <a:accent3>
        <a:srgbClr val="FFFFFF"/>
      </a:accent3>
      <a:accent4>
        <a:srgbClr val="000000"/>
      </a:accent4>
      <a:accent5>
        <a:srgbClr val="AAACCD"/>
      </a:accent5>
      <a:accent6>
        <a:srgbClr val="D98300"/>
      </a:accent6>
      <a:hlink>
        <a:srgbClr val="037C03"/>
      </a:hlink>
      <a:folHlink>
        <a:srgbClr val="081D58"/>
      </a:folHlink>
    </a:clrScheme>
    <a:fontScheme name="~7917846">
      <a:majorFont>
        <a:latin typeface="Gill Alt One MT"/>
        <a:ea typeface=""/>
        <a:cs typeface=""/>
      </a:majorFont>
      <a:minorFont>
        <a:latin typeface="Gill Alt One MT L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Alt One MT 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Alt One MT Lt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85750" indent="-285750" algn="l">
          <a:buClr>
            <a:srgbClr val="C00000"/>
          </a:buClr>
          <a:buFont typeface="Arial" panose="020B0604020202020204" pitchFamily="34" charset="0"/>
          <a:buChar char="•"/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~791784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91784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91784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91784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91784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91784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91784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~7917846</Template>
  <TotalTime>0</TotalTime>
  <Pages>5</Pages>
  <Words>378</Words>
  <Application>Microsoft Office PowerPoint</Application>
  <PresentationFormat>Benutzerdefiniert</PresentationFormat>
  <Paragraphs>208</Paragraphs>
  <Slides>10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Arial Unicode MS</vt:lpstr>
      <vt:lpstr>Garamond</vt:lpstr>
      <vt:lpstr>Gill Alt One MT</vt:lpstr>
      <vt:lpstr>Gill Alt One MT Lt</vt:lpstr>
      <vt:lpstr>Times New Roman</vt:lpstr>
      <vt:lpstr>~7917846</vt:lpstr>
      <vt:lpstr>Arbeitsblatt</vt:lpstr>
      <vt:lpstr>  Cash Management in der Corona-Krise  Prof. Dr. Stefan Sander  19. Februar 2021   </vt:lpstr>
      <vt:lpstr>SEP = Strategische Erfolgspositionen</vt:lpstr>
      <vt:lpstr>SEP</vt:lpstr>
      <vt:lpstr>Aufbau des Rechnungswesens</vt:lpstr>
      <vt:lpstr>Bilanz- und Gewinnanalyse Kennzahlen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of St. Gallen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Haupttitel  in 40 oder 60 pt Schriftgrösse. Der Schriftzug entspricht einer Schriftgrösse von 30 pt.</dc:title>
  <dc:creator>Thorsten Truijens</dc:creator>
  <cp:lastModifiedBy>Wilfried Lux</cp:lastModifiedBy>
  <cp:revision>204</cp:revision>
  <cp:lastPrinted>2000-06-13T16:43:11Z</cp:lastPrinted>
  <dcterms:created xsi:type="dcterms:W3CDTF">2004-07-30T09:19:33Z</dcterms:created>
  <dcterms:modified xsi:type="dcterms:W3CDTF">2021-02-18T09:02:58Z</dcterms:modified>
</cp:coreProperties>
</file>