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1075" r:id="rId2"/>
    <p:sldId id="1283" r:id="rId3"/>
    <p:sldId id="1291" r:id="rId4"/>
    <p:sldId id="1080" r:id="rId5"/>
    <p:sldId id="1081" r:id="rId6"/>
    <p:sldId id="1290" r:id="rId7"/>
    <p:sldId id="1281" r:id="rId8"/>
    <p:sldId id="1326" r:id="rId9"/>
    <p:sldId id="1312" r:id="rId10"/>
    <p:sldId id="1237" r:id="rId11"/>
    <p:sldId id="1238" r:id="rId12"/>
    <p:sldId id="1220" r:id="rId13"/>
    <p:sldId id="1221" r:id="rId14"/>
    <p:sldId id="1293" r:id="rId15"/>
    <p:sldId id="1241" r:id="rId16"/>
    <p:sldId id="1292" r:id="rId17"/>
    <p:sldId id="1327" r:id="rId18"/>
    <p:sldId id="1224" r:id="rId19"/>
    <p:sldId id="1206" r:id="rId20"/>
    <p:sldId id="1314" r:id="rId21"/>
    <p:sldId id="1315" r:id="rId22"/>
    <p:sldId id="1331" r:id="rId23"/>
    <p:sldId id="1277" r:id="rId24"/>
    <p:sldId id="1263" r:id="rId25"/>
    <p:sldId id="1296" r:id="rId26"/>
    <p:sldId id="1297" r:id="rId27"/>
    <p:sldId id="1298" r:id="rId28"/>
    <p:sldId id="1299" r:id="rId29"/>
    <p:sldId id="1300" r:id="rId30"/>
    <p:sldId id="1301" r:id="rId31"/>
    <p:sldId id="1302" r:id="rId32"/>
    <p:sldId id="1303" r:id="rId33"/>
    <p:sldId id="1304" r:id="rId34"/>
    <p:sldId id="1305" r:id="rId35"/>
    <p:sldId id="1306" r:id="rId36"/>
    <p:sldId id="1307" r:id="rId37"/>
    <p:sldId id="1308" r:id="rId38"/>
    <p:sldId id="1309" r:id="rId39"/>
    <p:sldId id="1332" r:id="rId40"/>
    <p:sldId id="1295" r:id="rId41"/>
    <p:sldId id="1318" r:id="rId42"/>
    <p:sldId id="1258" r:id="rId43"/>
    <p:sldId id="1323" r:id="rId44"/>
    <p:sldId id="1324" r:id="rId45"/>
    <p:sldId id="1275" r:id="rId46"/>
    <p:sldId id="1182" r:id="rId47"/>
    <p:sldId id="1181" r:id="rId48"/>
    <p:sldId id="1197" r:id="rId49"/>
    <p:sldId id="1096" r:id="rId50"/>
    <p:sldId id="1095" r:id="rId51"/>
    <p:sldId id="1097" r:id="rId52"/>
    <p:sldId id="1099" r:id="rId53"/>
    <p:sldId id="1185" r:id="rId54"/>
    <p:sldId id="1333" r:id="rId55"/>
    <p:sldId id="1183" r:id="rId56"/>
    <p:sldId id="1147" r:id="rId57"/>
    <p:sldId id="1103" r:id="rId58"/>
    <p:sldId id="1310" r:id="rId59"/>
    <p:sldId id="1200" r:id="rId60"/>
    <p:sldId id="1270" r:id="rId61"/>
    <p:sldId id="1334" r:id="rId62"/>
    <p:sldId id="1105" r:id="rId63"/>
    <p:sldId id="1106" r:id="rId64"/>
    <p:sldId id="1322" r:id="rId65"/>
    <p:sldId id="1329" r:id="rId66"/>
    <p:sldId id="1335" r:id="rId67"/>
    <p:sldId id="1184" r:id="rId68"/>
    <p:sldId id="1148" r:id="rId69"/>
    <p:sldId id="1149" r:id="rId70"/>
    <p:sldId id="1109" r:id="rId71"/>
    <p:sldId id="1311" r:id="rId72"/>
    <p:sldId id="1114" r:id="rId73"/>
    <p:sldId id="1151" r:id="rId74"/>
    <p:sldId id="1150" r:id="rId75"/>
    <p:sldId id="1152" r:id="rId76"/>
    <p:sldId id="1271" r:id="rId77"/>
    <p:sldId id="1336" r:id="rId78"/>
    <p:sldId id="1186" r:id="rId79"/>
    <p:sldId id="1113" r:id="rId80"/>
    <p:sldId id="1249" r:id="rId81"/>
    <p:sldId id="1153" r:id="rId82"/>
    <p:sldId id="1115" r:id="rId83"/>
    <p:sldId id="903" r:id="rId84"/>
    <p:sldId id="1170" r:id="rId85"/>
    <p:sldId id="1168" r:id="rId86"/>
    <p:sldId id="1157" r:id="rId87"/>
    <p:sldId id="1330" r:id="rId88"/>
    <p:sldId id="1158" r:id="rId8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294">
          <p15:clr>
            <a:srgbClr val="A4A3A4"/>
          </p15:clr>
        </p15:guide>
        <p15:guide id="5" pos="54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6699"/>
    <a:srgbClr val="2254A0"/>
    <a:srgbClr val="CCECFF"/>
    <a:srgbClr val="99CCFF"/>
    <a:srgbClr val="CA5526"/>
    <a:srgbClr val="0F96B1"/>
    <a:srgbClr val="3399FF"/>
    <a:srgbClr val="D6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2686" autoAdjust="0"/>
  </p:normalViewPr>
  <p:slideViewPr>
    <p:cSldViewPr>
      <p:cViewPr varScale="1">
        <p:scale>
          <a:sx n="90" d="100"/>
          <a:sy n="90" d="100"/>
        </p:scale>
        <p:origin x="1099" y="53"/>
      </p:cViewPr>
      <p:guideLst>
        <p:guide orient="horz" pos="1207"/>
        <p:guide orient="horz" pos="799"/>
        <p:guide pos="2880"/>
        <p:guide pos="294"/>
        <p:guide pos="546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4943-53C9-40DA-BA26-07BFC03A3AEB}" type="datetimeFigureOut">
              <a:rPr lang="de-DE" smtClean="0"/>
              <a:t>27.10.2015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FD88F-8139-46B0-8AF1-D72975A2E9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37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E77D-3E03-4E80-9BB4-D2F0D07C08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466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D7C43-0F39-4CA2-AA6A-3AA6AD2EB166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4150" indent="-184150"/>
            <a:endParaRPr lang="de-DE" smtClean="0">
              <a:sym typeface="Wingdings" pitchFamily="2" charset="2"/>
            </a:endParaRPr>
          </a:p>
          <a:p>
            <a:pPr marL="184150" indent="-184150"/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2765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7CBFE-3670-4DAA-A551-C3E65E0F14F8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</p:spPr>
        <p:txBody>
          <a:bodyPr/>
          <a:lstStyle/>
          <a:p>
            <a:r>
              <a:rPr lang="de-DE" smtClean="0"/>
              <a:t>Geändert Folie 22: Qualitätspotenzial und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2905349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E30BF-1980-407F-BBB5-530E91C600EA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4006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C9499-DBD6-4D63-9C34-7E833EC49CC1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57603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8722DF-EBB8-4D7B-82DC-AB4FDE26B71F}" type="slidenum">
              <a:rPr lang="de-DE" sz="1200" smtClean="0"/>
              <a:pPr/>
              <a:t>16</a:t>
            </a:fld>
            <a:endParaRPr lang="de-DE" sz="1200" smtClean="0"/>
          </a:p>
        </p:txBody>
      </p:sp>
    </p:spTree>
    <p:extLst>
      <p:ext uri="{BB962C8B-B14F-4D97-AF65-F5344CB8AC3E}">
        <p14:creationId xmlns:p14="http://schemas.microsoft.com/office/powerpoint/2010/main" val="61106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075148-D56B-426B-ADF6-59867EDAB8DA}" type="slidenum">
              <a:rPr lang="de-DE" sz="1200"/>
              <a:pPr algn="r"/>
              <a:t>17</a:t>
            </a:fld>
            <a:endParaRPr lang="de-D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7883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8722DF-EBB8-4D7B-82DC-AB4FDE26B71F}" type="slidenum">
              <a:rPr lang="de-DE" sz="1200" smtClean="0"/>
              <a:pPr/>
              <a:t>18</a:t>
            </a:fld>
            <a:endParaRPr lang="de-DE" sz="1200" smtClean="0"/>
          </a:p>
        </p:txBody>
      </p:sp>
    </p:spTree>
    <p:extLst>
      <p:ext uri="{BB962C8B-B14F-4D97-AF65-F5344CB8AC3E}">
        <p14:creationId xmlns:p14="http://schemas.microsoft.com/office/powerpoint/2010/main" val="1958528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1F38-2F42-448A-8B08-9C1C61D24942}" type="slidenum">
              <a:rPr lang="de-DE" smtClean="0"/>
              <a:pPr>
                <a:defRPr/>
              </a:pPr>
              <a:t>19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91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AFE260-B027-4DCC-8E1E-BDFE94F022EE}" type="slidenum">
              <a:rPr lang="de-DE" sz="1200"/>
              <a:pPr algn="r"/>
              <a:t>22</a:t>
            </a:fld>
            <a:endParaRPr 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>
              <a:sym typeface="Wingdings" pitchFamily="2" charset="2"/>
            </a:endParaRPr>
          </a:p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20579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075148-D56B-426B-ADF6-59867EDAB8DA}" type="slidenum">
              <a:rPr lang="de-DE" sz="1200"/>
              <a:pPr algn="r"/>
              <a:t>23</a:t>
            </a:fld>
            <a:endParaRPr lang="de-D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0857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C9499-DBD6-4D63-9C34-7E833EC49CC1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9387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AFE260-B027-4DCC-8E1E-BDFE94F022EE}" type="slidenum">
              <a:rPr lang="de-DE" sz="1200"/>
              <a:pPr algn="r"/>
              <a:t>2</a:t>
            </a:fld>
            <a:endParaRPr 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>
              <a:sym typeface="Wingdings" pitchFamily="2" charset="2"/>
            </a:endParaRPr>
          </a:p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01892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743FAB-A3C2-418B-87D8-013C898E0DB4}" type="slidenum">
              <a:rPr lang="de-DE" sz="1200"/>
              <a:pPr algn="r"/>
              <a:t>28</a:t>
            </a:fld>
            <a:endParaRPr lang="de-DE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9185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1F38-2F42-448A-8B08-9C1C61D24942}" type="slidenum">
              <a:rPr lang="de-DE" smtClean="0"/>
              <a:pPr>
                <a:defRPr/>
              </a:pPr>
              <a:t>29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75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075148-D56B-426B-ADF6-59867EDAB8DA}" type="slidenum">
              <a:rPr lang="de-DE" sz="1200"/>
              <a:pPr algn="r"/>
              <a:t>30</a:t>
            </a:fld>
            <a:endParaRPr lang="de-D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19314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C9499-DBD6-4D63-9C34-7E833EC49CC1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63224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41F38-2F42-448A-8B08-9C1C61D24942}" type="slidenum">
              <a:rPr lang="de-DE" smtClean="0"/>
              <a:pPr>
                <a:defRPr/>
              </a:pPr>
              <a:t>33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08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075148-D56B-426B-ADF6-59867EDAB8DA}" type="slidenum">
              <a:rPr lang="de-DE" sz="1200"/>
              <a:pPr algn="r"/>
              <a:t>34</a:t>
            </a:fld>
            <a:endParaRPr lang="de-D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77615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C9499-DBD6-4D63-9C34-7E833EC49CC1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47584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075148-D56B-426B-ADF6-59867EDAB8DA}" type="slidenum">
              <a:rPr lang="de-DE" sz="1200"/>
              <a:pPr algn="r"/>
              <a:t>38</a:t>
            </a:fld>
            <a:endParaRPr lang="de-D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23981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AFE260-B027-4DCC-8E1E-BDFE94F022EE}" type="slidenum">
              <a:rPr lang="de-DE" sz="1200"/>
              <a:pPr algn="r"/>
              <a:t>39</a:t>
            </a:fld>
            <a:endParaRPr 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>
              <a:sym typeface="Wingdings" pitchFamily="2" charset="2"/>
            </a:endParaRPr>
          </a:p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38365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C9499-DBD6-4D63-9C34-7E833EC49CC1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9022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DC23E-55C4-4160-B21B-16E00081914D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67632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C9499-DBD6-4D63-9C34-7E833EC49CC1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428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E51EC-C6C1-49C2-9856-E718B70EFFAF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2924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E77D-3E03-4E80-9BB4-D2F0D07C083B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657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A51C0-F510-4E8D-8DEF-D33F88523934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61681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C4C6C-56FD-413C-B740-0EF5B4D72917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95266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1391-942F-48E7-A1ED-B7EE47A0725F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97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3590E-B8A4-4D2D-92D1-90452F68CD15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940034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67BBB-0EC9-4737-818F-56F679704B2A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131903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15964D-5BCE-49B4-96A7-5ACF2DC5D440}" type="slidenum">
              <a:rPr lang="de-DE" sz="1200"/>
              <a:pPr algn="r"/>
              <a:t>53</a:t>
            </a:fld>
            <a:endParaRPr lang="de-DE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098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AFE260-B027-4DCC-8E1E-BDFE94F022EE}" type="slidenum">
              <a:rPr lang="de-DE" sz="1200"/>
              <a:pPr algn="r"/>
              <a:t>54</a:t>
            </a:fld>
            <a:endParaRPr 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>
              <a:sym typeface="Wingdings" pitchFamily="2" charset="2"/>
            </a:endParaRPr>
          </a:p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686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17D97-475A-4C9D-8B1B-DB7DA5866A45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7225"/>
          </a:xfrm>
          <a:noFill/>
          <a:ln/>
        </p:spPr>
        <p:txBody>
          <a:bodyPr/>
          <a:lstStyle/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23211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CC5CF-88A4-4F52-9033-A1CF56DF826D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5142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D3358-797A-4A80-8263-45672C716C8C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48653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D3358-797A-4A80-8263-45672C716C8C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2680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15964D-5BCE-49B4-96A7-5ACF2DC5D440}" type="slidenum">
              <a:rPr lang="de-DE" sz="1200"/>
              <a:pPr algn="r"/>
              <a:t>59</a:t>
            </a:fld>
            <a:endParaRPr lang="de-DE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43215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AFE260-B027-4DCC-8E1E-BDFE94F022EE}" type="slidenum">
              <a:rPr lang="de-DE" sz="1200"/>
              <a:pPr algn="r"/>
              <a:t>61</a:t>
            </a:fld>
            <a:endParaRPr 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>
              <a:sym typeface="Wingdings" pitchFamily="2" charset="2"/>
            </a:endParaRPr>
          </a:p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820816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586A8-2550-4C04-88AD-6804FBB3AFE5}" type="slidenum">
              <a:rPr lang="de-DE" smtClean="0"/>
              <a:pPr/>
              <a:t>62</a:t>
            </a:fld>
            <a:endParaRPr lang="de-D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179635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94D87-F80A-4E3E-BBA8-2166F1CF3729}" type="slidenum">
              <a:rPr lang="de-DE" smtClean="0"/>
              <a:pPr/>
              <a:t>63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881621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075148-D56B-426B-ADF6-59867EDAB8DA}" type="slidenum">
              <a:rPr lang="de-DE" sz="1200"/>
              <a:pPr algn="r"/>
              <a:t>65</a:t>
            </a:fld>
            <a:endParaRPr lang="de-D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54821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AFE260-B027-4DCC-8E1E-BDFE94F022EE}" type="slidenum">
              <a:rPr lang="de-DE" sz="1200"/>
              <a:pPr algn="r"/>
              <a:t>66</a:t>
            </a:fld>
            <a:endParaRPr 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>
              <a:sym typeface="Wingdings" pitchFamily="2" charset="2"/>
            </a:endParaRPr>
          </a:p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647831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E2690-738F-4433-8598-D3E20B2D842C}" type="slidenum">
              <a:rPr lang="de-DE" smtClean="0"/>
              <a:pPr/>
              <a:t>67</a:t>
            </a:fld>
            <a:endParaRPr lang="de-DE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2828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94E0E-F64F-43B4-AEEE-CA502CF89493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705368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57F814-78E8-449A-BBFB-6562B02843BE}" type="slidenum">
              <a:rPr lang="de-DE" sz="1200"/>
              <a:pPr algn="r"/>
              <a:t>68</a:t>
            </a:fld>
            <a:endParaRPr lang="de-DE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4113" cy="3722687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464513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81698A-FDF0-42AD-80D5-F84EEE0F8C01}" type="slidenum">
              <a:rPr lang="de-DE" sz="1200"/>
              <a:pPr algn="r"/>
              <a:t>69</a:t>
            </a:fld>
            <a:endParaRPr lang="de-DE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117884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19B1B-890F-412B-84AD-C100B77EA33D}" type="slidenum">
              <a:rPr lang="de-DE" smtClean="0"/>
              <a:pPr/>
              <a:t>70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102773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19B1B-890F-412B-84AD-C100B77EA33D}" type="slidenum">
              <a:rPr lang="de-DE" smtClean="0"/>
              <a:pPr/>
              <a:t>71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259538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37478-3350-43C9-8C34-70F0FA2461CE}" type="slidenum">
              <a:rPr lang="de-DE" smtClean="0"/>
              <a:pPr/>
              <a:t>72</a:t>
            </a:fld>
            <a:endParaRPr lang="de-D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35746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27C1FD-8A1A-454E-9CAF-53C49D0E2FF7}" type="slidenum">
              <a:rPr lang="de-DE" sz="1200"/>
              <a:pPr algn="r"/>
              <a:t>73</a:t>
            </a:fld>
            <a:endParaRPr lang="de-DE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047301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319F4F-33F7-4CF9-8E10-BEEA593E1E15}" type="slidenum">
              <a:rPr lang="de-DE" sz="1200"/>
              <a:pPr algn="r"/>
              <a:t>74</a:t>
            </a:fld>
            <a:endParaRPr lang="de-DE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361187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075148-D56B-426B-ADF6-59867EDAB8DA}" type="slidenum">
              <a:rPr lang="de-DE" sz="1200"/>
              <a:pPr algn="r"/>
              <a:t>75</a:t>
            </a:fld>
            <a:endParaRPr lang="de-D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861301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AFE260-B027-4DCC-8E1E-BDFE94F022EE}" type="slidenum">
              <a:rPr lang="de-DE" sz="1200"/>
              <a:pPr algn="r"/>
              <a:t>77</a:t>
            </a:fld>
            <a:endParaRPr 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>
              <a:sym typeface="Wingdings" pitchFamily="2" charset="2"/>
            </a:endParaRPr>
          </a:p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395181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7BF84-7F35-4BC3-B9D2-436A12A37C93}" type="slidenum">
              <a:rPr lang="de-DE" smtClean="0"/>
              <a:pPr/>
              <a:t>78</a:t>
            </a:fld>
            <a:endParaRPr lang="de-DE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3553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C9499-DBD6-4D63-9C34-7E833EC49CC1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243677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7490B-8689-413D-AFA6-9A9C88BF5B5A}" type="slidenum">
              <a:rPr lang="de-DE" smtClean="0"/>
              <a:pPr/>
              <a:t>79</a:t>
            </a:fld>
            <a:endParaRPr lang="de-D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162616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7490B-8689-413D-AFA6-9A9C88BF5B5A}" type="slidenum">
              <a:rPr lang="de-DE" smtClean="0"/>
              <a:pPr/>
              <a:t>80</a:t>
            </a:fld>
            <a:endParaRPr lang="de-D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871403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43E0A-1F3F-453A-8087-5F0A189E69F7}" type="slidenum">
              <a:rPr lang="de-DE" smtClean="0"/>
              <a:pPr/>
              <a:t>81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786851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E51EC-C6C1-49C2-9856-E718B70EFFAF}" type="slidenum">
              <a:rPr lang="de-DE" smtClean="0"/>
              <a:pPr/>
              <a:t>85</a:t>
            </a:fld>
            <a:endParaRPr 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922358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3A904-D0B9-4371-BC6B-E4ACE06115F1}" type="slidenum">
              <a:rPr lang="de-DE" smtClean="0"/>
              <a:pPr/>
              <a:t>86</a:t>
            </a:fld>
            <a:endParaRPr lang="de-DE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852218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DB15F-BA38-4E7A-83D4-52F964766394}" type="slidenum">
              <a:rPr lang="de-DE" smtClean="0"/>
              <a:pPr/>
              <a:t>88</a:t>
            </a:fld>
            <a:endParaRPr lang="de-DE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4150" indent="-184150"/>
            <a:endParaRPr lang="de-DE" smtClean="0">
              <a:sym typeface="Wingdings" pitchFamily="2" charset="2"/>
            </a:endParaRPr>
          </a:p>
          <a:p>
            <a:pPr marL="184150" indent="-184150"/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093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DC23E-55C4-4160-B21B-16E00081914D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1738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>
                <a:latin typeface="Arial" panose="020B0604020202020204" pitchFamily="34" charset="0"/>
              </a:rPr>
              <a:t>(how to implement strategies to achieve organisational goals)</a:t>
            </a:r>
            <a:endParaRPr lang="en-GB" altLang="pl-PL" smtClean="0">
              <a:latin typeface="Arial" panose="020B0604020202020204" pitchFamily="34" charset="0"/>
            </a:endParaRPr>
          </a:p>
          <a:p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4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9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Friedag 2015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1FB0-4EA8-42B4-9EA3-E5F82C3AFB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Friedag 2015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81A-3505-4FD4-B1DF-928A47E669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288" y="880447"/>
            <a:ext cx="8353425" cy="61972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Friedag 2015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19A7-5553-452F-A96C-400EE518F6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935038"/>
            <a:ext cx="8353425" cy="9810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288" y="1989138"/>
            <a:ext cx="4100512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100513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Friedag 2015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B34A4-B738-4B61-9C5A-292184FF90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935038"/>
            <a:ext cx="8353425" cy="9810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95288" y="1989138"/>
            <a:ext cx="8353425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Friedag 2015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B2BA-61DE-420D-9AF8-67604C7AE2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922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151667"/>
            <a:ext cx="1440200" cy="5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935038"/>
            <a:ext cx="8353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89138"/>
            <a:ext cx="8353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360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36000" numCol="1" anchor="b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de-DE" dirty="0" smtClean="0"/>
              <a:t>© Friedag 2015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3600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A295DC15-ED9B-4C0A-88AF-94AB767586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238125" y="633413"/>
            <a:ext cx="8637588" cy="36512"/>
          </a:xfrm>
          <a:prstGeom prst="rect">
            <a:avLst/>
          </a:prstGeom>
          <a:gradFill rotWithShape="1">
            <a:gsLst>
              <a:gs pos="0">
                <a:srgbClr val="C83C3C"/>
              </a:gs>
              <a:gs pos="50000">
                <a:srgbClr val="E7ABAB"/>
              </a:gs>
              <a:gs pos="100000">
                <a:srgbClr val="C83C3C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2056" name="Picture 27" descr="Logo_Friedag-oS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1663" y="142875"/>
            <a:ext cx="1778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0" r:id="rId4"/>
    <p:sldLayoutId id="2147483723" r:id="rId5"/>
    <p:sldLayoutId id="214748372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 cstate="print"/>
          <a:srcRect l="5923" t="2731" r="6783" b="8549"/>
          <a:stretch>
            <a:fillRect/>
          </a:stretch>
        </p:blipFill>
        <p:spPr bwMode="auto">
          <a:xfrm>
            <a:off x="252413" y="839788"/>
            <a:ext cx="8640762" cy="566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79388" y="765175"/>
            <a:ext cx="8785225" cy="5832475"/>
          </a:xfrm>
          <a:prstGeom prst="rect">
            <a:avLst/>
          </a:prstGeom>
          <a:solidFill>
            <a:schemeClr val="bg1">
              <a:alpha val="65097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323850" y="2714625"/>
            <a:ext cx="84963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 dirty="0" smtClean="0">
                <a:solidFill>
                  <a:srgbClr val="C00000"/>
                </a:solidFill>
              </a:rPr>
              <a:t>strategy-development</a:t>
            </a:r>
            <a:br>
              <a:rPr lang="en-GB" sz="60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C00000"/>
                </a:solidFill>
              </a:rPr>
              <a:t>is a need for every company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67680" y="1412720"/>
            <a:ext cx="467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ICV international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work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group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 smtClean="0"/>
              <a:t>23.10.2015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168386" name="AutoShape 2"/>
          <p:cNvSpPr>
            <a:spLocks noChangeArrowheads="1"/>
          </p:cNvSpPr>
          <p:nvPr/>
        </p:nvSpPr>
        <p:spPr bwMode="auto">
          <a:xfrm>
            <a:off x="8027988" y="2060575"/>
            <a:ext cx="360362" cy="3913188"/>
          </a:xfrm>
          <a:prstGeom prst="downArrow">
            <a:avLst>
              <a:gd name="adj1" fmla="val 48148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1763713" y="1844675"/>
            <a:ext cx="5616575" cy="576263"/>
          </a:xfrm>
          <a:prstGeom prst="rect">
            <a:avLst/>
          </a:prstGeom>
          <a:solidFill>
            <a:srgbClr val="EAEAEA"/>
          </a:solidFill>
          <a:ln w="1270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9966"/>
                </a:solidFill>
              </a:rPr>
              <a:t>Expenditures</a:t>
            </a:r>
          </a:p>
        </p:txBody>
      </p:sp>
      <p:sp>
        <p:nvSpPr>
          <p:cNvPr id="1168388" name="AutoShape 4"/>
          <p:cNvSpPr>
            <a:spLocks noChangeArrowheads="1"/>
          </p:cNvSpPr>
          <p:nvPr/>
        </p:nvSpPr>
        <p:spPr bwMode="auto">
          <a:xfrm>
            <a:off x="5435600" y="5445125"/>
            <a:ext cx="2016125" cy="1008063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Growth of money</a:t>
            </a:r>
          </a:p>
        </p:txBody>
      </p:sp>
      <p:sp>
        <p:nvSpPr>
          <p:cNvPr id="1168390" name="AutoShape 6"/>
          <p:cNvSpPr>
            <a:spLocks noChangeArrowheads="1"/>
          </p:cNvSpPr>
          <p:nvPr/>
        </p:nvSpPr>
        <p:spPr bwMode="auto">
          <a:xfrm rot="5400000">
            <a:off x="5821363" y="4776788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75 h 21600"/>
              <a:gd name="T14" fmla="*/ 19512 w 21600"/>
              <a:gd name="T15" fmla="*/ 167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794" y="0"/>
                </a:moveTo>
                <a:lnTo>
                  <a:pt x="17794" y="4875"/>
                </a:lnTo>
                <a:lnTo>
                  <a:pt x="3375" y="4875"/>
                </a:lnTo>
                <a:lnTo>
                  <a:pt x="3375" y="16725"/>
                </a:lnTo>
                <a:lnTo>
                  <a:pt x="17794" y="16725"/>
                </a:lnTo>
                <a:lnTo>
                  <a:pt x="177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75"/>
                </a:moveTo>
                <a:lnTo>
                  <a:pt x="1350" y="16725"/>
                </a:lnTo>
                <a:lnTo>
                  <a:pt x="2700" y="16725"/>
                </a:lnTo>
                <a:lnTo>
                  <a:pt x="2700" y="4875"/>
                </a:lnTo>
                <a:close/>
              </a:path>
              <a:path w="21600" h="21600">
                <a:moveTo>
                  <a:pt x="0" y="4875"/>
                </a:moveTo>
                <a:lnTo>
                  <a:pt x="0" y="16725"/>
                </a:lnTo>
                <a:lnTo>
                  <a:pt x="675" y="16725"/>
                </a:lnTo>
                <a:lnTo>
                  <a:pt x="675" y="487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8391" name="AutoShape 7"/>
          <p:cNvSpPr>
            <a:spLocks noChangeArrowheads="1"/>
          </p:cNvSpPr>
          <p:nvPr/>
        </p:nvSpPr>
        <p:spPr bwMode="auto">
          <a:xfrm rot="5400000">
            <a:off x="2078038" y="4776788"/>
            <a:ext cx="1219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75 h 21600"/>
              <a:gd name="T14" fmla="*/ 19512 w 21600"/>
              <a:gd name="T15" fmla="*/ 167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794" y="0"/>
                </a:moveTo>
                <a:lnTo>
                  <a:pt x="17794" y="4875"/>
                </a:lnTo>
                <a:lnTo>
                  <a:pt x="3375" y="4875"/>
                </a:lnTo>
                <a:lnTo>
                  <a:pt x="3375" y="16725"/>
                </a:lnTo>
                <a:lnTo>
                  <a:pt x="17794" y="16725"/>
                </a:lnTo>
                <a:lnTo>
                  <a:pt x="1779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75"/>
                </a:moveTo>
                <a:lnTo>
                  <a:pt x="1350" y="16725"/>
                </a:lnTo>
                <a:lnTo>
                  <a:pt x="2700" y="16725"/>
                </a:lnTo>
                <a:lnTo>
                  <a:pt x="2700" y="4875"/>
                </a:lnTo>
                <a:close/>
              </a:path>
              <a:path w="21600" h="21600">
                <a:moveTo>
                  <a:pt x="0" y="4875"/>
                </a:moveTo>
                <a:lnTo>
                  <a:pt x="0" y="16725"/>
                </a:lnTo>
                <a:lnTo>
                  <a:pt x="675" y="16725"/>
                </a:lnTo>
                <a:lnTo>
                  <a:pt x="675" y="487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168392" name="Group 8"/>
          <p:cNvGraphicFramePr>
            <a:graphicFrameLocks noGrp="1"/>
          </p:cNvGraphicFramePr>
          <p:nvPr/>
        </p:nvGraphicFramePr>
        <p:xfrm>
          <a:off x="1763713" y="2825750"/>
          <a:ext cx="1895475" cy="538163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develop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AFEFC"/>
                        </a:gs>
                        <a:gs pos="50000">
                          <a:srgbClr val="E9FDFD"/>
                        </a:gs>
                        <a:gs pos="100000">
                          <a:srgbClr val="BAFE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8398" name="Group 14"/>
          <p:cNvGraphicFramePr>
            <a:graphicFrameLocks noGrp="1"/>
          </p:cNvGraphicFramePr>
          <p:nvPr/>
        </p:nvGraphicFramePr>
        <p:xfrm>
          <a:off x="5484813" y="2825750"/>
          <a:ext cx="1895475" cy="538163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exploit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EF58B"/>
                        </a:gs>
                        <a:gs pos="50000">
                          <a:srgbClr val="DFFBD1"/>
                        </a:gs>
                        <a:gs pos="100000">
                          <a:srgbClr val="AEF58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8450" name="Group 66"/>
          <p:cNvGraphicFramePr>
            <a:graphicFrameLocks noGrp="1"/>
          </p:cNvGraphicFramePr>
          <p:nvPr/>
        </p:nvGraphicFramePr>
        <p:xfrm>
          <a:off x="5484813" y="3328988"/>
          <a:ext cx="1895475" cy="1684025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Orders / Sales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EF58B"/>
                        </a:gs>
                        <a:gs pos="50000">
                          <a:srgbClr val="DFFBD1"/>
                        </a:gs>
                        <a:gs pos="100000">
                          <a:srgbClr val="AEF58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Use capacities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EF58B"/>
                        </a:gs>
                        <a:gs pos="50000">
                          <a:srgbClr val="DFFBD1"/>
                        </a:gs>
                        <a:gs pos="100000">
                          <a:srgbClr val="AEF58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assurance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EF58B"/>
                        </a:gs>
                        <a:gs pos="50000">
                          <a:srgbClr val="DFFBD1"/>
                        </a:gs>
                        <a:gs pos="100000">
                          <a:srgbClr val="AEF58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Employee engagement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EF58B"/>
                        </a:gs>
                        <a:gs pos="50000">
                          <a:srgbClr val="DFFBD1"/>
                        </a:gs>
                        <a:gs pos="100000">
                          <a:srgbClr val="AEF58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Safeguarding liquidity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EF58B"/>
                        </a:gs>
                        <a:gs pos="50000">
                          <a:srgbClr val="DFFBD1"/>
                        </a:gs>
                        <a:gs pos="100000">
                          <a:srgbClr val="AEF58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Partner engagement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EF58B"/>
                        </a:gs>
                        <a:gs pos="50000">
                          <a:srgbClr val="DFFBD1"/>
                        </a:gs>
                        <a:gs pos="100000">
                          <a:srgbClr val="AEF58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68415" name="Group 31"/>
          <p:cNvGraphicFramePr>
            <a:graphicFrameLocks noGrp="1"/>
          </p:cNvGraphicFramePr>
          <p:nvPr/>
        </p:nvGraphicFramePr>
        <p:xfrm>
          <a:off x="1763713" y="3328988"/>
          <a:ext cx="1895475" cy="1684025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Marketing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AFEFC"/>
                        </a:gs>
                        <a:gs pos="50000">
                          <a:srgbClr val="E9FDFD"/>
                        </a:gs>
                        <a:gs pos="100000">
                          <a:srgbClr val="BAFE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Develop capacities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AFEFC"/>
                        </a:gs>
                        <a:gs pos="50000">
                          <a:srgbClr val="E9FDFD"/>
                        </a:gs>
                        <a:gs pos="100000">
                          <a:srgbClr val="BAFE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potential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AFEFC"/>
                        </a:gs>
                        <a:gs pos="50000">
                          <a:srgbClr val="E9FDFD"/>
                        </a:gs>
                        <a:gs pos="100000">
                          <a:srgbClr val="BAFE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HR competences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AFEFC"/>
                        </a:gs>
                        <a:gs pos="50000">
                          <a:srgbClr val="E9FDFD"/>
                        </a:gs>
                        <a:gs pos="100000">
                          <a:srgbClr val="BAFE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Investor Relations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AFEFC"/>
                        </a:gs>
                        <a:gs pos="50000">
                          <a:srgbClr val="E9FDFD"/>
                        </a:gs>
                        <a:gs pos="100000">
                          <a:srgbClr val="BAFE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Partnership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AFEFC"/>
                        </a:gs>
                        <a:gs pos="50000">
                          <a:srgbClr val="E9FDFD"/>
                        </a:gs>
                        <a:gs pos="100000">
                          <a:srgbClr val="BAFE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68426" name="Group 42"/>
          <p:cNvGraphicFramePr>
            <a:graphicFrameLocks noGrp="1"/>
          </p:cNvGraphicFramePr>
          <p:nvPr/>
        </p:nvGraphicFramePr>
        <p:xfrm>
          <a:off x="1763713" y="2393950"/>
          <a:ext cx="1895475" cy="430213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strategic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AFEFC"/>
                        </a:gs>
                        <a:gs pos="50000">
                          <a:srgbClr val="E9FDFD"/>
                        </a:gs>
                        <a:gs pos="100000">
                          <a:srgbClr val="BAFE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8432" name="Group 48"/>
          <p:cNvGraphicFramePr>
            <a:graphicFrameLocks noGrp="1"/>
          </p:cNvGraphicFramePr>
          <p:nvPr/>
        </p:nvGraphicFramePr>
        <p:xfrm>
          <a:off x="5484813" y="2393950"/>
          <a:ext cx="1895475" cy="430213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operational</a:t>
                      </a:r>
                    </a:p>
                  </a:txBody>
                  <a:tcPr marL="36000" marR="36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EF58B"/>
                        </a:gs>
                        <a:gs pos="50000">
                          <a:srgbClr val="DFFBD1"/>
                        </a:gs>
                        <a:gs pos="100000">
                          <a:srgbClr val="AEF58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68438" name="AutoShape 54"/>
          <p:cNvSpPr>
            <a:spLocks noChangeArrowheads="1"/>
          </p:cNvSpPr>
          <p:nvPr/>
        </p:nvSpPr>
        <p:spPr bwMode="auto">
          <a:xfrm>
            <a:off x="4552950" y="2492375"/>
            <a:ext cx="882650" cy="288925"/>
          </a:xfrm>
          <a:prstGeom prst="rightArrow">
            <a:avLst>
              <a:gd name="adj1" fmla="val 50000"/>
              <a:gd name="adj2" fmla="val 76374"/>
            </a:avLst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8439" name="AutoShape 55"/>
          <p:cNvSpPr>
            <a:spLocks noChangeArrowheads="1"/>
          </p:cNvSpPr>
          <p:nvPr/>
        </p:nvSpPr>
        <p:spPr bwMode="auto">
          <a:xfrm>
            <a:off x="3721100" y="5889625"/>
            <a:ext cx="936625" cy="1270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8440" name="AutoShape 56"/>
          <p:cNvSpPr>
            <a:spLocks noChangeArrowheads="1"/>
          </p:cNvSpPr>
          <p:nvPr/>
        </p:nvSpPr>
        <p:spPr bwMode="auto">
          <a:xfrm rot="5400000">
            <a:off x="2852737" y="4189413"/>
            <a:ext cx="3438525" cy="1905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8441" name="AutoShape 57"/>
          <p:cNvSpPr>
            <a:spLocks noChangeArrowheads="1"/>
          </p:cNvSpPr>
          <p:nvPr/>
        </p:nvSpPr>
        <p:spPr bwMode="auto">
          <a:xfrm rot="5400000">
            <a:off x="7641432" y="5544343"/>
            <a:ext cx="323850" cy="703263"/>
          </a:xfrm>
          <a:prstGeom prst="downArrow">
            <a:avLst>
              <a:gd name="adj1" fmla="val 48148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8442" name="AutoShape 58"/>
          <p:cNvSpPr>
            <a:spLocks noChangeArrowheads="1"/>
          </p:cNvSpPr>
          <p:nvPr/>
        </p:nvSpPr>
        <p:spPr bwMode="auto">
          <a:xfrm rot="5400000" flipH="1">
            <a:off x="7644606" y="1704182"/>
            <a:ext cx="306387" cy="863600"/>
          </a:xfrm>
          <a:prstGeom prst="downArrow">
            <a:avLst>
              <a:gd name="adj1" fmla="val 48148"/>
              <a:gd name="adj2" fmla="val 62024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8443" name="Text Box 59"/>
          <p:cNvSpPr txBox="1">
            <a:spLocks noChangeArrowheads="1"/>
          </p:cNvSpPr>
          <p:nvPr/>
        </p:nvSpPr>
        <p:spPr bwMode="auto">
          <a:xfrm>
            <a:off x="3598863" y="2862263"/>
            <a:ext cx="1944687" cy="9477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Potentials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1400" b="1"/>
              <a:t>Possibilities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1400" b="1"/>
              <a:t>+</a:t>
            </a:r>
            <a:br>
              <a:rPr lang="en-US" sz="1400" b="1"/>
            </a:br>
            <a:r>
              <a:rPr lang="en-US" sz="1400" b="1"/>
              <a:t>competencies</a:t>
            </a:r>
          </a:p>
        </p:txBody>
      </p:sp>
      <p:sp>
        <p:nvSpPr>
          <p:cNvPr id="19517" name="Rectangle 60"/>
          <p:cNvSpPr>
            <a:spLocks noChangeArrowheads="1"/>
          </p:cNvSpPr>
          <p:nvPr/>
        </p:nvSpPr>
        <p:spPr bwMode="auto">
          <a:xfrm>
            <a:off x="423863" y="873125"/>
            <a:ext cx="83534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tabLst>
                <a:tab pos="1160463" algn="l"/>
                <a:tab pos="4040188" algn="l"/>
                <a:tab pos="5118100" algn="l"/>
              </a:tabLst>
            </a:pPr>
            <a:r>
              <a:rPr lang="en-US" sz="2800" b="1"/>
              <a:t>What is strategic, what is operational ?</a:t>
            </a:r>
          </a:p>
        </p:txBody>
      </p:sp>
      <p:sp>
        <p:nvSpPr>
          <p:cNvPr id="1168389" name="AutoShape 5"/>
          <p:cNvSpPr>
            <a:spLocks noChangeArrowheads="1"/>
          </p:cNvSpPr>
          <p:nvPr/>
        </p:nvSpPr>
        <p:spPr bwMode="auto">
          <a:xfrm>
            <a:off x="1547813" y="5445125"/>
            <a:ext cx="2376487" cy="1008063"/>
          </a:xfrm>
          <a:prstGeom prst="flowChartMagneticDisk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Growth of </a:t>
            </a:r>
            <a:r>
              <a:rPr lang="en-US" sz="2000" dirty="0"/>
              <a:t>potentials</a:t>
            </a:r>
          </a:p>
          <a:p>
            <a:pPr algn="ctr"/>
            <a:endParaRPr lang="en-US" sz="2000" dirty="0"/>
          </a:p>
        </p:txBody>
      </p:sp>
      <p:sp>
        <p:nvSpPr>
          <p:cNvPr id="1168445" name="AutoShape 61"/>
          <p:cNvSpPr>
            <a:spLocks noChangeArrowheads="1"/>
          </p:cNvSpPr>
          <p:nvPr/>
        </p:nvSpPr>
        <p:spPr bwMode="auto">
          <a:xfrm flipH="1">
            <a:off x="5292725" y="1484313"/>
            <a:ext cx="1863725" cy="792162"/>
          </a:xfrm>
          <a:prstGeom prst="wedgeEllipseCallout">
            <a:avLst>
              <a:gd name="adj1" fmla="val 34153"/>
              <a:gd name="adj2" fmla="val -75454"/>
            </a:avLst>
          </a:prstGeom>
          <a:gradFill rotWithShape="1">
            <a:gsLst>
              <a:gs pos="0">
                <a:srgbClr val="DEFBCF"/>
              </a:gs>
              <a:gs pos="100000">
                <a:srgbClr val="AEF58B"/>
              </a:gs>
            </a:gsLst>
            <a:path path="rect">
              <a:fillToRect l="50000" t="50000" r="50000" b="50000"/>
            </a:path>
          </a:gra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tIns="46800" anchor="ctr" anchorCtr="1"/>
          <a:lstStyle/>
          <a:p>
            <a:pPr algn="ctr">
              <a:lnSpc>
                <a:spcPct val="80000"/>
              </a:lnSpc>
            </a:pPr>
            <a:r>
              <a:rPr lang="en-US" sz="2000"/>
              <a:t> to do </a:t>
            </a:r>
            <a:r>
              <a:rPr lang="en-US" sz="2800" b="1">
                <a:solidFill>
                  <a:srgbClr val="C83C3C"/>
                </a:solidFill>
              </a:rPr>
              <a:t>?</a:t>
            </a:r>
          </a:p>
        </p:txBody>
      </p:sp>
      <p:sp>
        <p:nvSpPr>
          <p:cNvPr id="1168446" name="AutoShape 62"/>
          <p:cNvSpPr>
            <a:spLocks noChangeArrowheads="1"/>
          </p:cNvSpPr>
          <p:nvPr/>
        </p:nvSpPr>
        <p:spPr bwMode="auto">
          <a:xfrm>
            <a:off x="0" y="2420938"/>
            <a:ext cx="2124075" cy="792162"/>
          </a:xfrm>
          <a:prstGeom prst="wedgeEllipseCallout">
            <a:avLst>
              <a:gd name="adj1" fmla="val 76796"/>
              <a:gd name="adj2" fmla="val -180736"/>
            </a:avLst>
          </a:prstGeom>
          <a:gradFill rotWithShape="1">
            <a:gsLst>
              <a:gs pos="0">
                <a:srgbClr val="E4FFFE"/>
              </a:gs>
              <a:gs pos="100000">
                <a:srgbClr val="BAFEFC"/>
              </a:gs>
            </a:gsLst>
            <a:path path="rect">
              <a:fillToRect l="50000" t="50000" r="50000" b="50000"/>
            </a:path>
          </a:gra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tIns="46800" anchor="ctr" anchorCtr="1"/>
          <a:lstStyle/>
          <a:p>
            <a:pPr algn="ctr">
              <a:lnSpc>
                <a:spcPct val="80000"/>
              </a:lnSpc>
            </a:pPr>
            <a:r>
              <a:rPr lang="en-US" sz="2000"/>
              <a:t>to do nothing </a:t>
            </a:r>
            <a:r>
              <a:rPr lang="en-US" sz="2800" b="1">
                <a:solidFill>
                  <a:srgbClr val="C83C3C"/>
                </a:solidFill>
              </a:rPr>
              <a:t>?</a:t>
            </a:r>
          </a:p>
        </p:txBody>
      </p:sp>
      <p:sp>
        <p:nvSpPr>
          <p:cNvPr id="1168447" name="AutoShape 63"/>
          <p:cNvSpPr>
            <a:spLocks noChangeArrowheads="1"/>
          </p:cNvSpPr>
          <p:nvPr/>
        </p:nvSpPr>
        <p:spPr bwMode="auto">
          <a:xfrm>
            <a:off x="114300" y="1700213"/>
            <a:ext cx="1865313" cy="792162"/>
          </a:xfrm>
          <a:prstGeom prst="wedgeEllipseCallout">
            <a:avLst>
              <a:gd name="adj1" fmla="val 76213"/>
              <a:gd name="adj2" fmla="val -82667"/>
            </a:avLst>
          </a:prstGeom>
          <a:gradFill rotWithShape="1">
            <a:gsLst>
              <a:gs pos="0">
                <a:srgbClr val="E4FFFE"/>
              </a:gs>
              <a:gs pos="100000">
                <a:srgbClr val="BAFEFC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tIns="46800" anchor="ctr" anchorCtr="1"/>
          <a:lstStyle/>
          <a:p>
            <a:pPr algn="ctr">
              <a:lnSpc>
                <a:spcPct val="80000"/>
              </a:lnSpc>
            </a:pPr>
            <a:r>
              <a:rPr lang="en-US" sz="2000"/>
              <a:t>long-term </a:t>
            </a:r>
            <a:r>
              <a:rPr lang="en-US" sz="2800" b="1">
                <a:solidFill>
                  <a:srgbClr val="C83C3C"/>
                </a:solidFill>
              </a:rPr>
              <a:t>?</a:t>
            </a:r>
          </a:p>
        </p:txBody>
      </p:sp>
      <p:sp>
        <p:nvSpPr>
          <p:cNvPr id="1168448" name="AutoShape 64"/>
          <p:cNvSpPr>
            <a:spLocks noChangeArrowheads="1"/>
          </p:cNvSpPr>
          <p:nvPr/>
        </p:nvSpPr>
        <p:spPr bwMode="auto">
          <a:xfrm flipH="1">
            <a:off x="6813550" y="1196975"/>
            <a:ext cx="1863725" cy="792163"/>
          </a:xfrm>
          <a:prstGeom prst="wedgeEllipseCallout">
            <a:avLst>
              <a:gd name="adj1" fmla="val 104338"/>
              <a:gd name="adj2" fmla="val -33972"/>
            </a:avLst>
          </a:prstGeom>
          <a:gradFill rotWithShape="1">
            <a:gsLst>
              <a:gs pos="0">
                <a:srgbClr val="DEFBCF"/>
              </a:gs>
              <a:gs pos="100000">
                <a:srgbClr val="AEF58B"/>
              </a:gs>
            </a:gsLst>
            <a:path path="rect">
              <a:fillToRect l="50000" t="50000" r="50000" b="50000"/>
            </a:path>
          </a:gra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tIns="46800" anchor="ctr" anchorCtr="1"/>
          <a:lstStyle/>
          <a:p>
            <a:pPr algn="ctr">
              <a:lnSpc>
                <a:spcPct val="80000"/>
              </a:lnSpc>
            </a:pPr>
            <a:r>
              <a:rPr lang="en-US" sz="2000"/>
              <a:t> short-term </a:t>
            </a:r>
            <a:r>
              <a:rPr lang="en-US" sz="2800" b="1">
                <a:solidFill>
                  <a:srgbClr val="C83C3C"/>
                </a:solidFill>
              </a:rPr>
              <a:t>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188199" y="6470651"/>
            <a:ext cx="1905000" cy="360362"/>
          </a:xfrm>
        </p:spPr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1026" name="Picture 2" descr="Bildergebnis für wasser trin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1" t="4744" r="16617" b="12631"/>
          <a:stretch/>
        </p:blipFill>
        <p:spPr bwMode="auto">
          <a:xfrm>
            <a:off x="3827463" y="3780294"/>
            <a:ext cx="1512210" cy="14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6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6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6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6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6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6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6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6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6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6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6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6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6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6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6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16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6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6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6" grpId="0" animBg="1"/>
      <p:bldP spid="1168387" grpId="0" animBg="1" autoUpdateAnimBg="0"/>
      <p:bldP spid="1168388" grpId="0" animBg="1" autoUpdateAnimBg="0"/>
      <p:bldP spid="1168390" grpId="0" animBg="1"/>
      <p:bldP spid="1168391" grpId="0" animBg="1"/>
      <p:bldP spid="1168438" grpId="0" animBg="1"/>
      <p:bldP spid="1168439" grpId="0" animBg="1"/>
      <p:bldP spid="1168440" grpId="0" animBg="1"/>
      <p:bldP spid="1168441" grpId="0" animBg="1"/>
      <p:bldP spid="1168442" grpId="0" animBg="1"/>
      <p:bldP spid="1168443" grpId="0" autoUpdateAnimBg="0"/>
      <p:bldP spid="1168389" grpId="0" animBg="1" autoUpdateAnimBg="0"/>
      <p:bldP spid="1168445" grpId="0" animBg="1" autoUpdateAnimBg="0"/>
      <p:bldP spid="1168445" grpId="1" animBg="1"/>
      <p:bldP spid="1168446" grpId="0" animBg="1" autoUpdateAnimBg="0"/>
      <p:bldP spid="1168446" grpId="1" animBg="1"/>
      <p:bldP spid="1168447" grpId="0" animBg="1" autoUpdateAnimBg="0"/>
      <p:bldP spid="1168447" grpId="1" animBg="1"/>
      <p:bldP spid="1168448" grpId="0" animBg="1" autoUpdateAnimBg="0"/>
      <p:bldP spid="11684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2555720" y="2060575"/>
            <a:ext cx="1800225" cy="9223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C8"/>
              </a:gs>
              <a:gs pos="100000">
                <a:srgbClr val="FFFF99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>
                <a:latin typeface="Arial" pitchFamily="34" charset="0"/>
              </a:rPr>
              <a:t>orientation by objectives</a:t>
            </a: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466725" y="2060575"/>
            <a:ext cx="1800225" cy="9223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C8"/>
              </a:gs>
              <a:gs pos="100000">
                <a:srgbClr val="FFFF99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>
                <a:latin typeface="Arial" pitchFamily="34" charset="0"/>
              </a:rPr>
              <a:t>financial resources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4644010" y="2060575"/>
            <a:ext cx="1919288" cy="9223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C8"/>
              </a:gs>
              <a:gs pos="100000">
                <a:srgbClr val="FFFF99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>
                <a:latin typeface="Arial" pitchFamily="34" charset="0"/>
              </a:rPr>
              <a:t>motivation for implementation</a:t>
            </a:r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4347503" y="2333625"/>
            <a:ext cx="433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/>
              <a:t>x</a:t>
            </a:r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2232024" y="2332038"/>
            <a:ext cx="433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/>
              <a:t>x</a:t>
            </a:r>
          </a:p>
        </p:txBody>
      </p:sp>
      <p:sp>
        <p:nvSpPr>
          <p:cNvPr id="363523" name="AutoShape 3"/>
          <p:cNvSpPr>
            <a:spLocks noChangeArrowheads="1"/>
          </p:cNvSpPr>
          <p:nvPr/>
        </p:nvSpPr>
        <p:spPr bwMode="auto">
          <a:xfrm>
            <a:off x="4375150" y="3192463"/>
            <a:ext cx="433388" cy="1008062"/>
          </a:xfrm>
          <a:prstGeom prst="downArrow">
            <a:avLst>
              <a:gd name="adj1" fmla="val 50000"/>
              <a:gd name="adj2" fmla="val 58150"/>
            </a:avLst>
          </a:prstGeom>
          <a:solidFill>
            <a:srgbClr val="C0C0C0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2570163" y="4308475"/>
            <a:ext cx="4032250" cy="8493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EFFFFF"/>
              </a:gs>
              <a:gs pos="100000">
                <a:srgbClr val="CCFFFF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de-DE" sz="2000">
                <a:latin typeface="Arial" pitchFamily="34" charset="0"/>
              </a:rPr>
              <a:t>economic force</a:t>
            </a:r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6877050" y="2060575"/>
            <a:ext cx="1800225" cy="9350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C8"/>
              </a:gs>
              <a:gs pos="100000">
                <a:srgbClr val="FFFF99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>
                <a:latin typeface="Arial" pitchFamily="34" charset="0"/>
              </a:rPr>
              <a:t>time resources</a:t>
            </a:r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6532563" y="2332038"/>
            <a:ext cx="4333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/>
              <a:t>x</a:t>
            </a:r>
          </a:p>
        </p:txBody>
      </p:sp>
      <p:sp>
        <p:nvSpPr>
          <p:cNvPr id="24589" name="Rectangle 17"/>
          <p:cNvSpPr>
            <a:spLocks noGrp="1" noChangeArrowheads="1"/>
          </p:cNvSpPr>
          <p:nvPr>
            <p:ph type="title"/>
          </p:nvPr>
        </p:nvSpPr>
        <p:spPr>
          <a:xfrm>
            <a:off x="422275" y="866775"/>
            <a:ext cx="8353425" cy="981075"/>
          </a:xfrm>
        </p:spPr>
        <p:txBody>
          <a:bodyPr/>
          <a:lstStyle/>
          <a:p>
            <a:r>
              <a:rPr lang="de-DE" smtClean="0"/>
              <a:t>Aspects of the development of potential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717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 animBg="1"/>
      <p:bldP spid="363527" grpId="0" animBg="1"/>
      <p:bldP spid="363528" grpId="0" animBg="1"/>
      <p:bldP spid="363531" grpId="0"/>
      <p:bldP spid="363532" grpId="0"/>
      <p:bldP spid="363523" grpId="0" animBg="1"/>
      <p:bldP spid="363535" grpId="0" animBg="1"/>
      <p:bldP spid="3635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858838"/>
            <a:ext cx="8408987" cy="6937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/>
              <a:t>Strategic </a:t>
            </a:r>
            <a:r>
              <a:rPr lang="de-DE" dirty="0" err="1" smtClean="0"/>
              <a:t>questions</a:t>
            </a:r>
            <a:endParaRPr lang="en-US" dirty="0" smtClean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700338" y="1557338"/>
            <a:ext cx="2263775" cy="5111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 smtClean="0"/>
              <a:t>Business-</a:t>
            </a:r>
            <a:r>
              <a:rPr lang="de-DE" sz="1600" b="1" dirty="0" err="1" smtClean="0"/>
              <a:t>idea</a:t>
            </a:r>
            <a:endParaRPr lang="de-DE" sz="1600" b="1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678113" y="2924175"/>
            <a:ext cx="2265362" cy="5111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 smtClean="0"/>
              <a:t>Orientation</a:t>
            </a:r>
            <a:endParaRPr lang="de-DE" sz="1600" b="1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678113" y="2243138"/>
            <a:ext cx="2265362" cy="5111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 smtClean="0"/>
              <a:t>Business-model</a:t>
            </a:r>
            <a:endParaRPr lang="de-DE" sz="1600" b="1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667000" y="3692525"/>
            <a:ext cx="2265363" cy="5111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5">
                  <a:lumMod val="50000"/>
                </a:schemeClr>
              </a:gs>
              <a:gs pos="30000">
                <a:schemeClr val="accent5">
                  <a:lumMod val="50000"/>
                </a:schemeClr>
              </a:gs>
              <a:gs pos="45000">
                <a:schemeClr val="accent5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 err="1" smtClean="0">
                <a:solidFill>
                  <a:srgbClr val="FFFFFF"/>
                </a:solidFill>
              </a:rPr>
              <a:t>Concretion</a:t>
            </a:r>
            <a:endParaRPr lang="de-DE" sz="1600" b="1" dirty="0">
              <a:solidFill>
                <a:srgbClr val="FFFFFF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667000" y="4949825"/>
            <a:ext cx="2265363" cy="5111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0000"/>
              </a:gs>
              <a:gs pos="43000">
                <a:srgbClr val="FF6699"/>
              </a:gs>
              <a:gs pos="81000">
                <a:srgbClr val="2254A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 smtClean="0">
                <a:solidFill>
                  <a:srgbClr val="FFFFFF"/>
                </a:solidFill>
              </a:rPr>
              <a:t>Medium </a:t>
            </a:r>
            <a:r>
              <a:rPr lang="de-DE" sz="1600" b="1" dirty="0" err="1" smtClean="0">
                <a:solidFill>
                  <a:srgbClr val="FFFFFF"/>
                </a:solidFill>
              </a:rPr>
              <a:t>term</a:t>
            </a:r>
            <a:r>
              <a:rPr lang="de-DE" sz="1600" b="1" dirty="0" smtClean="0">
                <a:solidFill>
                  <a:srgbClr val="FFFFFF"/>
                </a:solidFill>
              </a:rPr>
              <a:t> </a:t>
            </a:r>
            <a:r>
              <a:rPr lang="de-DE" sz="1600" b="1" dirty="0" err="1" smtClean="0">
                <a:solidFill>
                  <a:srgbClr val="FFFFFF"/>
                </a:solidFill>
              </a:rPr>
              <a:t>planning</a:t>
            </a:r>
            <a:endParaRPr lang="de-DE" sz="1600" b="1" dirty="0">
              <a:solidFill>
                <a:srgbClr val="FFFFFF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654300" y="5737225"/>
            <a:ext cx="2262188" cy="51117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>
                <a:solidFill>
                  <a:srgbClr val="FFFFFF"/>
                </a:solidFill>
              </a:rPr>
              <a:t>Budget / </a:t>
            </a:r>
            <a:r>
              <a:rPr lang="de-DE" sz="1600" b="1" dirty="0" err="1" smtClean="0">
                <a:solidFill>
                  <a:srgbClr val="FFFFFF"/>
                </a:solidFill>
              </a:rPr>
              <a:t>Liquidity</a:t>
            </a:r>
            <a:endParaRPr lang="de-DE" sz="1600" b="1" dirty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667000" y="4316413"/>
            <a:ext cx="2265363" cy="5111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>
                <a:solidFill>
                  <a:srgbClr val="FFFFFF"/>
                </a:solidFill>
              </a:rPr>
              <a:t>Balanced Scorecard</a:t>
            </a:r>
          </a:p>
        </p:txBody>
      </p:sp>
      <p:sp>
        <p:nvSpPr>
          <p:cNvPr id="35" name="Rechteck 34"/>
          <p:cNvSpPr>
            <a:spLocks noChangeArrowheads="1"/>
          </p:cNvSpPr>
          <p:nvPr/>
        </p:nvSpPr>
        <p:spPr bwMode="auto">
          <a:xfrm>
            <a:off x="466725" y="2197100"/>
            <a:ext cx="2160588" cy="6381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 smtClean="0"/>
              <a:t>Future </a:t>
            </a:r>
            <a:r>
              <a:rPr lang="de-DE" sz="1600" b="1" dirty="0" err="1" smtClean="0"/>
              <a:t>orientation</a:t>
            </a:r>
            <a:endParaRPr lang="de-DE" sz="1600" b="1" dirty="0"/>
          </a:p>
        </p:txBody>
      </p:sp>
      <p:sp>
        <p:nvSpPr>
          <p:cNvPr id="36" name="Rechteck 35"/>
          <p:cNvSpPr>
            <a:spLocks noChangeArrowheads="1"/>
          </p:cNvSpPr>
          <p:nvPr/>
        </p:nvSpPr>
        <p:spPr bwMode="auto">
          <a:xfrm>
            <a:off x="468313" y="4243388"/>
            <a:ext cx="2159000" cy="6492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 smtClean="0">
                <a:solidFill>
                  <a:srgbClr val="FFFFFF"/>
                </a:solidFill>
              </a:rPr>
              <a:t>Business </a:t>
            </a:r>
            <a:r>
              <a:rPr lang="de-DE" sz="1600" b="1" dirty="0" err="1" smtClean="0">
                <a:solidFill>
                  <a:srgbClr val="FFFFFF"/>
                </a:solidFill>
              </a:rPr>
              <a:t>processes</a:t>
            </a:r>
            <a:endParaRPr lang="de-DE" sz="1600" b="1" dirty="0">
              <a:solidFill>
                <a:srgbClr val="FFFFFF"/>
              </a:solidFill>
            </a:endParaRPr>
          </a:p>
        </p:txBody>
      </p:sp>
      <p:sp>
        <p:nvSpPr>
          <p:cNvPr id="37" name="Rechteck 36"/>
          <p:cNvSpPr>
            <a:spLocks noChangeArrowheads="1"/>
          </p:cNvSpPr>
          <p:nvPr/>
        </p:nvSpPr>
        <p:spPr bwMode="auto">
          <a:xfrm>
            <a:off x="457200" y="5654675"/>
            <a:ext cx="2160588" cy="646113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b="1" dirty="0" smtClean="0">
                <a:solidFill>
                  <a:srgbClr val="FFFFFF"/>
                </a:solidFill>
              </a:rPr>
              <a:t>Reporting</a:t>
            </a:r>
            <a:endParaRPr lang="de-DE" sz="1600" b="1" dirty="0">
              <a:solidFill>
                <a:srgbClr val="FFFFFF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5089525" y="1506538"/>
            <a:ext cx="36877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dirty="0"/>
              <a:t>1. </a:t>
            </a:r>
            <a:r>
              <a:rPr lang="de-DE" sz="1600" dirty="0" smtClean="0"/>
              <a:t>Do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know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business-</a:t>
            </a:r>
            <a:r>
              <a:rPr lang="de-DE" sz="1600" dirty="0" err="1" smtClean="0"/>
              <a:t>idea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our</a:t>
            </a:r>
            <a:r>
              <a:rPr lang="de-DE" sz="1600" dirty="0" smtClean="0"/>
              <a:t>  </a:t>
            </a:r>
            <a:r>
              <a:rPr lang="de-DE" sz="1600" dirty="0" err="1" smtClean="0"/>
              <a:t>company</a:t>
            </a:r>
            <a:r>
              <a:rPr lang="de-DE" sz="1600" dirty="0" smtClean="0"/>
              <a:t> ?</a:t>
            </a:r>
            <a:endParaRPr lang="de-DE" sz="1600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075238" y="2259898"/>
            <a:ext cx="3602037" cy="66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dirty="0"/>
              <a:t>2.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earn</a:t>
            </a:r>
            <a:r>
              <a:rPr lang="de-DE" sz="1600" dirty="0" smtClean="0"/>
              <a:t> </a:t>
            </a:r>
            <a:r>
              <a:rPr lang="de-DE" sz="1600" dirty="0" err="1" smtClean="0"/>
              <a:t>enough</a:t>
            </a:r>
            <a:r>
              <a:rPr lang="de-DE" sz="1600" dirty="0" smtClean="0"/>
              <a:t> </a:t>
            </a:r>
            <a:r>
              <a:rPr lang="de-DE" sz="1600" dirty="0" err="1" smtClean="0"/>
              <a:t>money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this</a:t>
            </a:r>
            <a:r>
              <a:rPr lang="de-DE" sz="1600" dirty="0" smtClean="0"/>
              <a:t> business-</a:t>
            </a:r>
            <a:r>
              <a:rPr lang="de-DE" sz="1600" dirty="0" err="1" smtClean="0"/>
              <a:t>idea</a:t>
            </a:r>
            <a:r>
              <a:rPr lang="de-DE" sz="1600" dirty="0" smtClean="0"/>
              <a:t> ?</a:t>
            </a:r>
            <a:endParaRPr lang="de-DE" sz="1600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5083174" y="2838450"/>
            <a:ext cx="3746501" cy="6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dirty="0"/>
              <a:t>3. </a:t>
            </a:r>
            <a:r>
              <a:rPr lang="de-DE" sz="1600" dirty="0" err="1" smtClean="0"/>
              <a:t>What</a:t>
            </a:r>
            <a:r>
              <a:rPr lang="de-DE" sz="1600" dirty="0" smtClean="0"/>
              <a:t> </a:t>
            </a:r>
            <a:r>
              <a:rPr lang="de-DE" sz="1600" dirty="0" err="1" smtClean="0"/>
              <a:t>kind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corporate</a:t>
            </a:r>
            <a:r>
              <a:rPr lang="de-DE" sz="1600" dirty="0" smtClean="0"/>
              <a:t> </a:t>
            </a:r>
            <a:r>
              <a:rPr lang="de-DE" sz="1600" dirty="0" err="1" smtClean="0"/>
              <a:t>policy</a:t>
            </a:r>
            <a:r>
              <a:rPr lang="de-DE" sz="1600" dirty="0" smtClean="0"/>
              <a:t> </a:t>
            </a:r>
            <a:r>
              <a:rPr lang="de-DE" sz="1600" dirty="0" err="1" smtClean="0"/>
              <a:t>orientation</a:t>
            </a:r>
            <a:r>
              <a:rPr lang="de-DE" sz="1600" dirty="0" smtClean="0"/>
              <a:t> </a:t>
            </a:r>
            <a:r>
              <a:rPr lang="de-DE" sz="1600" dirty="0" err="1" smtClean="0"/>
              <a:t>follows</a:t>
            </a:r>
            <a:r>
              <a:rPr lang="de-DE" sz="1600" dirty="0" smtClean="0"/>
              <a:t> </a:t>
            </a:r>
            <a:r>
              <a:rPr lang="de-DE" sz="1600" dirty="0" err="1" smtClean="0"/>
              <a:t>our</a:t>
            </a:r>
            <a:r>
              <a:rPr lang="de-DE" sz="1600" dirty="0" smtClean="0"/>
              <a:t> business-</a:t>
            </a:r>
            <a:r>
              <a:rPr lang="de-DE" sz="1600" dirty="0" err="1" smtClean="0"/>
              <a:t>idea</a:t>
            </a:r>
            <a:r>
              <a:rPr lang="de-DE" sz="1600" dirty="0" smtClean="0"/>
              <a:t> ?</a:t>
            </a:r>
            <a:endParaRPr lang="de-DE" sz="1600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068888" y="3676650"/>
            <a:ext cx="3906837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dirty="0"/>
              <a:t>4. </a:t>
            </a:r>
            <a:r>
              <a:rPr lang="de-DE" sz="1600" dirty="0" smtClean="0"/>
              <a:t>Do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concrete</a:t>
            </a:r>
            <a:r>
              <a:rPr lang="de-DE" sz="1600" dirty="0" smtClean="0"/>
              <a:t> </a:t>
            </a:r>
            <a:r>
              <a:rPr lang="de-DE" sz="1600" dirty="0" err="1" smtClean="0"/>
              <a:t>ideas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reach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orientation</a:t>
            </a:r>
            <a:r>
              <a:rPr lang="de-DE" sz="1600" dirty="0" smtClean="0"/>
              <a:t> ?</a:t>
            </a:r>
            <a:endParaRPr lang="de-DE" sz="1600" dirty="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072063" y="4298950"/>
            <a:ext cx="3724275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dirty="0"/>
              <a:t>5.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which</a:t>
            </a:r>
            <a:r>
              <a:rPr lang="de-DE" sz="1600" dirty="0" smtClean="0"/>
              <a:t> </a:t>
            </a:r>
            <a:r>
              <a:rPr lang="de-DE" sz="1600" dirty="0" err="1" smtClean="0"/>
              <a:t>strategic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do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want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start</a:t>
            </a:r>
            <a:r>
              <a:rPr lang="de-DE" sz="1600" dirty="0" smtClean="0"/>
              <a:t> </a:t>
            </a:r>
            <a:r>
              <a:rPr lang="de-DE" sz="1600" dirty="0" err="1" smtClean="0"/>
              <a:t>now</a:t>
            </a:r>
            <a:r>
              <a:rPr lang="de-DE" sz="1600" dirty="0" smtClean="0"/>
              <a:t> ?</a:t>
            </a:r>
            <a:endParaRPr lang="de-DE" sz="1600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076825" y="4887913"/>
            <a:ext cx="3719513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dirty="0"/>
              <a:t>6. </a:t>
            </a:r>
            <a:r>
              <a:rPr lang="de-DE" sz="1600" dirty="0" err="1" smtClean="0"/>
              <a:t>How</a:t>
            </a:r>
            <a:r>
              <a:rPr lang="de-DE" sz="1600" dirty="0" smtClean="0"/>
              <a:t> do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connect</a:t>
            </a:r>
            <a:r>
              <a:rPr lang="de-DE" sz="1600" dirty="0" smtClean="0"/>
              <a:t> </a:t>
            </a:r>
            <a:r>
              <a:rPr lang="de-DE" sz="1600" dirty="0" err="1" smtClean="0"/>
              <a:t>these</a:t>
            </a:r>
            <a:r>
              <a:rPr lang="de-DE" sz="1600" dirty="0" smtClean="0"/>
              <a:t> </a:t>
            </a:r>
            <a:r>
              <a:rPr lang="de-DE" sz="1600" dirty="0" err="1" smtClean="0"/>
              <a:t>strategic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</a:t>
            </a:r>
            <a:r>
              <a:rPr lang="de-DE" sz="1600" dirty="0" err="1" smtClean="0"/>
              <a:t>into</a:t>
            </a:r>
            <a:r>
              <a:rPr lang="de-DE" sz="1600" dirty="0" smtClean="0"/>
              <a:t> </a:t>
            </a:r>
            <a:r>
              <a:rPr lang="de-DE" sz="1600" dirty="0" err="1" smtClean="0"/>
              <a:t>our</a:t>
            </a:r>
            <a:r>
              <a:rPr lang="de-DE" sz="1600" dirty="0" smtClean="0"/>
              <a:t> </a:t>
            </a:r>
            <a:r>
              <a:rPr lang="de-DE" sz="1600" dirty="0" err="1" smtClean="0"/>
              <a:t>business</a:t>
            </a:r>
            <a:r>
              <a:rPr lang="de-DE" sz="1600" dirty="0" smtClean="0"/>
              <a:t> </a:t>
            </a:r>
            <a:r>
              <a:rPr lang="de-DE" sz="1600" dirty="0" err="1" smtClean="0"/>
              <a:t>plans</a:t>
            </a:r>
            <a:r>
              <a:rPr lang="de-DE" sz="1600" dirty="0" smtClean="0"/>
              <a:t> ?</a:t>
            </a:r>
            <a:endParaRPr lang="de-DE" sz="1600" dirty="0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5072063" y="5711825"/>
            <a:ext cx="3903662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 eaLnBrk="1" hangingPunct="1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de-DE" sz="1600" dirty="0"/>
              <a:t>7. </a:t>
            </a:r>
            <a:r>
              <a:rPr lang="de-DE" sz="1600" dirty="0" err="1" smtClean="0"/>
              <a:t>How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finance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planned</a:t>
            </a:r>
            <a:r>
              <a:rPr lang="de-DE" sz="1600" dirty="0" smtClean="0"/>
              <a:t> </a:t>
            </a:r>
            <a:r>
              <a:rPr lang="de-DE" sz="1600" dirty="0" err="1" smtClean="0"/>
              <a:t>strategic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?</a:t>
            </a:r>
            <a:endParaRPr lang="de-DE" sz="1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21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  <p:bldP spid="36" grpId="0" animBg="1"/>
      <p:bldP spid="3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890603"/>
            <a:ext cx="15827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Grafik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5" b="4175"/>
          <a:stretch>
            <a:fillRect/>
          </a:stretch>
        </p:blipFill>
        <p:spPr bwMode="auto">
          <a:xfrm>
            <a:off x="3659188" y="4591050"/>
            <a:ext cx="20161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66725" y="4724400"/>
            <a:ext cx="1182688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 – 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3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years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7598" name="Textfeld 41"/>
          <p:cNvSpPr txBox="1">
            <a:spLocks noChangeArrowheads="1"/>
          </p:cNvSpPr>
          <p:nvPr/>
        </p:nvSpPr>
        <p:spPr bwMode="auto">
          <a:xfrm>
            <a:off x="5565775" y="2525713"/>
            <a:ext cx="235267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4F6228"/>
                </a:solidFill>
              </a:rPr>
              <a:t>Business-model</a:t>
            </a:r>
            <a:endParaRPr lang="de-DE" sz="1600" b="1" dirty="0">
              <a:solidFill>
                <a:srgbClr val="4F6228"/>
              </a:solidFill>
            </a:endParaRPr>
          </a:p>
        </p:txBody>
      </p:sp>
      <p:cxnSp>
        <p:nvCxnSpPr>
          <p:cNvPr id="67599" name="Gerade Verbindung 74"/>
          <p:cNvCxnSpPr>
            <a:cxnSpLocks noChangeShapeType="1"/>
          </p:cNvCxnSpPr>
          <p:nvPr/>
        </p:nvCxnSpPr>
        <p:spPr bwMode="auto">
          <a:xfrm>
            <a:off x="466725" y="2852738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Gerade Verbindung 84"/>
          <p:cNvCxnSpPr>
            <a:cxnSpLocks noChangeShapeType="1"/>
          </p:cNvCxnSpPr>
          <p:nvPr/>
        </p:nvCxnSpPr>
        <p:spPr bwMode="auto">
          <a:xfrm>
            <a:off x="466725" y="5905500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6" name="Textfeld 44"/>
          <p:cNvSpPr txBox="1">
            <a:spLocks noChangeArrowheads="1"/>
          </p:cNvSpPr>
          <p:nvPr/>
        </p:nvSpPr>
        <p:spPr bwMode="auto">
          <a:xfrm>
            <a:off x="3354388" y="5067300"/>
            <a:ext cx="2630487" cy="306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00000"/>
                </a:solidFill>
              </a:rPr>
              <a:t>Balanced Scorecard</a:t>
            </a:r>
          </a:p>
        </p:txBody>
      </p:sp>
      <p:sp>
        <p:nvSpPr>
          <p:cNvPr id="67607" name="Textfeld 50"/>
          <p:cNvSpPr txBox="1">
            <a:spLocks noChangeArrowheads="1"/>
          </p:cNvSpPr>
          <p:nvPr/>
        </p:nvSpPr>
        <p:spPr bwMode="auto">
          <a:xfrm>
            <a:off x="3059827" y="5568950"/>
            <a:ext cx="3055936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C00000"/>
                </a:solidFill>
              </a:rPr>
              <a:t>Intermediate-term </a:t>
            </a:r>
            <a:r>
              <a:rPr lang="de-DE" sz="1600" b="1" dirty="0" err="1" smtClean="0">
                <a:solidFill>
                  <a:srgbClr val="C00000"/>
                </a:solidFill>
              </a:rPr>
              <a:t>planning</a:t>
            </a:r>
            <a:r>
              <a:rPr lang="de-DE" sz="1600" b="1" dirty="0" smtClean="0">
                <a:solidFill>
                  <a:srgbClr val="C00000"/>
                </a:solidFill>
              </a:rPr>
              <a:t> </a:t>
            </a:r>
            <a:endParaRPr lang="de-DE" sz="1600" b="1" dirty="0">
              <a:solidFill>
                <a:srgbClr val="C00000"/>
              </a:solidFill>
            </a:endParaRPr>
          </a:p>
        </p:txBody>
      </p:sp>
      <p:pic>
        <p:nvPicPr>
          <p:cNvPr id="67608" name="Grafik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4" b="2509"/>
          <a:stretch>
            <a:fillRect/>
          </a:stretch>
        </p:blipFill>
        <p:spPr bwMode="auto">
          <a:xfrm>
            <a:off x="1471433" y="4811713"/>
            <a:ext cx="15509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97" y="4776630"/>
            <a:ext cx="15541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feld 51"/>
          <p:cNvSpPr txBox="1"/>
          <p:nvPr/>
        </p:nvSpPr>
        <p:spPr bwMode="auto">
          <a:xfrm>
            <a:off x="755470" y="4694238"/>
            <a:ext cx="3028950" cy="319087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smtClean="0">
                <a:cs typeface="Arial" pitchFamily="34" charset="0"/>
              </a:rPr>
              <a:t>Strategic House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97" name="Textfeld 53"/>
          <p:cNvSpPr txBox="1"/>
          <p:nvPr/>
        </p:nvSpPr>
        <p:spPr bwMode="auto">
          <a:xfrm>
            <a:off x="5880753" y="4455774"/>
            <a:ext cx="2181225" cy="436563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de-DE"/>
            </a:defPPr>
            <a:lvl1pPr marL="0" indent="0" algn="ctr" fontAlgn="auto">
              <a:spcBef>
                <a:spcPts val="0"/>
              </a:spcBef>
              <a:spcAft>
                <a:spcPts val="0"/>
              </a:spcAft>
              <a:defRPr sz="1400" b="1">
                <a:latin typeface="Arial" pitchFamily="34" charset="0"/>
                <a:cs typeface="Arial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hangingPunct="1">
              <a:defRPr/>
            </a:pPr>
            <a:r>
              <a:rPr lang="de-DE" dirty="0" smtClean="0"/>
              <a:t>Reporting-Scorecard</a:t>
            </a:r>
            <a:endParaRPr lang="de-DE" dirty="0"/>
          </a:p>
        </p:txBody>
      </p:sp>
      <p:sp>
        <p:nvSpPr>
          <p:cNvPr id="98" name="Textfeld 44"/>
          <p:cNvSpPr txBox="1"/>
          <p:nvPr/>
        </p:nvSpPr>
        <p:spPr bwMode="auto">
          <a:xfrm>
            <a:off x="1758770" y="5200650"/>
            <a:ext cx="1228725" cy="50165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Strategic</a:t>
            </a:r>
            <a: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  <a:t/>
            </a:r>
            <a:b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Projects</a:t>
            </a:r>
            <a:endParaRPr lang="de-DE" sz="1200" b="1" i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99" name="Textfeld 44"/>
          <p:cNvSpPr txBox="1"/>
          <p:nvPr/>
        </p:nvSpPr>
        <p:spPr bwMode="auto">
          <a:xfrm>
            <a:off x="6512860" y="5122705"/>
            <a:ext cx="1228725" cy="63341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balance</a:t>
            </a:r>
            <a: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  <a:t/>
            </a:r>
            <a:b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of</a:t>
            </a: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goals</a:t>
            </a:r>
            <a:endParaRPr lang="de-DE" sz="1200" b="1" i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67614" name="Pfeil nach rechts 99"/>
          <p:cNvSpPr>
            <a:spLocks noChangeArrowheads="1"/>
          </p:cNvSpPr>
          <p:nvPr/>
        </p:nvSpPr>
        <p:spPr bwMode="auto">
          <a:xfrm rot="10800000">
            <a:off x="3021013" y="5157788"/>
            <a:ext cx="542925" cy="142875"/>
          </a:xfrm>
          <a:prstGeom prst="rightArrow">
            <a:avLst>
              <a:gd name="adj1" fmla="val 50000"/>
              <a:gd name="adj2" fmla="val 50860"/>
            </a:avLst>
          </a:prstGeom>
          <a:solidFill>
            <a:srgbClr val="C83C3C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67615" name="Pfeil nach rechts 100"/>
          <p:cNvSpPr>
            <a:spLocks noChangeArrowheads="1"/>
          </p:cNvSpPr>
          <p:nvPr/>
        </p:nvSpPr>
        <p:spPr bwMode="auto">
          <a:xfrm>
            <a:off x="5791200" y="5157788"/>
            <a:ext cx="542925" cy="142875"/>
          </a:xfrm>
          <a:prstGeom prst="rightArrow">
            <a:avLst>
              <a:gd name="adj1" fmla="val 50000"/>
              <a:gd name="adj2" fmla="val 50544"/>
            </a:avLst>
          </a:prstGeom>
          <a:solidFill>
            <a:srgbClr val="C83C3C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67618" name="Textfeld 39"/>
          <p:cNvSpPr txBox="1">
            <a:spLocks noChangeArrowheads="1"/>
          </p:cNvSpPr>
          <p:nvPr/>
        </p:nvSpPr>
        <p:spPr bwMode="auto">
          <a:xfrm>
            <a:off x="8134569" y="1878210"/>
            <a:ext cx="10509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4F6228"/>
                </a:solidFill>
              </a:rPr>
              <a:t>Concept</a:t>
            </a:r>
            <a:endParaRPr lang="de-DE" sz="1600" b="1" dirty="0">
              <a:solidFill>
                <a:srgbClr val="4F6228"/>
              </a:solidFill>
            </a:endParaRPr>
          </a:p>
        </p:txBody>
      </p:sp>
      <p:sp>
        <p:nvSpPr>
          <p:cNvPr id="36" name="Geschweifte Klammer rechts 35"/>
          <p:cNvSpPr>
            <a:spLocks/>
          </p:cNvSpPr>
          <p:nvPr/>
        </p:nvSpPr>
        <p:spPr bwMode="auto">
          <a:xfrm>
            <a:off x="7889875" y="1200150"/>
            <a:ext cx="428625" cy="1652588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4F6228"/>
            </a:solidFill>
            <a:round/>
            <a:headEnd/>
            <a:tailEnd/>
          </a:ln>
          <a:ex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620" name="Geschweifte Klammer rechts 36"/>
          <p:cNvSpPr>
            <a:spLocks/>
          </p:cNvSpPr>
          <p:nvPr/>
        </p:nvSpPr>
        <p:spPr bwMode="auto">
          <a:xfrm>
            <a:off x="7885113" y="2852738"/>
            <a:ext cx="428625" cy="1692275"/>
          </a:xfrm>
          <a:prstGeom prst="rightBrace">
            <a:avLst>
              <a:gd name="adj1" fmla="val 8335"/>
              <a:gd name="adj2" fmla="val 50000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>
              <a:solidFill>
                <a:srgbClr val="C00000"/>
              </a:solidFill>
            </a:endParaRPr>
          </a:p>
        </p:txBody>
      </p:sp>
      <p:sp>
        <p:nvSpPr>
          <p:cNvPr id="67621" name="Textfeld 36"/>
          <p:cNvSpPr txBox="1">
            <a:spLocks noChangeArrowheads="1"/>
          </p:cNvSpPr>
          <p:nvPr/>
        </p:nvSpPr>
        <p:spPr bwMode="auto">
          <a:xfrm>
            <a:off x="8201025" y="3338513"/>
            <a:ext cx="955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C00000"/>
                </a:solidFill>
              </a:rPr>
              <a:t>Strategy-develop-ment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67622" name="Geschweifte Klammer rechts 38"/>
          <p:cNvSpPr>
            <a:spLocks/>
          </p:cNvSpPr>
          <p:nvPr/>
        </p:nvSpPr>
        <p:spPr bwMode="auto">
          <a:xfrm>
            <a:off x="7891463" y="4545013"/>
            <a:ext cx="428625" cy="1368425"/>
          </a:xfrm>
          <a:prstGeom prst="rightBrace">
            <a:avLst>
              <a:gd name="adj1" fmla="val 8321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/>
          </a:p>
        </p:txBody>
      </p:sp>
      <p:sp>
        <p:nvSpPr>
          <p:cNvPr id="67623" name="Textfeld 48"/>
          <p:cNvSpPr txBox="1">
            <a:spLocks noChangeArrowheads="1"/>
          </p:cNvSpPr>
          <p:nvPr/>
        </p:nvSpPr>
        <p:spPr bwMode="auto">
          <a:xfrm>
            <a:off x="8123485" y="4853672"/>
            <a:ext cx="1051577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/>
              <a:t>Strategy</a:t>
            </a:r>
            <a:r>
              <a:rPr lang="de-DE" sz="1600" b="1" dirty="0" smtClean="0"/>
              <a:t>-</a:t>
            </a: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b="1" dirty="0" err="1" smtClean="0"/>
              <a:t>imple-mentation</a:t>
            </a:r>
            <a:endParaRPr lang="de-DE" sz="1200" b="1" dirty="0"/>
          </a:p>
        </p:txBody>
      </p:sp>
      <p:sp>
        <p:nvSpPr>
          <p:cNvPr id="67624" name="Textfeld 37"/>
          <p:cNvSpPr txBox="1">
            <a:spLocks noChangeArrowheads="1"/>
          </p:cNvSpPr>
          <p:nvPr/>
        </p:nvSpPr>
        <p:spPr bwMode="auto">
          <a:xfrm>
            <a:off x="8248650" y="5947256"/>
            <a:ext cx="852488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Use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of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strategic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endParaRPr lang="de-DE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potentials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de-DE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7625" name="Geschweifte Klammer rechts 41"/>
          <p:cNvSpPr>
            <a:spLocks/>
          </p:cNvSpPr>
          <p:nvPr/>
        </p:nvSpPr>
        <p:spPr bwMode="auto">
          <a:xfrm>
            <a:off x="7886700" y="5911850"/>
            <a:ext cx="428625" cy="781050"/>
          </a:xfrm>
          <a:prstGeom prst="rightBrace">
            <a:avLst>
              <a:gd name="adj1" fmla="val 8310"/>
              <a:gd name="adj2" fmla="val 50000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/>
          </a:p>
        </p:txBody>
      </p:sp>
      <p:sp>
        <p:nvSpPr>
          <p:cNvPr id="67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858838"/>
            <a:ext cx="8543922" cy="6937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/>
              <a:t>Strategic </a:t>
            </a:r>
            <a:r>
              <a:rPr lang="de-DE" dirty="0" err="1" smtClean="0"/>
              <a:t>dimensions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proceed</a:t>
            </a:r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l="18344" t="22074" r="16949" b="22183"/>
          <a:stretch/>
        </p:blipFill>
        <p:spPr>
          <a:xfrm>
            <a:off x="1294923" y="1400187"/>
            <a:ext cx="2296842" cy="1236703"/>
          </a:xfrm>
          <a:prstGeom prst="rect">
            <a:avLst/>
          </a:prstGeom>
        </p:spPr>
      </p:pic>
      <p:sp>
        <p:nvSpPr>
          <p:cNvPr id="57" name="Textfeld 56"/>
          <p:cNvSpPr txBox="1"/>
          <p:nvPr/>
        </p:nvSpPr>
        <p:spPr>
          <a:xfrm>
            <a:off x="446088" y="1530350"/>
            <a:ext cx="11826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“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timeless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“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Textfeld 41"/>
          <p:cNvSpPr txBox="1">
            <a:spLocks noChangeArrowheads="1"/>
          </p:cNvSpPr>
          <p:nvPr/>
        </p:nvSpPr>
        <p:spPr bwMode="auto">
          <a:xfrm>
            <a:off x="1317625" y="2508671"/>
            <a:ext cx="2352675" cy="33813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600" b="1" kern="0" dirty="0">
                <a:solidFill>
                  <a:srgbClr val="9BBB59">
                    <a:lumMod val="50000"/>
                  </a:srgbClr>
                </a:solidFill>
                <a:cs typeface="Arial"/>
              </a:rPr>
              <a:t>B</a:t>
            </a:r>
            <a:r>
              <a:rPr lang="de-DE" sz="1600" b="1" kern="0" dirty="0" smtClean="0">
                <a:solidFill>
                  <a:srgbClr val="9BBB59">
                    <a:lumMod val="50000"/>
                  </a:srgbClr>
                </a:solidFill>
                <a:cs typeface="Arial"/>
              </a:rPr>
              <a:t>usiness-</a:t>
            </a:r>
            <a:r>
              <a:rPr lang="de-DE" sz="1600" b="1" kern="0" dirty="0" err="1" smtClean="0">
                <a:solidFill>
                  <a:srgbClr val="9BBB59">
                    <a:lumMod val="50000"/>
                  </a:srgbClr>
                </a:solidFill>
                <a:cs typeface="Arial"/>
              </a:rPr>
              <a:t>idea</a:t>
            </a:r>
            <a:endParaRPr lang="de-DE" sz="1000" kern="0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7"/>
          <a:srcRect l="8830" t="19968" r="8235" b="2909"/>
          <a:stretch/>
        </p:blipFill>
        <p:spPr>
          <a:xfrm>
            <a:off x="5389999" y="1340710"/>
            <a:ext cx="2350441" cy="12345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8"/>
          <a:srcRect l="19850" t="24080" r="18049" b="5358"/>
          <a:stretch/>
        </p:blipFill>
        <p:spPr>
          <a:xfrm>
            <a:off x="1337254" y="2846809"/>
            <a:ext cx="2210174" cy="1512466"/>
          </a:xfrm>
          <a:prstGeom prst="rect">
            <a:avLst/>
          </a:prstGeom>
        </p:spPr>
      </p:pic>
      <p:sp>
        <p:nvSpPr>
          <p:cNvPr id="62" name="Textfeld 61"/>
          <p:cNvSpPr txBox="1"/>
          <p:nvPr/>
        </p:nvSpPr>
        <p:spPr>
          <a:xfrm>
            <a:off x="446088" y="3024188"/>
            <a:ext cx="11826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charset="0"/>
              </a:rPr>
              <a:t>3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10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years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7601" name="Textfeld 41"/>
          <p:cNvSpPr txBox="1">
            <a:spLocks noChangeArrowheads="1"/>
          </p:cNvSpPr>
          <p:nvPr/>
        </p:nvSpPr>
        <p:spPr bwMode="auto">
          <a:xfrm>
            <a:off x="1116013" y="4244556"/>
            <a:ext cx="2951917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Corporate </a:t>
            </a:r>
            <a:r>
              <a:rPr lang="de-DE" sz="1600" b="1" dirty="0" err="1" smtClean="0">
                <a:solidFill>
                  <a:srgbClr val="FF0000"/>
                </a:solidFill>
              </a:rPr>
              <a:t>policy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orientation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9"/>
          <a:srcRect l="44348" t="37967" r="17886" b="4733"/>
          <a:stretch/>
        </p:blipFill>
        <p:spPr>
          <a:xfrm>
            <a:off x="5565775" y="2902790"/>
            <a:ext cx="1956355" cy="1684133"/>
          </a:xfrm>
          <a:prstGeom prst="rect">
            <a:avLst/>
          </a:prstGeom>
        </p:spPr>
      </p:pic>
      <p:sp>
        <p:nvSpPr>
          <p:cNvPr id="80" name="Textfeld 41"/>
          <p:cNvSpPr txBox="1">
            <a:spLocks noChangeArrowheads="1"/>
          </p:cNvSpPr>
          <p:nvPr/>
        </p:nvSpPr>
        <p:spPr bwMode="auto">
          <a:xfrm>
            <a:off x="5556250" y="4221163"/>
            <a:ext cx="2352675" cy="2936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err="1">
                <a:solidFill>
                  <a:srgbClr val="C00000"/>
                </a:solidFill>
                <a:cs typeface="Arial" pitchFamily="34" charset="0"/>
              </a:rPr>
              <a:t>C</a:t>
            </a:r>
            <a:r>
              <a:rPr lang="de-DE" sz="1600" b="1" kern="0" dirty="0" err="1" smtClean="0">
                <a:solidFill>
                  <a:srgbClr val="C00000"/>
                </a:solidFill>
                <a:cs typeface="Arial" pitchFamily="34" charset="0"/>
              </a:rPr>
              <a:t>oncretion</a:t>
            </a:r>
            <a:endParaRPr lang="de-DE" sz="1600" b="1" kern="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43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138253"/>
            <a:ext cx="15557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6211278"/>
            <a:ext cx="157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960438" y="6377966"/>
            <a:ext cx="1811337" cy="25082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mpd="sng">
            <a:noFill/>
          </a:ln>
          <a:effectLst/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400" kern="0" dirty="0" err="1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de-DE" sz="1400" kern="0" dirty="0" err="1" smtClean="0">
                <a:solidFill>
                  <a:srgbClr val="002060"/>
                </a:solidFill>
                <a:cs typeface="Arial" pitchFamily="34" charset="0"/>
              </a:rPr>
              <a:t>roject</a:t>
            </a:r>
            <a:r>
              <a:rPr lang="de-DE" sz="1400" kern="0" dirty="0" smtClean="0">
                <a:solidFill>
                  <a:srgbClr val="002060"/>
                </a:solidFill>
                <a:cs typeface="Arial" pitchFamily="34" charset="0"/>
              </a:rPr>
              <a:t>-management</a:t>
            </a:r>
            <a:endParaRPr lang="de-DE" sz="14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484938" y="6357328"/>
            <a:ext cx="1495425" cy="252413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mpd="sng">
            <a:noFill/>
          </a:ln>
          <a:effectLst/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400" kern="0" dirty="0" smtClean="0">
                <a:solidFill>
                  <a:srgbClr val="002060"/>
                </a:solidFill>
                <a:cs typeface="Arial" pitchFamily="34" charset="0"/>
              </a:rPr>
              <a:t>Previews</a:t>
            </a:r>
            <a:endParaRPr lang="de-DE" sz="14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362325" y="6338278"/>
            <a:ext cx="2408238" cy="250825"/>
          </a:xfrm>
          <a:prstGeom prst="rect">
            <a:avLst/>
          </a:prstGeom>
          <a:solidFill>
            <a:srgbClr val="FFFF99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de-DE"/>
            </a:defPPr>
            <a:lvl1pPr marL="0" indent="0" algn="ctr" eaLnBrk="1" hangingPunct="1">
              <a:defRPr sz="1400" b="1">
                <a:latin typeface="+mn-lt"/>
                <a:cs typeface="+mn-cs"/>
              </a:defRPr>
            </a:lvl1pPr>
            <a:lvl2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2pPr>
            <a:lvl3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3pPr>
            <a:lvl4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4pPr>
            <a:lvl5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5pPr>
            <a:lvl6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6pPr>
            <a:lvl7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7pPr>
            <a:lvl8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8pPr>
            <a:lvl9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2060"/>
                </a:solidFill>
              </a:rPr>
              <a:t>consequence</a:t>
            </a:r>
            <a:r>
              <a:rPr lang="de-DE" dirty="0" smtClean="0">
                <a:solidFill>
                  <a:srgbClr val="002060"/>
                </a:solidFill>
              </a:rPr>
              <a:t>-management</a:t>
            </a:r>
          </a:p>
        </p:txBody>
      </p:sp>
      <p:sp>
        <p:nvSpPr>
          <p:cNvPr id="52" name="Pfeil nach rechts 100"/>
          <p:cNvSpPr>
            <a:spLocks noChangeArrowheads="1"/>
          </p:cNvSpPr>
          <p:nvPr/>
        </p:nvSpPr>
        <p:spPr bwMode="auto">
          <a:xfrm rot="5400000">
            <a:off x="7062788" y="5939816"/>
            <a:ext cx="338137" cy="96837"/>
          </a:xfrm>
          <a:prstGeom prst="rightArrow">
            <a:avLst>
              <a:gd name="adj1" fmla="val 50000"/>
              <a:gd name="adj2" fmla="val 51084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3" name="Pfeil nach rechts 100"/>
          <p:cNvSpPr>
            <a:spLocks noChangeArrowheads="1"/>
          </p:cNvSpPr>
          <p:nvPr/>
        </p:nvSpPr>
        <p:spPr bwMode="auto">
          <a:xfrm rot="5400000">
            <a:off x="1716088" y="5938228"/>
            <a:ext cx="336550" cy="98425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4" name="Pfeil nach rechts 100"/>
          <p:cNvSpPr>
            <a:spLocks noChangeArrowheads="1"/>
          </p:cNvSpPr>
          <p:nvPr/>
        </p:nvSpPr>
        <p:spPr bwMode="auto">
          <a:xfrm>
            <a:off x="2854325" y="6419241"/>
            <a:ext cx="542925" cy="98425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5" name="Pfeil nach rechts 100"/>
          <p:cNvSpPr>
            <a:spLocks noChangeArrowheads="1"/>
          </p:cNvSpPr>
          <p:nvPr/>
        </p:nvSpPr>
        <p:spPr bwMode="auto">
          <a:xfrm rot="10800000">
            <a:off x="5738813" y="6419241"/>
            <a:ext cx="542925" cy="98425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67" name="Textfeld 66"/>
          <p:cNvSpPr txBox="1"/>
          <p:nvPr/>
        </p:nvSpPr>
        <p:spPr>
          <a:xfrm>
            <a:off x="466725" y="6061075"/>
            <a:ext cx="1182688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charset="0"/>
              </a:rPr>
              <a:t>c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urrent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67602" name="Gerade Verbindung 81"/>
          <p:cNvCxnSpPr>
            <a:cxnSpLocks noChangeShapeType="1"/>
          </p:cNvCxnSpPr>
          <p:nvPr/>
        </p:nvCxnSpPr>
        <p:spPr bwMode="auto">
          <a:xfrm>
            <a:off x="466725" y="4541838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7685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7" grpId="0"/>
      <p:bldP spid="6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890603"/>
            <a:ext cx="15827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Grafik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5" b="4175"/>
          <a:stretch>
            <a:fillRect/>
          </a:stretch>
        </p:blipFill>
        <p:spPr bwMode="auto">
          <a:xfrm>
            <a:off x="3659188" y="4591050"/>
            <a:ext cx="20161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66725" y="4724400"/>
            <a:ext cx="1182688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 – 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3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years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7598" name="Textfeld 41"/>
          <p:cNvSpPr txBox="1">
            <a:spLocks noChangeArrowheads="1"/>
          </p:cNvSpPr>
          <p:nvPr/>
        </p:nvSpPr>
        <p:spPr bwMode="auto">
          <a:xfrm>
            <a:off x="5565775" y="2525713"/>
            <a:ext cx="235267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4F6228"/>
                </a:solidFill>
              </a:rPr>
              <a:t>Business-model</a:t>
            </a:r>
            <a:endParaRPr lang="de-DE" sz="1600" b="1" dirty="0">
              <a:solidFill>
                <a:srgbClr val="4F6228"/>
              </a:solidFill>
            </a:endParaRPr>
          </a:p>
        </p:txBody>
      </p:sp>
      <p:cxnSp>
        <p:nvCxnSpPr>
          <p:cNvPr id="67599" name="Gerade Verbindung 74"/>
          <p:cNvCxnSpPr>
            <a:cxnSpLocks noChangeShapeType="1"/>
          </p:cNvCxnSpPr>
          <p:nvPr/>
        </p:nvCxnSpPr>
        <p:spPr bwMode="auto">
          <a:xfrm>
            <a:off x="466725" y="2852738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Gerade Verbindung 84"/>
          <p:cNvCxnSpPr>
            <a:cxnSpLocks noChangeShapeType="1"/>
          </p:cNvCxnSpPr>
          <p:nvPr/>
        </p:nvCxnSpPr>
        <p:spPr bwMode="auto">
          <a:xfrm>
            <a:off x="466725" y="5905500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6" name="Textfeld 44"/>
          <p:cNvSpPr txBox="1">
            <a:spLocks noChangeArrowheads="1"/>
          </p:cNvSpPr>
          <p:nvPr/>
        </p:nvSpPr>
        <p:spPr bwMode="auto">
          <a:xfrm>
            <a:off x="3354388" y="5067300"/>
            <a:ext cx="2630487" cy="306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00000"/>
                </a:solidFill>
              </a:rPr>
              <a:t>Balanced Scorecard</a:t>
            </a:r>
          </a:p>
        </p:txBody>
      </p:sp>
      <p:sp>
        <p:nvSpPr>
          <p:cNvPr id="67607" name="Textfeld 50"/>
          <p:cNvSpPr txBox="1">
            <a:spLocks noChangeArrowheads="1"/>
          </p:cNvSpPr>
          <p:nvPr/>
        </p:nvSpPr>
        <p:spPr bwMode="auto">
          <a:xfrm>
            <a:off x="3059827" y="5568950"/>
            <a:ext cx="3055936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C00000"/>
                </a:solidFill>
              </a:rPr>
              <a:t>Intermediate-term </a:t>
            </a:r>
            <a:r>
              <a:rPr lang="de-DE" sz="1600" b="1" dirty="0" err="1" smtClean="0">
                <a:solidFill>
                  <a:srgbClr val="C00000"/>
                </a:solidFill>
              </a:rPr>
              <a:t>planning</a:t>
            </a:r>
            <a:r>
              <a:rPr lang="de-DE" sz="1600" b="1" dirty="0" smtClean="0">
                <a:solidFill>
                  <a:srgbClr val="C00000"/>
                </a:solidFill>
              </a:rPr>
              <a:t> </a:t>
            </a:r>
            <a:endParaRPr lang="de-DE" sz="1600" b="1" dirty="0">
              <a:solidFill>
                <a:srgbClr val="C00000"/>
              </a:solidFill>
            </a:endParaRPr>
          </a:p>
        </p:txBody>
      </p:sp>
      <p:pic>
        <p:nvPicPr>
          <p:cNvPr id="67608" name="Grafik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4" b="2509"/>
          <a:stretch>
            <a:fillRect/>
          </a:stretch>
        </p:blipFill>
        <p:spPr bwMode="auto">
          <a:xfrm>
            <a:off x="1471433" y="4811713"/>
            <a:ext cx="15509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97" y="4776630"/>
            <a:ext cx="15541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feld 51"/>
          <p:cNvSpPr txBox="1"/>
          <p:nvPr/>
        </p:nvSpPr>
        <p:spPr bwMode="auto">
          <a:xfrm>
            <a:off x="755470" y="4694238"/>
            <a:ext cx="3028950" cy="319087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smtClean="0">
                <a:cs typeface="Arial" pitchFamily="34" charset="0"/>
              </a:rPr>
              <a:t>Strategic House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97" name="Textfeld 53"/>
          <p:cNvSpPr txBox="1"/>
          <p:nvPr/>
        </p:nvSpPr>
        <p:spPr bwMode="auto">
          <a:xfrm>
            <a:off x="5880753" y="4455774"/>
            <a:ext cx="2181225" cy="436563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de-DE"/>
            </a:defPPr>
            <a:lvl1pPr marL="0" indent="0" algn="ctr" fontAlgn="auto">
              <a:spcBef>
                <a:spcPts val="0"/>
              </a:spcBef>
              <a:spcAft>
                <a:spcPts val="0"/>
              </a:spcAft>
              <a:defRPr sz="1400" b="1">
                <a:latin typeface="Arial" pitchFamily="34" charset="0"/>
                <a:cs typeface="Arial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hangingPunct="1">
              <a:defRPr/>
            </a:pPr>
            <a:r>
              <a:rPr lang="de-DE" dirty="0" smtClean="0"/>
              <a:t>Reporting-Scorecard</a:t>
            </a:r>
            <a:endParaRPr lang="de-DE" dirty="0"/>
          </a:p>
        </p:txBody>
      </p:sp>
      <p:sp>
        <p:nvSpPr>
          <p:cNvPr id="98" name="Textfeld 44"/>
          <p:cNvSpPr txBox="1"/>
          <p:nvPr/>
        </p:nvSpPr>
        <p:spPr bwMode="auto">
          <a:xfrm>
            <a:off x="1758770" y="5200650"/>
            <a:ext cx="1228725" cy="50165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Strategic</a:t>
            </a:r>
            <a: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  <a:t/>
            </a:r>
            <a:b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Projects</a:t>
            </a:r>
            <a:endParaRPr lang="de-DE" sz="1200" b="1" i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99" name="Textfeld 44"/>
          <p:cNvSpPr txBox="1"/>
          <p:nvPr/>
        </p:nvSpPr>
        <p:spPr bwMode="auto">
          <a:xfrm>
            <a:off x="6512860" y="5122705"/>
            <a:ext cx="1228725" cy="63341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balance</a:t>
            </a:r>
            <a: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  <a:t/>
            </a:r>
            <a:b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of</a:t>
            </a: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goals</a:t>
            </a:r>
            <a:endParaRPr lang="de-DE" sz="1200" b="1" i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67614" name="Pfeil nach rechts 99"/>
          <p:cNvSpPr>
            <a:spLocks noChangeArrowheads="1"/>
          </p:cNvSpPr>
          <p:nvPr/>
        </p:nvSpPr>
        <p:spPr bwMode="auto">
          <a:xfrm rot="10800000">
            <a:off x="3021013" y="5157788"/>
            <a:ext cx="542925" cy="142875"/>
          </a:xfrm>
          <a:prstGeom prst="rightArrow">
            <a:avLst>
              <a:gd name="adj1" fmla="val 50000"/>
              <a:gd name="adj2" fmla="val 50860"/>
            </a:avLst>
          </a:prstGeom>
          <a:solidFill>
            <a:srgbClr val="C83C3C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67615" name="Pfeil nach rechts 100"/>
          <p:cNvSpPr>
            <a:spLocks noChangeArrowheads="1"/>
          </p:cNvSpPr>
          <p:nvPr/>
        </p:nvSpPr>
        <p:spPr bwMode="auto">
          <a:xfrm>
            <a:off x="5791200" y="5157788"/>
            <a:ext cx="542925" cy="142875"/>
          </a:xfrm>
          <a:prstGeom prst="rightArrow">
            <a:avLst>
              <a:gd name="adj1" fmla="val 50000"/>
              <a:gd name="adj2" fmla="val 50544"/>
            </a:avLst>
          </a:prstGeom>
          <a:solidFill>
            <a:srgbClr val="C83C3C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67618" name="Textfeld 39"/>
          <p:cNvSpPr txBox="1">
            <a:spLocks noChangeArrowheads="1"/>
          </p:cNvSpPr>
          <p:nvPr/>
        </p:nvSpPr>
        <p:spPr bwMode="auto">
          <a:xfrm>
            <a:off x="8134569" y="1878210"/>
            <a:ext cx="10509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4F6228"/>
                </a:solidFill>
              </a:rPr>
              <a:t>Concept</a:t>
            </a:r>
            <a:endParaRPr lang="de-DE" sz="1600" b="1" dirty="0">
              <a:solidFill>
                <a:srgbClr val="4F6228"/>
              </a:solidFill>
            </a:endParaRPr>
          </a:p>
        </p:txBody>
      </p:sp>
      <p:sp>
        <p:nvSpPr>
          <p:cNvPr id="36" name="Geschweifte Klammer rechts 35"/>
          <p:cNvSpPr>
            <a:spLocks/>
          </p:cNvSpPr>
          <p:nvPr/>
        </p:nvSpPr>
        <p:spPr bwMode="auto">
          <a:xfrm>
            <a:off x="7889875" y="1200150"/>
            <a:ext cx="428625" cy="1652588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4F6228"/>
            </a:solidFill>
            <a:round/>
            <a:headEnd/>
            <a:tailEnd/>
          </a:ln>
          <a:ex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620" name="Geschweifte Klammer rechts 36"/>
          <p:cNvSpPr>
            <a:spLocks/>
          </p:cNvSpPr>
          <p:nvPr/>
        </p:nvSpPr>
        <p:spPr bwMode="auto">
          <a:xfrm>
            <a:off x="7885113" y="2852738"/>
            <a:ext cx="428625" cy="1692275"/>
          </a:xfrm>
          <a:prstGeom prst="rightBrace">
            <a:avLst>
              <a:gd name="adj1" fmla="val 8335"/>
              <a:gd name="adj2" fmla="val 50000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>
              <a:solidFill>
                <a:srgbClr val="C00000"/>
              </a:solidFill>
            </a:endParaRPr>
          </a:p>
        </p:txBody>
      </p:sp>
      <p:sp>
        <p:nvSpPr>
          <p:cNvPr id="67621" name="Textfeld 36"/>
          <p:cNvSpPr txBox="1">
            <a:spLocks noChangeArrowheads="1"/>
          </p:cNvSpPr>
          <p:nvPr/>
        </p:nvSpPr>
        <p:spPr bwMode="auto">
          <a:xfrm>
            <a:off x="8201025" y="3338513"/>
            <a:ext cx="955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C00000"/>
                </a:solidFill>
              </a:rPr>
              <a:t>Strategy-develop-ment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67622" name="Geschweifte Klammer rechts 38"/>
          <p:cNvSpPr>
            <a:spLocks/>
          </p:cNvSpPr>
          <p:nvPr/>
        </p:nvSpPr>
        <p:spPr bwMode="auto">
          <a:xfrm>
            <a:off x="7891463" y="4545013"/>
            <a:ext cx="428625" cy="1368425"/>
          </a:xfrm>
          <a:prstGeom prst="rightBrace">
            <a:avLst>
              <a:gd name="adj1" fmla="val 8321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/>
          </a:p>
        </p:txBody>
      </p:sp>
      <p:sp>
        <p:nvSpPr>
          <p:cNvPr id="67623" name="Textfeld 48"/>
          <p:cNvSpPr txBox="1">
            <a:spLocks noChangeArrowheads="1"/>
          </p:cNvSpPr>
          <p:nvPr/>
        </p:nvSpPr>
        <p:spPr bwMode="auto">
          <a:xfrm>
            <a:off x="8123485" y="4853672"/>
            <a:ext cx="1051577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/>
              <a:t>Strategy</a:t>
            </a:r>
            <a:r>
              <a:rPr lang="de-DE" sz="1600" b="1" dirty="0" smtClean="0"/>
              <a:t>-</a:t>
            </a: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b="1" dirty="0" err="1" smtClean="0"/>
              <a:t>imple-mentation</a:t>
            </a:r>
            <a:endParaRPr lang="de-DE" sz="1200" b="1" dirty="0"/>
          </a:p>
        </p:txBody>
      </p:sp>
      <p:sp>
        <p:nvSpPr>
          <p:cNvPr id="67624" name="Textfeld 37"/>
          <p:cNvSpPr txBox="1">
            <a:spLocks noChangeArrowheads="1"/>
          </p:cNvSpPr>
          <p:nvPr/>
        </p:nvSpPr>
        <p:spPr bwMode="auto">
          <a:xfrm>
            <a:off x="8248650" y="5947256"/>
            <a:ext cx="852488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Use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of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strategic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endParaRPr lang="de-DE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potentials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de-DE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7625" name="Geschweifte Klammer rechts 41"/>
          <p:cNvSpPr>
            <a:spLocks/>
          </p:cNvSpPr>
          <p:nvPr/>
        </p:nvSpPr>
        <p:spPr bwMode="auto">
          <a:xfrm>
            <a:off x="7886700" y="5911850"/>
            <a:ext cx="428625" cy="781050"/>
          </a:xfrm>
          <a:prstGeom prst="rightBrace">
            <a:avLst>
              <a:gd name="adj1" fmla="val 8310"/>
              <a:gd name="adj2" fmla="val 50000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l="18344" t="22074" r="16949" b="22183"/>
          <a:stretch/>
        </p:blipFill>
        <p:spPr>
          <a:xfrm>
            <a:off x="1294923" y="1400187"/>
            <a:ext cx="2296842" cy="1236703"/>
          </a:xfrm>
          <a:prstGeom prst="rect">
            <a:avLst/>
          </a:prstGeom>
        </p:spPr>
      </p:pic>
      <p:sp>
        <p:nvSpPr>
          <p:cNvPr id="57" name="Textfeld 56"/>
          <p:cNvSpPr txBox="1"/>
          <p:nvPr/>
        </p:nvSpPr>
        <p:spPr>
          <a:xfrm>
            <a:off x="446088" y="1530350"/>
            <a:ext cx="11826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“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timeless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“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Textfeld 41"/>
          <p:cNvSpPr txBox="1">
            <a:spLocks noChangeArrowheads="1"/>
          </p:cNvSpPr>
          <p:nvPr/>
        </p:nvSpPr>
        <p:spPr bwMode="auto">
          <a:xfrm>
            <a:off x="1317625" y="2508671"/>
            <a:ext cx="2352675" cy="33813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600" b="1" kern="0" dirty="0">
                <a:solidFill>
                  <a:srgbClr val="9BBB59">
                    <a:lumMod val="50000"/>
                  </a:srgbClr>
                </a:solidFill>
                <a:cs typeface="Arial"/>
              </a:rPr>
              <a:t>B</a:t>
            </a:r>
            <a:r>
              <a:rPr lang="de-DE" sz="1600" b="1" kern="0" dirty="0" smtClean="0">
                <a:solidFill>
                  <a:srgbClr val="9BBB59">
                    <a:lumMod val="50000"/>
                  </a:srgbClr>
                </a:solidFill>
                <a:cs typeface="Arial"/>
              </a:rPr>
              <a:t>usiness-</a:t>
            </a:r>
            <a:r>
              <a:rPr lang="de-DE" sz="1600" b="1" kern="0" dirty="0" err="1" smtClean="0">
                <a:solidFill>
                  <a:srgbClr val="9BBB59">
                    <a:lumMod val="50000"/>
                  </a:srgbClr>
                </a:solidFill>
                <a:cs typeface="Arial"/>
              </a:rPr>
              <a:t>idea</a:t>
            </a:r>
            <a:endParaRPr lang="de-DE" sz="1000" kern="0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7"/>
          <a:srcRect l="8830" t="19968" r="8235" b="2909"/>
          <a:stretch/>
        </p:blipFill>
        <p:spPr>
          <a:xfrm>
            <a:off x="5389999" y="1340710"/>
            <a:ext cx="2350441" cy="12345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8"/>
          <a:srcRect l="19850" t="24080" r="18049" b="5358"/>
          <a:stretch/>
        </p:blipFill>
        <p:spPr>
          <a:xfrm>
            <a:off x="1337254" y="2846809"/>
            <a:ext cx="2210174" cy="1512466"/>
          </a:xfrm>
          <a:prstGeom prst="rect">
            <a:avLst/>
          </a:prstGeom>
        </p:spPr>
      </p:pic>
      <p:sp>
        <p:nvSpPr>
          <p:cNvPr id="62" name="Textfeld 61"/>
          <p:cNvSpPr txBox="1"/>
          <p:nvPr/>
        </p:nvSpPr>
        <p:spPr>
          <a:xfrm>
            <a:off x="446088" y="3024188"/>
            <a:ext cx="11826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charset="0"/>
              </a:rPr>
              <a:t>3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10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years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7601" name="Textfeld 41"/>
          <p:cNvSpPr txBox="1">
            <a:spLocks noChangeArrowheads="1"/>
          </p:cNvSpPr>
          <p:nvPr/>
        </p:nvSpPr>
        <p:spPr bwMode="auto">
          <a:xfrm>
            <a:off x="1116013" y="4244556"/>
            <a:ext cx="2951917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Corporate </a:t>
            </a:r>
            <a:r>
              <a:rPr lang="de-DE" sz="1600" b="1" dirty="0" err="1" smtClean="0">
                <a:solidFill>
                  <a:srgbClr val="FF0000"/>
                </a:solidFill>
              </a:rPr>
              <a:t>policy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orientation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9"/>
          <a:srcRect l="44348" t="37967" r="17886" b="4733"/>
          <a:stretch/>
        </p:blipFill>
        <p:spPr>
          <a:xfrm>
            <a:off x="5565775" y="2902790"/>
            <a:ext cx="1956355" cy="1684133"/>
          </a:xfrm>
          <a:prstGeom prst="rect">
            <a:avLst/>
          </a:prstGeom>
        </p:spPr>
      </p:pic>
      <p:sp>
        <p:nvSpPr>
          <p:cNvPr id="80" name="Textfeld 41"/>
          <p:cNvSpPr txBox="1">
            <a:spLocks noChangeArrowheads="1"/>
          </p:cNvSpPr>
          <p:nvPr/>
        </p:nvSpPr>
        <p:spPr bwMode="auto">
          <a:xfrm>
            <a:off x="5556250" y="4221163"/>
            <a:ext cx="2352675" cy="2936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err="1">
                <a:solidFill>
                  <a:srgbClr val="C00000"/>
                </a:solidFill>
                <a:cs typeface="Arial" pitchFamily="34" charset="0"/>
              </a:rPr>
              <a:t>C</a:t>
            </a:r>
            <a:r>
              <a:rPr lang="de-DE" sz="1600" b="1" kern="0" dirty="0" err="1" smtClean="0">
                <a:solidFill>
                  <a:srgbClr val="C00000"/>
                </a:solidFill>
                <a:cs typeface="Arial" pitchFamily="34" charset="0"/>
              </a:rPr>
              <a:t>oncretion</a:t>
            </a:r>
            <a:endParaRPr lang="de-DE" sz="1600" b="1" kern="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43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138253"/>
            <a:ext cx="15557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6211278"/>
            <a:ext cx="157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960438" y="6377966"/>
            <a:ext cx="1811337" cy="25082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mpd="sng">
            <a:noFill/>
          </a:ln>
          <a:effectLst/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400" kern="0" dirty="0" err="1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de-DE" sz="1400" kern="0" dirty="0" err="1" smtClean="0">
                <a:solidFill>
                  <a:srgbClr val="002060"/>
                </a:solidFill>
                <a:cs typeface="Arial" pitchFamily="34" charset="0"/>
              </a:rPr>
              <a:t>roject</a:t>
            </a:r>
            <a:r>
              <a:rPr lang="de-DE" sz="1400" kern="0" dirty="0" smtClean="0">
                <a:solidFill>
                  <a:srgbClr val="002060"/>
                </a:solidFill>
                <a:cs typeface="Arial" pitchFamily="34" charset="0"/>
              </a:rPr>
              <a:t>-management</a:t>
            </a:r>
            <a:endParaRPr lang="de-DE" sz="14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484938" y="6357328"/>
            <a:ext cx="1495425" cy="252413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mpd="sng">
            <a:noFill/>
          </a:ln>
          <a:effectLst/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400" kern="0" dirty="0" smtClean="0">
                <a:solidFill>
                  <a:srgbClr val="002060"/>
                </a:solidFill>
                <a:cs typeface="Arial" pitchFamily="34" charset="0"/>
              </a:rPr>
              <a:t>Previews</a:t>
            </a:r>
            <a:endParaRPr lang="de-DE" sz="14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362325" y="6338278"/>
            <a:ext cx="2408238" cy="250825"/>
          </a:xfrm>
          <a:prstGeom prst="rect">
            <a:avLst/>
          </a:prstGeom>
          <a:solidFill>
            <a:srgbClr val="FFFF99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de-DE"/>
            </a:defPPr>
            <a:lvl1pPr marL="0" indent="0" algn="ctr" eaLnBrk="1" hangingPunct="1">
              <a:defRPr sz="1400" b="1">
                <a:latin typeface="+mn-lt"/>
                <a:cs typeface="+mn-cs"/>
              </a:defRPr>
            </a:lvl1pPr>
            <a:lvl2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2pPr>
            <a:lvl3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3pPr>
            <a:lvl4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4pPr>
            <a:lvl5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5pPr>
            <a:lvl6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6pPr>
            <a:lvl7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7pPr>
            <a:lvl8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8pPr>
            <a:lvl9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2060"/>
                </a:solidFill>
              </a:rPr>
              <a:t>consequence</a:t>
            </a:r>
            <a:r>
              <a:rPr lang="de-DE" dirty="0" smtClean="0">
                <a:solidFill>
                  <a:srgbClr val="002060"/>
                </a:solidFill>
              </a:rPr>
              <a:t>-management</a:t>
            </a:r>
          </a:p>
        </p:txBody>
      </p:sp>
      <p:sp>
        <p:nvSpPr>
          <p:cNvPr id="52" name="Pfeil nach rechts 100"/>
          <p:cNvSpPr>
            <a:spLocks noChangeArrowheads="1"/>
          </p:cNvSpPr>
          <p:nvPr/>
        </p:nvSpPr>
        <p:spPr bwMode="auto">
          <a:xfrm rot="5400000">
            <a:off x="7062788" y="5939816"/>
            <a:ext cx="338137" cy="96837"/>
          </a:xfrm>
          <a:prstGeom prst="rightArrow">
            <a:avLst>
              <a:gd name="adj1" fmla="val 50000"/>
              <a:gd name="adj2" fmla="val 51084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3" name="Pfeil nach rechts 100"/>
          <p:cNvSpPr>
            <a:spLocks noChangeArrowheads="1"/>
          </p:cNvSpPr>
          <p:nvPr/>
        </p:nvSpPr>
        <p:spPr bwMode="auto">
          <a:xfrm rot="5400000">
            <a:off x="1716088" y="5938228"/>
            <a:ext cx="336550" cy="98425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4" name="Pfeil nach rechts 100"/>
          <p:cNvSpPr>
            <a:spLocks noChangeArrowheads="1"/>
          </p:cNvSpPr>
          <p:nvPr/>
        </p:nvSpPr>
        <p:spPr bwMode="auto">
          <a:xfrm>
            <a:off x="2854325" y="6419241"/>
            <a:ext cx="542925" cy="98425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5" name="Pfeil nach rechts 100"/>
          <p:cNvSpPr>
            <a:spLocks noChangeArrowheads="1"/>
          </p:cNvSpPr>
          <p:nvPr/>
        </p:nvSpPr>
        <p:spPr bwMode="auto">
          <a:xfrm rot="10800000">
            <a:off x="5738813" y="6419241"/>
            <a:ext cx="542925" cy="98425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67" name="Textfeld 66"/>
          <p:cNvSpPr txBox="1"/>
          <p:nvPr/>
        </p:nvSpPr>
        <p:spPr>
          <a:xfrm>
            <a:off x="466725" y="6061075"/>
            <a:ext cx="1182688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charset="0"/>
              </a:rPr>
              <a:t>c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urrent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67602" name="Gerade Verbindung 81"/>
          <p:cNvCxnSpPr>
            <a:cxnSpLocks noChangeShapeType="1"/>
          </p:cNvCxnSpPr>
          <p:nvPr/>
        </p:nvCxnSpPr>
        <p:spPr bwMode="auto">
          <a:xfrm>
            <a:off x="466725" y="4541838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858838"/>
            <a:ext cx="8543922" cy="6937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/>
              <a:t>Strategic </a:t>
            </a:r>
            <a:r>
              <a:rPr lang="de-DE" dirty="0" err="1" smtClean="0"/>
              <a:t>steps</a:t>
            </a:r>
            <a:endParaRPr lang="en-US" dirty="0" smtClean="0"/>
          </a:p>
        </p:txBody>
      </p:sp>
      <p:sp>
        <p:nvSpPr>
          <p:cNvPr id="58" name="Ellipse 57"/>
          <p:cNvSpPr/>
          <p:nvPr/>
        </p:nvSpPr>
        <p:spPr bwMode="auto">
          <a:xfrm>
            <a:off x="508852" y="1196690"/>
            <a:ext cx="7614633" cy="16925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7" grpId="0"/>
      <p:bldP spid="6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353425" cy="2439988"/>
          </a:xfrm>
          <a:noFill/>
        </p:spPr>
        <p:txBody>
          <a:bodyPr lIns="36000" rIns="36000"/>
          <a:lstStyle/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Business-idea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Business-model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Corporate policy orientation (CPO)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Concretion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pPr marL="436563" indent="0">
              <a:spcBef>
                <a:spcPct val="75000"/>
              </a:spcBef>
              <a:buClr>
                <a:srgbClr val="C83C3C"/>
              </a:buClr>
              <a:buSzPct val="110000"/>
              <a:buNone/>
            </a:pPr>
            <a:r>
              <a:rPr 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sz="2000" b="0" dirty="0" smtClean="0"/>
              <a:t>Balanced Scorecard</a:t>
            </a:r>
            <a:br>
              <a:rPr lang="en-US" sz="2000" b="0" dirty="0" smtClean="0"/>
            </a:br>
            <a:endParaRPr lang="en-US" sz="2000" b="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8344" t="22074" r="16949" b="22183"/>
          <a:stretch/>
        </p:blipFill>
        <p:spPr>
          <a:xfrm>
            <a:off x="4486886" y="1074978"/>
            <a:ext cx="3569526" cy="1921962"/>
          </a:xfrm>
          <a:prstGeom prst="rect">
            <a:avLst/>
          </a:prstGeom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66775"/>
            <a:ext cx="8353425" cy="982663"/>
          </a:xfrm>
          <a:noFill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/>
              <a:t>Steps to create a strategy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908050"/>
            <a:ext cx="3790950" cy="6937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/>
              <a:t>Business-</a:t>
            </a:r>
            <a:r>
              <a:rPr lang="de-DE" dirty="0" err="1" smtClean="0"/>
              <a:t>Idea</a:t>
            </a:r>
            <a:endParaRPr lang="en-US" dirty="0" smtClean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42324" y="1643731"/>
            <a:ext cx="7038066" cy="5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 marL="365125" indent="-365125"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76225">
              <a:spcBef>
                <a:spcPct val="0"/>
              </a:spcBef>
            </a:pPr>
            <a:r>
              <a:rPr lang="en-US" dirty="0" smtClean="0"/>
              <a:t>Try to describe your company in 2020 in five words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22992" y="2852920"/>
            <a:ext cx="5113338" cy="91249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GB" altLang="pl-PL" sz="2000" dirty="0"/>
              <a:t>as short as possible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GB" altLang="pl-PL" sz="2000" dirty="0"/>
              <a:t>as simple as possible</a:t>
            </a:r>
          </a:p>
        </p:txBody>
      </p:sp>
    </p:spTree>
    <p:extLst>
      <p:ext uri="{BB962C8B-B14F-4D97-AF65-F5344CB8AC3E}">
        <p14:creationId xmlns:p14="http://schemas.microsoft.com/office/powerpoint/2010/main" val="3400876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7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E757572F-2914-4B4B-96A3-B2E82307441E}" type="slidenum">
              <a:rPr lang="de-DE" sz="800"/>
              <a:pPr algn="r"/>
              <a:t>17</a:t>
            </a:fld>
            <a:endParaRPr lang="de-DE" sz="80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043510" y="3933070"/>
            <a:ext cx="187986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Plenum-work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35000"/>
              </a:spcBef>
            </a:pPr>
            <a:r>
              <a:rPr lang="en-GB" sz="2000" dirty="0">
                <a:solidFill>
                  <a:schemeClr val="tx2"/>
                </a:solidFill>
              </a:rPr>
              <a:t/>
            </a:r>
            <a:br>
              <a:rPr lang="en-GB" sz="2000" dirty="0">
                <a:solidFill>
                  <a:schemeClr val="tx2"/>
                </a:solidFill>
              </a:rPr>
            </a:b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937566" y="1612953"/>
            <a:ext cx="77485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What could be the business idea of our company: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Define in 5 words your company in 2020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Exercise: </a:t>
            </a:r>
            <a:r>
              <a:rPr lang="en-GB" sz="2800" b="1" dirty="0">
                <a:solidFill>
                  <a:schemeClr val="tx2"/>
                </a:solidFill>
              </a:rPr>
              <a:t>business-idea</a:t>
            </a:r>
          </a:p>
          <a:p>
            <a:pPr>
              <a:spcBef>
                <a:spcPct val="35000"/>
              </a:spcBef>
            </a:pP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908050"/>
            <a:ext cx="3790950" cy="6937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/>
              <a:t>Business-</a:t>
            </a:r>
            <a:r>
              <a:rPr lang="de-DE" dirty="0" err="1" smtClean="0"/>
              <a:t>Idea</a:t>
            </a:r>
            <a:endParaRPr lang="en-US" dirty="0" smtClean="0"/>
          </a:p>
        </p:txBody>
      </p:sp>
      <p:grpSp>
        <p:nvGrpSpPr>
          <p:cNvPr id="68613" name="Gruppieren 32"/>
          <p:cNvGrpSpPr>
            <a:grpSpLocks/>
          </p:cNvGrpSpPr>
          <p:nvPr/>
        </p:nvGrpSpPr>
        <p:grpSpPr bwMode="auto">
          <a:xfrm>
            <a:off x="3125788" y="2414588"/>
            <a:ext cx="2895600" cy="2895600"/>
            <a:chOff x="1888135" y="866346"/>
            <a:chExt cx="2520000" cy="2520001"/>
          </a:xfrm>
        </p:grpSpPr>
        <p:sp>
          <p:nvSpPr>
            <p:cNvPr id="46" name="Ellipse 45"/>
            <p:cNvSpPr>
              <a:spLocks noChangeArrowheads="1"/>
            </p:cNvSpPr>
            <p:nvPr/>
          </p:nvSpPr>
          <p:spPr bwMode="auto">
            <a:xfrm rot="3686058">
              <a:off x="1888135" y="866347"/>
              <a:ext cx="2520001" cy="2520000"/>
            </a:xfrm>
            <a:prstGeom prst="ellipse">
              <a:avLst/>
            </a:prstGeom>
            <a:noFill/>
            <a:ln w="25400" algn="ctr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68627" name="Gerade Verbindung 46"/>
            <p:cNvCxnSpPr>
              <a:cxnSpLocks noChangeShapeType="1"/>
              <a:stCxn id="46" idx="0"/>
            </p:cNvCxnSpPr>
            <p:nvPr/>
          </p:nvCxnSpPr>
          <p:spPr bwMode="auto">
            <a:xfrm flipH="1">
              <a:off x="3148134" y="1523989"/>
              <a:ext cx="1106620" cy="602293"/>
            </a:xfrm>
            <a:prstGeom prst="line">
              <a:avLst/>
            </a:prstGeom>
            <a:noFill/>
            <a:ln w="25400" algn="ctr">
              <a:solidFill>
                <a:srgbClr val="4F62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8" name="Gerade Verbindung 47"/>
            <p:cNvCxnSpPr>
              <a:cxnSpLocks noChangeShapeType="1"/>
            </p:cNvCxnSpPr>
            <p:nvPr/>
          </p:nvCxnSpPr>
          <p:spPr bwMode="auto">
            <a:xfrm flipH="1" flipV="1">
              <a:off x="2028692" y="1596738"/>
              <a:ext cx="1110884" cy="534332"/>
            </a:xfrm>
            <a:prstGeom prst="line">
              <a:avLst/>
            </a:prstGeom>
            <a:noFill/>
            <a:ln w="25400" algn="ctr">
              <a:solidFill>
                <a:srgbClr val="4F62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9" name="Gerade Verbindung 48"/>
            <p:cNvCxnSpPr>
              <a:cxnSpLocks noChangeShapeType="1"/>
            </p:cNvCxnSpPr>
            <p:nvPr/>
          </p:nvCxnSpPr>
          <p:spPr bwMode="auto">
            <a:xfrm flipH="1" flipV="1">
              <a:off x="3137329" y="2126631"/>
              <a:ext cx="2197" cy="1240985"/>
            </a:xfrm>
            <a:prstGeom prst="line">
              <a:avLst/>
            </a:prstGeom>
            <a:noFill/>
            <a:ln w="25400" algn="ctr">
              <a:solidFill>
                <a:srgbClr val="4F62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Textfeld 5"/>
          <p:cNvSpPr txBox="1"/>
          <p:nvPr/>
        </p:nvSpPr>
        <p:spPr bwMode="auto">
          <a:xfrm>
            <a:off x="3554413" y="2638425"/>
            <a:ext cx="2024062" cy="79057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9525" cmpd="sng">
            <a:noFill/>
          </a:ln>
          <a:effectLst/>
        </p:spPr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2000" b="1" kern="0" dirty="0">
                <a:solidFill>
                  <a:schemeClr val="tx1"/>
                </a:solidFill>
                <a:latin typeface="Calibri"/>
                <a:cs typeface="Calibri"/>
              </a:rPr>
              <a:t>V</a:t>
            </a:r>
            <a:r>
              <a:rPr lang="de-DE" sz="2000" b="1" kern="0" dirty="0" smtClean="0">
                <a:solidFill>
                  <a:schemeClr val="tx1"/>
                </a:solidFill>
                <a:latin typeface="Calibri"/>
                <a:cs typeface="Calibri"/>
              </a:rPr>
              <a:t>alues</a:t>
            </a:r>
            <a:endParaRPr lang="de-DE" sz="2000" b="1" kern="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2000" b="1" i="1" kern="0" dirty="0">
                <a:solidFill>
                  <a:srgbClr val="9BBB59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lang="de-DE" sz="1600" i="1" kern="0" dirty="0">
                <a:solidFill>
                  <a:srgbClr val="9BBB59">
                    <a:lumMod val="50000"/>
                  </a:srgbClr>
                </a:solidFill>
                <a:latin typeface="Calibri"/>
                <a:cs typeface="Calibri"/>
              </a:rPr>
              <a:t>(</a:t>
            </a:r>
            <a:r>
              <a:rPr lang="de-DE" sz="1600" i="1" kern="0" dirty="0" err="1" smtClean="0">
                <a:solidFill>
                  <a:srgbClr val="9BBB59">
                    <a:lumMod val="50000"/>
                  </a:srgbClr>
                </a:solidFill>
                <a:latin typeface="Calibri"/>
                <a:cs typeface="Calibri"/>
              </a:rPr>
              <a:t>Identification</a:t>
            </a:r>
            <a:r>
              <a:rPr lang="de-DE" sz="1600" i="1" kern="0" dirty="0">
                <a:solidFill>
                  <a:srgbClr val="9BBB59">
                    <a:lumMod val="50000"/>
                  </a:srgbClr>
                </a:solidFill>
                <a:latin typeface="Calibri"/>
                <a:cs typeface="Calibri"/>
              </a:rPr>
              <a:t>)</a:t>
            </a:r>
            <a:endParaRPr lang="de-DE" sz="1000" kern="0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grpSp>
        <p:nvGrpSpPr>
          <p:cNvPr id="68615" name="Gruppieren 34"/>
          <p:cNvGrpSpPr>
            <a:grpSpLocks/>
          </p:cNvGrpSpPr>
          <p:nvPr/>
        </p:nvGrpSpPr>
        <p:grpSpPr bwMode="auto">
          <a:xfrm>
            <a:off x="2840038" y="3576638"/>
            <a:ext cx="2095500" cy="1257300"/>
            <a:chOff x="1602385" y="2028396"/>
            <a:chExt cx="2093916" cy="1262063"/>
          </a:xfrm>
        </p:grpSpPr>
        <p:sp>
          <p:nvSpPr>
            <p:cNvPr id="43" name="Textfeld 5"/>
            <p:cNvSpPr txBox="1"/>
            <p:nvPr/>
          </p:nvSpPr>
          <p:spPr bwMode="auto">
            <a:xfrm>
              <a:off x="1678527" y="2028396"/>
              <a:ext cx="2017774" cy="793570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9525" cmpd="sng">
              <a:noFill/>
            </a:ln>
            <a:effectLst/>
          </p:spPr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2000" b="1" kern="0" dirty="0">
                  <a:solidFill>
                    <a:schemeClr val="tx1"/>
                  </a:solidFill>
                  <a:latin typeface="Calibri"/>
                  <a:cs typeface="Calibri"/>
                </a:rPr>
                <a:t>Vision</a:t>
              </a:r>
              <a:endParaRPr lang="de-DE" sz="1000" kern="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45" name="Textfeld 5"/>
            <p:cNvSpPr txBox="1"/>
            <p:nvPr/>
          </p:nvSpPr>
          <p:spPr bwMode="auto">
            <a:xfrm>
              <a:off x="1602385" y="2496889"/>
              <a:ext cx="2017774" cy="793570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9525" cmpd="sng">
              <a:noFill/>
            </a:ln>
            <a:effectLst/>
          </p:spPr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2000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(</a:t>
              </a:r>
              <a:r>
                <a:rPr lang="de-DE" sz="1600" i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basic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</a:t>
              </a:r>
              <a:r>
                <a:rPr lang="de-DE" sz="1600" i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goal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)</a:t>
              </a:r>
              <a:endParaRPr lang="de-DE" sz="1000" kern="0" dirty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68616" name="Gruppieren 35"/>
          <p:cNvGrpSpPr>
            <a:grpSpLocks/>
          </p:cNvGrpSpPr>
          <p:nvPr/>
        </p:nvGrpSpPr>
        <p:grpSpPr bwMode="auto">
          <a:xfrm>
            <a:off x="4525963" y="3624263"/>
            <a:ext cx="2466975" cy="1219200"/>
            <a:chOff x="3288310" y="2076021"/>
            <a:chExt cx="2465384" cy="1225546"/>
          </a:xfrm>
        </p:grpSpPr>
        <p:sp>
          <p:nvSpPr>
            <p:cNvPr id="40" name="Textfeld 6"/>
            <p:cNvSpPr txBox="1"/>
            <p:nvPr/>
          </p:nvSpPr>
          <p:spPr bwMode="auto">
            <a:xfrm>
              <a:off x="3288310" y="2076021"/>
              <a:ext cx="1513498" cy="72766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2000" b="1" kern="0" dirty="0">
                  <a:solidFill>
                    <a:schemeClr val="tx1"/>
                  </a:solidFill>
                  <a:latin typeface="Calibri"/>
                  <a:cs typeface="Calibri"/>
                </a:rPr>
                <a:t>Mission</a:t>
              </a:r>
              <a:r>
                <a:rPr lang="de-DE" sz="1600" b="1" kern="0" dirty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endParaRPr lang="de-DE" sz="1000" kern="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42" name="Textfeld 6"/>
            <p:cNvSpPr txBox="1"/>
            <p:nvPr/>
          </p:nvSpPr>
          <p:spPr bwMode="auto">
            <a:xfrm>
              <a:off x="3364461" y="2573899"/>
              <a:ext cx="2389233" cy="72766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1600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(</a:t>
              </a:r>
              <a:r>
                <a:rPr lang="en-US" sz="1600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corporate,  </a:t>
              </a:r>
              <a:br>
                <a:rPr lang="en-US" sz="1600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</a:br>
              <a:r>
                <a:rPr lang="en-US" sz="1600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social </a:t>
              </a:r>
              <a:br>
                <a:rPr lang="en-US" sz="1600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</a:br>
              <a:r>
                <a:rPr lang="en-US" sz="1600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purpose</a:t>
              </a:r>
              <a:r>
                <a:rPr lang="de-DE" sz="1600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)</a:t>
              </a:r>
              <a:endParaRPr lang="de-DE" sz="1000" kern="0" dirty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37" name="Textfeld 44"/>
          <p:cNvSpPr txBox="1"/>
          <p:nvPr/>
        </p:nvSpPr>
        <p:spPr bwMode="auto">
          <a:xfrm>
            <a:off x="3419840" y="1580632"/>
            <a:ext cx="2322452" cy="70788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The </a:t>
            </a:r>
            <a:r>
              <a:rPr lang="de-DE" sz="2000" b="1" kern="0" dirty="0" err="1" smtClean="0">
                <a:solidFill>
                  <a:schemeClr val="tx1"/>
                </a:solidFill>
                <a:latin typeface="Calibri"/>
                <a:cs typeface="Arial" pitchFamily="34" charset="0"/>
              </a:rPr>
              <a:t>reason</a:t>
            </a:r>
            <a:r>
              <a:rPr lang="de-DE" sz="2000" b="1" kern="0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chemeClr val="tx1"/>
                </a:solidFill>
                <a:latin typeface="Calibri"/>
                <a:cs typeface="Arial" pitchFamily="34" charset="0"/>
              </a:rPr>
              <a:t>to</a:t>
            </a:r>
            <a:r>
              <a:rPr lang="de-DE" sz="2000" b="1" kern="0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chemeClr val="tx1"/>
                </a:solidFill>
                <a:latin typeface="Calibri"/>
                <a:cs typeface="Arial" pitchFamily="34" charset="0"/>
              </a:rPr>
              <a:t>be</a:t>
            </a:r>
            <a:r>
              <a:rPr lang="de-DE" sz="2000" b="1" kern="0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chemeClr val="tx1"/>
                </a:solidFill>
                <a:latin typeface="Calibri"/>
                <a:cs typeface="Arial" pitchFamily="34" charset="0"/>
              </a:rPr>
              <a:t>proud</a:t>
            </a:r>
            <a:endParaRPr lang="de-DE" sz="2000" b="1" kern="0" dirty="0">
              <a:solidFill>
                <a:schemeClr val="tx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8" name="Textfeld 44"/>
          <p:cNvSpPr txBox="1"/>
          <p:nvPr/>
        </p:nvSpPr>
        <p:spPr bwMode="auto">
          <a:xfrm>
            <a:off x="1171575" y="3778319"/>
            <a:ext cx="1797050" cy="707886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txBody>
          <a:bodyPr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What</a:t>
            </a:r>
            <a:r>
              <a:rPr lang="de-DE" sz="2000" b="1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is</a:t>
            </a:r>
            <a:r>
              <a:rPr lang="de-DE" sz="2000" b="1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our</a:t>
            </a:r>
            <a:r>
              <a:rPr lang="de-DE" sz="2000" b="1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goal</a:t>
            </a:r>
            <a:r>
              <a:rPr lang="de-DE" sz="2000" b="1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?</a:t>
            </a:r>
            <a:endParaRPr lang="de-DE" sz="2000" b="1" kern="0" dirty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9" name="Textfeld 44"/>
          <p:cNvSpPr txBox="1"/>
          <p:nvPr/>
        </p:nvSpPr>
        <p:spPr bwMode="auto">
          <a:xfrm>
            <a:off x="6122988" y="3787844"/>
            <a:ext cx="1976437" cy="707886"/>
          </a:xfrm>
          <a:prstGeom prst="rect">
            <a:avLst/>
          </a:prstGeom>
          <a:solidFill>
            <a:srgbClr val="00B050"/>
          </a:solidFill>
          <a:ln w="9525" cmpd="sng">
            <a:noFill/>
          </a:ln>
          <a:effectLst/>
        </p:spPr>
        <p:txBody>
          <a:bodyPr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For</a:t>
            </a:r>
            <a:r>
              <a:rPr lang="de-DE" sz="20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u="sng" kern="0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whom</a:t>
            </a:r>
            <a:r>
              <a:rPr lang="de-DE" sz="2000" b="1" u="sng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are</a:t>
            </a:r>
            <a:r>
              <a:rPr lang="de-DE" sz="20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we</a:t>
            </a:r>
            <a:r>
              <a:rPr lang="de-DE" sz="20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working</a:t>
            </a:r>
            <a:r>
              <a:rPr lang="de-DE" sz="20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 ?</a:t>
            </a:r>
            <a:endParaRPr lang="de-DE" sz="2000" b="1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2020" y="4724400"/>
            <a:ext cx="41211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 marL="365125" indent="-365125"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76225">
              <a:spcBef>
                <a:spcPct val="0"/>
              </a:spcBef>
            </a:pPr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could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u="sng" dirty="0" err="1" smtClean="0"/>
              <a:t>us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always</a:t>
            </a:r>
            <a:r>
              <a:rPr lang="de-DE" sz="1800" dirty="0" smtClean="0"/>
              <a:t> a </a:t>
            </a:r>
            <a:r>
              <a:rPr lang="de-DE" sz="1800" dirty="0" err="1" smtClean="0"/>
              <a:t>challenge</a:t>
            </a:r>
            <a:r>
              <a:rPr lang="de-DE" sz="1800" dirty="0" smtClean="0"/>
              <a:t> ?</a:t>
            </a:r>
            <a:endParaRPr lang="de-DE" sz="1800" dirty="0"/>
          </a:p>
          <a:p>
            <a:pPr indent="-276225">
              <a:spcBef>
                <a:spcPct val="0"/>
              </a:spcBef>
            </a:pP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target</a:t>
            </a:r>
            <a:r>
              <a:rPr lang="de-DE" sz="1800" dirty="0" smtClean="0"/>
              <a:t>, but a </a:t>
            </a:r>
            <a:r>
              <a:rPr lang="de-DE" sz="1800" dirty="0" err="1" smtClean="0"/>
              <a:t>motivation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u="sng" dirty="0" err="1" smtClean="0"/>
              <a:t>us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err="1" smtClean="0"/>
              <a:t>to</a:t>
            </a:r>
            <a:r>
              <a:rPr lang="de-DE" sz="1800" dirty="0" smtClean="0"/>
              <a:t> form </a:t>
            </a:r>
            <a:r>
              <a:rPr lang="de-DE" sz="1800" dirty="0" err="1" smtClean="0"/>
              <a:t>always</a:t>
            </a:r>
            <a:r>
              <a:rPr lang="de-DE" sz="1800" dirty="0" smtClean="0"/>
              <a:t> </a:t>
            </a:r>
            <a:r>
              <a:rPr lang="de-DE" sz="1800" dirty="0" err="1" smtClean="0"/>
              <a:t>new</a:t>
            </a:r>
            <a:r>
              <a:rPr lang="de-DE" sz="1800" dirty="0" smtClean="0"/>
              <a:t> </a:t>
            </a:r>
            <a:r>
              <a:rPr lang="de-DE" sz="1800" dirty="0" err="1" smtClean="0"/>
              <a:t>goals</a:t>
            </a:r>
            <a:r>
              <a:rPr lang="de-DE" sz="1800" dirty="0" smtClean="0"/>
              <a:t> !</a:t>
            </a:r>
            <a:endParaRPr lang="de-DE" sz="1800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914900" y="4724400"/>
            <a:ext cx="41211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 marL="342900" indent="-342900"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225" indent="-250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</a:pPr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 smtClean="0"/>
              <a:t>unique</a:t>
            </a:r>
            <a:r>
              <a:rPr lang="de-DE" sz="1800" dirty="0" smtClean="0"/>
              <a:t> </a:t>
            </a:r>
            <a:r>
              <a:rPr lang="de-DE" sz="1800" dirty="0" err="1" smtClean="0"/>
              <a:t>contribution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u="sng" dirty="0" err="1"/>
              <a:t>other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err="1" smtClean="0"/>
              <a:t>people</a:t>
            </a:r>
            <a:r>
              <a:rPr lang="de-DE" sz="1800" dirty="0" smtClean="0"/>
              <a:t>,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 smtClean="0"/>
              <a:t>society</a:t>
            </a:r>
            <a:r>
              <a:rPr lang="de-DE" sz="1800" dirty="0" smtClean="0"/>
              <a:t> ?</a:t>
            </a:r>
            <a:endParaRPr lang="de-DE" sz="1800" dirty="0"/>
          </a:p>
          <a:p>
            <a:pPr lvl="2">
              <a:spcBef>
                <a:spcPct val="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</a:pPr>
            <a:r>
              <a:rPr lang="de-DE" sz="1800" u="sng" dirty="0" smtClean="0"/>
              <a:t>Who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missing</a:t>
            </a:r>
            <a:r>
              <a:rPr lang="de-DE" sz="1800" dirty="0" smtClean="0"/>
              <a:t> </a:t>
            </a:r>
            <a:r>
              <a:rPr lang="de-DE" sz="1800" u="sng" dirty="0" err="1" smtClean="0"/>
              <a:t>what</a:t>
            </a:r>
            <a:r>
              <a:rPr lang="de-DE" sz="1800" dirty="0" smtClean="0"/>
              <a:t>,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would</a:t>
            </a:r>
            <a:r>
              <a:rPr lang="de-DE" sz="1800" dirty="0" smtClean="0"/>
              <a:t> not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there</a:t>
            </a:r>
            <a:r>
              <a:rPr lang="de-DE" sz="1800" dirty="0" smtClean="0"/>
              <a:t> ?</a:t>
            </a:r>
            <a:endParaRPr lang="de-DE" sz="1800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42325" y="1643730"/>
            <a:ext cx="3743154" cy="14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 marL="365125" indent="-365125"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76225">
              <a:spcBef>
                <a:spcPct val="0"/>
              </a:spcBef>
            </a:pPr>
            <a:r>
              <a:rPr lang="en-US" sz="1800" dirty="0" smtClean="0"/>
              <a:t>Values: Beliefs </a:t>
            </a:r>
            <a:r>
              <a:rPr lang="en-US" sz="1800" dirty="0"/>
              <a:t>or </a:t>
            </a:r>
            <a:r>
              <a:rPr lang="en-US" sz="1800" dirty="0" smtClean="0"/>
              <a:t>ideals</a:t>
            </a:r>
            <a:br>
              <a:rPr lang="en-US" sz="1800" dirty="0" smtClean="0"/>
            </a:br>
            <a:r>
              <a:rPr lang="en-US" sz="1800" dirty="0" smtClean="0"/>
              <a:t>what </a:t>
            </a:r>
            <a:r>
              <a:rPr lang="en-US" sz="1800" dirty="0"/>
              <a:t>is </a:t>
            </a:r>
            <a:r>
              <a:rPr lang="en-US" sz="1800" dirty="0" smtClean="0"/>
              <a:t>desirable </a:t>
            </a:r>
            <a:r>
              <a:rPr lang="en-US" sz="1800" dirty="0"/>
              <a:t>or </a:t>
            </a:r>
            <a:r>
              <a:rPr lang="en-US" sz="1800" dirty="0" smtClean="0"/>
              <a:t>not.</a:t>
            </a:r>
          </a:p>
          <a:p>
            <a:pPr indent="-276225">
              <a:spcBef>
                <a:spcPct val="0"/>
              </a:spcBef>
            </a:pPr>
            <a:r>
              <a:rPr lang="en-US" sz="1800" dirty="0" smtClean="0"/>
              <a:t>common </a:t>
            </a:r>
            <a:r>
              <a:rPr lang="en-US" sz="1800" dirty="0"/>
              <a:t>business values are fairness, innovation and community </a:t>
            </a:r>
            <a:r>
              <a:rPr lang="en-US" sz="1800" dirty="0" smtClean="0"/>
              <a:t>involvement</a:t>
            </a:r>
            <a:br>
              <a:rPr lang="en-US" sz="1800" dirty="0" smtClean="0"/>
            </a:br>
            <a:endParaRPr lang="de-DE" sz="1800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740769" y="1661005"/>
            <a:ext cx="3743154" cy="20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 marL="365125" indent="-365125"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76225">
              <a:spcBef>
                <a:spcPct val="0"/>
              </a:spcBef>
            </a:pPr>
            <a:r>
              <a:rPr lang="en-US" sz="1800" dirty="0" smtClean="0"/>
              <a:t>Values </a:t>
            </a:r>
            <a:r>
              <a:rPr lang="en-US" sz="1800" dirty="0"/>
              <a:t>have major influence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on behavior </a:t>
            </a:r>
            <a:r>
              <a:rPr lang="en-US" sz="1800" dirty="0"/>
              <a:t>and attitude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are a guideline </a:t>
            </a:r>
            <a:r>
              <a:rPr lang="en-US" sz="1800" dirty="0"/>
              <a:t>in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all situations</a:t>
            </a:r>
            <a:r>
              <a:rPr lang="en-US" sz="1800" dirty="0"/>
              <a:t>. </a:t>
            </a:r>
            <a:endParaRPr lang="de-DE" sz="1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78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908050"/>
            <a:ext cx="8353425" cy="503238"/>
          </a:xfrm>
        </p:spPr>
        <p:txBody>
          <a:bodyPr lIns="36000" rIns="3600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Example: Values, Vision and Mission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12199" y="1642037"/>
            <a:ext cx="6824172" cy="16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eaLnBrk="0" hangingPunct="0"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en-US" sz="2000" dirty="0" smtClean="0"/>
              <a:t>Company producing rear-view mirrors for cars</a:t>
            </a:r>
          </a:p>
          <a:p>
            <a:pPr marL="357188" indent="-357188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The values of this company are:</a:t>
            </a:r>
          </a:p>
          <a:p>
            <a:pPr marL="720725" indent="-357188">
              <a:spcBef>
                <a:spcPts val="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000" b="1" dirty="0"/>
              <a:t>i</a:t>
            </a:r>
            <a:r>
              <a:rPr lang="en-US" sz="2000" b="1" dirty="0" smtClean="0"/>
              <a:t>nnovation </a:t>
            </a:r>
          </a:p>
          <a:p>
            <a:pPr marL="720725" indent="-357188">
              <a:spcBef>
                <a:spcPts val="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000" b="1" dirty="0" smtClean="0"/>
              <a:t>trust in our family</a:t>
            </a:r>
          </a:p>
          <a:p>
            <a:pPr marL="720725" indent="-357188">
              <a:spcBef>
                <a:spcPts val="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000" b="1" dirty="0" smtClean="0"/>
              <a:t>respect</a:t>
            </a:r>
          </a:p>
          <a:p>
            <a:pPr marL="357188" indent="-357188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business idea</a:t>
            </a:r>
            <a:r>
              <a:rPr lang="en-US" sz="2000" dirty="0" smtClean="0"/>
              <a:t>, the very long-time interior goal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, </a:t>
            </a:r>
            <a:br>
              <a:rPr lang="en-US" sz="2000" dirty="0" smtClean="0">
                <a:ea typeface="Times New Roman" pitchFamily="18" charset="0"/>
                <a:cs typeface="Arial" charset="0"/>
              </a:rPr>
            </a:br>
            <a:r>
              <a:rPr lang="en-US" sz="2000" dirty="0" smtClean="0">
                <a:ea typeface="Times New Roman" pitchFamily="18" charset="0"/>
                <a:cs typeface="Arial" charset="0"/>
              </a:rPr>
              <a:t>the </a:t>
            </a:r>
            <a:r>
              <a:rPr lang="en-US" sz="2000" dirty="0"/>
              <a:t>“vision</a:t>
            </a:r>
            <a:r>
              <a:rPr lang="en-US" sz="2000" dirty="0" smtClean="0"/>
              <a:t>”</a:t>
            </a:r>
            <a:r>
              <a:rPr lang="en-US" sz="2000" dirty="0"/>
              <a:t> of this company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b="1" dirty="0" smtClean="0"/>
              <a:t>the leading car-manufacturers for our clients</a:t>
            </a:r>
          </a:p>
          <a:p>
            <a:pPr marL="357188" indent="-357188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Our </a:t>
            </a:r>
            <a:r>
              <a:rPr lang="en-US" sz="2000" dirty="0" smtClean="0"/>
              <a:t>corporate purpose, our “mission</a:t>
            </a:r>
            <a:r>
              <a:rPr lang="en-US" sz="2000" dirty="0"/>
              <a:t>”: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we </a:t>
            </a:r>
            <a:r>
              <a:rPr lang="en-US" sz="2000" b="1" dirty="0"/>
              <a:t>produce high-tech </a:t>
            </a:r>
            <a:r>
              <a:rPr lang="en-US" sz="2800" b="1" dirty="0" smtClean="0">
                <a:solidFill>
                  <a:srgbClr val="FF0000"/>
                </a:solidFill>
              </a:rPr>
              <a:t>safety</a:t>
            </a:r>
            <a:endParaRPr lang="en-US" sz="2800" b="1" dirty="0">
              <a:solidFill>
                <a:srgbClr val="FF0000"/>
              </a:solidFill>
            </a:endParaRPr>
          </a:p>
          <a:p>
            <a:pPr marL="357188" indent="-357188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endParaRPr lang="en-US" sz="2000" b="1" dirty="0" smtClean="0"/>
          </a:p>
        </p:txBody>
      </p:sp>
      <p:pic>
        <p:nvPicPr>
          <p:cNvPr id="5" name="Picture 7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liennummernplatzhalter 4"/>
          <p:cNvSpPr txBox="1">
            <a:spLocks noGrp="1"/>
          </p:cNvSpPr>
          <p:nvPr/>
        </p:nvSpPr>
        <p:spPr bwMode="auto">
          <a:xfrm>
            <a:off x="8677274" y="64531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6A78BBB8-24E1-448F-BB5B-5B6A9D21F291}" type="slidenum">
              <a:rPr lang="de-DE" sz="800"/>
              <a:pPr algn="r"/>
              <a:t>2</a:t>
            </a:fld>
            <a:endParaRPr lang="de-DE" sz="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>
            <a:off x="449013" y="1570026"/>
            <a:ext cx="7634535" cy="4992217"/>
          </a:xfrm>
          <a:prstGeom prst="rect">
            <a:avLst/>
          </a:prstGeom>
          <a:gradFill rotWithShape="1">
            <a:gsLst>
              <a:gs pos="0">
                <a:srgbClr val="D9FFF0"/>
              </a:gs>
              <a:gs pos="100000">
                <a:srgbClr val="85FFCE">
                  <a:alpha val="79999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2663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Combine a strategy with the Balanced Scorecard</a:t>
            </a:r>
            <a:endParaRPr lang="de-DE" dirty="0" smtClean="0"/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870567" y="1570027"/>
            <a:ext cx="835342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 dirty="0"/>
              <a:t>Agenda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49013" y="2123006"/>
            <a:ext cx="7634536" cy="463550"/>
            <a:chOff x="69" y="1672"/>
            <a:chExt cx="2811" cy="29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0" y="1672"/>
              <a:ext cx="2800" cy="29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B2"/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69" y="1673"/>
              <a:ext cx="2811" cy="291"/>
              <a:chOff x="69" y="1673"/>
              <a:chExt cx="2811" cy="291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-7" y="1752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669" y="1749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41209" y="1721029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en-GB" sz="1800" dirty="0" smtClean="0"/>
              <a:t>01	</a:t>
            </a:r>
            <a:r>
              <a:rPr lang="de-DE" sz="1800" dirty="0" smtClean="0"/>
              <a:t>08:00</a:t>
            </a:r>
            <a:r>
              <a:rPr lang="de-DE" sz="1800" dirty="0"/>
              <a:t>  </a:t>
            </a:r>
            <a:r>
              <a:rPr lang="de-DE" sz="1800" dirty="0" err="1" smtClean="0"/>
              <a:t>overview</a:t>
            </a:r>
            <a:r>
              <a:rPr lang="de-DE" sz="1800" dirty="0" smtClean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strategy</a:t>
            </a:r>
            <a:r>
              <a:rPr lang="de-DE" sz="1800" dirty="0"/>
              <a:t>, </a:t>
            </a:r>
            <a:r>
              <a:rPr lang="de-DE" sz="1800" dirty="0" err="1"/>
              <a:t>why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br>
              <a:rPr lang="de-DE" sz="1800" dirty="0"/>
            </a:br>
            <a:endParaRPr lang="de-DE" sz="900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02	</a:t>
            </a:r>
            <a:r>
              <a:rPr lang="de-DE" sz="1800" dirty="0"/>
              <a:t>08:30  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mission</a:t>
            </a:r>
            <a:r>
              <a:rPr lang="de-DE" sz="1800" dirty="0"/>
              <a:t> / </a:t>
            </a:r>
            <a:r>
              <a:rPr lang="de-DE" sz="1800" dirty="0" err="1"/>
              <a:t>vision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03	09:30</a:t>
            </a:r>
            <a:r>
              <a:rPr lang="de-DE" sz="1800" dirty="0"/>
              <a:t> </a:t>
            </a:r>
            <a:r>
              <a:rPr lang="de-DE" sz="1800" dirty="0" smtClean="0"/>
              <a:t>	internal </a:t>
            </a:r>
            <a:r>
              <a:rPr lang="de-DE" sz="1800" dirty="0" err="1"/>
              <a:t>analysis</a:t>
            </a:r>
            <a:r>
              <a:rPr lang="de-DE" sz="1800" dirty="0"/>
              <a:t> and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  <a:r>
              <a:rPr lang="de-DE" sz="18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04	09:50</a:t>
            </a:r>
            <a:r>
              <a:rPr lang="de-DE" sz="1800" dirty="0"/>
              <a:t> 	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(</a:t>
            </a:r>
            <a:r>
              <a:rPr lang="de-DE" sz="1800" dirty="0" err="1"/>
              <a:t>topics</a:t>
            </a:r>
            <a:r>
              <a:rPr lang="de-DE" sz="1800" dirty="0"/>
              <a:t>)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years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900" b="1" dirty="0" smtClean="0"/>
              <a:t> </a:t>
            </a: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05	10:50 </a:t>
            </a:r>
            <a:r>
              <a:rPr lang="de-DE" sz="1800" dirty="0"/>
              <a:t> 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important</a:t>
            </a:r>
            <a:r>
              <a:rPr lang="de-DE" sz="1800" dirty="0"/>
              <a:t> </a:t>
            </a:r>
            <a:r>
              <a:rPr lang="de-DE" sz="1800" dirty="0" err="1" smtClean="0"/>
              <a:t>stakeholders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06	11:10  	</a:t>
            </a:r>
            <a:r>
              <a:rPr lang="de-DE" sz="1800" dirty="0" err="1" smtClean="0"/>
              <a:t>practical</a:t>
            </a:r>
            <a:r>
              <a:rPr lang="de-DE" sz="1800" dirty="0" smtClean="0"/>
              <a:t> </a:t>
            </a:r>
            <a:r>
              <a:rPr lang="de-DE" sz="1800" dirty="0" err="1" smtClean="0"/>
              <a:t>exercise</a:t>
            </a:r>
            <a:r>
              <a:rPr lang="de-DE" sz="1800" dirty="0" smtClean="0"/>
              <a:t> in 2 </a:t>
            </a:r>
            <a:r>
              <a:rPr lang="de-DE" sz="1800" dirty="0" err="1" smtClean="0"/>
              <a:t>groups</a:t>
            </a:r>
            <a:r>
              <a:rPr lang="de-DE" sz="1800" dirty="0" smtClean="0"/>
              <a:t>: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actions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07</a:t>
            </a:r>
            <a:r>
              <a:rPr lang="de-DE" sz="1800" dirty="0" smtClean="0"/>
              <a:t>	11:40</a:t>
            </a:r>
            <a:r>
              <a:rPr lang="de-DE" sz="1800" dirty="0"/>
              <a:t>  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 smtClean="0"/>
              <a:t>process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lnSpc>
                <a:spcPct val="120000"/>
              </a:lnSpc>
              <a:spcBef>
                <a:spcPct val="50000"/>
              </a:spcBef>
              <a:tabLst>
                <a:tab pos="452438" algn="l"/>
              </a:tabLst>
            </a:pPr>
            <a:r>
              <a:rPr lang="de-DE" sz="18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373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557338"/>
            <a:ext cx="76993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857" y="870508"/>
            <a:ext cx="8567737" cy="6481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175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pl-PL" altLang="pl-PL" dirty="0" smtClean="0"/>
              <a:t>S</a:t>
            </a:r>
            <a:r>
              <a:rPr lang="de-DE" altLang="pl-PL" dirty="0" err="1" smtClean="0"/>
              <a:t>trategy</a:t>
            </a:r>
            <a:r>
              <a:rPr lang="de-DE" altLang="pl-PL" dirty="0" smtClean="0"/>
              <a:t> </a:t>
            </a:r>
            <a:r>
              <a:rPr lang="de-DE" altLang="pl-PL" dirty="0" err="1" smtClean="0"/>
              <a:t>formulation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0928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00188"/>
            <a:ext cx="54705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zaokrąglony 16"/>
          <p:cNvSpPr/>
          <p:nvPr/>
        </p:nvSpPr>
        <p:spPr>
          <a:xfrm>
            <a:off x="5076825" y="1125538"/>
            <a:ext cx="3743325" cy="187166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sz="1600" dirty="0">
                <a:solidFill>
                  <a:schemeClr val="tx1"/>
                </a:solidFill>
              </a:rPr>
              <a:t>Mission formulation is very difficult for a company that is not new. </a:t>
            </a:r>
            <a:endParaRPr lang="pl-PL" sz="16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GB" sz="1600" dirty="0">
                <a:solidFill>
                  <a:schemeClr val="tx1"/>
                </a:solidFill>
              </a:rPr>
              <a:t>Tradition, years of existence, makes this task more difficult as the main idea of the business might be changed during years in different business units.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715132" y="5533260"/>
            <a:ext cx="3817418" cy="792008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b="1" dirty="0">
                <a:solidFill>
                  <a:schemeClr val="tx1"/>
                </a:solidFill>
              </a:rPr>
              <a:t>EFFECTIVE MISSION: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" name="Elipsa 1"/>
          <p:cNvSpPr/>
          <p:nvPr/>
        </p:nvSpPr>
        <p:spPr>
          <a:xfrm>
            <a:off x="2051050" y="1500188"/>
            <a:ext cx="2665413" cy="8493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zaokrąglony 7"/>
          <p:cNvSpPr/>
          <p:nvPr/>
        </p:nvSpPr>
        <p:spPr>
          <a:xfrm>
            <a:off x="4685802" y="4703072"/>
            <a:ext cx="3846748" cy="90865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b="1" dirty="0">
                <a:solidFill>
                  <a:schemeClr val="tx1"/>
                </a:solidFill>
              </a:rPr>
              <a:t>EFFECTIVE </a:t>
            </a:r>
            <a:r>
              <a:rPr lang="en-GB" b="1" dirty="0" smtClean="0">
                <a:solidFill>
                  <a:schemeClr val="tx1"/>
                </a:solidFill>
              </a:rPr>
              <a:t>VISION</a:t>
            </a:r>
            <a:r>
              <a:rPr lang="en-GB" b="1" dirty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857" y="870508"/>
            <a:ext cx="8567737" cy="6481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175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pl-PL" altLang="pl-PL" dirty="0" smtClean="0"/>
              <a:t>S</a:t>
            </a:r>
            <a:r>
              <a:rPr lang="de-DE" altLang="pl-PL" dirty="0" err="1" smtClean="0"/>
              <a:t>trategy</a:t>
            </a:r>
            <a:r>
              <a:rPr lang="de-DE" altLang="pl-PL" dirty="0" smtClean="0"/>
              <a:t> </a:t>
            </a:r>
            <a:r>
              <a:rPr lang="de-DE" altLang="pl-PL" dirty="0" err="1" smtClean="0"/>
              <a:t>formulation</a:t>
            </a:r>
            <a:endParaRPr lang="pl-PL" altLang="pl-PL" dirty="0" smtClean="0"/>
          </a:p>
        </p:txBody>
      </p:sp>
      <p:sp>
        <p:nvSpPr>
          <p:cNvPr id="10" name="Prostokąt zaokrąglony 7"/>
          <p:cNvSpPr/>
          <p:nvPr/>
        </p:nvSpPr>
        <p:spPr>
          <a:xfrm>
            <a:off x="4684589" y="3717040"/>
            <a:ext cx="3846748" cy="90865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b="1" dirty="0">
                <a:solidFill>
                  <a:schemeClr val="tx1"/>
                </a:solidFill>
              </a:rPr>
              <a:t>EFFECTIVE </a:t>
            </a:r>
            <a:r>
              <a:rPr lang="en-GB" b="1" dirty="0" smtClean="0">
                <a:solidFill>
                  <a:schemeClr val="tx1"/>
                </a:solidFill>
              </a:rPr>
              <a:t>VALUES: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liennummernplatzhalter 4"/>
          <p:cNvSpPr txBox="1">
            <a:spLocks noGrp="1"/>
          </p:cNvSpPr>
          <p:nvPr/>
        </p:nvSpPr>
        <p:spPr bwMode="auto">
          <a:xfrm>
            <a:off x="8677274" y="64531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6A78BBB8-24E1-448F-BB5B-5B6A9D21F291}" type="slidenum">
              <a:rPr lang="de-DE" sz="800"/>
              <a:pPr algn="r"/>
              <a:t>22</a:t>
            </a:fld>
            <a:endParaRPr lang="de-DE" sz="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>
            <a:off x="449013" y="1570026"/>
            <a:ext cx="7634535" cy="4992217"/>
          </a:xfrm>
          <a:prstGeom prst="rect">
            <a:avLst/>
          </a:prstGeom>
          <a:gradFill rotWithShape="1">
            <a:gsLst>
              <a:gs pos="0">
                <a:srgbClr val="D9FFF0"/>
              </a:gs>
              <a:gs pos="100000">
                <a:srgbClr val="85FFCE">
                  <a:alpha val="79999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2663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Combine a strategy with the Balanced Scorecard</a:t>
            </a:r>
            <a:endParaRPr lang="de-DE" dirty="0" smtClean="0"/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870567" y="1570027"/>
            <a:ext cx="835342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 dirty="0"/>
              <a:t>Agenda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49013" y="2588466"/>
            <a:ext cx="7634536" cy="463550"/>
            <a:chOff x="69" y="1672"/>
            <a:chExt cx="2811" cy="29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0" y="1672"/>
              <a:ext cx="2800" cy="29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B2"/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69" y="1673"/>
              <a:ext cx="2811" cy="291"/>
              <a:chOff x="69" y="1673"/>
              <a:chExt cx="2811" cy="291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-7" y="1752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669" y="1749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41209" y="1721029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en-GB" sz="1800" dirty="0" smtClean="0"/>
              <a:t>01	</a:t>
            </a:r>
            <a:r>
              <a:rPr lang="de-DE" sz="1800" dirty="0" smtClean="0"/>
              <a:t>08:00</a:t>
            </a:r>
            <a:r>
              <a:rPr lang="de-DE" sz="1800" dirty="0"/>
              <a:t>  </a:t>
            </a:r>
            <a:r>
              <a:rPr lang="de-DE" sz="1800" dirty="0" err="1" smtClean="0"/>
              <a:t>overview</a:t>
            </a:r>
            <a:r>
              <a:rPr lang="de-DE" sz="1800" dirty="0" smtClean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strategy</a:t>
            </a:r>
            <a:r>
              <a:rPr lang="de-DE" sz="1800" dirty="0"/>
              <a:t>, </a:t>
            </a:r>
            <a:r>
              <a:rPr lang="de-DE" sz="1800" dirty="0" err="1"/>
              <a:t>why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br>
              <a:rPr lang="de-DE" sz="1800" dirty="0"/>
            </a:br>
            <a:endParaRPr lang="de-DE" sz="900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02	</a:t>
            </a:r>
            <a:r>
              <a:rPr lang="de-DE" sz="1800" dirty="0"/>
              <a:t>08:30  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mission</a:t>
            </a:r>
            <a:r>
              <a:rPr lang="de-DE" sz="1800" dirty="0"/>
              <a:t> / </a:t>
            </a:r>
            <a:r>
              <a:rPr lang="de-DE" sz="1800" dirty="0" err="1"/>
              <a:t>vision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03	09:30</a:t>
            </a:r>
            <a:r>
              <a:rPr lang="de-DE" sz="1800" dirty="0"/>
              <a:t> </a:t>
            </a:r>
            <a:r>
              <a:rPr lang="de-DE" sz="1800" dirty="0" smtClean="0"/>
              <a:t>	internal </a:t>
            </a:r>
            <a:r>
              <a:rPr lang="de-DE" sz="1800" dirty="0" err="1"/>
              <a:t>analysis</a:t>
            </a:r>
            <a:r>
              <a:rPr lang="de-DE" sz="1800" dirty="0"/>
              <a:t> and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  <a:r>
              <a:rPr lang="de-DE" sz="18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04	09:50</a:t>
            </a:r>
            <a:r>
              <a:rPr lang="de-DE" sz="1800" dirty="0"/>
              <a:t> 	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(</a:t>
            </a:r>
            <a:r>
              <a:rPr lang="de-DE" sz="1800" dirty="0" err="1"/>
              <a:t>topics</a:t>
            </a:r>
            <a:r>
              <a:rPr lang="de-DE" sz="1800" dirty="0"/>
              <a:t>)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years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900" b="1" dirty="0" smtClean="0"/>
              <a:t> </a:t>
            </a: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05	10:50 </a:t>
            </a:r>
            <a:r>
              <a:rPr lang="de-DE" sz="1800" dirty="0"/>
              <a:t> 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important</a:t>
            </a:r>
            <a:r>
              <a:rPr lang="de-DE" sz="1800" dirty="0"/>
              <a:t> </a:t>
            </a:r>
            <a:r>
              <a:rPr lang="de-DE" sz="1800" dirty="0" err="1" smtClean="0"/>
              <a:t>stakeholders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06	11:10  	</a:t>
            </a:r>
            <a:r>
              <a:rPr lang="de-DE" sz="1800" dirty="0" err="1" smtClean="0"/>
              <a:t>practical</a:t>
            </a:r>
            <a:r>
              <a:rPr lang="de-DE" sz="1800" dirty="0" smtClean="0"/>
              <a:t> </a:t>
            </a:r>
            <a:r>
              <a:rPr lang="de-DE" sz="1800" dirty="0" err="1" smtClean="0"/>
              <a:t>exercise</a:t>
            </a:r>
            <a:r>
              <a:rPr lang="de-DE" sz="1800" dirty="0" smtClean="0"/>
              <a:t> in 2 </a:t>
            </a:r>
            <a:r>
              <a:rPr lang="de-DE" sz="1800" dirty="0" err="1" smtClean="0"/>
              <a:t>groups</a:t>
            </a:r>
            <a:r>
              <a:rPr lang="de-DE" sz="1800" dirty="0" smtClean="0"/>
              <a:t>: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actions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07</a:t>
            </a:r>
            <a:r>
              <a:rPr lang="de-DE" sz="1800" dirty="0" smtClean="0"/>
              <a:t>	11:40</a:t>
            </a:r>
            <a:r>
              <a:rPr lang="de-DE" sz="1800" dirty="0"/>
              <a:t>  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 smtClean="0"/>
              <a:t>process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lnSpc>
                <a:spcPct val="120000"/>
              </a:lnSpc>
              <a:spcBef>
                <a:spcPct val="50000"/>
              </a:spcBef>
              <a:tabLst>
                <a:tab pos="452438" algn="l"/>
              </a:tabLst>
            </a:pPr>
            <a:r>
              <a:rPr lang="de-DE" sz="18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17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7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E757572F-2914-4B4B-96A3-B2E82307441E}" type="slidenum">
              <a:rPr lang="de-DE" sz="800"/>
              <a:pPr algn="r"/>
              <a:t>23</a:t>
            </a:fld>
            <a:endParaRPr lang="de-DE" sz="80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Exercise: </a:t>
            </a:r>
            <a:r>
              <a:rPr lang="en-GB" sz="2800" b="1" dirty="0">
                <a:solidFill>
                  <a:schemeClr val="tx2"/>
                </a:solidFill>
              </a:rPr>
              <a:t>business-idea</a:t>
            </a:r>
          </a:p>
          <a:p>
            <a:pPr>
              <a:spcBef>
                <a:spcPct val="35000"/>
              </a:spcBef>
            </a:pP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937566" y="1612953"/>
            <a:ext cx="77485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What could be the business idea of our company: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The 3 most </a:t>
            </a:r>
            <a:r>
              <a:rPr lang="en-GB" sz="2000" dirty="0"/>
              <a:t>important </a:t>
            </a:r>
            <a:r>
              <a:rPr lang="en-GB" sz="2000" dirty="0" smtClean="0"/>
              <a:t>(group) values</a:t>
            </a:r>
            <a:endParaRPr lang="en-GB" sz="2000" dirty="0"/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Vision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M</a:t>
            </a:r>
            <a:r>
              <a:rPr lang="en-GB" sz="2000" dirty="0" smtClean="0"/>
              <a:t>ission</a:t>
            </a:r>
            <a:endParaRPr lang="de-DE" sz="2000" dirty="0"/>
          </a:p>
          <a:p>
            <a:pPr eaLnBrk="1" fontAlgn="t" hangingPunct="1"/>
            <a:r>
              <a:rPr lang="en-GB" sz="2000" dirty="0"/>
              <a:t>     </a:t>
            </a:r>
            <a:endParaRPr lang="de-DE" sz="2000" dirty="0"/>
          </a:p>
          <a:p>
            <a:pPr eaLnBrk="1" fontAlgn="t" hangingPunct="1"/>
            <a:r>
              <a:rPr lang="en-US" sz="2000" dirty="0" smtClean="0"/>
              <a:t>You have </a:t>
            </a:r>
            <a:r>
              <a:rPr lang="en-US" sz="2000" dirty="0"/>
              <a:t>3</a:t>
            </a:r>
            <a:r>
              <a:rPr lang="en-US" sz="2000" dirty="0" smtClean="0"/>
              <a:t>0 minutes time</a:t>
            </a:r>
            <a:endParaRPr lang="en-GB" sz="20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hteck 9"/>
          <p:cNvSpPr>
            <a:spLocks noChangeArrowheads="1"/>
          </p:cNvSpPr>
          <p:nvPr/>
        </p:nvSpPr>
        <p:spPr bwMode="auto">
          <a:xfrm>
            <a:off x="250825" y="836613"/>
            <a:ext cx="8642350" cy="5616575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628775"/>
            <a:ext cx="7772400" cy="4824413"/>
          </a:xfrm>
        </p:spPr>
        <p:txBody>
          <a:bodyPr/>
          <a:lstStyle/>
          <a:p>
            <a:pPr marL="268287" lvl="1" indent="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DE" dirty="0" smtClean="0"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628650" lvl="1" indent="-360363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  <a:defRPr/>
            </a:pPr>
            <a:endParaRPr lang="de-DE" dirty="0" smtClean="0"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266700" lvl="2" indent="0">
              <a:spcBef>
                <a:spcPct val="0"/>
              </a:spcBef>
              <a:buSzPct val="100000"/>
              <a:buNone/>
              <a:defRPr/>
            </a:pPr>
            <a:endParaRPr lang="de-DE" dirty="0" smtClean="0">
              <a:ea typeface="Times New Roman" pitchFamily="18" charset="0"/>
              <a:cs typeface="Arial" charset="0"/>
            </a:endParaRPr>
          </a:p>
          <a:p>
            <a:pPr marL="457200" lvl="1" indent="-457200" eaLnBrk="1" hangingPunct="1">
              <a:buClr>
                <a:srgbClr val="002060"/>
              </a:buClr>
              <a:buSzPct val="120000"/>
              <a:defRPr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7" name="Rechteck 9"/>
          <p:cNvSpPr>
            <a:spLocks noChangeArrowheads="1"/>
          </p:cNvSpPr>
          <p:nvPr/>
        </p:nvSpPr>
        <p:spPr bwMode="auto">
          <a:xfrm>
            <a:off x="250825" y="836613"/>
            <a:ext cx="8642350" cy="5616575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4488" y="1172783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8287" lvl="1" indent="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FontTx/>
              <a:buNone/>
              <a:defRPr/>
            </a:pPr>
            <a:endParaRPr lang="de-DE" kern="0" smtClean="0"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628650" lvl="1" indent="-360363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  <a:defRPr/>
            </a:pPr>
            <a:endParaRPr lang="de-DE" kern="0" smtClean="0"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266700" lvl="2" indent="0">
              <a:spcBef>
                <a:spcPct val="0"/>
              </a:spcBef>
              <a:buSzPct val="100000"/>
              <a:buFontTx/>
              <a:buNone/>
              <a:defRPr/>
            </a:pPr>
            <a:endParaRPr lang="de-DE" kern="0" smtClean="0">
              <a:ea typeface="Times New Roman" pitchFamily="18" charset="0"/>
              <a:cs typeface="Arial" charset="0"/>
            </a:endParaRPr>
          </a:p>
          <a:p>
            <a:pPr marL="457200" lvl="1" indent="-457200" eaLnBrk="1" hangingPunct="1">
              <a:buClr>
                <a:srgbClr val="002060"/>
              </a:buClr>
              <a:buSzPct val="120000"/>
              <a:defRPr/>
            </a:pPr>
            <a:endParaRPr lang="de-DE" kern="0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05440"/>
              </p:ext>
            </p:extLst>
          </p:nvPr>
        </p:nvGraphicFramePr>
        <p:xfrm>
          <a:off x="250250" y="2071510"/>
          <a:ext cx="8642350" cy="2598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business-idea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     5 words for company in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     most important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23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     Vision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i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3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     Mission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i="1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2. business model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77"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CPO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concretion</a:t>
                      </a:r>
                      <a:endParaRPr lang="en-GB" sz="1400" noProof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890603"/>
            <a:ext cx="15827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Grafik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5" b="4175"/>
          <a:stretch>
            <a:fillRect/>
          </a:stretch>
        </p:blipFill>
        <p:spPr bwMode="auto">
          <a:xfrm>
            <a:off x="3659188" y="4591050"/>
            <a:ext cx="20161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66725" y="4724400"/>
            <a:ext cx="1182688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 – 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3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years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7598" name="Textfeld 41"/>
          <p:cNvSpPr txBox="1">
            <a:spLocks noChangeArrowheads="1"/>
          </p:cNvSpPr>
          <p:nvPr/>
        </p:nvSpPr>
        <p:spPr bwMode="auto">
          <a:xfrm>
            <a:off x="5565775" y="2525713"/>
            <a:ext cx="235267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4F6228"/>
                </a:solidFill>
              </a:rPr>
              <a:t>Business-model</a:t>
            </a:r>
            <a:endParaRPr lang="de-DE" sz="1600" b="1" dirty="0">
              <a:solidFill>
                <a:srgbClr val="4F6228"/>
              </a:solidFill>
            </a:endParaRPr>
          </a:p>
        </p:txBody>
      </p:sp>
      <p:cxnSp>
        <p:nvCxnSpPr>
          <p:cNvPr id="67599" name="Gerade Verbindung 74"/>
          <p:cNvCxnSpPr>
            <a:cxnSpLocks noChangeShapeType="1"/>
          </p:cNvCxnSpPr>
          <p:nvPr/>
        </p:nvCxnSpPr>
        <p:spPr bwMode="auto">
          <a:xfrm>
            <a:off x="466725" y="2852738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Gerade Verbindung 84"/>
          <p:cNvCxnSpPr>
            <a:cxnSpLocks noChangeShapeType="1"/>
          </p:cNvCxnSpPr>
          <p:nvPr/>
        </p:nvCxnSpPr>
        <p:spPr bwMode="auto">
          <a:xfrm>
            <a:off x="466725" y="5905500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6" name="Textfeld 44"/>
          <p:cNvSpPr txBox="1">
            <a:spLocks noChangeArrowheads="1"/>
          </p:cNvSpPr>
          <p:nvPr/>
        </p:nvSpPr>
        <p:spPr bwMode="auto">
          <a:xfrm>
            <a:off x="3354388" y="5067300"/>
            <a:ext cx="2630487" cy="306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00000"/>
                </a:solidFill>
              </a:rPr>
              <a:t>Balanced Scorecard</a:t>
            </a:r>
          </a:p>
        </p:txBody>
      </p:sp>
      <p:sp>
        <p:nvSpPr>
          <p:cNvPr id="67607" name="Textfeld 50"/>
          <p:cNvSpPr txBox="1">
            <a:spLocks noChangeArrowheads="1"/>
          </p:cNvSpPr>
          <p:nvPr/>
        </p:nvSpPr>
        <p:spPr bwMode="auto">
          <a:xfrm>
            <a:off x="3059827" y="5568950"/>
            <a:ext cx="3055936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C00000"/>
                </a:solidFill>
              </a:rPr>
              <a:t>Intermediate-term </a:t>
            </a:r>
            <a:r>
              <a:rPr lang="de-DE" sz="1600" b="1" dirty="0" err="1" smtClean="0">
                <a:solidFill>
                  <a:srgbClr val="C00000"/>
                </a:solidFill>
              </a:rPr>
              <a:t>planning</a:t>
            </a:r>
            <a:r>
              <a:rPr lang="de-DE" sz="1600" b="1" dirty="0" smtClean="0">
                <a:solidFill>
                  <a:srgbClr val="C00000"/>
                </a:solidFill>
              </a:rPr>
              <a:t> </a:t>
            </a:r>
            <a:endParaRPr lang="de-DE" sz="1600" b="1" dirty="0">
              <a:solidFill>
                <a:srgbClr val="C00000"/>
              </a:solidFill>
            </a:endParaRPr>
          </a:p>
        </p:txBody>
      </p:sp>
      <p:pic>
        <p:nvPicPr>
          <p:cNvPr id="67608" name="Grafik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4" b="2509"/>
          <a:stretch>
            <a:fillRect/>
          </a:stretch>
        </p:blipFill>
        <p:spPr bwMode="auto">
          <a:xfrm>
            <a:off x="1471433" y="4811713"/>
            <a:ext cx="15509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97" y="4776630"/>
            <a:ext cx="15541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feld 51"/>
          <p:cNvSpPr txBox="1"/>
          <p:nvPr/>
        </p:nvSpPr>
        <p:spPr bwMode="auto">
          <a:xfrm>
            <a:off x="755470" y="4694238"/>
            <a:ext cx="3028950" cy="319087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smtClean="0">
                <a:cs typeface="Arial" pitchFamily="34" charset="0"/>
              </a:rPr>
              <a:t>Strategic House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97" name="Textfeld 53"/>
          <p:cNvSpPr txBox="1"/>
          <p:nvPr/>
        </p:nvSpPr>
        <p:spPr bwMode="auto">
          <a:xfrm>
            <a:off x="5880753" y="4455774"/>
            <a:ext cx="2181225" cy="436563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de-DE"/>
            </a:defPPr>
            <a:lvl1pPr marL="0" indent="0" algn="ctr" fontAlgn="auto">
              <a:spcBef>
                <a:spcPts val="0"/>
              </a:spcBef>
              <a:spcAft>
                <a:spcPts val="0"/>
              </a:spcAft>
              <a:defRPr sz="1400" b="1">
                <a:latin typeface="Arial" pitchFamily="34" charset="0"/>
                <a:cs typeface="Arial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hangingPunct="1">
              <a:defRPr/>
            </a:pPr>
            <a:r>
              <a:rPr lang="de-DE" dirty="0" smtClean="0"/>
              <a:t>Reporting-Scorecard</a:t>
            </a:r>
            <a:endParaRPr lang="de-DE" dirty="0"/>
          </a:p>
        </p:txBody>
      </p:sp>
      <p:sp>
        <p:nvSpPr>
          <p:cNvPr id="98" name="Textfeld 44"/>
          <p:cNvSpPr txBox="1"/>
          <p:nvPr/>
        </p:nvSpPr>
        <p:spPr bwMode="auto">
          <a:xfrm>
            <a:off x="1758770" y="5200650"/>
            <a:ext cx="1228725" cy="50165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Strategic</a:t>
            </a:r>
            <a: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  <a:t/>
            </a:r>
            <a:b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Projects</a:t>
            </a:r>
            <a:endParaRPr lang="de-DE" sz="1200" b="1" i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99" name="Textfeld 44"/>
          <p:cNvSpPr txBox="1"/>
          <p:nvPr/>
        </p:nvSpPr>
        <p:spPr bwMode="auto">
          <a:xfrm>
            <a:off x="6512860" y="5122705"/>
            <a:ext cx="1228725" cy="63341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balance</a:t>
            </a:r>
            <a: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  <a:t/>
            </a:r>
            <a:b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of</a:t>
            </a: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goals</a:t>
            </a:r>
            <a:endParaRPr lang="de-DE" sz="1200" b="1" i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67614" name="Pfeil nach rechts 99"/>
          <p:cNvSpPr>
            <a:spLocks noChangeArrowheads="1"/>
          </p:cNvSpPr>
          <p:nvPr/>
        </p:nvSpPr>
        <p:spPr bwMode="auto">
          <a:xfrm rot="10800000">
            <a:off x="3021013" y="5157788"/>
            <a:ext cx="542925" cy="142875"/>
          </a:xfrm>
          <a:prstGeom prst="rightArrow">
            <a:avLst>
              <a:gd name="adj1" fmla="val 50000"/>
              <a:gd name="adj2" fmla="val 50860"/>
            </a:avLst>
          </a:prstGeom>
          <a:solidFill>
            <a:srgbClr val="C83C3C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67615" name="Pfeil nach rechts 100"/>
          <p:cNvSpPr>
            <a:spLocks noChangeArrowheads="1"/>
          </p:cNvSpPr>
          <p:nvPr/>
        </p:nvSpPr>
        <p:spPr bwMode="auto">
          <a:xfrm>
            <a:off x="5791200" y="5157788"/>
            <a:ext cx="542925" cy="142875"/>
          </a:xfrm>
          <a:prstGeom prst="rightArrow">
            <a:avLst>
              <a:gd name="adj1" fmla="val 50000"/>
              <a:gd name="adj2" fmla="val 50544"/>
            </a:avLst>
          </a:prstGeom>
          <a:solidFill>
            <a:srgbClr val="C83C3C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67618" name="Textfeld 39"/>
          <p:cNvSpPr txBox="1">
            <a:spLocks noChangeArrowheads="1"/>
          </p:cNvSpPr>
          <p:nvPr/>
        </p:nvSpPr>
        <p:spPr bwMode="auto">
          <a:xfrm>
            <a:off x="8134569" y="1878210"/>
            <a:ext cx="10509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4F6228"/>
                </a:solidFill>
              </a:rPr>
              <a:t>Concept</a:t>
            </a:r>
            <a:endParaRPr lang="de-DE" sz="1600" b="1" dirty="0">
              <a:solidFill>
                <a:srgbClr val="4F6228"/>
              </a:solidFill>
            </a:endParaRPr>
          </a:p>
        </p:txBody>
      </p:sp>
      <p:sp>
        <p:nvSpPr>
          <p:cNvPr id="36" name="Geschweifte Klammer rechts 35"/>
          <p:cNvSpPr>
            <a:spLocks/>
          </p:cNvSpPr>
          <p:nvPr/>
        </p:nvSpPr>
        <p:spPr bwMode="auto">
          <a:xfrm>
            <a:off x="7889875" y="1200150"/>
            <a:ext cx="428625" cy="1652588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4F6228"/>
            </a:solidFill>
            <a:round/>
            <a:headEnd/>
            <a:tailEnd/>
          </a:ln>
          <a:ex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620" name="Geschweifte Klammer rechts 36"/>
          <p:cNvSpPr>
            <a:spLocks/>
          </p:cNvSpPr>
          <p:nvPr/>
        </p:nvSpPr>
        <p:spPr bwMode="auto">
          <a:xfrm>
            <a:off x="7885113" y="2852738"/>
            <a:ext cx="428625" cy="1692275"/>
          </a:xfrm>
          <a:prstGeom prst="rightBrace">
            <a:avLst>
              <a:gd name="adj1" fmla="val 8335"/>
              <a:gd name="adj2" fmla="val 50000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>
              <a:solidFill>
                <a:srgbClr val="C00000"/>
              </a:solidFill>
            </a:endParaRPr>
          </a:p>
        </p:txBody>
      </p:sp>
      <p:sp>
        <p:nvSpPr>
          <p:cNvPr id="67621" name="Textfeld 36"/>
          <p:cNvSpPr txBox="1">
            <a:spLocks noChangeArrowheads="1"/>
          </p:cNvSpPr>
          <p:nvPr/>
        </p:nvSpPr>
        <p:spPr bwMode="auto">
          <a:xfrm>
            <a:off x="8201025" y="3338513"/>
            <a:ext cx="955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C00000"/>
                </a:solidFill>
              </a:rPr>
              <a:t>Strategy-develop-ment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67622" name="Geschweifte Klammer rechts 38"/>
          <p:cNvSpPr>
            <a:spLocks/>
          </p:cNvSpPr>
          <p:nvPr/>
        </p:nvSpPr>
        <p:spPr bwMode="auto">
          <a:xfrm>
            <a:off x="7891463" y="4545013"/>
            <a:ext cx="428625" cy="1368425"/>
          </a:xfrm>
          <a:prstGeom prst="rightBrace">
            <a:avLst>
              <a:gd name="adj1" fmla="val 8321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/>
          </a:p>
        </p:txBody>
      </p:sp>
      <p:sp>
        <p:nvSpPr>
          <p:cNvPr id="67623" name="Textfeld 48"/>
          <p:cNvSpPr txBox="1">
            <a:spLocks noChangeArrowheads="1"/>
          </p:cNvSpPr>
          <p:nvPr/>
        </p:nvSpPr>
        <p:spPr bwMode="auto">
          <a:xfrm>
            <a:off x="8123485" y="4853672"/>
            <a:ext cx="1051577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/>
              <a:t>Strategy</a:t>
            </a:r>
            <a:r>
              <a:rPr lang="de-DE" sz="1600" b="1" dirty="0" smtClean="0"/>
              <a:t>-</a:t>
            </a: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b="1" dirty="0" err="1" smtClean="0"/>
              <a:t>imple-mentation</a:t>
            </a:r>
            <a:endParaRPr lang="de-DE" sz="1200" b="1" dirty="0"/>
          </a:p>
        </p:txBody>
      </p:sp>
      <p:sp>
        <p:nvSpPr>
          <p:cNvPr id="67624" name="Textfeld 37"/>
          <p:cNvSpPr txBox="1">
            <a:spLocks noChangeArrowheads="1"/>
          </p:cNvSpPr>
          <p:nvPr/>
        </p:nvSpPr>
        <p:spPr bwMode="auto">
          <a:xfrm>
            <a:off x="8248650" y="5947256"/>
            <a:ext cx="852488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Use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of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strategic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endParaRPr lang="de-DE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potentials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de-DE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7625" name="Geschweifte Klammer rechts 41"/>
          <p:cNvSpPr>
            <a:spLocks/>
          </p:cNvSpPr>
          <p:nvPr/>
        </p:nvSpPr>
        <p:spPr bwMode="auto">
          <a:xfrm>
            <a:off x="7886700" y="5911850"/>
            <a:ext cx="428625" cy="781050"/>
          </a:xfrm>
          <a:prstGeom prst="rightBrace">
            <a:avLst>
              <a:gd name="adj1" fmla="val 8310"/>
              <a:gd name="adj2" fmla="val 50000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l="18344" t="22074" r="16949" b="22183"/>
          <a:stretch/>
        </p:blipFill>
        <p:spPr>
          <a:xfrm>
            <a:off x="1294923" y="1400187"/>
            <a:ext cx="2296842" cy="1236703"/>
          </a:xfrm>
          <a:prstGeom prst="rect">
            <a:avLst/>
          </a:prstGeom>
        </p:spPr>
      </p:pic>
      <p:sp>
        <p:nvSpPr>
          <p:cNvPr id="57" name="Textfeld 56"/>
          <p:cNvSpPr txBox="1"/>
          <p:nvPr/>
        </p:nvSpPr>
        <p:spPr>
          <a:xfrm>
            <a:off x="446088" y="1530350"/>
            <a:ext cx="11826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“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timeless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“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Textfeld 41"/>
          <p:cNvSpPr txBox="1">
            <a:spLocks noChangeArrowheads="1"/>
          </p:cNvSpPr>
          <p:nvPr/>
        </p:nvSpPr>
        <p:spPr bwMode="auto">
          <a:xfrm>
            <a:off x="1317625" y="2508671"/>
            <a:ext cx="2352675" cy="33813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600" b="1" kern="0" dirty="0">
                <a:solidFill>
                  <a:srgbClr val="9BBB59">
                    <a:lumMod val="50000"/>
                  </a:srgbClr>
                </a:solidFill>
                <a:cs typeface="Arial"/>
              </a:rPr>
              <a:t>B</a:t>
            </a:r>
            <a:r>
              <a:rPr lang="de-DE" sz="1600" b="1" kern="0" dirty="0" smtClean="0">
                <a:solidFill>
                  <a:srgbClr val="9BBB59">
                    <a:lumMod val="50000"/>
                  </a:srgbClr>
                </a:solidFill>
                <a:cs typeface="Arial"/>
              </a:rPr>
              <a:t>usiness-</a:t>
            </a:r>
            <a:r>
              <a:rPr lang="de-DE" sz="1600" b="1" kern="0" dirty="0" err="1" smtClean="0">
                <a:solidFill>
                  <a:srgbClr val="9BBB59">
                    <a:lumMod val="50000"/>
                  </a:srgbClr>
                </a:solidFill>
                <a:cs typeface="Arial"/>
              </a:rPr>
              <a:t>idea</a:t>
            </a:r>
            <a:endParaRPr lang="de-DE" sz="1000" kern="0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7"/>
          <a:srcRect l="8830" t="19968" r="8235" b="2909"/>
          <a:stretch/>
        </p:blipFill>
        <p:spPr>
          <a:xfrm>
            <a:off x="5389999" y="1340710"/>
            <a:ext cx="2350441" cy="12345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8"/>
          <a:srcRect l="19850" t="24080" r="18049" b="5358"/>
          <a:stretch/>
        </p:blipFill>
        <p:spPr>
          <a:xfrm>
            <a:off x="1337254" y="2846809"/>
            <a:ext cx="2210174" cy="1512466"/>
          </a:xfrm>
          <a:prstGeom prst="rect">
            <a:avLst/>
          </a:prstGeom>
        </p:spPr>
      </p:pic>
      <p:sp>
        <p:nvSpPr>
          <p:cNvPr id="62" name="Textfeld 61"/>
          <p:cNvSpPr txBox="1"/>
          <p:nvPr/>
        </p:nvSpPr>
        <p:spPr>
          <a:xfrm>
            <a:off x="446088" y="3024188"/>
            <a:ext cx="11826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charset="0"/>
              </a:rPr>
              <a:t>3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10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years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7601" name="Textfeld 41"/>
          <p:cNvSpPr txBox="1">
            <a:spLocks noChangeArrowheads="1"/>
          </p:cNvSpPr>
          <p:nvPr/>
        </p:nvSpPr>
        <p:spPr bwMode="auto">
          <a:xfrm>
            <a:off x="1116013" y="4244556"/>
            <a:ext cx="2951917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Corporate </a:t>
            </a:r>
            <a:r>
              <a:rPr lang="de-DE" sz="1600" b="1" dirty="0" err="1" smtClean="0">
                <a:solidFill>
                  <a:srgbClr val="FF0000"/>
                </a:solidFill>
              </a:rPr>
              <a:t>policy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orientation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9"/>
          <a:srcRect l="44348" t="37967" r="17886" b="4733"/>
          <a:stretch/>
        </p:blipFill>
        <p:spPr>
          <a:xfrm>
            <a:off x="5565775" y="2902790"/>
            <a:ext cx="1956355" cy="1684133"/>
          </a:xfrm>
          <a:prstGeom prst="rect">
            <a:avLst/>
          </a:prstGeom>
        </p:spPr>
      </p:pic>
      <p:sp>
        <p:nvSpPr>
          <p:cNvPr id="80" name="Textfeld 41"/>
          <p:cNvSpPr txBox="1">
            <a:spLocks noChangeArrowheads="1"/>
          </p:cNvSpPr>
          <p:nvPr/>
        </p:nvSpPr>
        <p:spPr bwMode="auto">
          <a:xfrm>
            <a:off x="5556250" y="4221163"/>
            <a:ext cx="2352675" cy="2936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err="1">
                <a:solidFill>
                  <a:srgbClr val="C00000"/>
                </a:solidFill>
                <a:cs typeface="Arial" pitchFamily="34" charset="0"/>
              </a:rPr>
              <a:t>C</a:t>
            </a:r>
            <a:r>
              <a:rPr lang="de-DE" sz="1600" b="1" kern="0" dirty="0" err="1" smtClean="0">
                <a:solidFill>
                  <a:srgbClr val="C00000"/>
                </a:solidFill>
                <a:cs typeface="Arial" pitchFamily="34" charset="0"/>
              </a:rPr>
              <a:t>oncretion</a:t>
            </a:r>
            <a:endParaRPr lang="de-DE" sz="1600" b="1" kern="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43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138253"/>
            <a:ext cx="15557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6211278"/>
            <a:ext cx="157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960438" y="6377966"/>
            <a:ext cx="1811337" cy="25082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mpd="sng">
            <a:noFill/>
          </a:ln>
          <a:effectLst/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400" kern="0" dirty="0" err="1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de-DE" sz="1400" kern="0" dirty="0" err="1" smtClean="0">
                <a:solidFill>
                  <a:srgbClr val="002060"/>
                </a:solidFill>
                <a:cs typeface="Arial" pitchFamily="34" charset="0"/>
              </a:rPr>
              <a:t>roject</a:t>
            </a:r>
            <a:r>
              <a:rPr lang="de-DE" sz="1400" kern="0" dirty="0" smtClean="0">
                <a:solidFill>
                  <a:srgbClr val="002060"/>
                </a:solidFill>
                <a:cs typeface="Arial" pitchFamily="34" charset="0"/>
              </a:rPr>
              <a:t>-management</a:t>
            </a:r>
            <a:endParaRPr lang="de-DE" sz="14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484938" y="6357328"/>
            <a:ext cx="1495425" cy="252413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mpd="sng">
            <a:noFill/>
          </a:ln>
          <a:effectLst/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400" kern="0" dirty="0" smtClean="0">
                <a:solidFill>
                  <a:srgbClr val="002060"/>
                </a:solidFill>
                <a:cs typeface="Arial" pitchFamily="34" charset="0"/>
              </a:rPr>
              <a:t>Previews</a:t>
            </a:r>
            <a:endParaRPr lang="de-DE" sz="14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362325" y="6338278"/>
            <a:ext cx="2408238" cy="250825"/>
          </a:xfrm>
          <a:prstGeom prst="rect">
            <a:avLst/>
          </a:prstGeom>
          <a:solidFill>
            <a:srgbClr val="FFFF99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de-DE"/>
            </a:defPPr>
            <a:lvl1pPr marL="0" indent="0" algn="ctr" eaLnBrk="1" hangingPunct="1">
              <a:defRPr sz="1400" b="1">
                <a:latin typeface="+mn-lt"/>
                <a:cs typeface="+mn-cs"/>
              </a:defRPr>
            </a:lvl1pPr>
            <a:lvl2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2pPr>
            <a:lvl3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3pPr>
            <a:lvl4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4pPr>
            <a:lvl5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5pPr>
            <a:lvl6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6pPr>
            <a:lvl7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7pPr>
            <a:lvl8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8pPr>
            <a:lvl9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2060"/>
                </a:solidFill>
              </a:rPr>
              <a:t>consequence</a:t>
            </a:r>
            <a:r>
              <a:rPr lang="de-DE" dirty="0" smtClean="0">
                <a:solidFill>
                  <a:srgbClr val="002060"/>
                </a:solidFill>
              </a:rPr>
              <a:t>-management</a:t>
            </a:r>
          </a:p>
        </p:txBody>
      </p:sp>
      <p:sp>
        <p:nvSpPr>
          <p:cNvPr id="52" name="Pfeil nach rechts 100"/>
          <p:cNvSpPr>
            <a:spLocks noChangeArrowheads="1"/>
          </p:cNvSpPr>
          <p:nvPr/>
        </p:nvSpPr>
        <p:spPr bwMode="auto">
          <a:xfrm rot="5400000">
            <a:off x="7062788" y="5939816"/>
            <a:ext cx="338137" cy="96837"/>
          </a:xfrm>
          <a:prstGeom prst="rightArrow">
            <a:avLst>
              <a:gd name="adj1" fmla="val 50000"/>
              <a:gd name="adj2" fmla="val 51084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3" name="Pfeil nach rechts 100"/>
          <p:cNvSpPr>
            <a:spLocks noChangeArrowheads="1"/>
          </p:cNvSpPr>
          <p:nvPr/>
        </p:nvSpPr>
        <p:spPr bwMode="auto">
          <a:xfrm rot="5400000">
            <a:off x="1716088" y="5938228"/>
            <a:ext cx="336550" cy="98425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4" name="Pfeil nach rechts 100"/>
          <p:cNvSpPr>
            <a:spLocks noChangeArrowheads="1"/>
          </p:cNvSpPr>
          <p:nvPr/>
        </p:nvSpPr>
        <p:spPr bwMode="auto">
          <a:xfrm>
            <a:off x="2854325" y="6419241"/>
            <a:ext cx="542925" cy="98425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5" name="Pfeil nach rechts 100"/>
          <p:cNvSpPr>
            <a:spLocks noChangeArrowheads="1"/>
          </p:cNvSpPr>
          <p:nvPr/>
        </p:nvSpPr>
        <p:spPr bwMode="auto">
          <a:xfrm rot="10800000">
            <a:off x="5738813" y="6419241"/>
            <a:ext cx="542925" cy="98425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67" name="Textfeld 66"/>
          <p:cNvSpPr txBox="1"/>
          <p:nvPr/>
        </p:nvSpPr>
        <p:spPr>
          <a:xfrm>
            <a:off x="466725" y="6061075"/>
            <a:ext cx="1182688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charset="0"/>
              </a:rPr>
              <a:t>c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urrent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67602" name="Gerade Verbindung 81"/>
          <p:cNvCxnSpPr>
            <a:cxnSpLocks noChangeShapeType="1"/>
          </p:cNvCxnSpPr>
          <p:nvPr/>
        </p:nvCxnSpPr>
        <p:spPr bwMode="auto">
          <a:xfrm>
            <a:off x="466725" y="4541838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858838"/>
            <a:ext cx="8543922" cy="6937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/>
              <a:t>Strategic </a:t>
            </a:r>
            <a:r>
              <a:rPr lang="de-DE" dirty="0" err="1" smtClean="0"/>
              <a:t>steps</a:t>
            </a:r>
            <a:endParaRPr lang="en-US" dirty="0" smtClean="0"/>
          </a:p>
        </p:txBody>
      </p:sp>
      <p:sp>
        <p:nvSpPr>
          <p:cNvPr id="58" name="Ellipse 57"/>
          <p:cNvSpPr/>
          <p:nvPr/>
        </p:nvSpPr>
        <p:spPr bwMode="auto">
          <a:xfrm>
            <a:off x="508852" y="2842721"/>
            <a:ext cx="7614633" cy="16925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3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7" grpId="0"/>
      <p:bldP spid="6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353425" cy="2439988"/>
          </a:xfrm>
          <a:noFill/>
        </p:spPr>
        <p:txBody>
          <a:bodyPr lIns="36000" rIns="36000"/>
          <a:lstStyle/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Business-idea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Business-model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Corporate policy orientation (CPO)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Concretion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pPr marL="436563" indent="0">
              <a:spcBef>
                <a:spcPct val="75000"/>
              </a:spcBef>
              <a:buClr>
                <a:srgbClr val="C83C3C"/>
              </a:buClr>
              <a:buSzPct val="110000"/>
              <a:buNone/>
            </a:pPr>
            <a:r>
              <a:rPr 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sz="2000" b="0" dirty="0" smtClean="0"/>
              <a:t>Balanced Scorecard</a:t>
            </a:r>
            <a:br>
              <a:rPr lang="en-US" sz="2000" b="0" dirty="0" smtClean="0"/>
            </a:br>
            <a:endParaRPr lang="en-US" sz="2000" b="0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66775"/>
            <a:ext cx="8353425" cy="982663"/>
          </a:xfrm>
          <a:noFill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/>
              <a:t>Steps to create a strategy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8830" t="19968" r="8247" b="2909"/>
          <a:stretch/>
        </p:blipFill>
        <p:spPr>
          <a:xfrm>
            <a:off x="3991037" y="1347940"/>
            <a:ext cx="4685534" cy="2461353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6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>
              <a:latin typeface="Arial" pitchFamily="34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855663"/>
            <a:ext cx="8748713" cy="5826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/>
              <a:t>The business-model </a:t>
            </a:r>
            <a:endParaRPr lang="en-US" dirty="0" smtClean="0"/>
          </a:p>
        </p:txBody>
      </p:sp>
      <p:sp>
        <p:nvSpPr>
          <p:cNvPr id="21511" name="Textfeld 19"/>
          <p:cNvSpPr txBox="1">
            <a:spLocks noChangeArrowheads="1"/>
          </p:cNvSpPr>
          <p:nvPr/>
        </p:nvSpPr>
        <p:spPr bwMode="auto">
          <a:xfrm>
            <a:off x="3000375" y="4743450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dirty="0" err="1" smtClean="0"/>
              <a:t>Uniqueness</a:t>
            </a: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338263" y="3286125"/>
            <a:ext cx="216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dirty="0" smtClean="0"/>
              <a:t>Customer </a:t>
            </a:r>
            <a:r>
              <a:rPr lang="de-DE" dirty="0" err="1" smtClean="0"/>
              <a:t>needs</a:t>
            </a:r>
            <a:endParaRPr lang="de-DE" dirty="0"/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000375" y="1857375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dirty="0" smtClean="0"/>
              <a:t>Kind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client</a:t>
            </a:r>
            <a:endParaRPr lang="de-DE" dirty="0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643563" y="3286125"/>
            <a:ext cx="2528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dirty="0" smtClean="0"/>
              <a:t>Core </a:t>
            </a:r>
            <a:r>
              <a:rPr lang="de-DE" dirty="0" err="1" smtClean="0"/>
              <a:t>competence</a:t>
            </a:r>
            <a:endParaRPr lang="de-DE" dirty="0"/>
          </a:p>
        </p:txBody>
      </p: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 rot="5400000">
            <a:off x="3436938" y="3473450"/>
            <a:ext cx="2270125" cy="317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Gerade Verbindung mit Pfeil 13"/>
          <p:cNvCxnSpPr>
            <a:cxnSpLocks noChangeShapeType="1"/>
          </p:cNvCxnSpPr>
          <p:nvPr/>
        </p:nvCxnSpPr>
        <p:spPr bwMode="auto">
          <a:xfrm rot="10800000">
            <a:off x="3582988" y="3486150"/>
            <a:ext cx="1928812" cy="158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Gerade Verbindung mit Pfeil 14"/>
          <p:cNvCxnSpPr>
            <a:cxnSpLocks noChangeShapeType="1"/>
            <a:stCxn id="11" idx="2"/>
            <a:endCxn id="10" idx="3"/>
          </p:cNvCxnSpPr>
          <p:nvPr/>
        </p:nvCxnSpPr>
        <p:spPr bwMode="auto">
          <a:xfrm rot="5400000">
            <a:off x="3421856" y="2336007"/>
            <a:ext cx="1228725" cy="107156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Gerade Verbindung mit Pfeil 15"/>
          <p:cNvCxnSpPr>
            <a:cxnSpLocks noChangeShapeType="1"/>
            <a:stCxn id="21511" idx="0"/>
            <a:endCxn id="10" idx="3"/>
          </p:cNvCxnSpPr>
          <p:nvPr/>
        </p:nvCxnSpPr>
        <p:spPr bwMode="auto">
          <a:xfrm rot="16200000" flipV="1">
            <a:off x="3407569" y="3579019"/>
            <a:ext cx="1257300" cy="107156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Gerade Verbindung mit Pfeil 16"/>
          <p:cNvCxnSpPr>
            <a:cxnSpLocks noChangeShapeType="1"/>
            <a:stCxn id="12" idx="1"/>
            <a:endCxn id="21511" idx="0"/>
          </p:cNvCxnSpPr>
          <p:nvPr/>
        </p:nvCxnSpPr>
        <p:spPr bwMode="auto">
          <a:xfrm flipH="1">
            <a:off x="4572000" y="3486180"/>
            <a:ext cx="1071563" cy="125727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Gerade Verbindung mit Pfeil 17"/>
          <p:cNvCxnSpPr>
            <a:cxnSpLocks noChangeShapeType="1"/>
            <a:stCxn id="12" idx="1"/>
            <a:endCxn id="11" idx="2"/>
          </p:cNvCxnSpPr>
          <p:nvPr/>
        </p:nvCxnSpPr>
        <p:spPr bwMode="auto">
          <a:xfrm flipH="1" flipV="1">
            <a:off x="4572000" y="2257425"/>
            <a:ext cx="1071563" cy="122875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Wolkenförmige Legende 18"/>
          <p:cNvSpPr/>
          <p:nvPr/>
        </p:nvSpPr>
        <p:spPr>
          <a:xfrm>
            <a:off x="5643563" y="4122738"/>
            <a:ext cx="3257550" cy="1479550"/>
          </a:xfrm>
          <a:prstGeom prst="cloudCallout">
            <a:avLst>
              <a:gd name="adj1" fmla="val -55974"/>
              <a:gd name="adj2" fmla="val 3601"/>
            </a:avLst>
          </a:prstGeom>
          <a:solidFill>
            <a:srgbClr val="FFCC66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Textfeld 23"/>
          <p:cNvSpPr txBox="1"/>
          <p:nvPr/>
        </p:nvSpPr>
        <p:spPr>
          <a:xfrm>
            <a:off x="5851926" y="4273113"/>
            <a:ext cx="2771775" cy="1295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cs typeface="Arial" pitchFamily="34" charset="0"/>
              </a:rPr>
              <a:t>Which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customer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needs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can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we</a:t>
            </a:r>
            <a:r>
              <a:rPr lang="de-DE" sz="1300" dirty="0" smtClean="0">
                <a:cs typeface="Arial" pitchFamily="34" charset="0"/>
              </a:rPr>
              <a:t> manage </a:t>
            </a:r>
            <a:r>
              <a:rPr lang="de-DE" sz="1300" dirty="0" err="1" smtClean="0">
                <a:cs typeface="Arial" pitchFamily="34" charset="0"/>
              </a:rPr>
              <a:t>with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our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core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competence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better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tha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anybody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else</a:t>
            </a:r>
            <a:r>
              <a:rPr lang="de-DE" sz="1300" dirty="0" smtClean="0">
                <a:cs typeface="Arial" pitchFamily="34" charset="0"/>
              </a:rPr>
              <a:t> ?</a:t>
            </a:r>
            <a:br>
              <a:rPr lang="de-DE" sz="1300" dirty="0" smtClean="0">
                <a:cs typeface="Arial" pitchFamily="34" charset="0"/>
              </a:rPr>
            </a:br>
            <a:r>
              <a:rPr lang="de-DE" sz="400" dirty="0">
                <a:cs typeface="Arial" pitchFamily="34" charset="0"/>
              </a:rPr>
              <a:t/>
            </a:r>
            <a:br>
              <a:rPr lang="de-DE" sz="400" dirty="0">
                <a:cs typeface="Arial" pitchFamily="34" charset="0"/>
              </a:rPr>
            </a:br>
            <a:r>
              <a:rPr lang="de-DE" sz="1300" dirty="0" smtClean="0">
                <a:cs typeface="Arial" pitchFamily="34" charset="0"/>
              </a:rPr>
              <a:t>Do </a:t>
            </a:r>
            <a:r>
              <a:rPr lang="de-DE" sz="1300" dirty="0" err="1" smtClean="0">
                <a:cs typeface="Arial" pitchFamily="34" charset="0"/>
              </a:rPr>
              <a:t>we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match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this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kind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of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client</a:t>
            </a:r>
            <a:r>
              <a:rPr lang="de-DE" sz="1300" dirty="0" smtClean="0">
                <a:cs typeface="Arial" pitchFamily="34" charset="0"/>
              </a:rPr>
              <a:t> ?</a:t>
            </a:r>
            <a:endParaRPr lang="de-DE" sz="1300" dirty="0">
              <a:cs typeface="Arial" pitchFamily="34" charset="0"/>
            </a:endParaRPr>
          </a:p>
        </p:txBody>
      </p:sp>
      <p:sp>
        <p:nvSpPr>
          <p:cNvPr id="21" name="Wolkenförmige Legende 20"/>
          <p:cNvSpPr/>
          <p:nvPr/>
        </p:nvSpPr>
        <p:spPr>
          <a:xfrm>
            <a:off x="79375" y="3998913"/>
            <a:ext cx="3079750" cy="1477962"/>
          </a:xfrm>
          <a:prstGeom prst="cloudCallout">
            <a:avLst>
              <a:gd name="adj1" fmla="val 27474"/>
              <a:gd name="adj2" fmla="val -70491"/>
            </a:avLst>
          </a:prstGeom>
          <a:solidFill>
            <a:srgbClr val="FFFF99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Textfeld 27"/>
          <p:cNvSpPr txBox="1"/>
          <p:nvPr/>
        </p:nvSpPr>
        <p:spPr>
          <a:xfrm>
            <a:off x="142875" y="4057650"/>
            <a:ext cx="2995613" cy="1104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cs typeface="Arial" pitchFamily="34" charset="0"/>
              </a:rPr>
              <a:t>Which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needs</a:t>
            </a:r>
            <a:r>
              <a:rPr lang="de-DE" sz="1300" dirty="0" smtClean="0">
                <a:cs typeface="Arial" pitchFamily="34" charset="0"/>
              </a:rPr>
              <a:t> do </a:t>
            </a:r>
            <a:r>
              <a:rPr lang="de-DE" sz="1300" dirty="0" err="1" smtClean="0">
                <a:cs typeface="Arial" pitchFamily="34" charset="0"/>
              </a:rPr>
              <a:t>we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really</a:t>
            </a:r>
            <a:r>
              <a:rPr lang="de-DE" sz="1300" dirty="0" smtClean="0">
                <a:cs typeface="Arial" pitchFamily="34" charset="0"/>
              </a:rPr>
              <a:t> manage </a:t>
            </a:r>
            <a:r>
              <a:rPr lang="de-DE" sz="1300" dirty="0" err="1" smtClean="0">
                <a:cs typeface="Arial" pitchFamily="34" charset="0"/>
              </a:rPr>
              <a:t>with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our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offer</a:t>
            </a:r>
            <a:r>
              <a:rPr lang="de-DE" sz="1300" dirty="0" smtClean="0">
                <a:cs typeface="Arial" pitchFamily="34" charset="0"/>
              </a:rPr>
              <a:t>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00" dirty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cs typeface="Arial" pitchFamily="34" charset="0"/>
              </a:rPr>
              <a:t>Do </a:t>
            </a:r>
            <a:r>
              <a:rPr lang="de-DE" sz="1300" dirty="0" err="1" smtClean="0">
                <a:cs typeface="Arial" pitchFamily="34" charset="0"/>
              </a:rPr>
              <a:t>we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have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the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right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kind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of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clients</a:t>
            </a:r>
            <a:r>
              <a:rPr lang="de-DE" sz="1300" dirty="0" smtClean="0">
                <a:cs typeface="Arial" pitchFamily="34" charset="0"/>
              </a:rPr>
              <a:t>  ? </a:t>
            </a:r>
            <a:endParaRPr lang="de-DE" sz="1300" dirty="0">
              <a:cs typeface="Arial" pitchFamily="34" charset="0"/>
            </a:endParaRPr>
          </a:p>
        </p:txBody>
      </p:sp>
      <p:sp>
        <p:nvSpPr>
          <p:cNvPr id="23" name="Wolkenförmige Legende 22"/>
          <p:cNvSpPr/>
          <p:nvPr/>
        </p:nvSpPr>
        <p:spPr>
          <a:xfrm>
            <a:off x="5856288" y="1682750"/>
            <a:ext cx="3238500" cy="1477963"/>
          </a:xfrm>
          <a:prstGeom prst="cloudCallout">
            <a:avLst>
              <a:gd name="adj1" fmla="val -40363"/>
              <a:gd name="adj2" fmla="val 57787"/>
            </a:avLst>
          </a:prstGeom>
          <a:solidFill>
            <a:srgbClr val="FFFF99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Textfeld 30"/>
          <p:cNvSpPr txBox="1"/>
          <p:nvPr/>
        </p:nvSpPr>
        <p:spPr>
          <a:xfrm>
            <a:off x="5982983" y="1881728"/>
            <a:ext cx="3022600" cy="11096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cs typeface="Arial" pitchFamily="34" charset="0"/>
              </a:rPr>
              <a:t>Which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products</a:t>
            </a:r>
            <a:r>
              <a:rPr lang="de-DE" sz="1300" dirty="0" smtClean="0">
                <a:cs typeface="Arial" pitchFamily="34" charset="0"/>
              </a:rPr>
              <a:t> / </a:t>
            </a:r>
            <a:r>
              <a:rPr lang="de-DE" sz="1300" dirty="0" err="1" smtClean="0">
                <a:cs typeface="Arial" pitchFamily="34" charset="0"/>
              </a:rPr>
              <a:t>abilities</a:t>
            </a:r>
            <a:r>
              <a:rPr lang="de-DE" sz="1300" dirty="0" smtClean="0">
                <a:cs typeface="Arial" pitchFamily="34" charset="0"/>
              </a:rPr>
              <a:t>/ </a:t>
            </a:r>
            <a:r>
              <a:rPr lang="de-DE" sz="1300" dirty="0" err="1" smtClean="0">
                <a:cs typeface="Arial" pitchFamily="34" charset="0"/>
              </a:rPr>
              <a:t>tech-nologies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can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we</a:t>
            </a:r>
            <a:r>
              <a:rPr lang="de-DE" sz="1300" dirty="0" smtClean="0">
                <a:cs typeface="Arial" pitchFamily="34" charset="0"/>
              </a:rPr>
              <a:t> manage </a:t>
            </a:r>
            <a:r>
              <a:rPr lang="de-DE" sz="1300" dirty="0" err="1" smtClean="0">
                <a:cs typeface="Arial" pitchFamily="34" charset="0"/>
              </a:rPr>
              <a:t>really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good</a:t>
            </a:r>
            <a:r>
              <a:rPr lang="de-DE" sz="1300" dirty="0" smtClean="0">
                <a:cs typeface="Arial" pitchFamily="34" charset="0"/>
              </a:rPr>
              <a:t> ?</a:t>
            </a:r>
            <a:br>
              <a:rPr lang="de-DE" sz="1300" dirty="0" smtClean="0">
                <a:cs typeface="Arial" pitchFamily="34" charset="0"/>
              </a:rPr>
            </a:br>
            <a:r>
              <a:rPr lang="de-DE" sz="400" dirty="0" smtClean="0">
                <a:cs typeface="Arial" pitchFamily="34" charset="0"/>
              </a:rPr>
              <a:t> </a:t>
            </a:r>
            <a:r>
              <a:rPr lang="de-DE" sz="1300" dirty="0" smtClean="0">
                <a:cs typeface="Arial" pitchFamily="34" charset="0"/>
              </a:rPr>
              <a:t/>
            </a:r>
            <a:br>
              <a:rPr lang="de-DE" sz="1300" dirty="0" smtClean="0">
                <a:cs typeface="Arial" pitchFamily="34" charset="0"/>
              </a:rPr>
            </a:br>
            <a:r>
              <a:rPr lang="de-DE" sz="1300" dirty="0" smtClean="0">
                <a:cs typeface="Arial" pitchFamily="34" charset="0"/>
              </a:rPr>
              <a:t>Do </a:t>
            </a:r>
            <a:r>
              <a:rPr lang="de-DE" sz="1300" dirty="0" err="1" smtClean="0">
                <a:cs typeface="Arial" pitchFamily="34" charset="0"/>
              </a:rPr>
              <a:t>we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have</a:t>
            </a:r>
            <a:r>
              <a:rPr lang="de-DE" sz="1300" dirty="0" smtClean="0">
                <a:cs typeface="Arial" pitchFamily="34" charset="0"/>
              </a:rPr>
              <a:t> proper </a:t>
            </a:r>
            <a:r>
              <a:rPr lang="de-DE" sz="1300" dirty="0" err="1" smtClean="0">
                <a:cs typeface="Arial" pitchFamily="34" charset="0"/>
              </a:rPr>
              <a:t>deliverers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and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Cooperation</a:t>
            </a:r>
            <a:r>
              <a:rPr lang="de-DE" sz="1300" dirty="0" smtClean="0">
                <a:cs typeface="Arial" pitchFamily="34" charset="0"/>
              </a:rPr>
              <a:t>-Partners ?</a:t>
            </a:r>
            <a:endParaRPr lang="de-DE" sz="1300" dirty="0">
              <a:cs typeface="Arial" pitchFamily="34" charset="0"/>
            </a:endParaRPr>
          </a:p>
        </p:txBody>
      </p:sp>
      <p:sp>
        <p:nvSpPr>
          <p:cNvPr id="25" name="Wolkenförmige Legende 24"/>
          <p:cNvSpPr/>
          <p:nvPr/>
        </p:nvSpPr>
        <p:spPr>
          <a:xfrm>
            <a:off x="49213" y="1519238"/>
            <a:ext cx="2987675" cy="1477962"/>
          </a:xfrm>
          <a:prstGeom prst="cloudCallout">
            <a:avLst>
              <a:gd name="adj1" fmla="val 76033"/>
              <a:gd name="adj2" fmla="val -12858"/>
            </a:avLst>
          </a:prstGeom>
          <a:solidFill>
            <a:srgbClr val="FFFF99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feld 39"/>
          <p:cNvSpPr txBox="1"/>
          <p:nvPr/>
        </p:nvSpPr>
        <p:spPr>
          <a:xfrm>
            <a:off x="142875" y="1736725"/>
            <a:ext cx="2957513" cy="11160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cs typeface="Arial" pitchFamily="34" charset="0"/>
              </a:rPr>
              <a:t>What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makes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the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clients</a:t>
            </a:r>
            <a:r>
              <a:rPr lang="de-DE" sz="1300" dirty="0" smtClean="0">
                <a:cs typeface="Arial" pitchFamily="34" charset="0"/>
              </a:rPr>
              <a:t> tick ? </a:t>
            </a:r>
            <a:br>
              <a:rPr lang="de-DE" sz="1300" dirty="0" smtClean="0">
                <a:cs typeface="Arial" pitchFamily="34" charset="0"/>
              </a:rPr>
            </a:br>
            <a:r>
              <a:rPr lang="de-DE" sz="1300" dirty="0" smtClean="0">
                <a:cs typeface="Arial" pitchFamily="34" charset="0"/>
              </a:rPr>
              <a:t>Are </a:t>
            </a:r>
            <a:r>
              <a:rPr lang="de-DE" sz="1300" dirty="0" err="1" smtClean="0">
                <a:cs typeface="Arial" pitchFamily="34" charset="0"/>
              </a:rPr>
              <a:t>these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the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clients</a:t>
            </a:r>
            <a:r>
              <a:rPr lang="de-DE" sz="1300" dirty="0" smtClean="0">
                <a:cs typeface="Arial" pitchFamily="34" charset="0"/>
              </a:rPr>
              <a:t>, </a:t>
            </a:r>
            <a:r>
              <a:rPr lang="de-DE" sz="1300" dirty="0" err="1" smtClean="0">
                <a:cs typeface="Arial" pitchFamily="34" charset="0"/>
              </a:rPr>
              <a:t>whose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needs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we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intend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to</a:t>
            </a:r>
            <a:r>
              <a:rPr lang="de-DE" sz="1300" dirty="0" smtClean="0">
                <a:cs typeface="Arial" pitchFamily="34" charset="0"/>
              </a:rPr>
              <a:t> manage ?</a:t>
            </a:r>
            <a:br>
              <a:rPr lang="de-DE" sz="1300" dirty="0" smtClean="0">
                <a:cs typeface="Arial" pitchFamily="34" charset="0"/>
              </a:rPr>
            </a:br>
            <a:r>
              <a:rPr lang="de-DE" sz="400" dirty="0" smtClean="0">
                <a:cs typeface="Arial" pitchFamily="34" charset="0"/>
              </a:rPr>
              <a:t> </a:t>
            </a:r>
            <a:r>
              <a:rPr lang="de-DE" sz="1300" dirty="0">
                <a:cs typeface="Arial" pitchFamily="34" charset="0"/>
              </a:rPr>
              <a:t/>
            </a:r>
            <a:br>
              <a:rPr lang="de-DE" sz="1300" dirty="0">
                <a:cs typeface="Arial" pitchFamily="34" charset="0"/>
              </a:rPr>
            </a:br>
            <a:r>
              <a:rPr lang="de-DE" sz="1300" dirty="0">
                <a:cs typeface="Arial" pitchFamily="34" charset="0"/>
              </a:rPr>
              <a:t>Do </a:t>
            </a:r>
            <a:r>
              <a:rPr lang="de-DE" sz="1300" dirty="0" err="1" smtClean="0">
                <a:cs typeface="Arial" pitchFamily="34" charset="0"/>
              </a:rPr>
              <a:t>these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clients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match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to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us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>
                <a:cs typeface="Arial" pitchFamily="34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>
              <a:cs typeface="Arial" pitchFamily="34" charset="0"/>
            </a:endParaRPr>
          </a:p>
        </p:txBody>
      </p:sp>
      <p:sp>
        <p:nvSpPr>
          <p:cNvPr id="27" name="Wolkenförmige Legende 26"/>
          <p:cNvSpPr/>
          <p:nvPr/>
        </p:nvSpPr>
        <p:spPr>
          <a:xfrm>
            <a:off x="1338263" y="5734050"/>
            <a:ext cx="6467475" cy="896938"/>
          </a:xfrm>
          <a:prstGeom prst="cloudCallout">
            <a:avLst>
              <a:gd name="adj1" fmla="val 15"/>
              <a:gd name="adj2" fmla="val -11279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Textfeld 41"/>
          <p:cNvSpPr txBox="1"/>
          <p:nvPr/>
        </p:nvSpPr>
        <p:spPr>
          <a:xfrm>
            <a:off x="1655617" y="5764973"/>
            <a:ext cx="5833281" cy="8493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cs typeface="Arial" pitchFamily="34" charset="0"/>
              </a:rPr>
              <a:t>Which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sales</a:t>
            </a:r>
            <a:r>
              <a:rPr lang="de-DE" sz="1300" dirty="0" smtClean="0">
                <a:cs typeface="Arial" pitchFamily="34" charset="0"/>
              </a:rPr>
              <a:t>- </a:t>
            </a:r>
            <a:r>
              <a:rPr lang="de-DE" sz="1300" dirty="0" err="1" smtClean="0">
                <a:cs typeface="Arial" pitchFamily="34" charset="0"/>
              </a:rPr>
              <a:t>and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margin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potencial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can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we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expect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with</a:t>
            </a:r>
            <a:r>
              <a:rPr lang="de-DE" sz="1300" dirty="0" smtClean="0">
                <a:cs typeface="Arial" pitchFamily="34" charset="0"/>
              </a:rPr>
              <a:t> </a:t>
            </a:r>
            <a:r>
              <a:rPr lang="de-DE" sz="1300" dirty="0" err="1" smtClean="0">
                <a:cs typeface="Arial" pitchFamily="34" charset="0"/>
              </a:rPr>
              <a:t>this</a:t>
            </a:r>
            <a:r>
              <a:rPr lang="de-DE" sz="1300" dirty="0" smtClean="0">
                <a:cs typeface="Arial" pitchFamily="34" charset="0"/>
              </a:rPr>
              <a:t> business-model ? </a:t>
            </a:r>
            <a:endParaRPr lang="de-DE" sz="1300" dirty="0"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867400" y="780813"/>
            <a:ext cx="2911475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defRPr/>
            </a:pPr>
            <a:r>
              <a:rPr lang="de-DE" sz="1600" dirty="0" smtClean="0">
                <a:latin typeface="Arial" charset="0"/>
                <a:cs typeface="Arial" charset="0"/>
              </a:rPr>
              <a:t>The business-model </a:t>
            </a:r>
            <a:r>
              <a:rPr lang="de-DE" sz="1600" dirty="0" err="1" smtClean="0">
                <a:latin typeface="Arial" charset="0"/>
                <a:cs typeface="Arial" charset="0"/>
              </a:rPr>
              <a:t>is</a:t>
            </a:r>
            <a:r>
              <a:rPr lang="de-DE" sz="1600" dirty="0" smtClean="0">
                <a:latin typeface="Arial" charset="0"/>
                <a:cs typeface="Arial" charset="0"/>
              </a:rPr>
              <a:t> a </a:t>
            </a:r>
            <a:r>
              <a:rPr lang="de-DE" sz="1600" dirty="0" err="1" smtClean="0">
                <a:latin typeface="Arial" charset="0"/>
                <a:cs typeface="Arial" charset="0"/>
              </a:rPr>
              <a:t>plausibility</a:t>
            </a:r>
            <a:r>
              <a:rPr lang="de-DE" sz="1600" dirty="0" smtClean="0">
                <a:latin typeface="Arial" charset="0"/>
                <a:cs typeface="Arial" charset="0"/>
              </a:rPr>
              <a:t> check </a:t>
            </a:r>
            <a:r>
              <a:rPr lang="de-DE" sz="1600" dirty="0" err="1" smtClean="0">
                <a:latin typeface="Arial" charset="0"/>
                <a:cs typeface="Arial" charset="0"/>
              </a:rPr>
              <a:t>for</a:t>
            </a:r>
            <a:r>
              <a:rPr lang="de-DE" sz="1600" dirty="0" smtClean="0"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latin typeface="Arial" charset="0"/>
                <a:cs typeface="Arial" charset="0"/>
              </a:rPr>
              <a:t>the</a:t>
            </a:r>
            <a:r>
              <a:rPr lang="de-DE" sz="1600" dirty="0" smtClean="0">
                <a:latin typeface="Arial" charset="0"/>
                <a:cs typeface="Arial" charset="0"/>
              </a:rPr>
              <a:t> business-</a:t>
            </a:r>
            <a:r>
              <a:rPr lang="de-DE" sz="1600" dirty="0" err="1" smtClean="0">
                <a:latin typeface="Arial" charset="0"/>
                <a:cs typeface="Arial" charset="0"/>
              </a:rPr>
              <a:t>idea</a:t>
            </a:r>
            <a:endParaRPr lang="de-DE" sz="1000" dirty="0">
              <a:latin typeface="Arial" charset="0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26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10" grpId="0"/>
      <p:bldP spid="11" grpId="0"/>
      <p:bldP spid="12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4"/>
          <p:cNvSpPr txBox="1">
            <a:spLocks noGrp="1"/>
          </p:cNvSpPr>
          <p:nvPr/>
        </p:nvSpPr>
        <p:spPr bwMode="auto">
          <a:xfrm>
            <a:off x="3124200" y="6453188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ctr"/>
            <a:r>
              <a:rPr lang="de-DE" sz="800"/>
              <a:t>© Friedag / Lewandowska 2008</a:t>
            </a:r>
          </a:p>
        </p:txBody>
      </p:sp>
      <p:sp>
        <p:nvSpPr>
          <p:cNvPr id="25603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DC9F640D-CC33-436F-8D8A-D9D9C949F5D7}" type="slidenum">
              <a:rPr lang="de-DE" sz="800"/>
              <a:pPr algn="r"/>
              <a:t>28</a:t>
            </a:fld>
            <a:endParaRPr lang="de-DE" sz="80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Business-model</a:t>
            </a:r>
            <a:r>
              <a:rPr lang="de-DE" sz="2800" b="1" dirty="0">
                <a:solidFill>
                  <a:schemeClr val="tx2"/>
                </a:solidFill>
              </a:rPr>
              <a:t/>
            </a:r>
            <a:br>
              <a:rPr lang="de-DE" sz="2800" b="1" dirty="0">
                <a:solidFill>
                  <a:schemeClr val="tx2"/>
                </a:solidFill>
              </a:rPr>
            </a:b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1454085" name="Rectangle 5"/>
          <p:cNvSpPr>
            <a:spLocks noChangeArrowheads="1"/>
          </p:cNvSpPr>
          <p:nvPr/>
        </p:nvSpPr>
        <p:spPr bwMode="auto">
          <a:xfrm>
            <a:off x="395288" y="1628750"/>
            <a:ext cx="87487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>
              <a:spcBef>
                <a:spcPct val="2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 dirty="0"/>
              <a:t>Who is our customer ?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dirty="0" smtClean="0"/>
              <a:t>Kind of clients</a:t>
            </a:r>
            <a:endParaRPr lang="en-GB" sz="2000" b="1" dirty="0"/>
          </a:p>
          <a:p>
            <a:pPr marL="342900" indent="-342900">
              <a:spcBef>
                <a:spcPct val="20000"/>
              </a:spcBef>
              <a:buClr>
                <a:srgbClr val="C83C3C"/>
              </a:buClr>
              <a:buSzPct val="125000"/>
              <a:buFont typeface="Wingdings" pitchFamily="2" charset="2"/>
              <a:buNone/>
            </a:pPr>
            <a:r>
              <a:rPr lang="en-GB" sz="2000" dirty="0"/>
              <a:t>        </a:t>
            </a:r>
          </a:p>
          <a:p>
            <a:pPr marL="342900" indent="-342900">
              <a:spcBef>
                <a:spcPct val="2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 dirty="0" smtClean="0"/>
              <a:t>How can we find a cost-covering solution for that?        		</a:t>
            </a:r>
            <a:r>
              <a:rPr lang="en-GB" sz="2000" b="1" dirty="0" smtClean="0"/>
              <a:t>Core competence</a:t>
            </a:r>
            <a:br>
              <a:rPr lang="en-GB" sz="2000" b="1" dirty="0" smtClean="0"/>
            </a:br>
            <a:endParaRPr lang="en-GB" sz="2000" dirty="0" smtClean="0"/>
          </a:p>
          <a:p>
            <a:pPr marL="342900" indent="-342900">
              <a:spcBef>
                <a:spcPct val="2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 dirty="0" smtClean="0"/>
              <a:t>What </a:t>
            </a:r>
            <a:r>
              <a:rPr lang="en-GB" sz="2000" dirty="0"/>
              <a:t>are the needs of our customer?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dirty="0" smtClean="0"/>
              <a:t>Customer need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GB" sz="2000" dirty="0"/>
          </a:p>
          <a:p>
            <a:pPr marL="342900" indent="-342900">
              <a:spcBef>
                <a:spcPct val="2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 dirty="0" smtClean="0"/>
              <a:t>How </a:t>
            </a:r>
            <a:r>
              <a:rPr lang="en-GB" sz="2000" dirty="0"/>
              <a:t>can we be better than the competitors?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dirty="0"/>
              <a:t>Uniqueness</a:t>
            </a:r>
          </a:p>
        </p:txBody>
      </p:sp>
      <p:sp>
        <p:nvSpPr>
          <p:cNvPr id="1454086" name="AutoShape 6"/>
          <p:cNvSpPr>
            <a:spLocks noChangeArrowheads="1"/>
          </p:cNvSpPr>
          <p:nvPr/>
        </p:nvSpPr>
        <p:spPr bwMode="auto">
          <a:xfrm rot="-5400000">
            <a:off x="894556" y="2888118"/>
            <a:ext cx="288925" cy="481012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1454087" name="AutoShape 7"/>
          <p:cNvSpPr>
            <a:spLocks noChangeArrowheads="1"/>
          </p:cNvSpPr>
          <p:nvPr/>
        </p:nvSpPr>
        <p:spPr bwMode="auto">
          <a:xfrm rot="-5400000">
            <a:off x="894556" y="3858344"/>
            <a:ext cx="288925" cy="481012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54088" name="AutoShape 8"/>
          <p:cNvSpPr>
            <a:spLocks noChangeArrowheads="1"/>
          </p:cNvSpPr>
          <p:nvPr/>
        </p:nvSpPr>
        <p:spPr bwMode="auto">
          <a:xfrm rot="-5400000">
            <a:off x="894556" y="4828569"/>
            <a:ext cx="288925" cy="481012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54089" name="AutoShape 9"/>
          <p:cNvSpPr>
            <a:spLocks noChangeArrowheads="1"/>
          </p:cNvSpPr>
          <p:nvPr/>
        </p:nvSpPr>
        <p:spPr bwMode="auto">
          <a:xfrm rot="-5400000">
            <a:off x="910431" y="1892757"/>
            <a:ext cx="288925" cy="481012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66724" y="5661000"/>
            <a:ext cx="82105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may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business</a:t>
            </a:r>
            <a:r>
              <a:rPr lang="de-DE" sz="2000" dirty="0" smtClean="0"/>
              <a:t> </a:t>
            </a:r>
            <a:r>
              <a:rPr lang="de-DE" sz="2000" dirty="0" err="1" smtClean="0"/>
              <a:t>models</a:t>
            </a:r>
            <a:r>
              <a:rPr lang="de-DE" sz="2000" dirty="0" smtClean="0"/>
              <a:t> in a </a:t>
            </a:r>
            <a:r>
              <a:rPr lang="de-DE" sz="2000" dirty="0" err="1" smtClean="0"/>
              <a:t>company</a:t>
            </a:r>
            <a:r>
              <a:rPr lang="de-DE" sz="2000" dirty="0" smtClean="0"/>
              <a:t> – </a:t>
            </a:r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easier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5858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5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5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5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85" grpId="0" build="p"/>
      <p:bldP spid="1454086" grpId="0" animBg="1"/>
      <p:bldP spid="1454087" grpId="0" animBg="1"/>
      <p:bldP spid="1454088" grpId="0" animBg="1"/>
      <p:bldP spid="14540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908050"/>
            <a:ext cx="8353425" cy="503238"/>
          </a:xfrm>
        </p:spPr>
        <p:txBody>
          <a:bodyPr lIns="36000" rIns="3600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Example: business-model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12198" y="1642037"/>
            <a:ext cx="8353425" cy="16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eaLnBrk="0" hangingPunct="0"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en-US" sz="2000" dirty="0" smtClean="0"/>
              <a:t>Company producing rear-view mirrors for cars</a:t>
            </a:r>
          </a:p>
          <a:p>
            <a:pPr marL="357188" indent="-357188">
              <a:spcBef>
                <a:spcPts val="6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Kind of clients:</a:t>
            </a:r>
          </a:p>
          <a:p>
            <a:pPr marL="363537">
              <a:spcBef>
                <a:spcPts val="600"/>
              </a:spcBef>
              <a:buClr>
                <a:srgbClr val="C83C3C"/>
              </a:buClr>
              <a:buSzPct val="125000"/>
            </a:pPr>
            <a:r>
              <a:rPr lang="en-US" sz="2000" b="1" dirty="0" smtClean="0"/>
              <a:t>Developer of the leading </a:t>
            </a:r>
            <a:r>
              <a:rPr lang="en-US" sz="2000" b="1" dirty="0"/>
              <a:t>car-manufacturers</a:t>
            </a:r>
            <a:endParaRPr lang="en-US" sz="2000" b="1" dirty="0" smtClean="0"/>
          </a:p>
          <a:p>
            <a:pPr marL="357188" indent="-357188">
              <a:spcBef>
                <a:spcPts val="6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Core competence:</a:t>
            </a:r>
            <a:br>
              <a:rPr lang="en-US" sz="2000" dirty="0" smtClean="0"/>
            </a:br>
            <a:r>
              <a:rPr lang="en-US" sz="2000" dirty="0" smtClean="0"/>
              <a:t>we can </a:t>
            </a:r>
            <a:r>
              <a:rPr lang="en-US" sz="2000" b="1" dirty="0" smtClean="0"/>
              <a:t>develop new technologies and we can produce these innovative items with best quality</a:t>
            </a:r>
          </a:p>
          <a:p>
            <a:pPr marL="357188" indent="-357188">
              <a:spcBef>
                <a:spcPts val="6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Customer need: </a:t>
            </a:r>
            <a:br>
              <a:rPr lang="en-US" sz="2000" dirty="0" smtClean="0"/>
            </a:br>
            <a:r>
              <a:rPr lang="en-US" sz="2000" b="1" dirty="0" smtClean="0"/>
              <a:t>to be with </a:t>
            </a:r>
            <a:r>
              <a:rPr lang="en-US" sz="2000" b="1" dirty="0"/>
              <a:t>high-tech rear-view mirrors more innovative and safe than </a:t>
            </a:r>
            <a:r>
              <a:rPr lang="en-US" sz="2000" b="1" dirty="0" smtClean="0"/>
              <a:t>other </a:t>
            </a:r>
            <a:r>
              <a:rPr lang="en-US" sz="2000" b="1" dirty="0"/>
              <a:t>car </a:t>
            </a:r>
            <a:r>
              <a:rPr lang="en-US" sz="2000" b="1" dirty="0" smtClean="0"/>
              <a:t>manufacturers</a:t>
            </a:r>
          </a:p>
          <a:p>
            <a:pPr marL="357188" indent="-357188">
              <a:spcBef>
                <a:spcPts val="6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Uniqueness: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secure processes in innovation - and then production</a:t>
            </a:r>
            <a:endParaRPr lang="en-US" sz="2000" b="1" dirty="0"/>
          </a:p>
          <a:p>
            <a:pPr marL="357188" indent="-357188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endParaRPr lang="en-US" sz="2000" b="1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35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684213" y="1953288"/>
            <a:ext cx="7777162" cy="2951162"/>
          </a:xfrm>
          <a:prstGeom prst="rect">
            <a:avLst/>
          </a:prstGeom>
          <a:solidFill>
            <a:srgbClr val="E1F4FF">
              <a:alpha val="89999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83C3C"/>
                </a:solidFill>
                <a:latin typeface="+mj-lt"/>
              </a:rPr>
              <a:t>The future has many names.</a:t>
            </a:r>
            <a:br>
              <a:rPr lang="en-US" sz="2800" b="1" dirty="0">
                <a:solidFill>
                  <a:srgbClr val="C83C3C"/>
                </a:solidFill>
                <a:latin typeface="+mj-lt"/>
              </a:rPr>
            </a:br>
            <a:r>
              <a:rPr lang="en-US" sz="2800" b="1" dirty="0">
                <a:solidFill>
                  <a:srgbClr val="C83C3C"/>
                </a:solidFill>
                <a:latin typeface="+mj-lt"/>
              </a:rPr>
              <a:t>For the weak, it is the unreachable.</a:t>
            </a:r>
            <a:br>
              <a:rPr lang="en-US" sz="2800" b="1" dirty="0">
                <a:solidFill>
                  <a:srgbClr val="C83C3C"/>
                </a:solidFill>
                <a:latin typeface="+mj-lt"/>
              </a:rPr>
            </a:br>
            <a:r>
              <a:rPr lang="en-US" sz="2800" b="1" dirty="0">
                <a:solidFill>
                  <a:srgbClr val="C83C3C"/>
                </a:solidFill>
                <a:latin typeface="+mj-lt"/>
              </a:rPr>
              <a:t>For the fearsome, it is the unknown.</a:t>
            </a:r>
            <a:br>
              <a:rPr lang="en-US" sz="2800" b="1" dirty="0">
                <a:solidFill>
                  <a:srgbClr val="C83C3C"/>
                </a:solidFill>
                <a:latin typeface="+mj-lt"/>
              </a:rPr>
            </a:br>
            <a:r>
              <a:rPr lang="en-US" sz="2800" b="1" dirty="0">
                <a:solidFill>
                  <a:srgbClr val="C83C3C"/>
                </a:solidFill>
                <a:latin typeface="+mj-lt"/>
              </a:rPr>
              <a:t>For the brave, it is the chance.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83C3C"/>
                </a:solidFill>
                <a:latin typeface="+mj-lt"/>
              </a:rPr>
              <a:t>___________________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83C3C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C83C3C"/>
                </a:solidFill>
                <a:latin typeface="+mj-lt"/>
              </a:rPr>
              <a:t>Victor Hugo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7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E757572F-2914-4B4B-96A3-B2E82307441E}" type="slidenum">
              <a:rPr lang="de-DE" sz="800"/>
              <a:pPr algn="r"/>
              <a:t>30</a:t>
            </a:fld>
            <a:endParaRPr lang="de-DE" sz="80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Exercise: business-model</a:t>
            </a:r>
            <a:endParaRPr lang="en-GB" sz="2800" b="1" dirty="0">
              <a:solidFill>
                <a:schemeClr val="tx2"/>
              </a:solidFill>
            </a:endParaRPr>
          </a:p>
          <a:p>
            <a:pPr>
              <a:spcBef>
                <a:spcPct val="35000"/>
              </a:spcBef>
            </a:pP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937566" y="1612953"/>
            <a:ext cx="77485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What should be the business-model of our example company: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kind of clients we want to </a:t>
            </a:r>
            <a:r>
              <a:rPr lang="en-GB" sz="2000" dirty="0" smtClean="0"/>
              <a:t>have</a:t>
            </a:r>
            <a:endParaRPr lang="en-GB" sz="2000" dirty="0"/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core </a:t>
            </a:r>
            <a:r>
              <a:rPr lang="en-GB" sz="2000" dirty="0" smtClean="0"/>
              <a:t>competence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customers </a:t>
            </a:r>
            <a:r>
              <a:rPr lang="en-GB" sz="2000" dirty="0" smtClean="0"/>
              <a:t>need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uniqueness</a:t>
            </a:r>
            <a:endParaRPr lang="de-DE" sz="2000" dirty="0"/>
          </a:p>
          <a:p>
            <a:pPr eaLnBrk="1" fontAlgn="t" hangingPunct="1"/>
            <a:endParaRPr lang="de-DE" sz="2000" dirty="0"/>
          </a:p>
          <a:p>
            <a:pPr eaLnBrk="1" fontAlgn="t" hangingPunct="1"/>
            <a:r>
              <a:rPr lang="en-GB" sz="2000" dirty="0"/>
              <a:t>      </a:t>
            </a:r>
            <a:endParaRPr lang="de-DE" sz="2000" dirty="0"/>
          </a:p>
          <a:p>
            <a:pPr eaLnBrk="1" fontAlgn="t" hangingPunct="1"/>
            <a:r>
              <a:rPr lang="en-GB" sz="2000" dirty="0"/>
              <a:t>      </a:t>
            </a:r>
            <a:endParaRPr lang="de-DE" sz="2000" dirty="0"/>
          </a:p>
          <a:p>
            <a:pPr eaLnBrk="1" fontAlgn="t" hangingPunct="1"/>
            <a:r>
              <a:rPr lang="en-US" sz="2000" dirty="0" smtClean="0"/>
              <a:t>You have </a:t>
            </a:r>
            <a:r>
              <a:rPr lang="en-US" sz="2000" dirty="0"/>
              <a:t>3</a:t>
            </a:r>
            <a:r>
              <a:rPr lang="en-US" sz="2000" dirty="0" smtClean="0"/>
              <a:t>0 minutes time</a:t>
            </a:r>
            <a:endParaRPr lang="en-GB" sz="20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6724" y="4509150"/>
            <a:ext cx="82105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No</a:t>
            </a:r>
            <a:r>
              <a:rPr lang="de-DE" sz="2000" dirty="0" smtClean="0"/>
              <a:t> time </a:t>
            </a:r>
            <a:r>
              <a:rPr lang="de-DE" sz="2000" dirty="0" err="1" smtClean="0"/>
              <a:t>to</a:t>
            </a:r>
            <a:r>
              <a:rPr lang="de-DE" sz="2000" dirty="0" smtClean="0"/>
              <a:t> do </a:t>
            </a:r>
            <a:r>
              <a:rPr lang="de-DE" sz="2000" dirty="0" err="1" smtClean="0"/>
              <a:t>this</a:t>
            </a:r>
            <a:r>
              <a:rPr lang="de-DE" sz="2000" dirty="0" smtClean="0"/>
              <a:t> – but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actual</a:t>
            </a:r>
            <a:r>
              <a:rPr lang="de-DE" sz="2000" dirty="0" smtClean="0"/>
              <a:t> business-model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quite</a:t>
            </a:r>
            <a:r>
              <a:rPr lang="de-DE" sz="2000" dirty="0" smtClean="0"/>
              <a:t> </a:t>
            </a:r>
            <a:r>
              <a:rPr lang="de-DE" sz="2000" dirty="0" err="1" smtClean="0"/>
              <a:t>difficult</a:t>
            </a:r>
            <a:r>
              <a:rPr lang="de-DE" sz="2000" dirty="0" smtClean="0"/>
              <a:t> 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96851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9850" t="24080" r="18049" b="5358"/>
          <a:stretch/>
        </p:blipFill>
        <p:spPr>
          <a:xfrm>
            <a:off x="4724862" y="1042492"/>
            <a:ext cx="4023851" cy="2753601"/>
          </a:xfrm>
          <a:prstGeom prst="rect">
            <a:avLst/>
          </a:prstGeom>
        </p:spPr>
      </p:pic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353425" cy="2439988"/>
          </a:xfrm>
          <a:noFill/>
        </p:spPr>
        <p:txBody>
          <a:bodyPr lIns="36000" rIns="36000"/>
          <a:lstStyle/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Business-idea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Business-model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Corporate policy orientation (CPO)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Concretion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pPr marL="436563" indent="0">
              <a:spcBef>
                <a:spcPct val="75000"/>
              </a:spcBef>
              <a:buClr>
                <a:srgbClr val="C83C3C"/>
              </a:buClr>
              <a:buSzPct val="110000"/>
              <a:buNone/>
            </a:pPr>
            <a:r>
              <a:rPr 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sz="2000" b="0" dirty="0" smtClean="0"/>
              <a:t>Balanced Scorecard</a:t>
            </a:r>
            <a:br>
              <a:rPr lang="en-US" sz="2000" b="0" dirty="0" smtClean="0"/>
            </a:br>
            <a:endParaRPr lang="en-US" sz="2000" b="0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66775"/>
            <a:ext cx="8353425" cy="982663"/>
          </a:xfrm>
          <a:noFill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/>
              <a:t>Steps to create a strategy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5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858838"/>
            <a:ext cx="8399462" cy="6937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smtClean="0"/>
              <a:t>Corporate </a:t>
            </a:r>
            <a:r>
              <a:rPr lang="de-DE" dirty="0" err="1"/>
              <a:t>P</a:t>
            </a:r>
            <a:r>
              <a:rPr lang="de-DE" dirty="0" err="1" smtClean="0"/>
              <a:t>olicy</a:t>
            </a:r>
            <a:r>
              <a:rPr lang="de-DE" dirty="0" smtClean="0"/>
              <a:t> </a:t>
            </a:r>
            <a:r>
              <a:rPr lang="de-DE" dirty="0"/>
              <a:t>O</a:t>
            </a:r>
            <a:r>
              <a:rPr lang="de-DE" dirty="0" smtClean="0"/>
              <a:t>rientation (CPO)</a:t>
            </a:r>
            <a:endParaRPr lang="en-US" dirty="0" smtClean="0"/>
          </a:p>
        </p:txBody>
      </p:sp>
      <p:grpSp>
        <p:nvGrpSpPr>
          <p:cNvPr id="71686" name="Gruppieren 18"/>
          <p:cNvGrpSpPr>
            <a:grpSpLocks/>
          </p:cNvGrpSpPr>
          <p:nvPr/>
        </p:nvGrpSpPr>
        <p:grpSpPr bwMode="auto">
          <a:xfrm>
            <a:off x="2877137" y="3683906"/>
            <a:ext cx="2046287" cy="1257304"/>
            <a:chOff x="1674788" y="2216232"/>
            <a:chExt cx="2046287" cy="1257304"/>
          </a:xfrm>
        </p:grpSpPr>
        <p:sp>
          <p:nvSpPr>
            <p:cNvPr id="32" name="Textfeld 5"/>
            <p:cNvSpPr txBox="1"/>
            <p:nvPr/>
          </p:nvSpPr>
          <p:spPr bwMode="auto">
            <a:xfrm>
              <a:off x="1674788" y="2216232"/>
              <a:ext cx="2019300" cy="79057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9525" cmpd="sng">
              <a:noFill/>
            </a:ln>
            <a:effectLst/>
          </p:spPr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2400" b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Question</a:t>
              </a:r>
              <a:endParaRPr lang="de-DE" sz="2400" kern="0" dirty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3" name="Textfeld 5"/>
            <p:cNvSpPr txBox="1"/>
            <p:nvPr/>
          </p:nvSpPr>
          <p:spPr bwMode="auto">
            <a:xfrm>
              <a:off x="1701775" y="2682961"/>
              <a:ext cx="2019300" cy="79057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9525" cmpd="sng">
              <a:noFill/>
            </a:ln>
            <a:effectLst/>
          </p:spPr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2000" b="1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</a:t>
              </a:r>
              <a:r>
                <a:rPr lang="de-DE" sz="1600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(</a:t>
              </a:r>
              <a:r>
                <a:rPr lang="de-DE" sz="1600" i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strategic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</a:t>
              </a:r>
              <a:r>
                <a:rPr lang="de-DE" sz="1600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/>
              </a:r>
              <a:br>
                <a:rPr lang="de-DE" sz="1600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</a:br>
              <a:r>
                <a:rPr lang="de-DE" sz="1600" i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challenge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)</a:t>
              </a:r>
              <a:endParaRPr lang="de-DE" sz="1000" kern="0" dirty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71687" name="Gruppieren 20"/>
          <p:cNvGrpSpPr>
            <a:grpSpLocks/>
          </p:cNvGrpSpPr>
          <p:nvPr/>
        </p:nvGrpSpPr>
        <p:grpSpPr bwMode="auto">
          <a:xfrm>
            <a:off x="4364594" y="3717925"/>
            <a:ext cx="2577964" cy="1219200"/>
            <a:chOff x="3177392" y="2263861"/>
            <a:chExt cx="2576302" cy="1225546"/>
          </a:xfrm>
        </p:grpSpPr>
        <p:sp>
          <p:nvSpPr>
            <p:cNvPr id="30" name="Textfeld 6"/>
            <p:cNvSpPr txBox="1"/>
            <p:nvPr/>
          </p:nvSpPr>
          <p:spPr bwMode="auto">
            <a:xfrm>
              <a:off x="3177392" y="2263861"/>
              <a:ext cx="1513498" cy="72766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2400" b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Answer</a:t>
              </a:r>
              <a:endParaRPr lang="de-DE" sz="2400" kern="0" dirty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1" name="Textfeld 6"/>
            <p:cNvSpPr txBox="1"/>
            <p:nvPr/>
          </p:nvSpPr>
          <p:spPr bwMode="auto">
            <a:xfrm>
              <a:off x="3364461" y="2761739"/>
              <a:ext cx="2389233" cy="72766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1600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(</a:t>
              </a:r>
              <a:r>
                <a:rPr lang="de-DE" sz="1600" i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strategic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</a:t>
              </a:r>
              <a:r>
                <a:rPr lang="de-DE" sz="1600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/>
              </a:r>
              <a:br>
                <a:rPr lang="de-DE" sz="1600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</a:br>
              <a:r>
                <a:rPr lang="de-DE" sz="1600" i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activity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)</a:t>
              </a:r>
              <a:endParaRPr lang="de-DE" sz="1000" i="1" kern="0" dirty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24" name="Textfeld 44"/>
          <p:cNvSpPr txBox="1"/>
          <p:nvPr/>
        </p:nvSpPr>
        <p:spPr bwMode="auto">
          <a:xfrm>
            <a:off x="2925763" y="1709807"/>
            <a:ext cx="3182937" cy="707886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9525" cmpd="sng">
            <a:noFill/>
          </a:ln>
          <a:effectLst/>
        </p:spPr>
        <p:txBody>
          <a:bodyPr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Which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level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we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want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to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reach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until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when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?</a:t>
            </a:r>
            <a:endParaRPr lang="de-DE" sz="2000" kern="0" dirty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Textfeld 44"/>
          <p:cNvSpPr txBox="1"/>
          <p:nvPr/>
        </p:nvSpPr>
        <p:spPr bwMode="auto">
          <a:xfrm>
            <a:off x="611450" y="4014957"/>
            <a:ext cx="2396863" cy="1015663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9525" cmpd="sng">
            <a:noFill/>
          </a:ln>
          <a:effectLst/>
        </p:spPr>
        <p:txBody>
          <a:bodyPr wrap="square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To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reach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this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level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,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which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main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problem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we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have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to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solve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?</a:t>
            </a:r>
            <a:endParaRPr lang="de-DE" sz="2000" kern="0" dirty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Textfeld 44"/>
          <p:cNvSpPr txBox="1"/>
          <p:nvPr/>
        </p:nvSpPr>
        <p:spPr bwMode="auto">
          <a:xfrm>
            <a:off x="6051550" y="4011782"/>
            <a:ext cx="1976438" cy="1015663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9525" cmpd="sng">
            <a:noFill/>
          </a:ln>
          <a:effectLst/>
        </p:spPr>
        <p:txBody>
          <a:bodyPr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How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do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we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want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to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solve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this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main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</a:t>
            </a:r>
            <a:r>
              <a:rPr lang="de-DE" sz="20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problem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?</a:t>
            </a:r>
            <a:endParaRPr lang="de-DE" sz="2000" kern="0" dirty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71691" name="Gruppieren 26"/>
          <p:cNvGrpSpPr>
            <a:grpSpLocks/>
          </p:cNvGrpSpPr>
          <p:nvPr/>
        </p:nvGrpSpPr>
        <p:grpSpPr bwMode="auto">
          <a:xfrm>
            <a:off x="3630613" y="2519363"/>
            <a:ext cx="1839912" cy="1049337"/>
            <a:chOff x="2408767" y="1065055"/>
            <a:chExt cx="1840052" cy="1050067"/>
          </a:xfrm>
        </p:grpSpPr>
        <p:sp>
          <p:nvSpPr>
            <p:cNvPr id="28" name="Textfeld 5"/>
            <p:cNvSpPr txBox="1"/>
            <p:nvPr/>
          </p:nvSpPr>
          <p:spPr bwMode="auto">
            <a:xfrm>
              <a:off x="2758044" y="1065055"/>
              <a:ext cx="1141499" cy="401916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9525" cmpd="sng">
              <a:noFill/>
            </a:ln>
            <a:effectLst/>
          </p:spPr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2400" b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CPO</a:t>
              </a:r>
              <a:endParaRPr lang="de-DE" sz="2400" b="1" kern="0" dirty="0">
                <a:solidFill>
                  <a:srgbClr val="9BBB59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Textfeld 5"/>
            <p:cNvSpPr txBox="1"/>
            <p:nvPr/>
          </p:nvSpPr>
          <p:spPr bwMode="auto">
            <a:xfrm>
              <a:off x="2408767" y="1331941"/>
              <a:ext cx="1840052" cy="783181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9525" cmpd="sng">
              <a:noFill/>
            </a:ln>
            <a:effectLst/>
          </p:spPr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000"/>
              </a:pPr>
              <a:r>
                <a:rPr lang="de-DE" sz="2000" b="1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(</a:t>
              </a:r>
              <a:r>
                <a:rPr lang="de-DE" sz="1600" b="1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Corporate</a:t>
              </a:r>
              <a:r>
                <a:rPr lang="de-DE" sz="1600" b="1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/>
              </a:r>
              <a:br>
                <a:rPr lang="de-DE" sz="1600" b="1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</a:br>
              <a:r>
                <a:rPr lang="de-DE" sz="1600" b="1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  </a:t>
              </a:r>
              <a:r>
                <a:rPr lang="de-DE" sz="1600" b="1" i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P</a:t>
              </a:r>
              <a:r>
                <a:rPr lang="de-DE" sz="1600" i="1" kern="0" dirty="0" err="1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olicy</a:t>
              </a:r>
              <a:r>
                <a:rPr lang="de-DE" sz="1600" b="1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</a:t>
              </a:r>
              <a:r>
                <a:rPr lang="de-DE" sz="1600" b="1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/>
              </a:r>
              <a:br>
                <a:rPr lang="de-DE" sz="1600" b="1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</a:br>
              <a:r>
                <a:rPr lang="de-DE" sz="1600" b="1" i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  </a:t>
              </a:r>
              <a:r>
                <a:rPr lang="de-DE" sz="1600" b="1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O</a:t>
              </a:r>
              <a:r>
                <a:rPr lang="de-DE" sz="1600" i="1" kern="0" dirty="0" smtClean="0">
                  <a:solidFill>
                    <a:srgbClr val="9BBB59">
                      <a:lumMod val="50000"/>
                    </a:srgbClr>
                  </a:solidFill>
                  <a:latin typeface="Calibri"/>
                  <a:cs typeface="Calibri"/>
                </a:rPr>
                <a:t>rientation)</a:t>
              </a:r>
              <a:endParaRPr lang="de-DE" sz="1000" kern="0" dirty="0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71692" name="Gruppieren 40"/>
          <p:cNvGrpSpPr>
            <a:grpSpLocks/>
          </p:cNvGrpSpPr>
          <p:nvPr/>
        </p:nvGrpSpPr>
        <p:grpSpPr bwMode="auto">
          <a:xfrm>
            <a:off x="1849438" y="2417763"/>
            <a:ext cx="5391150" cy="3963987"/>
            <a:chOff x="1849335" y="2417759"/>
            <a:chExt cx="5391225" cy="3963991"/>
          </a:xfrm>
        </p:grpSpPr>
        <p:sp>
          <p:nvSpPr>
            <p:cNvPr id="71693" name="Gleichschenkliges Dreieck 22"/>
            <p:cNvSpPr>
              <a:spLocks noChangeArrowheads="1"/>
            </p:cNvSpPr>
            <p:nvPr/>
          </p:nvSpPr>
          <p:spPr bwMode="auto">
            <a:xfrm rot="10800000">
              <a:off x="1849335" y="2417759"/>
              <a:ext cx="5391225" cy="3963987"/>
            </a:xfrm>
            <a:prstGeom prst="triangle">
              <a:avLst>
                <a:gd name="adj" fmla="val 50000"/>
              </a:avLst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83C3C"/>
                </a:buClr>
                <a:buSzPct val="12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/>
            </a:p>
          </p:txBody>
        </p:sp>
        <p:cxnSp>
          <p:nvCxnSpPr>
            <p:cNvPr id="71694" name="Gerade Verbindung 34"/>
            <p:cNvCxnSpPr>
              <a:cxnSpLocks noChangeShapeType="1"/>
            </p:cNvCxnSpPr>
            <p:nvPr/>
          </p:nvCxnSpPr>
          <p:spPr bwMode="auto">
            <a:xfrm>
              <a:off x="2728315" y="3717925"/>
              <a:ext cx="3600000" cy="17463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5" name="Gerade Verbindung 37"/>
            <p:cNvCxnSpPr>
              <a:cxnSpLocks noChangeShapeType="1"/>
            </p:cNvCxnSpPr>
            <p:nvPr/>
          </p:nvCxnSpPr>
          <p:spPr bwMode="auto">
            <a:xfrm>
              <a:off x="4552950" y="3735388"/>
              <a:ext cx="0" cy="2646362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3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908050"/>
            <a:ext cx="8353425" cy="503238"/>
          </a:xfrm>
        </p:spPr>
        <p:txBody>
          <a:bodyPr lIns="36000" rIns="3600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Example: Corporate Policy Orientation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12198" y="1642037"/>
            <a:ext cx="8353425" cy="16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eaLnBrk="0" hangingPunct="0"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en-US" sz="2000" dirty="0" smtClean="0"/>
              <a:t>Company producing rear-view mirrors for cars</a:t>
            </a:r>
          </a:p>
          <a:p>
            <a:pPr marL="357188" indent="-357188">
              <a:spcBef>
                <a:spcPts val="12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b="1" dirty="0" smtClean="0"/>
              <a:t>C</a:t>
            </a:r>
            <a:r>
              <a:rPr lang="en-US" sz="2000" dirty="0" smtClean="0"/>
              <a:t>orporate </a:t>
            </a:r>
            <a:r>
              <a:rPr lang="en-US" sz="2000" b="1" dirty="0" smtClean="0"/>
              <a:t>P</a:t>
            </a:r>
            <a:r>
              <a:rPr lang="en-US" sz="2000" dirty="0" smtClean="0"/>
              <a:t>olicy </a:t>
            </a:r>
            <a:r>
              <a:rPr lang="en-US" sz="2000" b="1" dirty="0" smtClean="0"/>
              <a:t>O</a:t>
            </a:r>
            <a:r>
              <a:rPr lang="en-US" sz="2000" dirty="0" smtClean="0"/>
              <a:t>rientation, defined by the owners and/or</a:t>
            </a:r>
            <a:br>
              <a:rPr lang="en-US" sz="2000" dirty="0" smtClean="0"/>
            </a:br>
            <a:r>
              <a:rPr lang="en-US" sz="2000" dirty="0" smtClean="0"/>
              <a:t>the board of directors:</a:t>
            </a:r>
            <a:br>
              <a:rPr lang="en-US" sz="2000" dirty="0" smtClean="0"/>
            </a:br>
            <a:r>
              <a:rPr lang="en-US" sz="2000" dirty="0" smtClean="0"/>
              <a:t>target-year: 	                     2025                         actual</a:t>
            </a:r>
            <a:br>
              <a:rPr lang="en-US" sz="2000" dirty="0" smtClean="0"/>
            </a:br>
            <a:endParaRPr lang="en-US" sz="400" dirty="0" smtClean="0"/>
          </a:p>
          <a:p>
            <a:pPr marL="814388" lvl="1" indent="-357188" defTabSz="896938">
              <a:spcBef>
                <a:spcPts val="0"/>
              </a:spcBef>
              <a:buClr>
                <a:srgbClr val="C83C3C"/>
              </a:buClr>
              <a:buSzPct val="125000"/>
              <a:buFont typeface="Symbol" pitchFamily="18" charset="2"/>
              <a:buChar char="-"/>
              <a:tabLst>
                <a:tab pos="3225800" algn="l"/>
                <a:tab pos="5646738" algn="l"/>
                <a:tab pos="6996113" algn="l"/>
              </a:tabLst>
            </a:pPr>
            <a:r>
              <a:rPr lang="en-US" sz="2000" dirty="0"/>
              <a:t>Patent applications:	10 </a:t>
            </a:r>
            <a:r>
              <a:rPr lang="en-US" sz="2000" dirty="0" smtClean="0"/>
              <a:t>p.a.	3 p.a.</a:t>
            </a:r>
          </a:p>
          <a:p>
            <a:pPr marL="814388" lvl="1" indent="-357188" defTabSz="896938">
              <a:spcBef>
                <a:spcPts val="0"/>
              </a:spcBef>
              <a:buClr>
                <a:srgbClr val="C83C3C"/>
              </a:buClr>
              <a:buSzPct val="125000"/>
              <a:buFont typeface="Symbol" pitchFamily="18" charset="2"/>
              <a:buChar char="-"/>
              <a:tabLst>
                <a:tab pos="3225800" algn="l"/>
                <a:tab pos="5557838" algn="l"/>
                <a:tab pos="6996113" algn="l"/>
              </a:tabLst>
            </a:pPr>
            <a:r>
              <a:rPr lang="en-US" sz="2000" dirty="0" smtClean="0"/>
              <a:t>Sales:    	2.500 Mio €	750 Mio €</a:t>
            </a:r>
          </a:p>
          <a:p>
            <a:pPr marL="814388" lvl="1" indent="-357188" defTabSz="874713">
              <a:spcBef>
                <a:spcPts val="0"/>
              </a:spcBef>
              <a:buClr>
                <a:srgbClr val="C83C3C"/>
              </a:buClr>
              <a:buSzPct val="125000"/>
              <a:buFont typeface="Symbol" pitchFamily="18" charset="2"/>
              <a:buChar char="-"/>
              <a:tabLst>
                <a:tab pos="3225800" algn="l"/>
                <a:tab pos="5557838" algn="l"/>
              </a:tabLst>
            </a:pPr>
            <a:r>
              <a:rPr lang="en-US" sz="2000" dirty="0" smtClean="0"/>
              <a:t>Profit-margin:	7%	 3,5%</a:t>
            </a:r>
          </a:p>
          <a:p>
            <a:pPr marL="357188" indent="-357188" eaLnBrk="0" hangingPunct="0">
              <a:spcBef>
                <a:spcPct val="50000"/>
              </a:spcBef>
              <a:buClr>
                <a:srgbClr val="C83C3C"/>
              </a:buClr>
              <a:buSzPct val="125000"/>
            </a:pPr>
            <a:endParaRPr lang="en-US" sz="2000" dirty="0"/>
          </a:p>
        </p:txBody>
      </p:sp>
      <p:pic>
        <p:nvPicPr>
          <p:cNvPr id="5" name="Picture 7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5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7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E757572F-2914-4B4B-96A3-B2E82307441E}" type="slidenum">
              <a:rPr lang="de-DE" sz="800"/>
              <a:pPr algn="r"/>
              <a:t>34</a:t>
            </a:fld>
            <a:endParaRPr lang="de-DE" sz="80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Exercise: </a:t>
            </a:r>
            <a:r>
              <a:rPr lang="en-US" sz="2800" b="1" dirty="0"/>
              <a:t>Corporate Policy </a:t>
            </a:r>
            <a:r>
              <a:rPr lang="en-US" sz="2800" b="1" dirty="0" smtClean="0"/>
              <a:t>Orientation (CPO)</a:t>
            </a:r>
            <a:endParaRPr lang="en-GB" sz="2800" b="1" dirty="0">
              <a:solidFill>
                <a:schemeClr val="tx2"/>
              </a:solidFill>
            </a:endParaRPr>
          </a:p>
          <a:p>
            <a:pPr>
              <a:spcBef>
                <a:spcPct val="35000"/>
              </a:spcBef>
            </a:pP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937566" y="1612953"/>
            <a:ext cx="77485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What should be goals for 2025 (?) of our example company: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2000" dirty="0" smtClean="0"/>
              <a:t>Number of A-clients …</a:t>
            </a:r>
            <a:endParaRPr lang="en-GB" sz="2000" dirty="0"/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2000" dirty="0" smtClean="0"/>
              <a:t>Turn-over …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2000" dirty="0" smtClean="0"/>
              <a:t>Employees …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2000" dirty="0" smtClean="0"/>
              <a:t>Profit-rate …</a:t>
            </a:r>
          </a:p>
          <a:p>
            <a:pPr eaLnBrk="1" fontAlgn="t" hangingPunct="1"/>
            <a:endParaRPr lang="de-DE" sz="2000" dirty="0"/>
          </a:p>
          <a:p>
            <a:pPr eaLnBrk="1" fontAlgn="t" hangingPunct="1"/>
            <a:r>
              <a:rPr lang="en-GB" sz="2000" dirty="0"/>
              <a:t>      </a:t>
            </a:r>
            <a:endParaRPr lang="de-DE" sz="2000" dirty="0"/>
          </a:p>
          <a:p>
            <a:pPr eaLnBrk="1" fontAlgn="t" hangingPunct="1"/>
            <a:r>
              <a:rPr lang="en-GB" sz="2000" dirty="0"/>
              <a:t>      </a:t>
            </a:r>
            <a:endParaRPr lang="de-DE" sz="2000" dirty="0"/>
          </a:p>
          <a:p>
            <a:pPr eaLnBrk="1" fontAlgn="t" hangingPunct="1"/>
            <a:r>
              <a:rPr lang="en-US" sz="2000" dirty="0" smtClean="0"/>
              <a:t>You have </a:t>
            </a:r>
            <a:r>
              <a:rPr lang="en-US" sz="2000" dirty="0"/>
              <a:t>3</a:t>
            </a:r>
            <a:r>
              <a:rPr lang="en-US" sz="2000" dirty="0" smtClean="0"/>
              <a:t>0 minutes time</a:t>
            </a:r>
            <a:endParaRPr lang="en-GB" sz="20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6724" y="5157240"/>
            <a:ext cx="82105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No</a:t>
            </a:r>
            <a:r>
              <a:rPr lang="de-DE" sz="2000" dirty="0" smtClean="0"/>
              <a:t> time </a:t>
            </a:r>
            <a:r>
              <a:rPr lang="de-DE" sz="2000" dirty="0" err="1" smtClean="0"/>
              <a:t>to</a:t>
            </a:r>
            <a:r>
              <a:rPr lang="de-DE" sz="2000" dirty="0" smtClean="0"/>
              <a:t> do </a:t>
            </a:r>
            <a:r>
              <a:rPr lang="de-DE" sz="2000" dirty="0" err="1" smtClean="0"/>
              <a:t>this</a:t>
            </a:r>
            <a:r>
              <a:rPr lang="de-DE" sz="2000" dirty="0" smtClean="0"/>
              <a:t> – but </a:t>
            </a:r>
            <a:r>
              <a:rPr lang="de-DE" sz="2000" dirty="0" err="1" smtClean="0"/>
              <a:t>did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define</a:t>
            </a:r>
            <a:r>
              <a:rPr lang="de-DE" sz="2000" dirty="0" smtClean="0"/>
              <a:t>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goals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2025  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67954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44348" t="37967" r="17886" b="4733"/>
          <a:stretch/>
        </p:blipFill>
        <p:spPr>
          <a:xfrm>
            <a:off x="4427242" y="1338786"/>
            <a:ext cx="4321471" cy="3720149"/>
          </a:xfrm>
          <a:prstGeom prst="rect">
            <a:avLst/>
          </a:prstGeom>
        </p:spPr>
      </p:pic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353425" cy="2439988"/>
          </a:xfrm>
          <a:noFill/>
        </p:spPr>
        <p:txBody>
          <a:bodyPr lIns="36000" rIns="36000"/>
          <a:lstStyle/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Business-idea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Business-model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b="0" dirty="0" smtClean="0"/>
              <a:t>Corporate policy orientation (CPO)</a:t>
            </a:r>
          </a:p>
          <a:p>
            <a:pPr marL="457200" indent="-457200">
              <a:spcBef>
                <a:spcPct val="75000"/>
              </a:spcBef>
              <a:buClr>
                <a:srgbClr val="C83C3C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Concretion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pPr marL="436563" indent="0">
              <a:spcBef>
                <a:spcPct val="75000"/>
              </a:spcBef>
              <a:buClr>
                <a:srgbClr val="C83C3C"/>
              </a:buClr>
              <a:buSzPct val="110000"/>
              <a:buNone/>
            </a:pPr>
            <a:r>
              <a:rPr 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sz="2000" b="0" dirty="0" smtClean="0"/>
              <a:t>Balanced Scorecard</a:t>
            </a:r>
            <a:br>
              <a:rPr lang="en-US" sz="2000" b="0" dirty="0" smtClean="0"/>
            </a:br>
            <a:endParaRPr lang="en-US" sz="2000" b="0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66775"/>
            <a:ext cx="8353425" cy="982663"/>
          </a:xfrm>
          <a:noFill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/>
              <a:t>Steps to create a strategy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4139940" y="2348850"/>
            <a:ext cx="5346016" cy="3578446"/>
            <a:chOff x="3883105" y="2795253"/>
            <a:chExt cx="5346016" cy="3578446"/>
          </a:xfrm>
        </p:grpSpPr>
        <p:pic>
          <p:nvPicPr>
            <p:cNvPr id="23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6"/>
            <a:stretch>
              <a:fillRect/>
            </a:stretch>
          </p:blipFill>
          <p:spPr bwMode="auto">
            <a:xfrm>
              <a:off x="3883105" y="2815936"/>
              <a:ext cx="4800495" cy="355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5580139" y="2795253"/>
              <a:ext cx="3097135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Form an </a:t>
              </a:r>
              <a:r>
                <a:rPr lang="de-DE" sz="1600" dirty="0" err="1" smtClean="0"/>
                <a:t>idea</a:t>
              </a:r>
              <a:endParaRPr lang="de-DE" sz="16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627476" y="4117746"/>
              <a:ext cx="3097135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Give</a:t>
              </a:r>
              <a:r>
                <a:rPr lang="de-DE" sz="1600" dirty="0" smtClean="0"/>
                <a:t> a </a:t>
              </a:r>
              <a:r>
                <a:rPr lang="de-DE" sz="1600" dirty="0" err="1" smtClean="0"/>
                <a:t>conception</a:t>
              </a:r>
              <a:endParaRPr lang="de-DE" sz="16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627476" y="5045424"/>
              <a:ext cx="3601645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Connect </a:t>
              </a:r>
              <a:r>
                <a:rPr lang="de-DE" sz="1600" dirty="0" err="1" smtClean="0"/>
                <a:t>the</a:t>
              </a:r>
              <a:r>
                <a:rPr lang="de-DE" sz="1600" dirty="0" smtClean="0"/>
                <a:t> BSC </a:t>
              </a:r>
              <a:r>
                <a:rPr lang="de-DE" sz="1600" dirty="0" err="1" smtClean="0"/>
                <a:t>with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the</a:t>
              </a:r>
              <a:r>
                <a:rPr lang="de-DE" sz="1600" dirty="0" smtClean="0"/>
                <a:t> </a:t>
              </a:r>
              <a:br>
                <a:rPr lang="de-DE" sz="1600" dirty="0" smtClean="0"/>
              </a:br>
              <a:r>
                <a:rPr lang="de-DE" sz="1600" dirty="0" err="1" smtClean="0"/>
                <a:t>corporate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planning</a:t>
              </a:r>
              <a:endParaRPr lang="de-DE" sz="1600" dirty="0"/>
            </a:p>
          </p:txBody>
        </p:sp>
      </p:grpSp>
      <p:sp>
        <p:nvSpPr>
          <p:cNvPr id="1433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858838"/>
            <a:ext cx="8399462" cy="6937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 err="1" smtClean="0"/>
              <a:t>Concretion</a:t>
            </a:r>
            <a:endParaRPr lang="en-US" dirty="0" smtClean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12198" y="1642037"/>
            <a:ext cx="8353425" cy="16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eaLnBrk="0" hangingPunct="0"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en-US" sz="2000" dirty="0" smtClean="0"/>
              <a:t>Of course, for doing the first step You should know what will happen in the future – but not in detail</a:t>
            </a:r>
          </a:p>
          <a:p>
            <a:pPr marL="357188" indent="-357188">
              <a:spcBef>
                <a:spcPts val="12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1" dirty="0" smtClean="0"/>
              <a:t>Idea</a:t>
            </a:r>
            <a:r>
              <a:rPr lang="en-US" sz="2000" dirty="0" smtClean="0"/>
              <a:t>: What </a:t>
            </a:r>
            <a:r>
              <a:rPr lang="en-US" sz="2000" dirty="0"/>
              <a:t>goals could 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achieved in </a:t>
            </a:r>
            <a:r>
              <a:rPr lang="en-US" sz="2000" dirty="0"/>
              <a:t>the </a:t>
            </a:r>
            <a:r>
              <a:rPr lang="en-US" sz="2000" dirty="0" smtClean="0"/>
              <a:t>remote future ?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  <a:p>
            <a:pPr marL="357188" indent="-357188">
              <a:spcBef>
                <a:spcPts val="12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1" dirty="0" smtClean="0"/>
              <a:t>Conception</a:t>
            </a:r>
            <a:r>
              <a:rPr lang="en-US" sz="2000" dirty="0" smtClean="0"/>
              <a:t>: What </a:t>
            </a:r>
            <a:r>
              <a:rPr lang="en-US" sz="2000" dirty="0"/>
              <a:t>has to 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prepared for </a:t>
            </a:r>
            <a:r>
              <a:rPr lang="en-US" sz="2000" dirty="0"/>
              <a:t>the </a:t>
            </a:r>
            <a:r>
              <a:rPr lang="en-US" sz="2000" dirty="0" smtClean="0"/>
              <a:t>near future ?</a:t>
            </a:r>
            <a:br>
              <a:rPr lang="en-US" sz="2000" dirty="0" smtClean="0"/>
            </a:br>
            <a:endParaRPr lang="en-US" sz="2000" dirty="0"/>
          </a:p>
          <a:p>
            <a:pPr marL="357188" indent="-357188">
              <a:spcBef>
                <a:spcPts val="12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1" dirty="0" smtClean="0"/>
              <a:t>Connection</a:t>
            </a:r>
            <a:r>
              <a:rPr lang="en-US" sz="2000" dirty="0" smtClean="0"/>
              <a:t>: What has to be </a:t>
            </a:r>
            <a:br>
              <a:rPr lang="en-US" sz="2000" dirty="0" smtClean="0"/>
            </a:br>
            <a:r>
              <a:rPr lang="en-US" sz="2000" dirty="0" smtClean="0"/>
              <a:t>defined for the next 1 - 2 years ?</a:t>
            </a:r>
          </a:p>
          <a:p>
            <a:pPr marL="357188" indent="-357188" eaLnBrk="0" hangingPunct="0">
              <a:spcBef>
                <a:spcPct val="50000"/>
              </a:spcBef>
              <a:buClr>
                <a:srgbClr val="C83C3C"/>
              </a:buClr>
              <a:buSzPct val="125000"/>
            </a:pP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25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858838"/>
            <a:ext cx="8399462" cy="6937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Example: </a:t>
            </a:r>
            <a:r>
              <a:rPr lang="de-DE" dirty="0" err="1" smtClean="0"/>
              <a:t>Concretion</a:t>
            </a:r>
            <a:endParaRPr lang="en-US" dirty="0" smtClean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12199" y="1642037"/>
            <a:ext cx="4303822" cy="51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ts val="1200"/>
              </a:spcBef>
              <a:buClr>
                <a:srgbClr val="C83C3C"/>
              </a:buClr>
              <a:buSzPct val="125000"/>
            </a:pPr>
            <a:r>
              <a:rPr lang="en-US" sz="2000" dirty="0" smtClean="0"/>
              <a:t>The Concretion until 2015 could be:</a:t>
            </a:r>
          </a:p>
          <a:p>
            <a:pPr marL="357188" indent="-357188">
              <a:spcBef>
                <a:spcPts val="12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Idea</a:t>
            </a:r>
            <a:r>
              <a:rPr lang="en-US" sz="2000" dirty="0"/>
              <a:t>: What goals could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 achieved </a:t>
            </a:r>
            <a:r>
              <a:rPr lang="en-US" sz="2000" dirty="0"/>
              <a:t>in the years </a:t>
            </a:r>
            <a:br>
              <a:rPr lang="en-US" sz="2000" dirty="0"/>
            </a:br>
            <a:r>
              <a:rPr lang="en-US" sz="2000" dirty="0"/>
              <a:t>8 – 15 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300" dirty="0"/>
          </a:p>
          <a:p>
            <a:pPr marL="357188" indent="-357188">
              <a:spcBef>
                <a:spcPts val="12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Conception: What has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be </a:t>
            </a:r>
            <a:r>
              <a:rPr lang="en-US" sz="2000" dirty="0" smtClean="0"/>
              <a:t>prepared </a:t>
            </a:r>
            <a:r>
              <a:rPr lang="en-US" sz="2000" dirty="0"/>
              <a:t>for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years </a:t>
            </a:r>
            <a:r>
              <a:rPr lang="en-US" sz="2000" dirty="0"/>
              <a:t>3 – 7 ?</a:t>
            </a:r>
            <a:br>
              <a:rPr lang="en-US" sz="2000" dirty="0"/>
            </a:br>
            <a:endParaRPr lang="en-US" sz="2000" dirty="0" smtClean="0"/>
          </a:p>
          <a:p>
            <a:pPr marL="357188" indent="-357188">
              <a:spcBef>
                <a:spcPts val="12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endParaRPr lang="en-US" sz="400" dirty="0"/>
          </a:p>
          <a:p>
            <a:pPr marL="357188" indent="-357188">
              <a:spcBef>
                <a:spcPts val="12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Connection: What has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be </a:t>
            </a:r>
            <a:r>
              <a:rPr lang="en-US" sz="2000" dirty="0" smtClean="0"/>
              <a:t>defined </a:t>
            </a:r>
            <a:r>
              <a:rPr lang="en-US" sz="2000" dirty="0"/>
              <a:t>for </a:t>
            </a:r>
            <a:r>
              <a:rPr lang="en-US" sz="2000" dirty="0" smtClean="0"/>
              <a:t>the</a:t>
            </a:r>
            <a:br>
              <a:rPr lang="en-US" sz="2000" dirty="0" smtClean="0"/>
            </a:br>
            <a:r>
              <a:rPr lang="en-US" sz="2000" dirty="0" smtClean="0"/>
              <a:t>           next </a:t>
            </a:r>
            <a:r>
              <a:rPr lang="en-US" sz="2000" dirty="0"/>
              <a:t>2 years ?</a:t>
            </a:r>
          </a:p>
          <a:p>
            <a:pPr marL="357188" indent="-357188" eaLnBrk="0" hangingPunct="0">
              <a:spcBef>
                <a:spcPct val="50000"/>
              </a:spcBef>
              <a:buClr>
                <a:srgbClr val="C83C3C"/>
              </a:buClr>
              <a:buSzPct val="125000"/>
            </a:pPr>
            <a:endParaRPr lang="en-US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3779186" y="2108694"/>
            <a:ext cx="50414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US" sz="2000" b="1" dirty="0"/>
              <a:t>Idea</a:t>
            </a:r>
            <a:r>
              <a:rPr lang="en-US" sz="2000" dirty="0"/>
              <a:t> </a:t>
            </a:r>
            <a:r>
              <a:rPr lang="en-US" sz="2000" dirty="0" smtClean="0"/>
              <a:t>u</a:t>
            </a:r>
            <a:r>
              <a:rPr lang="de-DE" sz="2000" dirty="0" err="1" smtClean="0"/>
              <a:t>ntil</a:t>
            </a:r>
            <a:r>
              <a:rPr lang="de-DE" sz="2000" dirty="0" smtClean="0"/>
              <a:t> 2025: </a:t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 err="1" smtClean="0"/>
              <a:t>most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cars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equipped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rear</a:t>
            </a:r>
            <a:r>
              <a:rPr lang="de-DE" sz="2000" dirty="0" smtClean="0"/>
              <a:t>-view </a:t>
            </a:r>
            <a:r>
              <a:rPr lang="de-DE" sz="2000" dirty="0" err="1" smtClean="0"/>
              <a:t>mirrors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- all innovative </a:t>
            </a:r>
            <a:r>
              <a:rPr lang="de-DE" sz="2000" dirty="0" err="1" smtClean="0"/>
              <a:t>companies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</a:t>
            </a:r>
            <a:r>
              <a:rPr lang="de-DE" sz="2000" dirty="0" err="1" smtClean="0"/>
              <a:t>developing</a:t>
            </a:r>
            <a:r>
              <a:rPr lang="de-DE" sz="2000" dirty="0" smtClean="0"/>
              <a:t> </a:t>
            </a:r>
            <a:r>
              <a:rPr lang="de-DE" sz="2000" dirty="0" err="1" smtClean="0"/>
              <a:t>together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us</a:t>
            </a:r>
            <a:endParaRPr lang="de-DE" sz="2000" dirty="0" smtClean="0"/>
          </a:p>
          <a:p>
            <a:pPr marL="182563" indent="-182563"/>
            <a:endParaRPr lang="de-DE" sz="400" dirty="0" smtClean="0"/>
          </a:p>
          <a:p>
            <a:pPr marL="182563" indent="-182563"/>
            <a:r>
              <a:rPr lang="en-US" sz="2000" b="1" dirty="0"/>
              <a:t>Conception</a:t>
            </a:r>
            <a:r>
              <a:rPr lang="en-US" sz="2000" dirty="0"/>
              <a:t> </a:t>
            </a:r>
            <a:r>
              <a:rPr lang="en-US" sz="2000" dirty="0" smtClean="0"/>
              <a:t>u</a:t>
            </a:r>
            <a:r>
              <a:rPr lang="de-DE" sz="2000" dirty="0" err="1" smtClean="0"/>
              <a:t>ntil</a:t>
            </a:r>
            <a:r>
              <a:rPr lang="de-DE" sz="2000" dirty="0" smtClean="0"/>
              <a:t> 2020:</a:t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 err="1" smtClean="0"/>
              <a:t>having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-projects</a:t>
            </a:r>
            <a:br>
              <a:rPr lang="de-DE" sz="2000" dirty="0" smtClean="0"/>
            </a:br>
            <a:r>
              <a:rPr lang="de-DE" sz="2000" dirty="0" smtClean="0"/>
              <a:t>  </a:t>
            </a:r>
            <a:r>
              <a:rPr lang="de-DE" sz="400" dirty="0" smtClean="0"/>
              <a:t> </a:t>
            </a:r>
            <a:r>
              <a:rPr lang="de-DE" sz="2000" dirty="0" err="1" smtClean="0"/>
              <a:t>together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clients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 err="1" smtClean="0"/>
              <a:t>built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six</a:t>
            </a:r>
            <a:r>
              <a:rPr lang="de-DE" sz="2000" dirty="0" smtClean="0"/>
              <a:t> </a:t>
            </a:r>
            <a:r>
              <a:rPr lang="de-DE" sz="2000" dirty="0" err="1" smtClean="0"/>
              <a:t>sigma-oriented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  </a:t>
            </a:r>
            <a:r>
              <a:rPr lang="de-DE" sz="2000" dirty="0" err="1" smtClean="0"/>
              <a:t>production</a:t>
            </a:r>
            <a:endParaRPr lang="de-DE" sz="2000" dirty="0" smtClean="0"/>
          </a:p>
          <a:p>
            <a:pPr marL="182563" indent="-182563"/>
            <a:endParaRPr lang="de-DE" sz="400" dirty="0" smtClean="0"/>
          </a:p>
          <a:p>
            <a:pPr marL="182563" indent="-182563"/>
            <a:r>
              <a:rPr lang="en-US" sz="2000" b="1" dirty="0"/>
              <a:t>Connection</a:t>
            </a:r>
            <a:r>
              <a:rPr lang="en-US" sz="2000" dirty="0"/>
              <a:t> </a:t>
            </a:r>
            <a:r>
              <a:rPr lang="en-US" sz="2000" dirty="0" smtClean="0"/>
              <a:t>u</a:t>
            </a:r>
            <a:r>
              <a:rPr lang="de-DE" sz="2000" dirty="0" err="1" smtClean="0"/>
              <a:t>ntil</a:t>
            </a:r>
            <a:r>
              <a:rPr lang="de-DE" sz="2000" dirty="0" smtClean="0"/>
              <a:t> 2016: </a:t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 err="1" smtClean="0"/>
              <a:t>built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capacities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 err="1" smtClean="0"/>
              <a:t>internationalisation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company</a:t>
            </a:r>
            <a:endParaRPr lang="de-DE" sz="2000" dirty="0"/>
          </a:p>
        </p:txBody>
      </p:sp>
      <p:pic>
        <p:nvPicPr>
          <p:cNvPr id="8" name="Picture 7" descr="spiegel_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5938842"/>
            <a:ext cx="1024826" cy="77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70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7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E757572F-2914-4B4B-96A3-B2E82307441E}" type="slidenum">
              <a:rPr lang="de-DE" sz="800"/>
              <a:pPr algn="r"/>
              <a:t>38</a:t>
            </a:fld>
            <a:endParaRPr lang="de-DE" sz="80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 5: </a:t>
            </a:r>
            <a:r>
              <a:rPr lang="en-US" sz="2800" b="1" dirty="0" smtClean="0"/>
              <a:t>Concretion</a:t>
            </a:r>
            <a:endParaRPr lang="en-GB" sz="2800" b="1" dirty="0">
              <a:solidFill>
                <a:schemeClr val="tx2"/>
              </a:solidFill>
            </a:endParaRPr>
          </a:p>
          <a:p>
            <a:pPr>
              <a:spcBef>
                <a:spcPct val="35000"/>
              </a:spcBef>
            </a:pP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937566" y="1612953"/>
            <a:ext cx="7748587" cy="48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Have ideas for the concretion of the goals for 2025 (?):</a:t>
            </a:r>
          </a:p>
          <a:p>
            <a:pPr eaLnBrk="1" fontAlgn="t" hangingPunct="1"/>
            <a:r>
              <a:rPr lang="en-GB" sz="2000" dirty="0" smtClean="0"/>
              <a:t>idea </a:t>
            </a:r>
            <a:r>
              <a:rPr lang="en-GB" sz="2000" dirty="0"/>
              <a:t>(8-15 years)</a:t>
            </a:r>
            <a:endParaRPr lang="de-DE" sz="2000" dirty="0"/>
          </a:p>
          <a:p>
            <a:pPr eaLnBrk="1" fontAlgn="t" hangingPunct="1"/>
            <a:r>
              <a:rPr lang="en-GB" sz="2000" dirty="0" smtClean="0"/>
              <a:t>   a</a:t>
            </a:r>
            <a:r>
              <a:rPr lang="en-GB" sz="2000" dirty="0"/>
              <a:t>) </a:t>
            </a:r>
            <a:endParaRPr lang="de-DE" sz="2000" dirty="0"/>
          </a:p>
          <a:p>
            <a:pPr eaLnBrk="1" fontAlgn="t" hangingPunct="1"/>
            <a:r>
              <a:rPr lang="en-GB" sz="2000" dirty="0" smtClean="0"/>
              <a:t>   b</a:t>
            </a:r>
            <a:r>
              <a:rPr lang="en-GB" sz="2000" dirty="0"/>
              <a:t>)</a:t>
            </a:r>
            <a:endParaRPr lang="de-DE" sz="2000" dirty="0"/>
          </a:p>
          <a:p>
            <a:pPr eaLnBrk="1" fontAlgn="auto" hangingPunct="1"/>
            <a:r>
              <a:rPr lang="en-GB" sz="2000" dirty="0" smtClean="0"/>
              <a:t>   c</a:t>
            </a:r>
            <a:r>
              <a:rPr lang="en-GB" sz="2000" dirty="0"/>
              <a:t>)</a:t>
            </a:r>
            <a:endParaRPr lang="de-DE" sz="2000" dirty="0"/>
          </a:p>
          <a:p>
            <a:pPr eaLnBrk="1" fontAlgn="auto" hangingPunct="1"/>
            <a:r>
              <a:rPr lang="en-GB" sz="2000" dirty="0" smtClean="0"/>
              <a:t>conception </a:t>
            </a:r>
            <a:r>
              <a:rPr lang="en-GB" sz="2000" dirty="0"/>
              <a:t>(3-7 years)</a:t>
            </a:r>
            <a:endParaRPr lang="de-DE" sz="2000" dirty="0"/>
          </a:p>
          <a:p>
            <a:pPr eaLnBrk="1" fontAlgn="auto" hangingPunct="1"/>
            <a:r>
              <a:rPr lang="en-GB" sz="2000" dirty="0" smtClean="0"/>
              <a:t>   a</a:t>
            </a:r>
            <a:r>
              <a:rPr lang="en-GB" sz="2000" dirty="0"/>
              <a:t>)</a:t>
            </a:r>
            <a:endParaRPr lang="de-DE" sz="2000" dirty="0"/>
          </a:p>
          <a:p>
            <a:pPr eaLnBrk="1" fontAlgn="auto" hangingPunct="1"/>
            <a:r>
              <a:rPr lang="en-GB" sz="2000" dirty="0" smtClean="0"/>
              <a:t>   b)</a:t>
            </a:r>
          </a:p>
          <a:p>
            <a:pPr eaLnBrk="1" fontAlgn="auto" hangingPunct="1"/>
            <a:r>
              <a:rPr lang="en-GB" sz="2000" dirty="0"/>
              <a:t> </a:t>
            </a:r>
            <a:r>
              <a:rPr lang="en-GB" sz="2000" dirty="0" smtClean="0"/>
              <a:t>  c)</a:t>
            </a:r>
            <a:endParaRPr lang="de-DE" sz="2000" dirty="0"/>
          </a:p>
          <a:p>
            <a:pPr eaLnBrk="1" fontAlgn="t" hangingPunct="1"/>
            <a:r>
              <a:rPr lang="en-GB" sz="2000" dirty="0" smtClean="0"/>
              <a:t>connection </a:t>
            </a:r>
            <a:r>
              <a:rPr lang="en-GB" sz="2000" dirty="0"/>
              <a:t>(1-2 years)</a:t>
            </a:r>
            <a:endParaRPr lang="de-DE" sz="2000" dirty="0"/>
          </a:p>
          <a:p>
            <a:pPr eaLnBrk="1" fontAlgn="t" hangingPunct="1"/>
            <a:r>
              <a:rPr lang="en-GB" sz="2000" dirty="0" smtClean="0"/>
              <a:t>   a</a:t>
            </a:r>
            <a:r>
              <a:rPr lang="en-GB" sz="2000" dirty="0"/>
              <a:t>)</a:t>
            </a:r>
            <a:endParaRPr lang="de-DE" sz="2000" dirty="0"/>
          </a:p>
          <a:p>
            <a:pPr eaLnBrk="1" fontAlgn="auto" hangingPunct="1"/>
            <a:r>
              <a:rPr lang="en-GB" sz="2000" dirty="0" smtClean="0"/>
              <a:t>   b</a:t>
            </a:r>
            <a:r>
              <a:rPr lang="en-GB" sz="2000" dirty="0"/>
              <a:t>)</a:t>
            </a:r>
            <a:endParaRPr lang="de-DE" sz="2000" dirty="0"/>
          </a:p>
          <a:p>
            <a:pPr eaLnBrk="1" fontAlgn="t" hangingPunct="1"/>
            <a:r>
              <a:rPr lang="en-GB" sz="2000" dirty="0" smtClean="0"/>
              <a:t>   c)   </a:t>
            </a:r>
            <a:endParaRPr lang="de-DE" sz="2000" dirty="0"/>
          </a:p>
          <a:p>
            <a:pPr eaLnBrk="1" fontAlgn="t" hangingPunct="1"/>
            <a:r>
              <a:rPr lang="en-GB" sz="2000" dirty="0"/>
              <a:t>      </a:t>
            </a:r>
            <a:endParaRPr lang="de-DE" sz="2000" dirty="0"/>
          </a:p>
          <a:p>
            <a:pPr eaLnBrk="1" fontAlgn="t" hangingPunct="1"/>
            <a:r>
              <a:rPr lang="en-US" sz="2000" dirty="0" smtClean="0"/>
              <a:t>You have </a:t>
            </a:r>
            <a:r>
              <a:rPr lang="en-US" sz="2000" dirty="0"/>
              <a:t>3</a:t>
            </a:r>
            <a:r>
              <a:rPr lang="en-US" sz="2000" dirty="0" smtClean="0"/>
              <a:t>0 minutes time</a:t>
            </a:r>
            <a:endParaRPr lang="en-GB" sz="20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377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liennummernplatzhalter 4"/>
          <p:cNvSpPr txBox="1">
            <a:spLocks noGrp="1"/>
          </p:cNvSpPr>
          <p:nvPr/>
        </p:nvSpPr>
        <p:spPr bwMode="auto">
          <a:xfrm>
            <a:off x="8677274" y="64531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6A78BBB8-24E1-448F-BB5B-5B6A9D21F291}" type="slidenum">
              <a:rPr lang="de-DE" sz="800"/>
              <a:pPr algn="r"/>
              <a:t>39</a:t>
            </a:fld>
            <a:endParaRPr lang="de-DE" sz="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>
            <a:off x="449013" y="1570026"/>
            <a:ext cx="7634535" cy="4992217"/>
          </a:xfrm>
          <a:prstGeom prst="rect">
            <a:avLst/>
          </a:prstGeom>
          <a:gradFill rotWithShape="1">
            <a:gsLst>
              <a:gs pos="0">
                <a:srgbClr val="D9FFF0"/>
              </a:gs>
              <a:gs pos="100000">
                <a:srgbClr val="85FFCE">
                  <a:alpha val="79999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2663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Combine a strategy with the Balanced Scorecard</a:t>
            </a:r>
            <a:endParaRPr lang="de-DE" dirty="0" smtClean="0"/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870567" y="1570027"/>
            <a:ext cx="835342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 dirty="0"/>
              <a:t>Agenda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49013" y="3109470"/>
            <a:ext cx="7634536" cy="463550"/>
            <a:chOff x="69" y="1672"/>
            <a:chExt cx="2811" cy="29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0" y="1672"/>
              <a:ext cx="2800" cy="29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B2"/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69" y="1673"/>
              <a:ext cx="2811" cy="291"/>
              <a:chOff x="69" y="1673"/>
              <a:chExt cx="2811" cy="291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-7" y="1752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669" y="1749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41209" y="1721029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en-GB" sz="1800" dirty="0" smtClean="0"/>
              <a:t>01	</a:t>
            </a:r>
            <a:r>
              <a:rPr lang="de-DE" sz="1800" dirty="0" smtClean="0"/>
              <a:t>08:00</a:t>
            </a:r>
            <a:r>
              <a:rPr lang="de-DE" sz="1800" dirty="0"/>
              <a:t>  </a:t>
            </a:r>
            <a:r>
              <a:rPr lang="de-DE" sz="1800" dirty="0" err="1" smtClean="0"/>
              <a:t>overview</a:t>
            </a:r>
            <a:r>
              <a:rPr lang="de-DE" sz="1800" dirty="0" smtClean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strategy</a:t>
            </a:r>
            <a:r>
              <a:rPr lang="de-DE" sz="1800" dirty="0"/>
              <a:t>, </a:t>
            </a:r>
            <a:r>
              <a:rPr lang="de-DE" sz="1800" dirty="0" err="1"/>
              <a:t>why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br>
              <a:rPr lang="de-DE" sz="1800" dirty="0"/>
            </a:br>
            <a:endParaRPr lang="de-DE" sz="900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02	</a:t>
            </a:r>
            <a:r>
              <a:rPr lang="de-DE" sz="1800" dirty="0"/>
              <a:t>08:30  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mission</a:t>
            </a:r>
            <a:r>
              <a:rPr lang="de-DE" sz="1800" dirty="0"/>
              <a:t> / </a:t>
            </a:r>
            <a:r>
              <a:rPr lang="de-DE" sz="1800" dirty="0" err="1"/>
              <a:t>vision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03	09:30</a:t>
            </a:r>
            <a:r>
              <a:rPr lang="de-DE" sz="1800" dirty="0"/>
              <a:t> </a:t>
            </a:r>
            <a:r>
              <a:rPr lang="de-DE" sz="1800" dirty="0" smtClean="0"/>
              <a:t>	internal </a:t>
            </a:r>
            <a:r>
              <a:rPr lang="de-DE" sz="1800" dirty="0" err="1"/>
              <a:t>analysis</a:t>
            </a:r>
            <a:r>
              <a:rPr lang="de-DE" sz="1800" dirty="0"/>
              <a:t> and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  <a:r>
              <a:rPr lang="de-DE" sz="18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04	09:50</a:t>
            </a:r>
            <a:r>
              <a:rPr lang="de-DE" sz="1800" dirty="0"/>
              <a:t> 	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(</a:t>
            </a:r>
            <a:r>
              <a:rPr lang="de-DE" sz="1800" dirty="0" err="1"/>
              <a:t>topics</a:t>
            </a:r>
            <a:r>
              <a:rPr lang="de-DE" sz="1800" dirty="0"/>
              <a:t>)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years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900" b="1" dirty="0" smtClean="0"/>
              <a:t> </a:t>
            </a: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05	10:50 </a:t>
            </a:r>
            <a:r>
              <a:rPr lang="de-DE" sz="1800" dirty="0"/>
              <a:t> 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important</a:t>
            </a:r>
            <a:r>
              <a:rPr lang="de-DE" sz="1800" dirty="0"/>
              <a:t> </a:t>
            </a:r>
            <a:r>
              <a:rPr lang="de-DE" sz="1800" dirty="0" err="1" smtClean="0"/>
              <a:t>stakeholders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06	11:10  	</a:t>
            </a:r>
            <a:r>
              <a:rPr lang="de-DE" sz="1800" dirty="0" err="1" smtClean="0"/>
              <a:t>practical</a:t>
            </a:r>
            <a:r>
              <a:rPr lang="de-DE" sz="1800" dirty="0" smtClean="0"/>
              <a:t> </a:t>
            </a:r>
            <a:r>
              <a:rPr lang="de-DE" sz="1800" dirty="0" err="1" smtClean="0"/>
              <a:t>exercise</a:t>
            </a:r>
            <a:r>
              <a:rPr lang="de-DE" sz="1800" dirty="0" smtClean="0"/>
              <a:t> in 2 </a:t>
            </a:r>
            <a:r>
              <a:rPr lang="de-DE" sz="1800" dirty="0" err="1" smtClean="0"/>
              <a:t>groups</a:t>
            </a:r>
            <a:r>
              <a:rPr lang="de-DE" sz="1800" dirty="0" smtClean="0"/>
              <a:t>: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actions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07</a:t>
            </a:r>
            <a:r>
              <a:rPr lang="de-DE" sz="1800" dirty="0" smtClean="0"/>
              <a:t>	11:40</a:t>
            </a:r>
            <a:r>
              <a:rPr lang="de-DE" sz="1800" dirty="0"/>
              <a:t>  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 smtClean="0"/>
              <a:t>process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lnSpc>
                <a:spcPct val="120000"/>
              </a:lnSpc>
              <a:spcBef>
                <a:spcPct val="50000"/>
              </a:spcBef>
              <a:tabLst>
                <a:tab pos="452438" algn="l"/>
              </a:tabLst>
            </a:pPr>
            <a:r>
              <a:rPr lang="de-DE" sz="18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158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09575" y="2735263"/>
            <a:ext cx="8267700" cy="270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55600" indent="-355600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None/>
            </a:pPr>
            <a:r>
              <a:rPr lang="en-US" sz="2000" dirty="0"/>
              <a:t>„Whatever will be, will be“; </a:t>
            </a:r>
          </a:p>
          <a:p>
            <a:pPr marL="355600" indent="-355600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None/>
            </a:pPr>
            <a:r>
              <a:rPr lang="en-US" sz="2000" dirty="0"/>
              <a:t>nonetheless, we can, we have to </a:t>
            </a:r>
            <a:r>
              <a:rPr lang="en-US" sz="2000" b="1" dirty="0"/>
              <a:t>do </a:t>
            </a:r>
            <a:r>
              <a:rPr lang="en-US" sz="2000" dirty="0"/>
              <a:t>something</a:t>
            </a:r>
            <a:r>
              <a:rPr lang="en-US" sz="2000" b="1" dirty="0"/>
              <a:t> today</a:t>
            </a:r>
            <a:r>
              <a:rPr lang="en-US" sz="2000" dirty="0"/>
              <a:t> for the future. </a:t>
            </a:r>
          </a:p>
          <a:p>
            <a:pPr marL="355600" indent="-355600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None/>
            </a:pPr>
            <a:r>
              <a:rPr lang="en-US" sz="2000" dirty="0"/>
              <a:t>Therefore, we should</a:t>
            </a:r>
          </a:p>
          <a:p>
            <a:pPr marL="355600" indent="-355600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at least meet the requirements of the future </a:t>
            </a:r>
          </a:p>
          <a:p>
            <a:pPr marL="355600" indent="-355600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or better: set standards</a:t>
            </a:r>
          </a:p>
          <a:p>
            <a:pPr marL="355600" indent="-355600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or even: try to influence the changes in society</a:t>
            </a:r>
          </a:p>
        </p:txBody>
      </p:sp>
      <p:sp>
        <p:nvSpPr>
          <p:cNvPr id="116429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682625" y="1268413"/>
            <a:ext cx="7777163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8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folHlink"/>
            </a:solidFill>
            <a:rou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115000"/>
              </a:lnSpc>
              <a:spcBef>
                <a:spcPct val="75000"/>
              </a:spcBef>
              <a:buFontTx/>
              <a:buNone/>
              <a:defRPr/>
            </a:pPr>
            <a:r>
              <a:rPr lang="en-US" dirty="0" smtClean="0"/>
              <a:t>We want, we have to prepare for our future, </a:t>
            </a:r>
            <a:br>
              <a:rPr lang="en-US" dirty="0" smtClean="0"/>
            </a:br>
            <a:r>
              <a:rPr lang="en-US" dirty="0" smtClean="0"/>
              <a:t>even though it is not a 100% controllable 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455" y="875164"/>
            <a:ext cx="8353425" cy="617955"/>
          </a:xfrm>
          <a:noFill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/>
              <a:t>Internal analysis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7672" y="1281763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2000" dirty="0" smtClean="0"/>
              <a:t>internal </a:t>
            </a:r>
            <a:r>
              <a:rPr lang="de-DE" sz="2000" dirty="0" err="1"/>
              <a:t>analysis</a:t>
            </a:r>
            <a:r>
              <a:rPr lang="de-DE" sz="2000" dirty="0"/>
              <a:t> and </a:t>
            </a:r>
            <a:r>
              <a:rPr lang="de-DE" sz="2000" dirty="0" err="1"/>
              <a:t>strategy</a:t>
            </a:r>
            <a:r>
              <a:rPr lang="de-DE" sz="2000" dirty="0"/>
              <a:t> </a:t>
            </a:r>
            <a:r>
              <a:rPr lang="de-DE" sz="20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900" b="1" dirty="0" smtClean="0"/>
              <a:t>Edyta</a:t>
            </a:r>
            <a:r>
              <a:rPr lang="de-DE" sz="900" b="1" dirty="0"/>
              <a:t>: </a:t>
            </a:r>
            <a:r>
              <a:rPr lang="de-DE" sz="900" b="1" dirty="0" err="1"/>
              <a:t>discussion</a:t>
            </a:r>
            <a:r>
              <a:rPr lang="de-DE" sz="900" b="1" dirty="0"/>
              <a:t> </a:t>
            </a:r>
            <a:r>
              <a:rPr lang="de-DE" sz="900" b="1" dirty="0" err="1"/>
              <a:t>about</a:t>
            </a:r>
            <a:r>
              <a:rPr lang="de-DE" sz="900" b="1" dirty="0"/>
              <a:t> </a:t>
            </a:r>
            <a:r>
              <a:rPr lang="de-DE" sz="900" b="1" dirty="0" err="1"/>
              <a:t>their</a:t>
            </a:r>
            <a:r>
              <a:rPr lang="de-DE" sz="900" b="1" dirty="0"/>
              <a:t> </a:t>
            </a:r>
            <a:r>
              <a:rPr lang="de-DE" sz="900" b="1" dirty="0" err="1"/>
              <a:t>actual</a:t>
            </a:r>
            <a:r>
              <a:rPr lang="de-DE" sz="900" b="1" dirty="0"/>
              <a:t> </a:t>
            </a:r>
            <a:r>
              <a:rPr lang="de-DE" sz="900" b="1" dirty="0" err="1"/>
              <a:t>situation</a:t>
            </a:r>
            <a:r>
              <a:rPr lang="de-DE" sz="900" b="1" dirty="0"/>
              <a:t>: </a:t>
            </a:r>
            <a:r>
              <a:rPr lang="de-DE" sz="900" b="1" dirty="0" err="1"/>
              <a:t>no</a:t>
            </a:r>
            <a:r>
              <a:rPr lang="de-DE" sz="900" b="1" dirty="0"/>
              <a:t> </a:t>
            </a:r>
            <a:r>
              <a:rPr lang="de-DE" sz="900" b="1" dirty="0" err="1"/>
              <a:t>new</a:t>
            </a:r>
            <a:r>
              <a:rPr lang="de-DE" sz="900" b="1" dirty="0"/>
              <a:t> </a:t>
            </a:r>
            <a:r>
              <a:rPr lang="de-DE" sz="900" b="1" dirty="0" err="1"/>
              <a:t>markets</a:t>
            </a:r>
            <a:r>
              <a:rPr lang="de-DE" sz="900" b="1" dirty="0"/>
              <a:t>, </a:t>
            </a:r>
            <a:r>
              <a:rPr lang="de-DE" sz="900" b="1" dirty="0" err="1"/>
              <a:t>no</a:t>
            </a:r>
            <a:r>
              <a:rPr lang="de-DE" sz="900" b="1" dirty="0"/>
              <a:t> </a:t>
            </a:r>
            <a:r>
              <a:rPr lang="de-DE" sz="900" b="1" dirty="0" err="1"/>
              <a:t>new</a:t>
            </a:r>
            <a:r>
              <a:rPr lang="de-DE" sz="900" b="1" dirty="0"/>
              <a:t> </a:t>
            </a:r>
            <a:r>
              <a:rPr lang="de-DE" sz="900" b="1" dirty="0" err="1"/>
              <a:t>products</a:t>
            </a:r>
            <a:r>
              <a:rPr lang="de-DE" sz="900" b="1" dirty="0"/>
              <a:t>, </a:t>
            </a:r>
            <a:r>
              <a:rPr lang="de-DE" sz="900" b="1" dirty="0" err="1"/>
              <a:t>no</a:t>
            </a:r>
            <a:r>
              <a:rPr lang="de-DE" sz="900" b="1" dirty="0"/>
              <a:t> </a:t>
            </a:r>
            <a:r>
              <a:rPr lang="de-DE" sz="900" b="1" dirty="0" err="1"/>
              <a:t>focus</a:t>
            </a:r>
            <a:r>
              <a:rPr lang="de-DE" sz="900" b="1" dirty="0"/>
              <a:t> : </a:t>
            </a:r>
            <a:r>
              <a:rPr lang="de-DE" sz="900" b="1" dirty="0" err="1"/>
              <a:t>cheap</a:t>
            </a:r>
            <a:r>
              <a:rPr lang="de-DE" sz="900" b="1" dirty="0"/>
              <a:t> </a:t>
            </a:r>
            <a:r>
              <a:rPr lang="de-DE" sz="900" b="1" dirty="0" err="1"/>
              <a:t>or</a:t>
            </a:r>
            <a:r>
              <a:rPr lang="de-DE" sz="900" b="1" dirty="0"/>
              <a:t> </a:t>
            </a:r>
            <a:r>
              <a:rPr lang="de-DE" sz="900" b="1" dirty="0" err="1"/>
              <a:t>personalized</a:t>
            </a:r>
            <a:r>
              <a:rPr lang="de-DE" sz="900" b="1" dirty="0"/>
              <a:t> </a:t>
            </a:r>
            <a:r>
              <a:rPr lang="de-DE" sz="900" b="1" dirty="0" smtClean="0"/>
              <a:t> (</a:t>
            </a:r>
            <a:r>
              <a:rPr lang="de-DE" sz="900" b="1" dirty="0" err="1" smtClean="0"/>
              <a:t>is</a:t>
            </a:r>
            <a:r>
              <a:rPr lang="de-DE" sz="900" b="1" dirty="0" smtClean="0"/>
              <a:t> </a:t>
            </a:r>
            <a:r>
              <a:rPr lang="de-DE" sz="900" b="1" dirty="0" err="1"/>
              <a:t>netting</a:t>
            </a:r>
            <a:r>
              <a:rPr lang="de-DE" sz="900" b="1" dirty="0"/>
              <a:t> a </a:t>
            </a:r>
            <a:r>
              <a:rPr lang="de-DE" sz="900" b="1" dirty="0" err="1"/>
              <a:t>part</a:t>
            </a:r>
            <a:r>
              <a:rPr lang="de-DE" sz="900" b="1" dirty="0"/>
              <a:t> </a:t>
            </a:r>
            <a:r>
              <a:rPr lang="de-DE" sz="900" b="1" dirty="0" err="1"/>
              <a:t>of</a:t>
            </a:r>
            <a:r>
              <a:rPr lang="de-DE" sz="900" b="1" dirty="0"/>
              <a:t> </a:t>
            </a:r>
            <a:r>
              <a:rPr lang="de-DE" sz="900" b="1" dirty="0" err="1"/>
              <a:t>the</a:t>
            </a:r>
            <a:r>
              <a:rPr lang="de-DE" sz="900" b="1" dirty="0"/>
              <a:t> </a:t>
            </a:r>
            <a:r>
              <a:rPr lang="de-DE" sz="900" b="1" dirty="0" err="1"/>
              <a:t>process</a:t>
            </a:r>
            <a:r>
              <a:rPr lang="de-DE" sz="900" b="1" dirty="0"/>
              <a:t> </a:t>
            </a:r>
            <a:r>
              <a:rPr lang="de-DE" sz="900" b="1" dirty="0" err="1"/>
              <a:t>or</a:t>
            </a:r>
            <a:r>
              <a:rPr lang="de-DE" sz="900" b="1" dirty="0"/>
              <a:t> </a:t>
            </a:r>
            <a:r>
              <a:rPr lang="de-DE" sz="900" b="1" dirty="0" err="1"/>
              <a:t>only</a:t>
            </a:r>
            <a:r>
              <a:rPr lang="de-DE" sz="900" b="1" dirty="0"/>
              <a:t> </a:t>
            </a:r>
            <a:r>
              <a:rPr lang="de-DE" sz="900" b="1" dirty="0" err="1"/>
              <a:t>for</a:t>
            </a:r>
            <a:r>
              <a:rPr lang="de-DE" sz="900" b="1" dirty="0"/>
              <a:t> </a:t>
            </a:r>
            <a:r>
              <a:rPr lang="de-DE" sz="900" b="1" dirty="0" err="1"/>
              <a:t>selling</a:t>
            </a:r>
            <a:r>
              <a:rPr lang="de-DE" sz="900" b="1" dirty="0"/>
              <a:t>? </a:t>
            </a:r>
            <a:r>
              <a:rPr lang="de-DE" sz="900" b="1" dirty="0" err="1"/>
              <a:t>Exercise</a:t>
            </a:r>
            <a:r>
              <a:rPr lang="de-DE" sz="900" b="1" dirty="0"/>
              <a:t> </a:t>
            </a:r>
            <a:r>
              <a:rPr lang="de-DE" sz="900" b="1" dirty="0" err="1"/>
              <a:t>by</a:t>
            </a:r>
            <a:r>
              <a:rPr lang="de-DE" sz="900" b="1" dirty="0"/>
              <a:t> Edyta</a:t>
            </a:r>
            <a:r>
              <a:rPr lang="de-DE" sz="900" b="1" dirty="0" smtClean="0"/>
              <a:t>)</a:t>
            </a:r>
            <a:br>
              <a:rPr lang="de-DE" sz="900" b="1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/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4" y="2890341"/>
            <a:ext cx="54705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5"/>
          <p:cNvSpPr/>
          <p:nvPr/>
        </p:nvSpPr>
        <p:spPr>
          <a:xfrm>
            <a:off x="1837224" y="3811091"/>
            <a:ext cx="2663825" cy="50323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zaokrąglony 6"/>
          <p:cNvSpPr/>
          <p:nvPr/>
        </p:nvSpPr>
        <p:spPr>
          <a:xfrm>
            <a:off x="5339249" y="2658566"/>
            <a:ext cx="2736850" cy="936625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Is Customer willing to pay for everything from </a:t>
            </a:r>
            <a:r>
              <a:rPr lang="en-GB" sz="1600" dirty="0" smtClean="0">
                <a:solidFill>
                  <a:schemeClr val="tx1"/>
                </a:solidFill>
              </a:rPr>
              <a:t>companies </a:t>
            </a:r>
            <a:r>
              <a:rPr lang="en-GB" sz="1600" dirty="0">
                <a:solidFill>
                  <a:schemeClr val="tx1"/>
                </a:solidFill>
              </a:rPr>
              <a:t>value chain???</a:t>
            </a:r>
          </a:p>
        </p:txBody>
      </p:sp>
      <p:sp>
        <p:nvSpPr>
          <p:cNvPr id="11" name="Prostokąt zaokrąglony 7"/>
          <p:cNvSpPr/>
          <p:nvPr/>
        </p:nvSpPr>
        <p:spPr>
          <a:xfrm>
            <a:off x="5521811" y="3847603"/>
            <a:ext cx="2736850" cy="935038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What values does </a:t>
            </a:r>
            <a:r>
              <a:rPr lang="en-GB" sz="1600" dirty="0" smtClean="0">
                <a:solidFill>
                  <a:schemeClr val="tx1"/>
                </a:solidFill>
              </a:rPr>
              <a:t>we </a:t>
            </a:r>
            <a:r>
              <a:rPr lang="en-GB" sz="1600" dirty="0">
                <a:solidFill>
                  <a:schemeClr val="tx1"/>
                </a:solidFill>
              </a:rPr>
              <a:t>propose?</a:t>
            </a:r>
          </a:p>
        </p:txBody>
      </p:sp>
      <p:sp>
        <p:nvSpPr>
          <p:cNvPr id="12" name="Prostokąt zaokrąglony 8"/>
          <p:cNvSpPr/>
          <p:nvPr/>
        </p:nvSpPr>
        <p:spPr>
          <a:xfrm>
            <a:off x="5331311" y="5035053"/>
            <a:ext cx="2735263" cy="936625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Do you really feel your Customer needs?</a:t>
            </a:r>
          </a:p>
        </p:txBody>
      </p:sp>
    </p:spTree>
    <p:extLst>
      <p:ext uri="{BB962C8B-B14F-4D97-AF65-F5344CB8AC3E}">
        <p14:creationId xmlns:p14="http://schemas.microsoft.com/office/powerpoint/2010/main" val="15261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455" y="875164"/>
            <a:ext cx="8353425" cy="617955"/>
          </a:xfrm>
          <a:noFill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/>
              <a:t>Strategy choice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0479" y="1733288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2000" dirty="0" smtClean="0"/>
              <a:t>internal </a:t>
            </a:r>
            <a:r>
              <a:rPr lang="de-DE" sz="2000" dirty="0" err="1"/>
              <a:t>analysis</a:t>
            </a:r>
            <a:r>
              <a:rPr lang="de-DE" sz="2000" dirty="0"/>
              <a:t> and </a:t>
            </a:r>
            <a:r>
              <a:rPr lang="de-DE" sz="2000" dirty="0" err="1"/>
              <a:t>strategy</a:t>
            </a:r>
            <a:r>
              <a:rPr lang="de-DE" sz="2000" dirty="0"/>
              <a:t> </a:t>
            </a:r>
            <a:r>
              <a:rPr lang="de-DE" sz="20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900" b="1" dirty="0" smtClean="0"/>
              <a:t>Edyta</a:t>
            </a:r>
            <a:r>
              <a:rPr lang="de-DE" sz="900" b="1" dirty="0"/>
              <a:t>: </a:t>
            </a:r>
            <a:r>
              <a:rPr lang="de-DE" sz="900" b="1" dirty="0" err="1"/>
              <a:t>discussion</a:t>
            </a:r>
            <a:r>
              <a:rPr lang="de-DE" sz="900" b="1" dirty="0"/>
              <a:t> </a:t>
            </a:r>
            <a:r>
              <a:rPr lang="de-DE" sz="900" b="1" dirty="0" err="1"/>
              <a:t>about</a:t>
            </a:r>
            <a:r>
              <a:rPr lang="de-DE" sz="900" b="1" dirty="0"/>
              <a:t> </a:t>
            </a:r>
            <a:r>
              <a:rPr lang="de-DE" sz="900" b="1" dirty="0" err="1"/>
              <a:t>their</a:t>
            </a:r>
            <a:r>
              <a:rPr lang="de-DE" sz="900" b="1" dirty="0"/>
              <a:t> </a:t>
            </a:r>
            <a:r>
              <a:rPr lang="de-DE" sz="900" b="1" dirty="0" err="1"/>
              <a:t>actual</a:t>
            </a:r>
            <a:r>
              <a:rPr lang="de-DE" sz="900" b="1" dirty="0"/>
              <a:t> </a:t>
            </a:r>
            <a:r>
              <a:rPr lang="de-DE" sz="900" b="1" dirty="0" err="1"/>
              <a:t>situation</a:t>
            </a:r>
            <a:r>
              <a:rPr lang="de-DE" sz="900" b="1" dirty="0"/>
              <a:t>: </a:t>
            </a:r>
            <a:r>
              <a:rPr lang="de-DE" sz="900" b="1" dirty="0" err="1"/>
              <a:t>no</a:t>
            </a:r>
            <a:r>
              <a:rPr lang="de-DE" sz="900" b="1" dirty="0"/>
              <a:t> </a:t>
            </a:r>
            <a:r>
              <a:rPr lang="de-DE" sz="900" b="1" dirty="0" err="1"/>
              <a:t>new</a:t>
            </a:r>
            <a:r>
              <a:rPr lang="de-DE" sz="900" b="1" dirty="0"/>
              <a:t> </a:t>
            </a:r>
            <a:r>
              <a:rPr lang="de-DE" sz="900" b="1" dirty="0" err="1"/>
              <a:t>markets</a:t>
            </a:r>
            <a:r>
              <a:rPr lang="de-DE" sz="900" b="1" dirty="0"/>
              <a:t>, </a:t>
            </a:r>
            <a:r>
              <a:rPr lang="de-DE" sz="900" b="1" dirty="0" err="1"/>
              <a:t>no</a:t>
            </a:r>
            <a:r>
              <a:rPr lang="de-DE" sz="900" b="1" dirty="0"/>
              <a:t> </a:t>
            </a:r>
            <a:r>
              <a:rPr lang="de-DE" sz="900" b="1" dirty="0" err="1"/>
              <a:t>new</a:t>
            </a:r>
            <a:r>
              <a:rPr lang="de-DE" sz="900" b="1" dirty="0"/>
              <a:t> </a:t>
            </a:r>
            <a:r>
              <a:rPr lang="de-DE" sz="900" b="1" dirty="0" err="1"/>
              <a:t>products</a:t>
            </a:r>
            <a:r>
              <a:rPr lang="de-DE" sz="900" b="1" dirty="0"/>
              <a:t>, </a:t>
            </a:r>
            <a:r>
              <a:rPr lang="de-DE" sz="900" b="1" dirty="0" err="1"/>
              <a:t>no</a:t>
            </a:r>
            <a:r>
              <a:rPr lang="de-DE" sz="900" b="1" dirty="0"/>
              <a:t> </a:t>
            </a:r>
            <a:r>
              <a:rPr lang="de-DE" sz="900" b="1" dirty="0" err="1"/>
              <a:t>focus</a:t>
            </a:r>
            <a:r>
              <a:rPr lang="de-DE" sz="900" b="1" dirty="0"/>
              <a:t> : </a:t>
            </a:r>
            <a:r>
              <a:rPr lang="de-DE" sz="900" b="1" dirty="0" err="1"/>
              <a:t>cheap</a:t>
            </a:r>
            <a:r>
              <a:rPr lang="de-DE" sz="900" b="1" dirty="0"/>
              <a:t> </a:t>
            </a:r>
            <a:r>
              <a:rPr lang="de-DE" sz="900" b="1" dirty="0" err="1"/>
              <a:t>or</a:t>
            </a:r>
            <a:r>
              <a:rPr lang="de-DE" sz="900" b="1" dirty="0"/>
              <a:t> </a:t>
            </a:r>
            <a:r>
              <a:rPr lang="de-DE" sz="900" b="1" dirty="0" err="1"/>
              <a:t>personalized</a:t>
            </a:r>
            <a:r>
              <a:rPr lang="de-DE" sz="900" b="1" dirty="0"/>
              <a:t> </a:t>
            </a:r>
            <a:r>
              <a:rPr lang="de-DE" sz="900" b="1" dirty="0" smtClean="0"/>
              <a:t> (</a:t>
            </a:r>
            <a:r>
              <a:rPr lang="de-DE" sz="900" b="1" dirty="0" err="1" smtClean="0"/>
              <a:t>is</a:t>
            </a:r>
            <a:r>
              <a:rPr lang="de-DE" sz="900" b="1" dirty="0" smtClean="0"/>
              <a:t> </a:t>
            </a:r>
            <a:r>
              <a:rPr lang="de-DE" sz="900" b="1" dirty="0" err="1"/>
              <a:t>netting</a:t>
            </a:r>
            <a:r>
              <a:rPr lang="de-DE" sz="900" b="1" dirty="0"/>
              <a:t> a </a:t>
            </a:r>
            <a:r>
              <a:rPr lang="de-DE" sz="900" b="1" dirty="0" err="1"/>
              <a:t>part</a:t>
            </a:r>
            <a:r>
              <a:rPr lang="de-DE" sz="900" b="1" dirty="0"/>
              <a:t> </a:t>
            </a:r>
            <a:r>
              <a:rPr lang="de-DE" sz="900" b="1" dirty="0" err="1"/>
              <a:t>of</a:t>
            </a:r>
            <a:r>
              <a:rPr lang="de-DE" sz="900" b="1" dirty="0"/>
              <a:t> </a:t>
            </a:r>
            <a:r>
              <a:rPr lang="de-DE" sz="900" b="1" dirty="0" err="1"/>
              <a:t>the</a:t>
            </a:r>
            <a:r>
              <a:rPr lang="de-DE" sz="900" b="1" dirty="0"/>
              <a:t> </a:t>
            </a:r>
            <a:r>
              <a:rPr lang="de-DE" sz="900" b="1" dirty="0" err="1"/>
              <a:t>process</a:t>
            </a:r>
            <a:r>
              <a:rPr lang="de-DE" sz="900" b="1" dirty="0"/>
              <a:t> </a:t>
            </a:r>
            <a:r>
              <a:rPr lang="de-DE" sz="900" b="1" dirty="0" err="1"/>
              <a:t>or</a:t>
            </a:r>
            <a:r>
              <a:rPr lang="de-DE" sz="900" b="1" dirty="0"/>
              <a:t> </a:t>
            </a:r>
            <a:r>
              <a:rPr lang="de-DE" sz="900" b="1" dirty="0" err="1"/>
              <a:t>only</a:t>
            </a:r>
            <a:r>
              <a:rPr lang="de-DE" sz="900" b="1" dirty="0"/>
              <a:t> </a:t>
            </a:r>
            <a:r>
              <a:rPr lang="de-DE" sz="900" b="1" dirty="0" err="1"/>
              <a:t>for</a:t>
            </a:r>
            <a:r>
              <a:rPr lang="de-DE" sz="900" b="1" dirty="0"/>
              <a:t> </a:t>
            </a:r>
            <a:r>
              <a:rPr lang="de-DE" sz="900" b="1" dirty="0" err="1"/>
              <a:t>selling</a:t>
            </a:r>
            <a:r>
              <a:rPr lang="de-DE" sz="900" b="1" dirty="0"/>
              <a:t>? </a:t>
            </a:r>
            <a:r>
              <a:rPr lang="de-DE" sz="900" b="1" dirty="0" err="1"/>
              <a:t>Exercise</a:t>
            </a:r>
            <a:r>
              <a:rPr lang="de-DE" sz="900" b="1" dirty="0"/>
              <a:t> </a:t>
            </a:r>
            <a:r>
              <a:rPr lang="de-DE" sz="900" b="1" dirty="0" err="1"/>
              <a:t>by</a:t>
            </a:r>
            <a:r>
              <a:rPr lang="de-DE" sz="900" b="1" dirty="0"/>
              <a:t> Edyta</a:t>
            </a:r>
            <a:r>
              <a:rPr lang="de-DE" sz="900" b="1" dirty="0" smtClean="0"/>
              <a:t>)</a:t>
            </a:r>
            <a:br>
              <a:rPr lang="de-DE" sz="900" b="1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/>
              <a:t>	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5" y="1951713"/>
            <a:ext cx="54705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ipsa 5"/>
          <p:cNvSpPr/>
          <p:nvPr/>
        </p:nvSpPr>
        <p:spPr>
          <a:xfrm>
            <a:off x="1855082" y="3232825"/>
            <a:ext cx="2663825" cy="50323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Prostokąt zaokrąglony 6"/>
          <p:cNvSpPr/>
          <p:nvPr/>
        </p:nvSpPr>
        <p:spPr>
          <a:xfrm>
            <a:off x="4806245" y="1719938"/>
            <a:ext cx="2736850" cy="57626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solidFill>
                  <a:schemeClr val="tx1"/>
                </a:solidFill>
              </a:rPr>
              <a:t>COST </a:t>
            </a:r>
            <a:r>
              <a:rPr lang="pl-PL" sz="1600" dirty="0" smtClean="0">
                <a:solidFill>
                  <a:schemeClr val="tx1"/>
                </a:solidFill>
              </a:rPr>
              <a:t>LEADER</a:t>
            </a:r>
            <a:r>
              <a:rPr lang="de-DE" sz="1600" dirty="0" smtClean="0">
                <a:solidFill>
                  <a:schemeClr val="tx1"/>
                </a:solidFill>
              </a:rPr>
              <a:t> in Europe</a:t>
            </a:r>
            <a:r>
              <a:rPr lang="pl-PL" sz="1600" dirty="0" smtClean="0">
                <a:solidFill>
                  <a:schemeClr val="tx1"/>
                </a:solidFill>
              </a:rPr>
              <a:t>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Prostokąt zaokrąglony 7"/>
          <p:cNvSpPr/>
          <p:nvPr/>
        </p:nvSpPr>
        <p:spPr>
          <a:xfrm>
            <a:off x="4988807" y="2440663"/>
            <a:ext cx="2736850" cy="46831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FOCUS</a:t>
            </a:r>
            <a:r>
              <a:rPr lang="de-DE" sz="1600" dirty="0" smtClean="0">
                <a:solidFill>
                  <a:schemeClr val="tx1"/>
                </a:solidFill>
              </a:rPr>
              <a:t> on Innovation</a:t>
            </a:r>
            <a:r>
              <a:rPr lang="pl-PL" sz="1600" dirty="0" smtClean="0">
                <a:solidFill>
                  <a:schemeClr val="tx1"/>
                </a:solidFill>
              </a:rPr>
              <a:t>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Prostokąt zaokrąglony 8"/>
          <p:cNvSpPr/>
          <p:nvPr/>
        </p:nvSpPr>
        <p:spPr>
          <a:xfrm>
            <a:off x="5311070" y="3016925"/>
            <a:ext cx="2736850" cy="576263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DIVERSIFICATION</a:t>
            </a:r>
            <a:r>
              <a:rPr lang="de-DE" sz="1600" dirty="0" smtClean="0">
                <a:solidFill>
                  <a:schemeClr val="tx1"/>
                </a:solidFill>
              </a:rPr>
              <a:t> in </a:t>
            </a:r>
            <a:r>
              <a:rPr lang="de-DE" sz="1600" dirty="0" err="1" smtClean="0">
                <a:solidFill>
                  <a:schemeClr val="tx1"/>
                </a:solidFill>
              </a:rPr>
              <a:t>Poland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Prostokąt zaokrąglony 9"/>
          <p:cNvSpPr/>
          <p:nvPr/>
        </p:nvSpPr>
        <p:spPr>
          <a:xfrm>
            <a:off x="2763132" y="5393413"/>
            <a:ext cx="2736850" cy="574675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strategy evaluation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82" y="4817150"/>
            <a:ext cx="27797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82" y="5393413"/>
            <a:ext cx="3049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82" y="5896650"/>
            <a:ext cx="22764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rostokąt zaokrąglony 8"/>
          <p:cNvSpPr/>
          <p:nvPr/>
        </p:nvSpPr>
        <p:spPr>
          <a:xfrm>
            <a:off x="5477846" y="3676264"/>
            <a:ext cx="2736850" cy="576263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New </a:t>
            </a:r>
            <a:r>
              <a:rPr lang="de-DE" sz="1600" dirty="0" err="1" smtClean="0">
                <a:solidFill>
                  <a:schemeClr val="tx1"/>
                </a:solidFill>
              </a:rPr>
              <a:t>markets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?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50"/>
            <a:ext cx="8353425" cy="2447925"/>
          </a:xfrm>
          <a:noFill/>
        </p:spPr>
        <p:txBody>
          <a:bodyPr lIns="36000" rIns="36000"/>
          <a:lstStyle/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b="0" dirty="0" err="1" smtClean="0"/>
              <a:t>We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have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joint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clearly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defined</a:t>
            </a:r>
            <a:r>
              <a:rPr lang="de-DE" sz="2000" b="0" dirty="0" smtClean="0"/>
              <a:t> </a:t>
            </a:r>
            <a:r>
              <a:rPr lang="de-DE" sz="2000" b="0" dirty="0" err="1"/>
              <a:t>strategic</a:t>
            </a:r>
            <a:r>
              <a:rPr lang="de-DE" sz="2000" b="0" dirty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/>
              <a:t>operative </a:t>
            </a:r>
            <a:r>
              <a:rPr lang="de-DE" sz="2000" b="0" dirty="0" err="1"/>
              <a:t>objectives</a:t>
            </a:r>
            <a:r>
              <a:rPr lang="de-DE" sz="2000" b="0" dirty="0"/>
              <a:t> </a:t>
            </a:r>
            <a:endParaRPr lang="de-DE" sz="2000" b="0" dirty="0" smtClean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b="0" dirty="0" err="1" smtClean="0"/>
              <a:t>By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communication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we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achieve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thinking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responsibility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objective-orientated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action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all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our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employees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partners</a:t>
            </a:r>
            <a:endParaRPr lang="de-DE" sz="2000" b="0" dirty="0" smtClean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b="0" dirty="0" err="1" smtClean="0"/>
              <a:t>Better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transparency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creates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confidence</a:t>
            </a:r>
            <a:r>
              <a:rPr lang="de-DE" sz="2000" b="0" dirty="0" smtClean="0"/>
              <a:t> at </a:t>
            </a:r>
            <a:r>
              <a:rPr lang="de-DE" sz="2000" b="0" dirty="0" err="1" smtClean="0"/>
              <a:t>internal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external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partners</a:t>
            </a:r>
            <a:r>
              <a:rPr lang="de-DE" sz="2000" b="0" dirty="0" smtClean="0"/>
              <a:t> 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881063"/>
            <a:ext cx="8353425" cy="981075"/>
          </a:xfrm>
        </p:spPr>
        <p:txBody>
          <a:bodyPr/>
          <a:lstStyle/>
          <a:p>
            <a:r>
              <a:rPr lang="en-US" dirty="0" smtClean="0"/>
              <a:t>More successful with a strategy ?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843782" name="AutoShape 6"/>
          <p:cNvSpPr>
            <a:spLocks noChangeArrowheads="1"/>
          </p:cNvSpPr>
          <p:nvPr/>
        </p:nvSpPr>
        <p:spPr bwMode="auto">
          <a:xfrm>
            <a:off x="755650" y="5224463"/>
            <a:ext cx="7632700" cy="5095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8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36000" rIns="36000" anchor="ctr">
            <a:spAutoFit/>
          </a:bodyPr>
          <a:lstStyle/>
          <a:p>
            <a:pPr algn="ctr">
              <a:defRPr/>
            </a:pPr>
            <a:r>
              <a:rPr lang="de-DE" b="1">
                <a:latin typeface="Arial" pitchFamily="34" charset="0"/>
              </a:rPr>
              <a:t>Strategy is the first task of leaders 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31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609" y="901482"/>
            <a:ext cx="8353425" cy="981075"/>
          </a:xfrm>
        </p:spPr>
        <p:txBody>
          <a:bodyPr/>
          <a:lstStyle/>
          <a:p>
            <a:r>
              <a:rPr lang="pl-PL" altLang="pl-PL" dirty="0" smtClean="0"/>
              <a:t>IT IS NOT IMPORTANT </a:t>
            </a:r>
            <a:br>
              <a:rPr lang="pl-PL" altLang="pl-PL" dirty="0" smtClean="0"/>
            </a:br>
            <a:r>
              <a:rPr lang="pl-PL" altLang="pl-PL" dirty="0" smtClean="0"/>
              <a:t>TO DIVIDE A CAKE INTO PIECES…</a:t>
            </a:r>
          </a:p>
        </p:txBody>
      </p:sp>
      <p:pic>
        <p:nvPicPr>
          <p:cNvPr id="11267" name="Picture 3" descr="MP90042769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97200"/>
            <a:ext cx="3671888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412066" y="893093"/>
            <a:ext cx="8353425" cy="981075"/>
          </a:xfrm>
        </p:spPr>
        <p:txBody>
          <a:bodyPr/>
          <a:lstStyle/>
          <a:p>
            <a:r>
              <a:rPr lang="en-US" altLang="pl-PL" dirty="0" smtClean="0"/>
              <a:t>IMPORTANT IS TO MAKE THE BIGGEST CAKE!</a:t>
            </a:r>
          </a:p>
        </p:txBody>
      </p:sp>
      <p:pic>
        <p:nvPicPr>
          <p:cNvPr id="12291" name="Picture 4" descr="MP90042769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56740"/>
            <a:ext cx="7488238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890603"/>
            <a:ext cx="15827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Grafik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5" b="4175"/>
          <a:stretch>
            <a:fillRect/>
          </a:stretch>
        </p:blipFill>
        <p:spPr bwMode="auto">
          <a:xfrm>
            <a:off x="3659188" y="4591050"/>
            <a:ext cx="20161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0363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© Friedag 2015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66725" y="4724400"/>
            <a:ext cx="1182688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 – 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3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years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7598" name="Textfeld 41"/>
          <p:cNvSpPr txBox="1">
            <a:spLocks noChangeArrowheads="1"/>
          </p:cNvSpPr>
          <p:nvPr/>
        </p:nvSpPr>
        <p:spPr bwMode="auto">
          <a:xfrm>
            <a:off x="5565775" y="2525713"/>
            <a:ext cx="235267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4F6228"/>
                </a:solidFill>
              </a:rPr>
              <a:t>Business-model</a:t>
            </a:r>
            <a:endParaRPr lang="de-DE" sz="1600" b="1" dirty="0">
              <a:solidFill>
                <a:srgbClr val="4F6228"/>
              </a:solidFill>
            </a:endParaRPr>
          </a:p>
        </p:txBody>
      </p:sp>
      <p:cxnSp>
        <p:nvCxnSpPr>
          <p:cNvPr id="67599" name="Gerade Verbindung 74"/>
          <p:cNvCxnSpPr>
            <a:cxnSpLocks noChangeShapeType="1"/>
          </p:cNvCxnSpPr>
          <p:nvPr/>
        </p:nvCxnSpPr>
        <p:spPr bwMode="auto">
          <a:xfrm>
            <a:off x="466725" y="2852738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Gerade Verbindung 84"/>
          <p:cNvCxnSpPr>
            <a:cxnSpLocks noChangeShapeType="1"/>
          </p:cNvCxnSpPr>
          <p:nvPr/>
        </p:nvCxnSpPr>
        <p:spPr bwMode="auto">
          <a:xfrm>
            <a:off x="466725" y="5905500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6" name="Textfeld 44"/>
          <p:cNvSpPr txBox="1">
            <a:spLocks noChangeArrowheads="1"/>
          </p:cNvSpPr>
          <p:nvPr/>
        </p:nvSpPr>
        <p:spPr bwMode="auto">
          <a:xfrm>
            <a:off x="3354388" y="5067300"/>
            <a:ext cx="2630487" cy="306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00000"/>
                </a:solidFill>
              </a:rPr>
              <a:t>Balanced Scorecard</a:t>
            </a:r>
          </a:p>
        </p:txBody>
      </p:sp>
      <p:sp>
        <p:nvSpPr>
          <p:cNvPr id="67607" name="Textfeld 50"/>
          <p:cNvSpPr txBox="1">
            <a:spLocks noChangeArrowheads="1"/>
          </p:cNvSpPr>
          <p:nvPr/>
        </p:nvSpPr>
        <p:spPr bwMode="auto">
          <a:xfrm>
            <a:off x="3059827" y="5568950"/>
            <a:ext cx="3055936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C00000"/>
                </a:solidFill>
              </a:rPr>
              <a:t>Intermediate-term </a:t>
            </a:r>
            <a:r>
              <a:rPr lang="de-DE" sz="1600" b="1" dirty="0" err="1" smtClean="0">
                <a:solidFill>
                  <a:srgbClr val="C00000"/>
                </a:solidFill>
              </a:rPr>
              <a:t>planning</a:t>
            </a:r>
            <a:r>
              <a:rPr lang="de-DE" sz="1600" b="1" dirty="0" smtClean="0">
                <a:solidFill>
                  <a:srgbClr val="C00000"/>
                </a:solidFill>
              </a:rPr>
              <a:t> </a:t>
            </a:r>
            <a:endParaRPr lang="de-DE" sz="1600" b="1" dirty="0">
              <a:solidFill>
                <a:srgbClr val="C00000"/>
              </a:solidFill>
            </a:endParaRPr>
          </a:p>
        </p:txBody>
      </p:sp>
      <p:pic>
        <p:nvPicPr>
          <p:cNvPr id="67608" name="Grafik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4" b="2509"/>
          <a:stretch>
            <a:fillRect/>
          </a:stretch>
        </p:blipFill>
        <p:spPr bwMode="auto">
          <a:xfrm>
            <a:off x="1471433" y="4811713"/>
            <a:ext cx="15509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97" y="4776630"/>
            <a:ext cx="15541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feld 51"/>
          <p:cNvSpPr txBox="1"/>
          <p:nvPr/>
        </p:nvSpPr>
        <p:spPr bwMode="auto">
          <a:xfrm>
            <a:off x="755470" y="4694238"/>
            <a:ext cx="3028950" cy="319087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smtClean="0">
                <a:cs typeface="Arial" pitchFamily="34" charset="0"/>
              </a:rPr>
              <a:t>Strategic House</a:t>
            </a:r>
            <a:endParaRPr lang="de-DE" sz="1400" b="1" dirty="0">
              <a:cs typeface="Arial" pitchFamily="34" charset="0"/>
            </a:endParaRPr>
          </a:p>
        </p:txBody>
      </p:sp>
      <p:sp>
        <p:nvSpPr>
          <p:cNvPr id="97" name="Textfeld 53"/>
          <p:cNvSpPr txBox="1"/>
          <p:nvPr/>
        </p:nvSpPr>
        <p:spPr bwMode="auto">
          <a:xfrm>
            <a:off x="5880753" y="4455774"/>
            <a:ext cx="2181225" cy="436563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de-DE"/>
            </a:defPPr>
            <a:lvl1pPr marL="0" indent="0" algn="ctr" fontAlgn="auto">
              <a:spcBef>
                <a:spcPts val="0"/>
              </a:spcBef>
              <a:spcAft>
                <a:spcPts val="0"/>
              </a:spcAft>
              <a:defRPr sz="1400" b="1">
                <a:latin typeface="Arial" pitchFamily="34" charset="0"/>
                <a:cs typeface="Arial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hangingPunct="1">
              <a:defRPr/>
            </a:pPr>
            <a:r>
              <a:rPr lang="de-DE" dirty="0" smtClean="0"/>
              <a:t>Reporting-Scorecard</a:t>
            </a:r>
            <a:endParaRPr lang="de-DE" dirty="0"/>
          </a:p>
        </p:txBody>
      </p:sp>
      <p:sp>
        <p:nvSpPr>
          <p:cNvPr id="98" name="Textfeld 44"/>
          <p:cNvSpPr txBox="1"/>
          <p:nvPr/>
        </p:nvSpPr>
        <p:spPr bwMode="auto">
          <a:xfrm>
            <a:off x="1758770" y="5200650"/>
            <a:ext cx="1228725" cy="50165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Strategic</a:t>
            </a:r>
            <a: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  <a:t/>
            </a:r>
            <a:b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Projects</a:t>
            </a:r>
            <a:endParaRPr lang="de-DE" sz="1200" b="1" i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99" name="Textfeld 44"/>
          <p:cNvSpPr txBox="1"/>
          <p:nvPr/>
        </p:nvSpPr>
        <p:spPr bwMode="auto">
          <a:xfrm>
            <a:off x="6512860" y="5122705"/>
            <a:ext cx="1228725" cy="63341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balance</a:t>
            </a:r>
            <a: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  <a:t/>
            </a:r>
            <a:br>
              <a:rPr lang="de-DE" sz="1200" b="1" i="1" kern="0" dirty="0">
                <a:solidFill>
                  <a:sysClr val="windowText" lastClr="000000"/>
                </a:solidFill>
                <a:cs typeface="Arial" pitchFamily="34" charset="0"/>
              </a:rPr>
            </a:b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of</a:t>
            </a:r>
            <a:r>
              <a:rPr lang="de-DE" sz="12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de-DE" sz="1200" b="1" i="1" kern="0" dirty="0" err="1" smtClean="0">
                <a:solidFill>
                  <a:sysClr val="windowText" lastClr="000000"/>
                </a:solidFill>
                <a:cs typeface="Arial" pitchFamily="34" charset="0"/>
              </a:rPr>
              <a:t>goals</a:t>
            </a:r>
            <a:endParaRPr lang="de-DE" sz="1200" b="1" i="1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67614" name="Pfeil nach rechts 99"/>
          <p:cNvSpPr>
            <a:spLocks noChangeArrowheads="1"/>
          </p:cNvSpPr>
          <p:nvPr/>
        </p:nvSpPr>
        <p:spPr bwMode="auto">
          <a:xfrm rot="10800000">
            <a:off x="3021013" y="5157788"/>
            <a:ext cx="542925" cy="142875"/>
          </a:xfrm>
          <a:prstGeom prst="rightArrow">
            <a:avLst>
              <a:gd name="adj1" fmla="val 50000"/>
              <a:gd name="adj2" fmla="val 50860"/>
            </a:avLst>
          </a:prstGeom>
          <a:solidFill>
            <a:srgbClr val="C83C3C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67615" name="Pfeil nach rechts 100"/>
          <p:cNvSpPr>
            <a:spLocks noChangeArrowheads="1"/>
          </p:cNvSpPr>
          <p:nvPr/>
        </p:nvSpPr>
        <p:spPr bwMode="auto">
          <a:xfrm>
            <a:off x="5791200" y="5157788"/>
            <a:ext cx="542925" cy="142875"/>
          </a:xfrm>
          <a:prstGeom prst="rightArrow">
            <a:avLst>
              <a:gd name="adj1" fmla="val 50000"/>
              <a:gd name="adj2" fmla="val 50544"/>
            </a:avLst>
          </a:prstGeom>
          <a:solidFill>
            <a:srgbClr val="C83C3C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</p:txBody>
      </p:sp>
      <p:sp>
        <p:nvSpPr>
          <p:cNvPr id="67618" name="Textfeld 39"/>
          <p:cNvSpPr txBox="1">
            <a:spLocks noChangeArrowheads="1"/>
          </p:cNvSpPr>
          <p:nvPr/>
        </p:nvSpPr>
        <p:spPr bwMode="auto">
          <a:xfrm>
            <a:off x="8134569" y="1878210"/>
            <a:ext cx="10509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4F6228"/>
                </a:solidFill>
              </a:rPr>
              <a:t>Concept</a:t>
            </a:r>
            <a:endParaRPr lang="de-DE" sz="1600" b="1" dirty="0">
              <a:solidFill>
                <a:srgbClr val="4F6228"/>
              </a:solidFill>
            </a:endParaRPr>
          </a:p>
        </p:txBody>
      </p:sp>
      <p:sp>
        <p:nvSpPr>
          <p:cNvPr id="36" name="Geschweifte Klammer rechts 35"/>
          <p:cNvSpPr>
            <a:spLocks/>
          </p:cNvSpPr>
          <p:nvPr/>
        </p:nvSpPr>
        <p:spPr bwMode="auto">
          <a:xfrm>
            <a:off x="7889875" y="1200150"/>
            <a:ext cx="428625" cy="1652588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4F6228"/>
            </a:solidFill>
            <a:round/>
            <a:headEnd/>
            <a:tailEnd/>
          </a:ln>
          <a:ex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620" name="Geschweifte Klammer rechts 36"/>
          <p:cNvSpPr>
            <a:spLocks/>
          </p:cNvSpPr>
          <p:nvPr/>
        </p:nvSpPr>
        <p:spPr bwMode="auto">
          <a:xfrm>
            <a:off x="7885113" y="2852738"/>
            <a:ext cx="428625" cy="1692275"/>
          </a:xfrm>
          <a:prstGeom prst="rightBrace">
            <a:avLst>
              <a:gd name="adj1" fmla="val 8335"/>
              <a:gd name="adj2" fmla="val 50000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>
              <a:solidFill>
                <a:srgbClr val="C00000"/>
              </a:solidFill>
            </a:endParaRPr>
          </a:p>
        </p:txBody>
      </p:sp>
      <p:sp>
        <p:nvSpPr>
          <p:cNvPr id="67621" name="Textfeld 36"/>
          <p:cNvSpPr txBox="1">
            <a:spLocks noChangeArrowheads="1"/>
          </p:cNvSpPr>
          <p:nvPr/>
        </p:nvSpPr>
        <p:spPr bwMode="auto">
          <a:xfrm>
            <a:off x="8201025" y="3338513"/>
            <a:ext cx="955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C00000"/>
                </a:solidFill>
              </a:rPr>
              <a:t>Strategy-develop-ment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67622" name="Geschweifte Klammer rechts 38"/>
          <p:cNvSpPr>
            <a:spLocks/>
          </p:cNvSpPr>
          <p:nvPr/>
        </p:nvSpPr>
        <p:spPr bwMode="auto">
          <a:xfrm>
            <a:off x="7891463" y="4545013"/>
            <a:ext cx="428625" cy="1368425"/>
          </a:xfrm>
          <a:prstGeom prst="rightBrace">
            <a:avLst>
              <a:gd name="adj1" fmla="val 8321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/>
          </a:p>
        </p:txBody>
      </p:sp>
      <p:sp>
        <p:nvSpPr>
          <p:cNvPr id="67623" name="Textfeld 48"/>
          <p:cNvSpPr txBox="1">
            <a:spLocks noChangeArrowheads="1"/>
          </p:cNvSpPr>
          <p:nvPr/>
        </p:nvSpPr>
        <p:spPr bwMode="auto">
          <a:xfrm>
            <a:off x="8123485" y="4853672"/>
            <a:ext cx="1051577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/>
              <a:t>Strategy</a:t>
            </a:r>
            <a:r>
              <a:rPr lang="de-DE" sz="1600" b="1" dirty="0" smtClean="0"/>
              <a:t>-</a:t>
            </a: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b="1" dirty="0" err="1" smtClean="0"/>
              <a:t>imple-mentation</a:t>
            </a:r>
            <a:endParaRPr lang="de-DE" sz="1200" b="1" dirty="0"/>
          </a:p>
        </p:txBody>
      </p:sp>
      <p:sp>
        <p:nvSpPr>
          <p:cNvPr id="67624" name="Textfeld 37"/>
          <p:cNvSpPr txBox="1">
            <a:spLocks noChangeArrowheads="1"/>
          </p:cNvSpPr>
          <p:nvPr/>
        </p:nvSpPr>
        <p:spPr bwMode="auto">
          <a:xfrm>
            <a:off x="8248650" y="5947256"/>
            <a:ext cx="852488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Use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of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strategic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endParaRPr lang="de-DE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potentials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de-DE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7625" name="Geschweifte Klammer rechts 41"/>
          <p:cNvSpPr>
            <a:spLocks/>
          </p:cNvSpPr>
          <p:nvPr/>
        </p:nvSpPr>
        <p:spPr bwMode="auto">
          <a:xfrm>
            <a:off x="7886700" y="5911850"/>
            <a:ext cx="428625" cy="781050"/>
          </a:xfrm>
          <a:prstGeom prst="rightBrace">
            <a:avLst>
              <a:gd name="adj1" fmla="val 8310"/>
              <a:gd name="adj2" fmla="val 50000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11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l="18344" t="22074" r="16949" b="22183"/>
          <a:stretch/>
        </p:blipFill>
        <p:spPr>
          <a:xfrm>
            <a:off x="1294923" y="1400187"/>
            <a:ext cx="2296842" cy="1236703"/>
          </a:xfrm>
          <a:prstGeom prst="rect">
            <a:avLst/>
          </a:prstGeom>
        </p:spPr>
      </p:pic>
      <p:sp>
        <p:nvSpPr>
          <p:cNvPr id="57" name="Textfeld 56"/>
          <p:cNvSpPr txBox="1"/>
          <p:nvPr/>
        </p:nvSpPr>
        <p:spPr>
          <a:xfrm>
            <a:off x="446088" y="1530350"/>
            <a:ext cx="11826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“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timeless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“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Textfeld 41"/>
          <p:cNvSpPr txBox="1">
            <a:spLocks noChangeArrowheads="1"/>
          </p:cNvSpPr>
          <p:nvPr/>
        </p:nvSpPr>
        <p:spPr bwMode="auto">
          <a:xfrm>
            <a:off x="1317625" y="2508671"/>
            <a:ext cx="2352675" cy="33813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600" b="1" kern="0" dirty="0">
                <a:solidFill>
                  <a:srgbClr val="9BBB59">
                    <a:lumMod val="50000"/>
                  </a:srgbClr>
                </a:solidFill>
                <a:cs typeface="Arial"/>
              </a:rPr>
              <a:t>B</a:t>
            </a:r>
            <a:r>
              <a:rPr lang="de-DE" sz="1600" b="1" kern="0" dirty="0" smtClean="0">
                <a:solidFill>
                  <a:srgbClr val="9BBB59">
                    <a:lumMod val="50000"/>
                  </a:srgbClr>
                </a:solidFill>
                <a:cs typeface="Arial"/>
              </a:rPr>
              <a:t>usiness-</a:t>
            </a:r>
            <a:r>
              <a:rPr lang="de-DE" sz="1600" b="1" kern="0" dirty="0" err="1" smtClean="0">
                <a:solidFill>
                  <a:srgbClr val="9BBB59">
                    <a:lumMod val="50000"/>
                  </a:srgbClr>
                </a:solidFill>
                <a:cs typeface="Arial"/>
              </a:rPr>
              <a:t>idea</a:t>
            </a:r>
            <a:endParaRPr lang="de-DE" sz="1000" kern="0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7"/>
          <a:srcRect l="8830" t="19968" r="8235" b="2909"/>
          <a:stretch/>
        </p:blipFill>
        <p:spPr>
          <a:xfrm>
            <a:off x="5389999" y="1340710"/>
            <a:ext cx="2350441" cy="12345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8"/>
          <a:srcRect l="19850" t="24080" r="18049" b="5358"/>
          <a:stretch/>
        </p:blipFill>
        <p:spPr>
          <a:xfrm>
            <a:off x="1337254" y="2846809"/>
            <a:ext cx="2210174" cy="1512466"/>
          </a:xfrm>
          <a:prstGeom prst="rect">
            <a:avLst/>
          </a:prstGeom>
        </p:spPr>
      </p:pic>
      <p:sp>
        <p:nvSpPr>
          <p:cNvPr id="62" name="Textfeld 61"/>
          <p:cNvSpPr txBox="1"/>
          <p:nvPr/>
        </p:nvSpPr>
        <p:spPr>
          <a:xfrm>
            <a:off x="446088" y="3024188"/>
            <a:ext cx="11826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charset="0"/>
              </a:rPr>
              <a:t>3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10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years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7601" name="Textfeld 41"/>
          <p:cNvSpPr txBox="1">
            <a:spLocks noChangeArrowheads="1"/>
          </p:cNvSpPr>
          <p:nvPr/>
        </p:nvSpPr>
        <p:spPr bwMode="auto">
          <a:xfrm>
            <a:off x="1116013" y="4244556"/>
            <a:ext cx="2951917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Corporate </a:t>
            </a:r>
            <a:r>
              <a:rPr lang="de-DE" sz="1600" b="1" dirty="0" err="1" smtClean="0">
                <a:solidFill>
                  <a:srgbClr val="FF0000"/>
                </a:solidFill>
              </a:rPr>
              <a:t>policy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orientation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9"/>
          <a:srcRect l="44348" t="37967" r="17886" b="4733"/>
          <a:stretch/>
        </p:blipFill>
        <p:spPr>
          <a:xfrm>
            <a:off x="5565775" y="2902790"/>
            <a:ext cx="1956355" cy="1684133"/>
          </a:xfrm>
          <a:prstGeom prst="rect">
            <a:avLst/>
          </a:prstGeom>
        </p:spPr>
      </p:pic>
      <p:sp>
        <p:nvSpPr>
          <p:cNvPr id="80" name="Textfeld 41"/>
          <p:cNvSpPr txBox="1">
            <a:spLocks noChangeArrowheads="1"/>
          </p:cNvSpPr>
          <p:nvPr/>
        </p:nvSpPr>
        <p:spPr bwMode="auto">
          <a:xfrm>
            <a:off x="5556250" y="4221163"/>
            <a:ext cx="2352675" cy="2936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err="1">
                <a:solidFill>
                  <a:srgbClr val="C00000"/>
                </a:solidFill>
                <a:cs typeface="Arial" pitchFamily="34" charset="0"/>
              </a:rPr>
              <a:t>C</a:t>
            </a:r>
            <a:r>
              <a:rPr lang="de-DE" sz="1600" b="1" kern="0" dirty="0" err="1" smtClean="0">
                <a:solidFill>
                  <a:srgbClr val="C00000"/>
                </a:solidFill>
                <a:cs typeface="Arial" pitchFamily="34" charset="0"/>
              </a:rPr>
              <a:t>oncretion</a:t>
            </a:r>
            <a:endParaRPr lang="de-DE" sz="1600" b="1" kern="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43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138253"/>
            <a:ext cx="15557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6211278"/>
            <a:ext cx="157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960438" y="6377966"/>
            <a:ext cx="1811337" cy="25082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mpd="sng">
            <a:noFill/>
          </a:ln>
          <a:effectLst/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400" kern="0" dirty="0" err="1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de-DE" sz="1400" kern="0" dirty="0" err="1" smtClean="0">
                <a:solidFill>
                  <a:srgbClr val="002060"/>
                </a:solidFill>
                <a:cs typeface="Arial" pitchFamily="34" charset="0"/>
              </a:rPr>
              <a:t>roject</a:t>
            </a:r>
            <a:r>
              <a:rPr lang="de-DE" sz="1400" kern="0" dirty="0" smtClean="0">
                <a:solidFill>
                  <a:srgbClr val="002060"/>
                </a:solidFill>
                <a:cs typeface="Arial" pitchFamily="34" charset="0"/>
              </a:rPr>
              <a:t>-management</a:t>
            </a:r>
            <a:endParaRPr lang="de-DE" sz="14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484938" y="6357328"/>
            <a:ext cx="1495425" cy="252413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mpd="sng">
            <a:noFill/>
          </a:ln>
          <a:effectLst/>
        </p:spPr>
        <p:txBody>
          <a:bodyPr lIns="0" tIns="0" rIns="0" bIns="0"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de-DE" sz="1400" kern="0" dirty="0" smtClean="0">
                <a:solidFill>
                  <a:srgbClr val="002060"/>
                </a:solidFill>
                <a:cs typeface="Arial" pitchFamily="34" charset="0"/>
              </a:rPr>
              <a:t>Previews</a:t>
            </a:r>
            <a:endParaRPr lang="de-DE" sz="14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362325" y="6338278"/>
            <a:ext cx="2408238" cy="250825"/>
          </a:xfrm>
          <a:prstGeom prst="rect">
            <a:avLst/>
          </a:prstGeom>
          <a:solidFill>
            <a:srgbClr val="FFFF99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de-DE"/>
            </a:defPPr>
            <a:lvl1pPr marL="0" indent="0" algn="ctr" eaLnBrk="1" hangingPunct="1">
              <a:defRPr sz="1400" b="1">
                <a:latin typeface="+mn-lt"/>
                <a:cs typeface="+mn-cs"/>
              </a:defRPr>
            </a:lvl1pPr>
            <a:lvl2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2pPr>
            <a:lvl3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3pPr>
            <a:lvl4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4pPr>
            <a:lvl5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5pPr>
            <a:lvl6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6pPr>
            <a:lvl7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7pPr>
            <a:lvl8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8pPr>
            <a:lvl9pPr indent="0">
              <a:defRPr sz="1100"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2060"/>
                </a:solidFill>
              </a:rPr>
              <a:t>consequence</a:t>
            </a:r>
            <a:r>
              <a:rPr lang="de-DE" dirty="0" smtClean="0">
                <a:solidFill>
                  <a:srgbClr val="002060"/>
                </a:solidFill>
              </a:rPr>
              <a:t>-management</a:t>
            </a:r>
          </a:p>
        </p:txBody>
      </p:sp>
      <p:sp>
        <p:nvSpPr>
          <p:cNvPr id="52" name="Pfeil nach rechts 100"/>
          <p:cNvSpPr>
            <a:spLocks noChangeArrowheads="1"/>
          </p:cNvSpPr>
          <p:nvPr/>
        </p:nvSpPr>
        <p:spPr bwMode="auto">
          <a:xfrm rot="5400000">
            <a:off x="7062788" y="5939816"/>
            <a:ext cx="338137" cy="96837"/>
          </a:xfrm>
          <a:prstGeom prst="rightArrow">
            <a:avLst>
              <a:gd name="adj1" fmla="val 50000"/>
              <a:gd name="adj2" fmla="val 51084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3" name="Pfeil nach rechts 100"/>
          <p:cNvSpPr>
            <a:spLocks noChangeArrowheads="1"/>
          </p:cNvSpPr>
          <p:nvPr/>
        </p:nvSpPr>
        <p:spPr bwMode="auto">
          <a:xfrm rot="5400000">
            <a:off x="1716088" y="5938228"/>
            <a:ext cx="336550" cy="98425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4" name="Pfeil nach rechts 100"/>
          <p:cNvSpPr>
            <a:spLocks noChangeArrowheads="1"/>
          </p:cNvSpPr>
          <p:nvPr/>
        </p:nvSpPr>
        <p:spPr bwMode="auto">
          <a:xfrm>
            <a:off x="2854325" y="6419241"/>
            <a:ext cx="542925" cy="98425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55" name="Pfeil nach rechts 100"/>
          <p:cNvSpPr>
            <a:spLocks noChangeArrowheads="1"/>
          </p:cNvSpPr>
          <p:nvPr/>
        </p:nvSpPr>
        <p:spPr bwMode="auto">
          <a:xfrm rot="10800000">
            <a:off x="5738813" y="6419241"/>
            <a:ext cx="542925" cy="98425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100"/>
          </a:p>
        </p:txBody>
      </p:sp>
      <p:sp>
        <p:nvSpPr>
          <p:cNvPr id="67" name="Textfeld 66"/>
          <p:cNvSpPr txBox="1"/>
          <p:nvPr/>
        </p:nvSpPr>
        <p:spPr>
          <a:xfrm>
            <a:off x="466725" y="6061075"/>
            <a:ext cx="1182688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cs typeface="Arial" charset="0"/>
              </a:rPr>
              <a:t>c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urrent</a:t>
            </a:r>
            <a:r>
              <a:rPr lang="de-DE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year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67602" name="Gerade Verbindung 81"/>
          <p:cNvCxnSpPr>
            <a:cxnSpLocks noChangeShapeType="1"/>
          </p:cNvCxnSpPr>
          <p:nvPr/>
        </p:nvCxnSpPr>
        <p:spPr bwMode="auto">
          <a:xfrm>
            <a:off x="466725" y="4541838"/>
            <a:ext cx="8316913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858838"/>
            <a:ext cx="8543922" cy="6937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dirty="0"/>
              <a:t>S</a:t>
            </a:r>
            <a:r>
              <a:rPr lang="de-DE" dirty="0" smtClean="0"/>
              <a:t>trategic </a:t>
            </a:r>
            <a:r>
              <a:rPr lang="de-DE" dirty="0" err="1" smtClean="0"/>
              <a:t>steps</a:t>
            </a:r>
            <a:endParaRPr lang="en-US" dirty="0" smtClean="0"/>
          </a:p>
        </p:txBody>
      </p:sp>
      <p:sp>
        <p:nvSpPr>
          <p:cNvPr id="58" name="Ellipse 57"/>
          <p:cNvSpPr/>
          <p:nvPr/>
        </p:nvSpPr>
        <p:spPr bwMode="auto">
          <a:xfrm>
            <a:off x="508852" y="4439855"/>
            <a:ext cx="7614633" cy="16925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72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7" grpId="0"/>
      <p:bldP spid="6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332226" name="Text Box 2"/>
          <p:cNvSpPr txBox="1">
            <a:spLocks noChangeArrowheads="1"/>
          </p:cNvSpPr>
          <p:nvPr/>
        </p:nvSpPr>
        <p:spPr bwMode="auto">
          <a:xfrm>
            <a:off x="3203810" y="1628750"/>
            <a:ext cx="2711450" cy="71913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 dirty="0">
                <a:latin typeface="Arial" pitchFamily="34" charset="0"/>
              </a:rPr>
              <a:t>I. </a:t>
            </a:r>
            <a:r>
              <a:rPr lang="de-DE" sz="1200" b="1" dirty="0" err="1">
                <a:latin typeface="Arial" pitchFamily="34" charset="0"/>
              </a:rPr>
              <a:t>Identification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of</a:t>
            </a:r>
            <a:r>
              <a:rPr lang="de-DE" sz="1200" b="1" dirty="0">
                <a:latin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</a:rPr>
              <a:t>objectives</a:t>
            </a:r>
            <a:endParaRPr lang="de-DE" sz="1200" b="1" dirty="0">
              <a:latin typeface="Arial" pitchFamily="34" charset="0"/>
            </a:endParaRP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 dirty="0" smtClean="0">
                <a:latin typeface="Arial" pitchFamily="34" charset="0"/>
              </a:rPr>
              <a:t>(</a:t>
            </a:r>
            <a:r>
              <a:rPr lang="en-US" sz="1200" b="1" dirty="0">
                <a:latin typeface="Arial" pitchFamily="34" charset="0"/>
              </a:rPr>
              <a:t>key image, key objective, </a:t>
            </a:r>
            <a:br>
              <a:rPr lang="en-US" sz="1200" b="1" dirty="0">
                <a:latin typeface="Arial" pitchFamily="34" charset="0"/>
              </a:rPr>
            </a:br>
            <a:r>
              <a:rPr lang="en-US" sz="1200" b="1" i="1" dirty="0">
                <a:latin typeface="Arial" pitchFamily="34" charset="0"/>
              </a:rPr>
              <a:t>key indicator</a:t>
            </a:r>
            <a:r>
              <a:rPr lang="en-US" sz="1200" b="1" dirty="0" smtClean="0">
                <a:latin typeface="Arial" pitchFamily="34" charset="0"/>
              </a:rPr>
              <a:t>)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5988050" y="2662212"/>
            <a:ext cx="2159000" cy="7191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defPPr>
              <a:defRPr lang="de-DE"/>
            </a:defPPr>
            <a:lvl1pPr algn="ctr">
              <a:lnSpc>
                <a:spcPct val="85000"/>
              </a:lnSpc>
              <a:spcBef>
                <a:spcPct val="35000"/>
              </a:spcBef>
              <a:defRPr sz="1200" b="1">
                <a:latin typeface="Arial" pitchFamily="34" charset="0"/>
              </a:defRPr>
            </a:lvl1pPr>
          </a:lstStyle>
          <a:p>
            <a:r>
              <a:rPr lang="de-DE" dirty="0"/>
              <a:t>II.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strategic</a:t>
            </a:r>
            <a:endParaRPr lang="de-DE" dirty="0"/>
          </a:p>
          <a:p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frame</a:t>
            </a:r>
            <a:endParaRPr lang="de-DE" dirty="0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6324600" y="4143350"/>
            <a:ext cx="2159000" cy="71913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defPPr>
              <a:defRPr lang="de-DE"/>
            </a:defPPr>
            <a:lvl1pPr algn="ctr">
              <a:lnSpc>
                <a:spcPct val="85000"/>
              </a:lnSpc>
              <a:spcBef>
                <a:spcPct val="35000"/>
              </a:spcBef>
              <a:defRPr sz="1200" b="1">
                <a:latin typeface="Arial" pitchFamily="34" charset="0"/>
              </a:defRPr>
            </a:lvl1pPr>
          </a:lstStyle>
          <a:p>
            <a:r>
              <a:rPr lang="de-DE" dirty="0"/>
              <a:t>III.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frame</a:t>
            </a:r>
            <a:r>
              <a:rPr lang="de-DE" dirty="0"/>
              <a:t> </a:t>
            </a:r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actions</a:t>
            </a:r>
            <a:r>
              <a:rPr lang="de-DE" dirty="0"/>
              <a:t> (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)</a:t>
            </a: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372100" y="5629250"/>
            <a:ext cx="2159000" cy="71913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defPPr>
              <a:defRPr lang="de-DE"/>
            </a:defPPr>
            <a:lvl1pPr algn="ctr">
              <a:lnSpc>
                <a:spcPct val="85000"/>
              </a:lnSpc>
              <a:spcBef>
                <a:spcPct val="35000"/>
              </a:spcBef>
              <a:defRPr sz="1200" b="1">
                <a:latin typeface="Arial" pitchFamily="34" charset="0"/>
              </a:defRPr>
            </a:lvl1pPr>
          </a:lstStyle>
          <a:p>
            <a:r>
              <a:rPr lang="de-DE" dirty="0"/>
              <a:t>IV. Bundle </a:t>
            </a:r>
            <a:r>
              <a:rPr lang="de-DE" dirty="0" err="1"/>
              <a:t>actions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</a:p>
          <a:p>
            <a:r>
              <a:rPr lang="de-DE" dirty="0" err="1"/>
              <a:t>strategic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1600200" y="5629250"/>
            <a:ext cx="2159000" cy="71913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defPPr>
              <a:defRPr lang="de-DE"/>
            </a:defPPr>
            <a:lvl1pPr algn="ctr">
              <a:lnSpc>
                <a:spcPct val="85000"/>
              </a:lnSpc>
              <a:spcBef>
                <a:spcPct val="35000"/>
              </a:spcBef>
              <a:defRPr sz="1200" b="1">
                <a:latin typeface="Arial" pitchFamily="34" charset="0"/>
              </a:defRPr>
            </a:lvl1pPr>
          </a:lstStyle>
          <a:p>
            <a:r>
              <a:rPr lang="de-DE" dirty="0"/>
              <a:t>V. Reporting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r>
              <a:rPr lang="de-DE" dirty="0"/>
              <a:t>Balanced Scorecard</a:t>
            </a:r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635000" y="4143350"/>
            <a:ext cx="2159000" cy="71913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defPPr>
              <a:defRPr lang="de-DE"/>
            </a:defPPr>
            <a:lvl1pPr algn="ctr">
              <a:lnSpc>
                <a:spcPct val="85000"/>
              </a:lnSpc>
              <a:spcBef>
                <a:spcPct val="35000"/>
              </a:spcBef>
              <a:defRPr sz="1200" b="1">
                <a:latin typeface="Arial" pitchFamily="34" charset="0"/>
              </a:defRPr>
            </a:lvl1pPr>
          </a:lstStyle>
          <a:p>
            <a:r>
              <a:rPr lang="de-DE" dirty="0"/>
              <a:t>VI. </a:t>
            </a:r>
            <a:r>
              <a:rPr lang="de-DE" dirty="0" err="1"/>
              <a:t>Arrange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BSC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leading</a:t>
            </a:r>
            <a:endParaRPr lang="de-DE" dirty="0"/>
          </a:p>
        </p:txBody>
      </p:sp>
      <p:sp>
        <p:nvSpPr>
          <p:cNvPr id="27658" name="Text Box 8"/>
          <p:cNvSpPr txBox="1">
            <a:spLocks noChangeArrowheads="1"/>
          </p:cNvSpPr>
          <p:nvPr/>
        </p:nvSpPr>
        <p:spPr bwMode="auto">
          <a:xfrm>
            <a:off x="996950" y="2662212"/>
            <a:ext cx="2159000" cy="7191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defPPr>
              <a:defRPr lang="de-DE"/>
            </a:defPPr>
            <a:lvl1pPr algn="ctr">
              <a:lnSpc>
                <a:spcPct val="85000"/>
              </a:lnSpc>
              <a:spcBef>
                <a:spcPct val="35000"/>
              </a:spcBef>
              <a:defRPr sz="1200" b="1">
                <a:latin typeface="Arial" pitchFamily="34" charset="0"/>
              </a:defRPr>
            </a:lvl1pPr>
          </a:lstStyle>
          <a:p>
            <a:r>
              <a:rPr lang="de-DE" dirty="0"/>
              <a:t>VII. </a:t>
            </a:r>
            <a:r>
              <a:rPr lang="de-DE" dirty="0" err="1"/>
              <a:t>Organize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27659" name="AutoShape 9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1478878 w 21600"/>
              <a:gd name="T1" fmla="*/ 196172480 h 21600"/>
              <a:gd name="T2" fmla="*/ 70306652 w 21600"/>
              <a:gd name="T3" fmla="*/ 299444786 h 21600"/>
              <a:gd name="T4" fmla="*/ 103991358 w 21600"/>
              <a:gd name="T5" fmla="*/ 208105823 h 21600"/>
              <a:gd name="T6" fmla="*/ 10680480 w 21600"/>
              <a:gd name="T7" fmla="*/ 42085311 h 21600"/>
              <a:gd name="T8" fmla="*/ 161604537 w 21600"/>
              <a:gd name="T9" fmla="*/ 29946587 h 21600"/>
              <a:gd name="T10" fmla="*/ 173722901 w 21600"/>
              <a:gd name="T11" fmla="*/ 1808706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02" y="7056"/>
                </a:moveTo>
                <a:cubicBezTo>
                  <a:pt x="5513" y="8101"/>
                  <a:pt x="5025" y="9428"/>
                  <a:pt x="5025" y="10799"/>
                </a:cubicBezTo>
                <a:cubicBezTo>
                  <a:pt x="5024" y="11715"/>
                  <a:pt x="5242" y="12618"/>
                  <a:pt x="5660" y="13433"/>
                </a:cubicBezTo>
                <a:lnTo>
                  <a:pt x="1188" y="15724"/>
                </a:lnTo>
                <a:cubicBezTo>
                  <a:pt x="407" y="14200"/>
                  <a:pt x="0" y="12512"/>
                  <a:pt x="0" y="10800"/>
                </a:cubicBezTo>
                <a:cubicBezTo>
                  <a:pt x="-1" y="8234"/>
                  <a:pt x="913" y="5752"/>
                  <a:pt x="2576" y="3799"/>
                </a:cubicBezTo>
                <a:lnTo>
                  <a:pt x="520" y="2049"/>
                </a:lnTo>
                <a:lnTo>
                  <a:pt x="7868" y="1458"/>
                </a:lnTo>
                <a:lnTo>
                  <a:pt x="8458" y="8806"/>
                </a:lnTo>
                <a:lnTo>
                  <a:pt x="6402" y="705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0" name="AutoShape 10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82609769 w 21600"/>
              <a:gd name="T1" fmla="*/ 394521929 h 21600"/>
              <a:gd name="T2" fmla="*/ 222031688 w 21600"/>
              <a:gd name="T3" fmla="*/ 391954567 h 21600"/>
              <a:gd name="T4" fmla="*/ 147473408 w 21600"/>
              <a:gd name="T5" fmla="*/ 314048320 h 21600"/>
              <a:gd name="T6" fmla="*/ -49212555 w 21600"/>
              <a:gd name="T7" fmla="*/ 280363704 h 21600"/>
              <a:gd name="T8" fmla="*/ 32863209 w 21600"/>
              <a:gd name="T9" fmla="*/ 153019053 h 21600"/>
              <a:gd name="T10" fmla="*/ 160228417 w 21600"/>
              <a:gd name="T11" fmla="*/ 23511528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162" y="12017"/>
                </a:moveTo>
                <a:cubicBezTo>
                  <a:pt x="5735" y="14672"/>
                  <a:pt x="8083" y="16568"/>
                  <a:pt x="10800" y="16568"/>
                </a:cubicBezTo>
                <a:cubicBezTo>
                  <a:pt x="10802" y="16567"/>
                  <a:pt x="10804" y="16567"/>
                  <a:pt x="10806" y="16567"/>
                </a:cubicBezTo>
                <a:lnTo>
                  <a:pt x="10813" y="21599"/>
                </a:lnTo>
                <a:cubicBezTo>
                  <a:pt x="10808" y="21599"/>
                  <a:pt x="10804" y="21599"/>
                  <a:pt x="10800" y="21600"/>
                </a:cubicBezTo>
                <a:cubicBezTo>
                  <a:pt x="5714" y="21600"/>
                  <a:pt x="1317" y="18051"/>
                  <a:pt x="243" y="13080"/>
                </a:cubicBezTo>
                <a:lnTo>
                  <a:pt x="-2396" y="13650"/>
                </a:lnTo>
                <a:lnTo>
                  <a:pt x="1600" y="7450"/>
                </a:lnTo>
                <a:lnTo>
                  <a:pt x="7801" y="11447"/>
                </a:lnTo>
                <a:lnTo>
                  <a:pt x="5162" y="12017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1" name="AutoShape 11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308667093 w 21600"/>
              <a:gd name="T1" fmla="*/ 425926746 h 21600"/>
              <a:gd name="T2" fmla="*/ 381767098 w 21600"/>
              <a:gd name="T3" fmla="*/ 277282698 h 21600"/>
              <a:gd name="T4" fmla="*/ 267526467 w 21600"/>
              <a:gd name="T5" fmla="*/ 329268184 h 21600"/>
              <a:gd name="T6" fmla="*/ 105634475 w 21600"/>
              <a:gd name="T7" fmla="*/ 473578430 h 21600"/>
              <a:gd name="T8" fmla="*/ 52827556 w 21600"/>
              <a:gd name="T9" fmla="*/ 330295186 h 21600"/>
              <a:gd name="T10" fmla="*/ 196131348 w 21600"/>
              <a:gd name="T11" fmla="*/ 2774882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8418" y="15961"/>
                </a:moveTo>
                <a:cubicBezTo>
                  <a:pt x="9164" y="16306"/>
                  <a:pt x="9977" y="16485"/>
                  <a:pt x="10800" y="16485"/>
                </a:cubicBezTo>
                <a:cubicBezTo>
                  <a:pt x="13221" y="16484"/>
                  <a:pt x="15377" y="14950"/>
                  <a:pt x="16171" y="12662"/>
                </a:cubicBezTo>
                <a:lnTo>
                  <a:pt x="21003" y="14338"/>
                </a:lnTo>
                <a:cubicBezTo>
                  <a:pt x="19496" y="18685"/>
                  <a:pt x="15400" y="21599"/>
                  <a:pt x="10800" y="21600"/>
                </a:cubicBezTo>
                <a:cubicBezTo>
                  <a:pt x="9237" y="21600"/>
                  <a:pt x="7693" y="21260"/>
                  <a:pt x="6274" y="20606"/>
                </a:cubicBezTo>
                <a:lnTo>
                  <a:pt x="5143" y="23057"/>
                </a:lnTo>
                <a:lnTo>
                  <a:pt x="2572" y="16081"/>
                </a:lnTo>
                <a:lnTo>
                  <a:pt x="9549" y="13510"/>
                </a:lnTo>
                <a:lnTo>
                  <a:pt x="8418" y="1596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2" name="AutoShape 12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431698365 w 21600"/>
              <a:gd name="T1" fmla="*/ 293652673 h 21600"/>
              <a:gd name="T2" fmla="*/ 375564099 w 21600"/>
              <a:gd name="T3" fmla="*/ 149157513 h 21600"/>
              <a:gd name="T4" fmla="*/ 333704671 w 21600"/>
              <a:gd name="T5" fmla="*/ 260111731 h 21600"/>
              <a:gd name="T6" fmla="*/ 347342901 w 21600"/>
              <a:gd name="T7" fmla="*/ 469059679 h 21600"/>
              <a:gd name="T8" fmla="*/ 203155835 w 21600"/>
              <a:gd name="T9" fmla="*/ 421983266 h 21600"/>
              <a:gd name="T10" fmla="*/ 250252886 w 21600"/>
              <a:gd name="T11" fmla="*/ 2778168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406" y="15934"/>
                </a:moveTo>
                <a:cubicBezTo>
                  <a:pt x="15339" y="14952"/>
                  <a:pt x="16558" y="12968"/>
                  <a:pt x="16558" y="10800"/>
                </a:cubicBezTo>
                <a:cubicBezTo>
                  <a:pt x="16558" y="9949"/>
                  <a:pt x="16369" y="9109"/>
                  <a:pt x="16005" y="8339"/>
                </a:cubicBezTo>
                <a:lnTo>
                  <a:pt x="20564" y="6185"/>
                </a:lnTo>
                <a:cubicBezTo>
                  <a:pt x="21246" y="7628"/>
                  <a:pt x="21600" y="9204"/>
                  <a:pt x="21600" y="10800"/>
                </a:cubicBezTo>
                <a:cubicBezTo>
                  <a:pt x="21600" y="14866"/>
                  <a:pt x="19315" y="18588"/>
                  <a:pt x="15689" y="20430"/>
                </a:cubicBezTo>
                <a:lnTo>
                  <a:pt x="16911" y="22837"/>
                </a:lnTo>
                <a:lnTo>
                  <a:pt x="9891" y="20545"/>
                </a:lnTo>
                <a:lnTo>
                  <a:pt x="12184" y="13526"/>
                </a:lnTo>
                <a:lnTo>
                  <a:pt x="13406" y="15934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3" name="AutoShape 13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408550551 w 21600"/>
              <a:gd name="T1" fmla="*/ 102060605 h 21600"/>
              <a:gd name="T2" fmla="*/ 260070743 w 21600"/>
              <a:gd name="T3" fmla="*/ 56565665 h 21600"/>
              <a:gd name="T4" fmla="*/ 320641425 w 21600"/>
              <a:gd name="T5" fmla="*/ 158441411 h 21600"/>
              <a:gd name="T6" fmla="*/ 493419373 w 21600"/>
              <a:gd name="T7" fmla="*/ 277652453 h 21600"/>
              <a:gd name="T8" fmla="*/ 366280380 w 21600"/>
              <a:gd name="T9" fmla="*/ 361412512 h 21600"/>
              <a:gd name="T10" fmla="*/ 282499828 w 21600"/>
              <a:gd name="T11" fmla="*/ 23429365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8" y="11950"/>
                </a:moveTo>
                <a:cubicBezTo>
                  <a:pt x="16476" y="11572"/>
                  <a:pt x="16516" y="11186"/>
                  <a:pt x="16516" y="10800"/>
                </a:cubicBezTo>
                <a:cubicBezTo>
                  <a:pt x="16516" y="8139"/>
                  <a:pt x="14681" y="5831"/>
                  <a:pt x="12089" y="5231"/>
                </a:cubicBezTo>
                <a:lnTo>
                  <a:pt x="13236" y="278"/>
                </a:lnTo>
                <a:cubicBezTo>
                  <a:pt x="18132" y="1412"/>
                  <a:pt x="21600" y="5773"/>
                  <a:pt x="21600" y="10800"/>
                </a:cubicBezTo>
                <a:cubicBezTo>
                  <a:pt x="21600" y="11530"/>
                  <a:pt x="21525" y="12259"/>
                  <a:pt x="21378" y="12974"/>
                </a:cubicBezTo>
                <a:lnTo>
                  <a:pt x="24023" y="13518"/>
                </a:lnTo>
                <a:lnTo>
                  <a:pt x="17833" y="17596"/>
                </a:lnTo>
                <a:lnTo>
                  <a:pt x="13754" y="11407"/>
                </a:lnTo>
                <a:lnTo>
                  <a:pt x="16398" y="11950"/>
                </a:lnTo>
                <a:close/>
              </a:path>
            </a:pathLst>
          </a:custGeom>
          <a:solidFill>
            <a:srgbClr val="99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4" name="AutoShape 14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286053059 w 21600"/>
              <a:gd name="T1" fmla="*/ 9489238 h 21600"/>
              <a:gd name="T2" fmla="*/ 176064396 w 21600"/>
              <a:gd name="T3" fmla="*/ 58599031 h 21600"/>
              <a:gd name="T4" fmla="*/ 255757364 w 21600"/>
              <a:gd name="T5" fmla="*/ 109639725 h 21600"/>
              <a:gd name="T6" fmla="*/ 432129746 w 21600"/>
              <a:gd name="T7" fmla="*/ 41099441 h 21600"/>
              <a:gd name="T8" fmla="*/ 420607146 w 21600"/>
              <a:gd name="T9" fmla="*/ 193091618 h 21600"/>
              <a:gd name="T10" fmla="*/ 268635589 w 21600"/>
              <a:gd name="T11" fmla="*/ 18156887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7" y="7081"/>
                </a:moveTo>
                <a:cubicBezTo>
                  <a:pt x="14043" y="5819"/>
                  <a:pt x="12463" y="5094"/>
                  <a:pt x="10800" y="5094"/>
                </a:cubicBezTo>
                <a:cubicBezTo>
                  <a:pt x="10279" y="5093"/>
                  <a:pt x="9761" y="5165"/>
                  <a:pt x="9259" y="5305"/>
                </a:cubicBezTo>
                <a:lnTo>
                  <a:pt x="7884" y="400"/>
                </a:lnTo>
                <a:cubicBezTo>
                  <a:pt x="8833" y="134"/>
                  <a:pt x="9814" y="-1"/>
                  <a:pt x="10800" y="0"/>
                </a:cubicBezTo>
                <a:cubicBezTo>
                  <a:pt x="13948" y="0"/>
                  <a:pt x="16939" y="1373"/>
                  <a:pt x="18991" y="3761"/>
                </a:cubicBezTo>
                <a:lnTo>
                  <a:pt x="21039" y="2001"/>
                </a:lnTo>
                <a:lnTo>
                  <a:pt x="20478" y="9401"/>
                </a:lnTo>
                <a:lnTo>
                  <a:pt x="13079" y="8840"/>
                </a:lnTo>
                <a:lnTo>
                  <a:pt x="15127" y="7081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5" name="AutoShape 15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142359036 w 21600"/>
              <a:gd name="T1" fmla="*/ 14706224 h 21600"/>
              <a:gd name="T2" fmla="*/ 108612723 w 21600"/>
              <a:gd name="T3" fmla="*/ 95981001 h 21600"/>
              <a:gd name="T4" fmla="*/ 180007877 w 21600"/>
              <a:gd name="T5" fmla="*/ 112843839 h 21600"/>
              <a:gd name="T6" fmla="*/ 221805679 w 21600"/>
              <a:gd name="T7" fmla="*/ -55456543 h 21600"/>
              <a:gd name="T8" fmla="*/ 329822816 w 21600"/>
              <a:gd name="T9" fmla="*/ 52560558 h 21600"/>
              <a:gd name="T10" fmla="*/ 221805679 w 21600"/>
              <a:gd name="T11" fmla="*/ 16057753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99" y="5118"/>
                </a:moveTo>
                <a:cubicBezTo>
                  <a:pt x="9396" y="5118"/>
                  <a:pt x="8042" y="5637"/>
                  <a:pt x="6999" y="6575"/>
                </a:cubicBezTo>
                <a:lnTo>
                  <a:pt x="3576" y="2771"/>
                </a:lnTo>
                <a:cubicBezTo>
                  <a:pt x="5559" y="987"/>
                  <a:pt x="8132" y="0"/>
                  <a:pt x="10799" y="0"/>
                </a:cubicBezTo>
                <a:lnTo>
                  <a:pt x="10799" y="-2700"/>
                </a:lnTo>
                <a:lnTo>
                  <a:pt x="16058" y="2559"/>
                </a:lnTo>
                <a:lnTo>
                  <a:pt x="10799" y="7818"/>
                </a:lnTo>
                <a:lnTo>
                  <a:pt x="10799" y="5118"/>
                </a:lnTo>
                <a:close/>
              </a:path>
            </a:pathLst>
          </a:custGeom>
          <a:solidFill>
            <a:srgbClr val="CCFF99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6" name="AutoShape 16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51718434 w 21600"/>
              <a:gd name="T1" fmla="*/ 79426149 h 21600"/>
              <a:gd name="T2" fmla="*/ 91482744 w 21600"/>
              <a:gd name="T3" fmla="*/ 113377834 h 21600"/>
              <a:gd name="T4" fmla="*/ 131883932 w 21600"/>
              <a:gd name="T5" fmla="*/ 146528526 h 21600"/>
              <a:gd name="T6" fmla="*/ 9735742 w 21600"/>
              <a:gd name="T7" fmla="*/ 43194576 h 21600"/>
              <a:gd name="T8" fmla="*/ 161522417 w 21600"/>
              <a:gd name="T9" fmla="*/ 30213585 h 21600"/>
              <a:gd name="T10" fmla="*/ 174523894 w 21600"/>
              <a:gd name="T11" fmla="*/ 18197976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32" y="7121"/>
                </a:moveTo>
                <a:cubicBezTo>
                  <a:pt x="6425" y="7130"/>
                  <a:pt x="6417" y="7139"/>
                  <a:pt x="6410" y="7148"/>
                </a:cubicBezTo>
                <a:lnTo>
                  <a:pt x="2497" y="3892"/>
                </a:lnTo>
                <a:cubicBezTo>
                  <a:pt x="2511" y="3875"/>
                  <a:pt x="2525" y="3859"/>
                  <a:pt x="2539" y="3842"/>
                </a:cubicBezTo>
                <a:lnTo>
                  <a:pt x="474" y="2103"/>
                </a:lnTo>
                <a:lnTo>
                  <a:pt x="7864" y="1471"/>
                </a:lnTo>
                <a:lnTo>
                  <a:pt x="8497" y="8860"/>
                </a:lnTo>
                <a:lnTo>
                  <a:pt x="6432" y="7121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 rot="2256875">
            <a:off x="3286125" y="3362300"/>
            <a:ext cx="719138" cy="76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7668" name="Text Box 18"/>
          <p:cNvSpPr txBox="1">
            <a:spLocks noChangeArrowheads="1"/>
          </p:cNvSpPr>
          <p:nvPr/>
        </p:nvSpPr>
        <p:spPr bwMode="auto">
          <a:xfrm>
            <a:off x="3548063" y="3941737"/>
            <a:ext cx="202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C83C3C"/>
                </a:solidFill>
              </a:rPr>
              <a:t>Communication</a:t>
            </a:r>
          </a:p>
        </p:txBody>
      </p:sp>
      <p:sp>
        <p:nvSpPr>
          <p:cNvPr id="23" name="Rectangle 19"/>
          <p:cNvSpPr txBox="1">
            <a:spLocks noChangeArrowheads="1"/>
          </p:cNvSpPr>
          <p:nvPr/>
        </p:nvSpPr>
        <p:spPr bwMode="auto">
          <a:xfrm>
            <a:off x="419735" y="881063"/>
            <a:ext cx="83534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50" kern="0" dirty="0" smtClean="0"/>
              <a:t>Implementation steps for a Balanced Scorecard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099778" name="Text Box 2"/>
          <p:cNvSpPr txBox="1">
            <a:spLocks noChangeArrowheads="1"/>
          </p:cNvSpPr>
          <p:nvPr/>
        </p:nvSpPr>
        <p:spPr bwMode="auto">
          <a:xfrm>
            <a:off x="3203810" y="1628750"/>
            <a:ext cx="2711450" cy="71913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 dirty="0">
                <a:latin typeface="Arial" pitchFamily="34" charset="0"/>
              </a:rPr>
              <a:t>I. Identification of objectives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 smtClean="0">
                <a:latin typeface="Arial" pitchFamily="34" charset="0"/>
              </a:rPr>
              <a:t>(</a:t>
            </a:r>
            <a:r>
              <a:rPr lang="en-US" sz="1200" b="1">
                <a:latin typeface="Arial" pitchFamily="34" charset="0"/>
              </a:rPr>
              <a:t>key image, key objective, </a:t>
            </a:r>
            <a:br>
              <a:rPr lang="en-US" sz="1200" b="1">
                <a:latin typeface="Arial" pitchFamily="34" charset="0"/>
              </a:rPr>
            </a:br>
            <a:r>
              <a:rPr lang="en-US" sz="1200" b="1" i="1">
                <a:latin typeface="Arial" pitchFamily="34" charset="0"/>
              </a:rPr>
              <a:t>key indicator</a:t>
            </a:r>
            <a:r>
              <a:rPr lang="en-US" sz="1200" b="1" smtClean="0">
                <a:latin typeface="Arial" pitchFamily="34" charset="0"/>
              </a:rPr>
              <a:t>)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099779" name="Text Box 3"/>
          <p:cNvSpPr txBox="1">
            <a:spLocks noChangeArrowheads="1"/>
          </p:cNvSpPr>
          <p:nvPr/>
        </p:nvSpPr>
        <p:spPr bwMode="auto">
          <a:xfrm>
            <a:off x="5988050" y="2662212"/>
            <a:ext cx="2159000" cy="719138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EEFFDD"/>
              </a:gs>
              <a:gs pos="100000">
                <a:srgbClr val="CCFF66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II. Develop strategic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action frame</a:t>
            </a:r>
          </a:p>
        </p:txBody>
      </p:sp>
      <p:sp>
        <p:nvSpPr>
          <p:cNvPr id="1099780" name="Text Box 4"/>
          <p:cNvSpPr txBox="1">
            <a:spLocks noChangeArrowheads="1"/>
          </p:cNvSpPr>
          <p:nvPr/>
        </p:nvSpPr>
        <p:spPr bwMode="auto">
          <a:xfrm>
            <a:off x="6324600" y="4143350"/>
            <a:ext cx="2159000" cy="719137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rgbClr val="EEFFDD"/>
              </a:gs>
              <a:gs pos="100000">
                <a:srgbClr val="99FF33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III. Complete action frame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with actions (collect ideas)</a:t>
            </a:r>
          </a:p>
        </p:txBody>
      </p:sp>
      <p:sp>
        <p:nvSpPr>
          <p:cNvPr id="1099781" name="Text Box 5"/>
          <p:cNvSpPr txBox="1">
            <a:spLocks noChangeArrowheads="1"/>
          </p:cNvSpPr>
          <p:nvPr/>
        </p:nvSpPr>
        <p:spPr bwMode="auto">
          <a:xfrm>
            <a:off x="5372100" y="5629250"/>
            <a:ext cx="2159000" cy="719137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EEFFDD"/>
              </a:gs>
              <a:gs pos="100000">
                <a:srgbClr val="66FF33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IV. Bundle actions into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strategic projects</a:t>
            </a:r>
          </a:p>
        </p:txBody>
      </p:sp>
      <p:sp>
        <p:nvSpPr>
          <p:cNvPr id="1099782" name="Text Box 6"/>
          <p:cNvSpPr txBox="1">
            <a:spLocks noChangeArrowheads="1"/>
          </p:cNvSpPr>
          <p:nvPr/>
        </p:nvSpPr>
        <p:spPr bwMode="auto">
          <a:xfrm>
            <a:off x="1600200" y="5629250"/>
            <a:ext cx="2159000" cy="719137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EEFFDD"/>
              </a:gs>
              <a:gs pos="100000">
                <a:srgbClr val="33CC33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V. Reporting with the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Balanced Scorecard</a:t>
            </a:r>
          </a:p>
        </p:txBody>
      </p:sp>
      <p:sp>
        <p:nvSpPr>
          <p:cNvPr id="1099783" name="Text Box 7"/>
          <p:cNvSpPr txBox="1">
            <a:spLocks noChangeArrowheads="1"/>
          </p:cNvSpPr>
          <p:nvPr/>
        </p:nvSpPr>
        <p:spPr bwMode="auto">
          <a:xfrm>
            <a:off x="635000" y="4143350"/>
            <a:ext cx="2159000" cy="719137"/>
          </a:xfrm>
          <a:prstGeom prst="rect">
            <a:avLst/>
          </a:prstGeom>
          <a:gradFill rotWithShape="1">
            <a:gsLst>
              <a:gs pos="0">
                <a:srgbClr val="0099CC"/>
              </a:gs>
              <a:gs pos="50000">
                <a:srgbClr val="EEFFDD"/>
              </a:gs>
              <a:gs pos="100000">
                <a:srgbClr val="0099CC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VI. Arrange the BSC into the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process of leading</a:t>
            </a:r>
          </a:p>
        </p:txBody>
      </p:sp>
      <p:sp>
        <p:nvSpPr>
          <p:cNvPr id="1099784" name="Text Box 8"/>
          <p:cNvSpPr txBox="1">
            <a:spLocks noChangeArrowheads="1"/>
          </p:cNvSpPr>
          <p:nvPr/>
        </p:nvSpPr>
        <p:spPr bwMode="auto">
          <a:xfrm>
            <a:off x="996950" y="2662212"/>
            <a:ext cx="2159000" cy="7191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EEFFDD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1200" b="1">
                <a:latin typeface="Arial" pitchFamily="34" charset="0"/>
              </a:rPr>
              <a:t>VII. Organize </a:t>
            </a:r>
            <a:br>
              <a:rPr lang="en-US" sz="1200" b="1">
                <a:latin typeface="Arial" pitchFamily="34" charset="0"/>
              </a:rPr>
            </a:br>
            <a:r>
              <a:rPr lang="en-US" sz="1200" b="1">
                <a:latin typeface="Arial" pitchFamily="34" charset="0"/>
              </a:rPr>
              <a:t>learning process</a:t>
            </a:r>
          </a:p>
        </p:txBody>
      </p:sp>
      <p:sp>
        <p:nvSpPr>
          <p:cNvPr id="21515" name="AutoShape 9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1478878 w 21600"/>
              <a:gd name="T1" fmla="*/ 196172480 h 21600"/>
              <a:gd name="T2" fmla="*/ 70306652 w 21600"/>
              <a:gd name="T3" fmla="*/ 299444786 h 21600"/>
              <a:gd name="T4" fmla="*/ 103991358 w 21600"/>
              <a:gd name="T5" fmla="*/ 208105823 h 21600"/>
              <a:gd name="T6" fmla="*/ 10680480 w 21600"/>
              <a:gd name="T7" fmla="*/ 42085311 h 21600"/>
              <a:gd name="T8" fmla="*/ 161604537 w 21600"/>
              <a:gd name="T9" fmla="*/ 29946587 h 21600"/>
              <a:gd name="T10" fmla="*/ 173722901 w 21600"/>
              <a:gd name="T11" fmla="*/ 1808706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02" y="7056"/>
                </a:moveTo>
                <a:cubicBezTo>
                  <a:pt x="5513" y="8101"/>
                  <a:pt x="5025" y="9428"/>
                  <a:pt x="5025" y="10799"/>
                </a:cubicBezTo>
                <a:cubicBezTo>
                  <a:pt x="5024" y="11715"/>
                  <a:pt x="5242" y="12618"/>
                  <a:pt x="5660" y="13433"/>
                </a:cubicBezTo>
                <a:lnTo>
                  <a:pt x="1188" y="15724"/>
                </a:lnTo>
                <a:cubicBezTo>
                  <a:pt x="407" y="14200"/>
                  <a:pt x="0" y="12512"/>
                  <a:pt x="0" y="10800"/>
                </a:cubicBezTo>
                <a:cubicBezTo>
                  <a:pt x="-1" y="8234"/>
                  <a:pt x="913" y="5752"/>
                  <a:pt x="2576" y="3799"/>
                </a:cubicBezTo>
                <a:lnTo>
                  <a:pt x="520" y="2049"/>
                </a:lnTo>
                <a:lnTo>
                  <a:pt x="7868" y="1458"/>
                </a:lnTo>
                <a:lnTo>
                  <a:pt x="8458" y="8806"/>
                </a:lnTo>
                <a:lnTo>
                  <a:pt x="6402" y="705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16" name="AutoShape 10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82609769 w 21600"/>
              <a:gd name="T1" fmla="*/ 394521929 h 21600"/>
              <a:gd name="T2" fmla="*/ 222031688 w 21600"/>
              <a:gd name="T3" fmla="*/ 391954567 h 21600"/>
              <a:gd name="T4" fmla="*/ 147473408 w 21600"/>
              <a:gd name="T5" fmla="*/ 314048320 h 21600"/>
              <a:gd name="T6" fmla="*/ -49212555 w 21600"/>
              <a:gd name="T7" fmla="*/ 280363704 h 21600"/>
              <a:gd name="T8" fmla="*/ 32863209 w 21600"/>
              <a:gd name="T9" fmla="*/ 153019053 h 21600"/>
              <a:gd name="T10" fmla="*/ 160228417 w 21600"/>
              <a:gd name="T11" fmla="*/ 23511528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162" y="12017"/>
                </a:moveTo>
                <a:cubicBezTo>
                  <a:pt x="5735" y="14672"/>
                  <a:pt x="8083" y="16568"/>
                  <a:pt x="10800" y="16568"/>
                </a:cubicBezTo>
                <a:cubicBezTo>
                  <a:pt x="10802" y="16567"/>
                  <a:pt x="10804" y="16567"/>
                  <a:pt x="10806" y="16567"/>
                </a:cubicBezTo>
                <a:lnTo>
                  <a:pt x="10813" y="21599"/>
                </a:lnTo>
                <a:cubicBezTo>
                  <a:pt x="10808" y="21599"/>
                  <a:pt x="10804" y="21599"/>
                  <a:pt x="10800" y="21600"/>
                </a:cubicBezTo>
                <a:cubicBezTo>
                  <a:pt x="5714" y="21600"/>
                  <a:pt x="1317" y="18051"/>
                  <a:pt x="243" y="13080"/>
                </a:cubicBezTo>
                <a:lnTo>
                  <a:pt x="-2396" y="13650"/>
                </a:lnTo>
                <a:lnTo>
                  <a:pt x="1600" y="7450"/>
                </a:lnTo>
                <a:lnTo>
                  <a:pt x="7801" y="11447"/>
                </a:lnTo>
                <a:lnTo>
                  <a:pt x="5162" y="12017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17" name="AutoShape 11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308667093 w 21600"/>
              <a:gd name="T1" fmla="*/ 425926746 h 21600"/>
              <a:gd name="T2" fmla="*/ 381767098 w 21600"/>
              <a:gd name="T3" fmla="*/ 277282698 h 21600"/>
              <a:gd name="T4" fmla="*/ 267526467 w 21600"/>
              <a:gd name="T5" fmla="*/ 329268184 h 21600"/>
              <a:gd name="T6" fmla="*/ 105634475 w 21600"/>
              <a:gd name="T7" fmla="*/ 473578430 h 21600"/>
              <a:gd name="T8" fmla="*/ 52827556 w 21600"/>
              <a:gd name="T9" fmla="*/ 330295186 h 21600"/>
              <a:gd name="T10" fmla="*/ 196131348 w 21600"/>
              <a:gd name="T11" fmla="*/ 2774882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8418" y="15961"/>
                </a:moveTo>
                <a:cubicBezTo>
                  <a:pt x="9164" y="16306"/>
                  <a:pt x="9977" y="16485"/>
                  <a:pt x="10800" y="16485"/>
                </a:cubicBezTo>
                <a:cubicBezTo>
                  <a:pt x="13221" y="16484"/>
                  <a:pt x="15377" y="14950"/>
                  <a:pt x="16171" y="12662"/>
                </a:cubicBezTo>
                <a:lnTo>
                  <a:pt x="21003" y="14338"/>
                </a:lnTo>
                <a:cubicBezTo>
                  <a:pt x="19496" y="18685"/>
                  <a:pt x="15400" y="21599"/>
                  <a:pt x="10800" y="21600"/>
                </a:cubicBezTo>
                <a:cubicBezTo>
                  <a:pt x="9237" y="21600"/>
                  <a:pt x="7693" y="21260"/>
                  <a:pt x="6274" y="20606"/>
                </a:cubicBezTo>
                <a:lnTo>
                  <a:pt x="5143" y="23057"/>
                </a:lnTo>
                <a:lnTo>
                  <a:pt x="2572" y="16081"/>
                </a:lnTo>
                <a:lnTo>
                  <a:pt x="9549" y="13510"/>
                </a:lnTo>
                <a:lnTo>
                  <a:pt x="8418" y="1596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18" name="AutoShape 12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431698365 w 21600"/>
              <a:gd name="T1" fmla="*/ 293652673 h 21600"/>
              <a:gd name="T2" fmla="*/ 375564099 w 21600"/>
              <a:gd name="T3" fmla="*/ 149157513 h 21600"/>
              <a:gd name="T4" fmla="*/ 333704671 w 21600"/>
              <a:gd name="T5" fmla="*/ 260111731 h 21600"/>
              <a:gd name="T6" fmla="*/ 347342901 w 21600"/>
              <a:gd name="T7" fmla="*/ 469059679 h 21600"/>
              <a:gd name="T8" fmla="*/ 203155835 w 21600"/>
              <a:gd name="T9" fmla="*/ 421983266 h 21600"/>
              <a:gd name="T10" fmla="*/ 250252886 w 21600"/>
              <a:gd name="T11" fmla="*/ 2778168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406" y="15934"/>
                </a:moveTo>
                <a:cubicBezTo>
                  <a:pt x="15339" y="14952"/>
                  <a:pt x="16558" y="12968"/>
                  <a:pt x="16558" y="10800"/>
                </a:cubicBezTo>
                <a:cubicBezTo>
                  <a:pt x="16558" y="9949"/>
                  <a:pt x="16369" y="9109"/>
                  <a:pt x="16005" y="8339"/>
                </a:cubicBezTo>
                <a:lnTo>
                  <a:pt x="20564" y="6185"/>
                </a:lnTo>
                <a:cubicBezTo>
                  <a:pt x="21246" y="7628"/>
                  <a:pt x="21600" y="9204"/>
                  <a:pt x="21600" y="10800"/>
                </a:cubicBezTo>
                <a:cubicBezTo>
                  <a:pt x="21600" y="14866"/>
                  <a:pt x="19315" y="18588"/>
                  <a:pt x="15689" y="20430"/>
                </a:cubicBezTo>
                <a:lnTo>
                  <a:pt x="16911" y="22837"/>
                </a:lnTo>
                <a:lnTo>
                  <a:pt x="9891" y="20545"/>
                </a:lnTo>
                <a:lnTo>
                  <a:pt x="12184" y="13526"/>
                </a:lnTo>
                <a:lnTo>
                  <a:pt x="13406" y="15934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19" name="AutoShape 13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408550551 w 21600"/>
              <a:gd name="T1" fmla="*/ 102060605 h 21600"/>
              <a:gd name="T2" fmla="*/ 260070743 w 21600"/>
              <a:gd name="T3" fmla="*/ 56565665 h 21600"/>
              <a:gd name="T4" fmla="*/ 320641425 w 21600"/>
              <a:gd name="T5" fmla="*/ 158441411 h 21600"/>
              <a:gd name="T6" fmla="*/ 493419373 w 21600"/>
              <a:gd name="T7" fmla="*/ 277652453 h 21600"/>
              <a:gd name="T8" fmla="*/ 366280380 w 21600"/>
              <a:gd name="T9" fmla="*/ 361412512 h 21600"/>
              <a:gd name="T10" fmla="*/ 282499828 w 21600"/>
              <a:gd name="T11" fmla="*/ 23429365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8" y="11950"/>
                </a:moveTo>
                <a:cubicBezTo>
                  <a:pt x="16476" y="11572"/>
                  <a:pt x="16516" y="11186"/>
                  <a:pt x="16516" y="10800"/>
                </a:cubicBezTo>
                <a:cubicBezTo>
                  <a:pt x="16516" y="8139"/>
                  <a:pt x="14681" y="5831"/>
                  <a:pt x="12089" y="5231"/>
                </a:cubicBezTo>
                <a:lnTo>
                  <a:pt x="13236" y="278"/>
                </a:lnTo>
                <a:cubicBezTo>
                  <a:pt x="18132" y="1412"/>
                  <a:pt x="21600" y="5773"/>
                  <a:pt x="21600" y="10800"/>
                </a:cubicBezTo>
                <a:cubicBezTo>
                  <a:pt x="21600" y="11530"/>
                  <a:pt x="21525" y="12259"/>
                  <a:pt x="21378" y="12974"/>
                </a:cubicBezTo>
                <a:lnTo>
                  <a:pt x="24023" y="13518"/>
                </a:lnTo>
                <a:lnTo>
                  <a:pt x="17833" y="17596"/>
                </a:lnTo>
                <a:lnTo>
                  <a:pt x="13754" y="11407"/>
                </a:lnTo>
                <a:lnTo>
                  <a:pt x="16398" y="11950"/>
                </a:lnTo>
                <a:close/>
              </a:path>
            </a:pathLst>
          </a:custGeom>
          <a:solidFill>
            <a:srgbClr val="99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20" name="AutoShape 14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286053059 w 21600"/>
              <a:gd name="T1" fmla="*/ 9489238 h 21600"/>
              <a:gd name="T2" fmla="*/ 176064396 w 21600"/>
              <a:gd name="T3" fmla="*/ 58599031 h 21600"/>
              <a:gd name="T4" fmla="*/ 255757364 w 21600"/>
              <a:gd name="T5" fmla="*/ 109639725 h 21600"/>
              <a:gd name="T6" fmla="*/ 432129746 w 21600"/>
              <a:gd name="T7" fmla="*/ 41099441 h 21600"/>
              <a:gd name="T8" fmla="*/ 420607146 w 21600"/>
              <a:gd name="T9" fmla="*/ 193091618 h 21600"/>
              <a:gd name="T10" fmla="*/ 268635589 w 21600"/>
              <a:gd name="T11" fmla="*/ 18156887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7" y="7081"/>
                </a:moveTo>
                <a:cubicBezTo>
                  <a:pt x="14043" y="5819"/>
                  <a:pt x="12463" y="5094"/>
                  <a:pt x="10800" y="5094"/>
                </a:cubicBezTo>
                <a:cubicBezTo>
                  <a:pt x="10279" y="5093"/>
                  <a:pt x="9761" y="5165"/>
                  <a:pt x="9259" y="5305"/>
                </a:cubicBezTo>
                <a:lnTo>
                  <a:pt x="7884" y="400"/>
                </a:lnTo>
                <a:cubicBezTo>
                  <a:pt x="8833" y="134"/>
                  <a:pt x="9814" y="-1"/>
                  <a:pt x="10800" y="0"/>
                </a:cubicBezTo>
                <a:cubicBezTo>
                  <a:pt x="13948" y="0"/>
                  <a:pt x="16939" y="1373"/>
                  <a:pt x="18991" y="3761"/>
                </a:cubicBezTo>
                <a:lnTo>
                  <a:pt x="21039" y="2001"/>
                </a:lnTo>
                <a:lnTo>
                  <a:pt x="20478" y="9401"/>
                </a:lnTo>
                <a:lnTo>
                  <a:pt x="13079" y="8840"/>
                </a:lnTo>
                <a:lnTo>
                  <a:pt x="15127" y="7081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21" name="AutoShape 15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142359036 w 21600"/>
              <a:gd name="T1" fmla="*/ 14706224 h 21600"/>
              <a:gd name="T2" fmla="*/ 108612723 w 21600"/>
              <a:gd name="T3" fmla="*/ 95981001 h 21600"/>
              <a:gd name="T4" fmla="*/ 180007877 w 21600"/>
              <a:gd name="T5" fmla="*/ 112843839 h 21600"/>
              <a:gd name="T6" fmla="*/ 221805679 w 21600"/>
              <a:gd name="T7" fmla="*/ -55456543 h 21600"/>
              <a:gd name="T8" fmla="*/ 329822816 w 21600"/>
              <a:gd name="T9" fmla="*/ 52560558 h 21600"/>
              <a:gd name="T10" fmla="*/ 221805679 w 21600"/>
              <a:gd name="T11" fmla="*/ 16057753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99" y="5118"/>
                </a:moveTo>
                <a:cubicBezTo>
                  <a:pt x="9396" y="5118"/>
                  <a:pt x="8042" y="5637"/>
                  <a:pt x="6999" y="6575"/>
                </a:cubicBezTo>
                <a:lnTo>
                  <a:pt x="3576" y="2771"/>
                </a:lnTo>
                <a:cubicBezTo>
                  <a:pt x="5559" y="987"/>
                  <a:pt x="8132" y="0"/>
                  <a:pt x="10799" y="0"/>
                </a:cubicBezTo>
                <a:lnTo>
                  <a:pt x="10799" y="-2700"/>
                </a:lnTo>
                <a:lnTo>
                  <a:pt x="16058" y="2559"/>
                </a:lnTo>
                <a:lnTo>
                  <a:pt x="10799" y="7818"/>
                </a:lnTo>
                <a:lnTo>
                  <a:pt x="10799" y="5118"/>
                </a:lnTo>
                <a:close/>
              </a:path>
            </a:pathLst>
          </a:custGeom>
          <a:solidFill>
            <a:srgbClr val="CCFF99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22" name="AutoShape 16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51718434 w 21600"/>
              <a:gd name="T1" fmla="*/ 79426149 h 21600"/>
              <a:gd name="T2" fmla="*/ 91482744 w 21600"/>
              <a:gd name="T3" fmla="*/ 113377834 h 21600"/>
              <a:gd name="T4" fmla="*/ 131883932 w 21600"/>
              <a:gd name="T5" fmla="*/ 146528526 h 21600"/>
              <a:gd name="T6" fmla="*/ 9735742 w 21600"/>
              <a:gd name="T7" fmla="*/ 43194576 h 21600"/>
              <a:gd name="T8" fmla="*/ 161522417 w 21600"/>
              <a:gd name="T9" fmla="*/ 30213585 h 21600"/>
              <a:gd name="T10" fmla="*/ 174523894 w 21600"/>
              <a:gd name="T11" fmla="*/ 18197976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32" y="7121"/>
                </a:moveTo>
                <a:cubicBezTo>
                  <a:pt x="6425" y="7130"/>
                  <a:pt x="6417" y="7139"/>
                  <a:pt x="6410" y="7148"/>
                </a:cubicBezTo>
                <a:lnTo>
                  <a:pt x="2497" y="3892"/>
                </a:lnTo>
                <a:cubicBezTo>
                  <a:pt x="2511" y="3875"/>
                  <a:pt x="2525" y="3859"/>
                  <a:pt x="2539" y="3842"/>
                </a:cubicBezTo>
                <a:lnTo>
                  <a:pt x="474" y="2103"/>
                </a:lnTo>
                <a:lnTo>
                  <a:pt x="7864" y="1471"/>
                </a:lnTo>
                <a:lnTo>
                  <a:pt x="8497" y="8860"/>
                </a:lnTo>
                <a:lnTo>
                  <a:pt x="6432" y="7121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 rot="2256875">
            <a:off x="3286125" y="3362300"/>
            <a:ext cx="719138" cy="76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524" name="Text Box 18"/>
          <p:cNvSpPr txBox="1">
            <a:spLocks noChangeArrowheads="1"/>
          </p:cNvSpPr>
          <p:nvPr/>
        </p:nvSpPr>
        <p:spPr bwMode="auto">
          <a:xfrm>
            <a:off x="3548063" y="3941737"/>
            <a:ext cx="202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C83C3C"/>
                </a:solidFill>
              </a:rPr>
              <a:t>Communication</a:t>
            </a:r>
          </a:p>
        </p:txBody>
      </p:sp>
      <p:sp>
        <p:nvSpPr>
          <p:cNvPr id="21525" name="Rectangle 19"/>
          <p:cNvSpPr>
            <a:spLocks noGrp="1" noChangeArrowheads="1"/>
          </p:cNvSpPr>
          <p:nvPr>
            <p:ph type="title"/>
          </p:nvPr>
        </p:nvSpPr>
        <p:spPr>
          <a:xfrm>
            <a:off x="419735" y="881063"/>
            <a:ext cx="8353425" cy="982662"/>
          </a:xfrm>
          <a:noFill/>
        </p:spPr>
        <p:txBody>
          <a:bodyPr/>
          <a:lstStyle/>
          <a:p>
            <a:r>
              <a:rPr lang="en-US" sz="2750" dirty="0" smtClean="0"/>
              <a:t>Implementation steps for a Balanced Scorecard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23" name="Ellipse 22"/>
          <p:cNvSpPr/>
          <p:nvPr/>
        </p:nvSpPr>
        <p:spPr bwMode="auto">
          <a:xfrm>
            <a:off x="3124200" y="1523886"/>
            <a:ext cx="3040574" cy="9542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SAX4XtvSJ3nsiC2yJaCsbNEPadVm25s1XV93JZu1WGupfR52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21">
            <a:off x="5170656" y="1295355"/>
            <a:ext cx="3476389" cy="3414788"/>
          </a:xfrm>
          <a:prstGeom prst="rect">
            <a:avLst/>
          </a:prstGeom>
          <a:solidFill>
            <a:schemeClr val="bg1">
              <a:alpha val="37000"/>
            </a:schemeClr>
          </a:solidFill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1163" y="1693863"/>
            <a:ext cx="8266112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0"/>
          <a:lstStyle/>
          <a:p>
            <a:pPr marL="355600" indent="-355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What we focus on the implementation of the strategy ?</a:t>
            </a:r>
          </a:p>
          <a:p>
            <a:pPr marL="812800" lvl="1" indent="-355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Symbol" pitchFamily="18" charset="2"/>
              <a:buChar char="-"/>
            </a:pPr>
            <a:r>
              <a:rPr lang="en-US" sz="2000" dirty="0" smtClean="0"/>
              <a:t>What will be our strategic period?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            </a:t>
            </a:r>
            <a:r>
              <a:rPr lang="en-US" sz="2000" dirty="0" smtClean="0">
                <a:solidFill>
                  <a:schemeClr val="tx2"/>
                </a:solidFill>
              </a:rPr>
              <a:t>(1-3 </a:t>
            </a:r>
            <a:r>
              <a:rPr lang="en-US" sz="2000" dirty="0">
                <a:solidFill>
                  <a:schemeClr val="tx2"/>
                </a:solidFill>
              </a:rPr>
              <a:t>years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lang="en-US" sz="2000" dirty="0" smtClean="0"/>
          </a:p>
          <a:p>
            <a:pPr marL="812800" lvl="1" indent="-355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Symbol" pitchFamily="18" charset="2"/>
              <a:buChar char="-"/>
            </a:pPr>
            <a:r>
              <a:rPr lang="de-DE" sz="2000" dirty="0"/>
              <a:t>Key </a:t>
            </a:r>
            <a:r>
              <a:rPr lang="de-DE" sz="2000" dirty="0" err="1"/>
              <a:t>objective</a:t>
            </a:r>
            <a:r>
              <a:rPr lang="de-DE" sz="2000" dirty="0"/>
              <a:t>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What </a:t>
            </a:r>
            <a:r>
              <a:rPr lang="en-US" sz="2000" dirty="0"/>
              <a:t>do we want to achieve </a:t>
            </a:r>
            <a:r>
              <a:rPr lang="en-US" sz="2000" dirty="0" smtClean="0"/>
              <a:t>in this period ? </a:t>
            </a:r>
            <a:br>
              <a:rPr lang="en-US" sz="2000" dirty="0" smtClean="0"/>
            </a:br>
            <a:r>
              <a:rPr lang="en-US" sz="2000" dirty="0" smtClean="0"/>
              <a:t>(a “milestone“ of the vision)</a:t>
            </a:r>
            <a:endParaRPr lang="en-US" sz="2000" dirty="0"/>
          </a:p>
          <a:p>
            <a:pPr marL="812800" lvl="1" indent="-355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Symbol" pitchFamily="18" charset="2"/>
              <a:buChar char="-"/>
            </a:pPr>
            <a:r>
              <a:rPr lang="de-DE" sz="2000" dirty="0" smtClean="0"/>
              <a:t>Key </a:t>
            </a:r>
            <a:r>
              <a:rPr lang="de-DE" sz="2000" dirty="0" err="1" smtClean="0"/>
              <a:t>image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Strategic message: </a:t>
            </a:r>
            <a:r>
              <a:rPr lang="en-US" sz="2000" dirty="0"/>
              <a:t>How do we want to be seen </a:t>
            </a:r>
            <a:r>
              <a:rPr lang="en-US" sz="2000" dirty="0" smtClean="0"/>
              <a:t>after this period ?</a:t>
            </a:r>
            <a:endParaRPr lang="en-US" sz="2000" dirty="0"/>
          </a:p>
          <a:p>
            <a:pPr marL="812800" lvl="1" indent="-3556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Symbol" pitchFamily="18" charset="2"/>
              <a:buChar char="-"/>
            </a:pPr>
            <a:r>
              <a:rPr lang="en-US" sz="2000" i="1" dirty="0"/>
              <a:t>Key </a:t>
            </a:r>
            <a:r>
              <a:rPr lang="en-US" sz="2000" i="1" dirty="0" smtClean="0"/>
              <a:t>indicator</a:t>
            </a:r>
            <a:br>
              <a:rPr lang="en-US" sz="2000" i="1" dirty="0" smtClean="0"/>
            </a:br>
            <a:r>
              <a:rPr lang="en-US" sz="2000" i="1" dirty="0" smtClean="0"/>
              <a:t>How can we </a:t>
            </a:r>
            <a:r>
              <a:rPr lang="en-US" sz="2000" i="1" dirty="0" err="1" smtClean="0"/>
              <a:t>recognise</a:t>
            </a:r>
            <a:r>
              <a:rPr lang="en-US" sz="2000" i="1" dirty="0" smtClean="0"/>
              <a:t> </a:t>
            </a:r>
            <a:r>
              <a:rPr lang="en-US" sz="2000" i="1" dirty="0"/>
              <a:t>that we are successful</a:t>
            </a:r>
            <a:r>
              <a:rPr lang="en-US" sz="2000" i="1" dirty="0" smtClean="0"/>
              <a:t>?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 smtClean="0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US" sz="2800" b="1" dirty="0">
                <a:solidFill>
                  <a:schemeClr val="tx2"/>
                </a:solidFill>
              </a:rPr>
              <a:t>G</a:t>
            </a:r>
            <a:r>
              <a:rPr lang="en-US" sz="2800" b="1" dirty="0" smtClean="0">
                <a:solidFill>
                  <a:schemeClr val="tx2"/>
                </a:solidFill>
              </a:rPr>
              <a:t>oals we want to </a:t>
            </a:r>
            <a:r>
              <a:rPr lang="en-US" sz="2800" b="1" dirty="0" err="1" smtClean="0">
                <a:solidFill>
                  <a:schemeClr val="tx2"/>
                </a:solidFill>
              </a:rPr>
              <a:t>realise</a:t>
            </a:r>
            <a:r>
              <a:rPr lang="en-US" sz="2800" b="1" dirty="0" smtClean="0">
                <a:solidFill>
                  <a:schemeClr val="tx2"/>
                </a:solidFill>
              </a:rPr>
              <a:t> in the next future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183746" name="Text Box 2"/>
          <p:cNvSpPr txBox="1">
            <a:spLocks noChangeArrowheads="1"/>
          </p:cNvSpPr>
          <p:nvPr/>
        </p:nvSpPr>
        <p:spPr bwMode="auto">
          <a:xfrm>
            <a:off x="422275" y="1563688"/>
            <a:ext cx="83534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0"/>
          <a:lstStyle/>
          <a:p>
            <a:pPr>
              <a:spcBef>
                <a:spcPct val="50000"/>
              </a:spcBef>
            </a:pPr>
            <a:r>
              <a:rPr lang="de-DE" b="1" dirty="0" err="1"/>
              <a:t>What</a:t>
            </a:r>
            <a:r>
              <a:rPr lang="de-DE" b="1" dirty="0"/>
              <a:t> do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want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achieve</a:t>
            </a:r>
            <a:r>
              <a:rPr lang="de-DE" b="1" dirty="0"/>
              <a:t> </a:t>
            </a:r>
            <a:r>
              <a:rPr lang="de-DE" b="1" dirty="0" smtClean="0"/>
              <a:t>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next</a:t>
            </a:r>
            <a:r>
              <a:rPr lang="de-DE" b="1" dirty="0" smtClean="0"/>
              <a:t> 1 – 2 </a:t>
            </a:r>
            <a:r>
              <a:rPr lang="de-DE" b="1" dirty="0" err="1" smtClean="0"/>
              <a:t>years</a:t>
            </a:r>
            <a:r>
              <a:rPr lang="de-DE" b="1" dirty="0" smtClean="0"/>
              <a:t> ?</a:t>
            </a:r>
            <a:endParaRPr lang="de-DE" b="1" dirty="0"/>
          </a:p>
        </p:txBody>
      </p:sp>
      <p:sp>
        <p:nvSpPr>
          <p:cNvPr id="1183747" name="Text Box 3"/>
          <p:cNvSpPr txBox="1">
            <a:spLocks noChangeArrowheads="1"/>
          </p:cNvSpPr>
          <p:nvPr/>
        </p:nvSpPr>
        <p:spPr bwMode="auto">
          <a:xfrm>
            <a:off x="1870075" y="5805488"/>
            <a:ext cx="7273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25000"/>
              </a:spcBef>
            </a:pP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 smtClean="0"/>
              <a:t>start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a </a:t>
            </a:r>
            <a:r>
              <a:rPr lang="de-DE" sz="2000" dirty="0" err="1" smtClean="0"/>
              <a:t>technological</a:t>
            </a:r>
            <a:r>
              <a:rPr lang="de-DE" sz="2000" dirty="0" smtClean="0"/>
              <a:t> </a:t>
            </a:r>
            <a:r>
              <a:rPr lang="de-DE" sz="2000" dirty="0" err="1"/>
              <a:t>market</a:t>
            </a:r>
            <a:r>
              <a:rPr lang="de-DE" sz="2000" dirty="0"/>
              <a:t> </a:t>
            </a:r>
            <a:r>
              <a:rPr lang="de-DE" sz="2000" dirty="0" err="1"/>
              <a:t>leader</a:t>
            </a:r>
            <a:endParaRPr lang="de-DE" sz="2000" dirty="0"/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877888"/>
            <a:ext cx="8353425" cy="98107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Key </a:t>
            </a:r>
            <a:r>
              <a:rPr lang="de-DE" dirty="0" err="1" smtClean="0">
                <a:solidFill>
                  <a:schemeClr val="tx1"/>
                </a:solidFill>
              </a:rPr>
              <a:t>objective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de-DE" sz="1600" dirty="0" err="1" smtClean="0">
                <a:solidFill>
                  <a:schemeClr val="tx1"/>
                </a:solidFill>
              </a:rPr>
              <a:t>short</a:t>
            </a:r>
            <a:r>
              <a:rPr lang="de-DE" sz="1600" dirty="0" smtClean="0">
                <a:solidFill>
                  <a:schemeClr val="tx1"/>
                </a:solidFill>
              </a:rPr>
              <a:t> time </a:t>
            </a:r>
            <a:r>
              <a:rPr lang="de-DE" sz="1600" dirty="0" err="1" smtClean="0">
                <a:solidFill>
                  <a:schemeClr val="tx1"/>
                </a:solidFill>
              </a:rPr>
              <a:t>vision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83750" name="AutoShape 6"/>
          <p:cNvSpPr>
            <a:spLocks noChangeArrowheads="1"/>
          </p:cNvSpPr>
          <p:nvPr/>
        </p:nvSpPr>
        <p:spPr bwMode="auto">
          <a:xfrm>
            <a:off x="762000" y="2897386"/>
            <a:ext cx="7620000" cy="11918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8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36000" rIns="36000" anchor="ctr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Arial" pitchFamily="34" charset="0"/>
              </a:rPr>
              <a:t>The </a:t>
            </a:r>
            <a:r>
              <a:rPr lang="de-DE" dirty="0" err="1" smtClean="0">
                <a:latin typeface="Arial" pitchFamily="34" charset="0"/>
              </a:rPr>
              <a:t>k</a:t>
            </a:r>
            <a:r>
              <a:rPr lang="de-DE" dirty="0" err="1" smtClean="0"/>
              <a:t>ey</a:t>
            </a:r>
            <a:r>
              <a:rPr lang="de-DE" dirty="0" smtClean="0"/>
              <a:t> </a:t>
            </a:r>
            <a:r>
              <a:rPr lang="de-DE" dirty="0" err="1"/>
              <a:t>objective</a:t>
            </a:r>
            <a:r>
              <a:rPr lang="de-DE" dirty="0"/>
              <a:t> </a:t>
            </a:r>
            <a:r>
              <a:rPr lang="de-DE" dirty="0" err="1" smtClean="0">
                <a:latin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destined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our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company‘s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employees</a:t>
            </a:r>
            <a:r>
              <a:rPr lang="de-DE" dirty="0">
                <a:latin typeface="Arial" pitchFamily="34" charset="0"/>
              </a:rPr>
              <a:t>.</a:t>
            </a:r>
          </a:p>
          <a:p>
            <a:pPr algn="ctr">
              <a:defRPr/>
            </a:pPr>
            <a:endParaRPr lang="de-DE" sz="1600" dirty="0">
              <a:latin typeface="Arial" pitchFamily="34" charset="0"/>
            </a:endParaRPr>
          </a:p>
        </p:txBody>
      </p:sp>
      <p:pic>
        <p:nvPicPr>
          <p:cNvPr id="29704" name="Picture 7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8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8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46" grpId="0"/>
      <p:bldP spid="1183747" grpId="0"/>
      <p:bldP spid="11837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neccc.edu.hk/subjects/bio/album/Chapter20/images/PLANT_GROW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56" y="3573021"/>
            <a:ext cx="4007810" cy="31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908050"/>
            <a:ext cx="8748713" cy="982663"/>
          </a:xfrm>
          <a:noFill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/>
              <a:t>Why a strategy is a need for every company?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7838"/>
            <a:ext cx="8497887" cy="2881312"/>
          </a:xfrm>
          <a:noFill/>
        </p:spPr>
        <p:txBody>
          <a:bodyPr lIns="36000" rIns="36000"/>
          <a:lstStyle/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0" dirty="0" smtClean="0"/>
              <a:t>We know where to go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0" dirty="0" smtClean="0"/>
              <a:t>We achieve joint objectives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0" dirty="0" smtClean="0"/>
              <a:t>We translate strategies into action 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0" dirty="0" smtClean="0"/>
              <a:t>By communication we achieve thinking, responsibility, objective-orientated action of our employees and partners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0" dirty="0" smtClean="0"/>
              <a:t>We assure sustainability of our company</a:t>
            </a:r>
          </a:p>
        </p:txBody>
      </p:sp>
      <p:sp>
        <p:nvSpPr>
          <p:cNvPr id="2" name="AutoShape 4" descr="data:image/jpeg;base64,/9j/4AAQSkZJRgABAQAAAQABAAD/2wCEAAkGBhMSERUTExQVFRQUFxgYGRgYGBgYGBgXFxcXGBgXGBcaHCYfGBkjGR8YHy8gIycpLCwsGB8xNTAqNSYrLCkBCQoKDgwOGg8PGiwkHyQsLCwvLCwsLCwsLC0sLCwqLCwsLCwsLCwsLCwsLCwsLCwsLCwsLCwsLCwsLCwsLCwsLP/AABEIAL8BCAMBIgACEQEDEQH/xAAcAAACAgMBAQAAAAAAAAAAAAAEBQMGAAECBwj/xAA+EAACAQMCBAQEBAQGAQQDAQABAhEAAyESMQQFQVEiYXGBBhMykaGxwfAUI0LRB1JicuHxokOCkrIWM+IV/8QAGgEAAgMBAQAAAAAAAAAAAAAAAgMAAQQFBv/EAC0RAAICAgEDAwIGAgMAAAAAAAABAhEDIRIEMUETUWEiMnGRobHB8IHxBRRC/9oADAMBAAIRAxEAPwD0ozUNwUbauiumRallUKSa2lypr6CcVGtujBJVeuw1RaYrWqqogQDWaqhL1o3KohNNclqj+ZXBu1dEJS9a+bUJesBqFBIv12L1BlqxblSiWMrdypUvgUtHEV186aqgrGB42sTmFLi9dVVEsaf/AOiK2OLmk7VscRFTiXY5/iK6XiKT/wAVXa8XUouxu14d6hPFCgfnTW1qqJYaeLrXzpoYVguVKIE3ExvUeqK2UMTUTt3qEJS4NYARS/iuaW7Zhmz2AJPvG3vUvD80R8An3BH51L8FV5J3vVCbtZfGcfaoJo0gWyYvWVyFrKsojFytu9Qqa7mqLNBZrA0VJbt9qy4vQ1LJRCXmtGKx7MVyqVZR1rqNmrZFckVZDWutaq38qirCoBkifOqeiIDLVsPU3FKpyCKEM9j9jVqmU9Epetaq4UHsfw/vUuYwBPmf+KhDVa1xQXBcc7XLi6PCrEA6gMAkSBGduse80a6k9D+H96qMk1ZGqNDiKnXiqBb3+xra256j70VIlsMPE1G16ojwrVE9thuQB51VItW3SRP86ti/QFti20znHXFbk1ap9i5xnjdSVMYji66/jKXBq6D1OIHIZLxdTJxM70rV6kFyq4l2PF47pQHOeKhCQdPSe00MtyhubeK3AKgyPq+kwdiOv9wKXNVFsbD6pJA6cucrKkGc+LqO8DY0q47ixZvCHK7bDE7TWWOfMq4GgnBDENPciDtSniuP+dcAuaVTowy0KRqYjtviufCVv5N+TG4p+x6bbu6gJxIFSKgqPheBuOoZQNJAIMiCOkR0qa/YW0NV69atjuzAfixFdE5xsEVlVW78fcM3Grwtpg6EQb0jQbhjSqRuOmqdyI71qotkehmL/kakW75flQ9xAGEE7fmygfrQFnm6k6ZBIdwY6BZg+fQRV2iqY7S+Qen3/wCKn1k5xS/hX1QTiZj0HXG3pRYJFUREjn9x/wA1AwPf8qkrGSrIwTiXCLqJPQffGY2HnQvD8crObZw4jEmdgT1ofinNwMWEKpIMx9LDpBzJA33moeWYBbxNc0qCWjfO5AnGPal83ySRfHQ6VQOgrnjLkWmIOkxuPMwDHvQ3FcwFoM1yFRQPET9RzIA6xj1mvOfiL48a9xFpbUrZtvreZl1UidQU7dlnfJ7Bku2io99np7gJaEmcRO5x19zS7lPMDca4JkJpjy1asfhVa5t8ROtkmPCzG2rLcU5AliQRggYiSaQfCPxwtnibq3ATadRLDLBgcHpKwTPXb0rD0zk5WzodWko0esBqyg+D5hbvLrtMGXy6eoOQfWiA9dGjmWQcp4JjqYDB6+YJn9PvUV/mbW2VXAIJgsoON91Jx6ydthvU6c0tW4V3CnTIlguJkxPt+FJOb3ocXR4gTC6SDn8q5yzPsjd6OrLQldaR1FDcPdGhZIGBiR2qZLwOxB9639zGSfLXtS3md2CAJjecn8J6CaapBqt/EnGXuHJdbVu7aYrI1FXE42gggGPv90ZpOMdG3opKOVSas44Lm9q25NxlUaSCZwMg7bgRjPXrFT8pVbpvFLi3D81s7iPIjfqfekPNTZckhiqAAkga86j9IOZ22I86E/w8+GtX88u1oB2AUb4KmDiIiR7VnxZHdo6nX5sWSH03bq/8F0PBP2H3/wCKiuWnXdT+B/WrDoB2rhrQrepnnnArpeO49Qay5cx9Q/fvT02R+wKH4jgwR/wOx8qvkVxAFnvPtXPMtBsXUZQ2pGGTgYOfX1ovmPDhLZPcgDA6+1QcHy4XyLTCVb6/9n9X3296CUr0FFUedcNde4QtsOS2YiMxJM7KsZ371deVfBYsWmuuVYmAcSNxhT2nr1jtvb+H+F7COCqxjOd+w/2jtUnxEIsQMDUv/FIWOMXaNEsspKmVHmHBNxCaPm3raKTAtXXtg99QUgET+XnVb598FcLb4driqzXQVy5nBOcmaeX+b6JB71r+NW+NOsKDv9Oo+zKQRRPaoUtNM3/h7yhQl1tAnWoGBI8MmO1ZTr4Ttra1qja9Tatxnwgd/KsqoNxVBzqUrQh4y83yrPiIcqzAxMwuoiczP6Us5dad2BOMlW6GZB9tz+FCcXzZSEUagQSfMAxIBnyA6+21CDm7r8wFmCsZ9R09+/oKyuatMJLR6Hy69CgMYImB1jEY8hFF2bmoSNpI6bgxmvOeVc5C3IZ8YkyTkEGdpHp51ZOE+J7ZYlngajAOojT0x54PlmtMMqYuUS0A0NzHiTbRiD0xPf8AXEn2pe3PkwQw3gj7gEjpJ/OhuP43VP0soYGQxG0aT7zQzzwS0yKDA7vMNRJGqSFJxHiUkrAwYn2z1zWk5iEW5cYxqCfUMGNIJHYgHPnFA8XxxM62ljglYxkiIEZg/jVa5/zHRb0hjpeBnAVTGo47kbe9Ixy5ySQclxRB8Zc5/irgc+FUELJzpn+o9WmqxbJktA3x5QT+tHDiRLuwDaVBWejTgj8KESIxXTZliScfzG66gYgSYkwWYyWgk5pZatspO5LdtyfL8aYGuEvaXU9Jg+hxS1BLsMlNy7jj4e+Im4W4CJDKQGXbWCRIPr+G9ey8Jft3kW4pJVwGGTt99xsR5V88/JMtcnHzYkkd5232q08q+Mbtng34dZBdpV5gqpnWF7SQM+bUzuL7HoXNOaBSUtFXvBR/LjX4dCgkx9JziepiDWcByq9xRVyCttJyBAUDOlcCW2mAIyaC/wAGuEQG5ddgrP4VnEgDME9ZP/jV557xtnhuHuC0ZdLRKouZgapaO577586yPCk18DH1dQltFO4T4w4c3XsPpVlYpqIGhyDBz0z0NWS0kCAIA7bV4Dc4iWOZkmfMzXqv+G/Pnfh2R9T/ACmCgiCQpGAZMmCD7elbHpC0nVMt6E7kwKS/GGtrIKLr0sGYAgNpgg6TBOQYMd+tZzjnEyqkY6SMjGRU/JWL2Q0zM9fPaayZJ8tGmEeOzy7iPiK7evfKFr5YQ6QpyQNtIEeI+temcm5c9m2isdG8qp3Ykuc9FBkDqeppbzjktxuLF6wqi4UC6mUMFII/mAEgE6TuJ+mImKezo+XbZy74JYhVLGcwFAA9B3pVJLQxyb7jLhnIcdmx79DRVwkfvFCnaiRzEMIOYAJ95H3p8GKkjj5tR3rn6/lXLGobr59j+lOoVYD8Q8eCyAkAL4jn9PQb+dWD4asRb19X/wDqNvuZP2qjcfZNti5LuSD4SxYEnYKD3OK9L4O2FRViIAH2EUvyESqYmlPxPcjhyfMewmmz/s0u5hbLqyIEOoEEvMQeyj+9Qs8249hdGRk4nMggfiCO/ak/K/iI23Nl222O4ZTswG8HrRvMrWgussGypydEjZ1nIB7gZBqnLwZchHBDI8YOyMcie2ZBzQlHqPBc1WAwvW4HaFg9t8VlVflam1AK2wQIBJtKAP8ALm2zY7g57msqWQW8SCIK9tic9u3lURIPmwwY6mcY/e1Tm4viJgsYjciIz7x+VChADMyAJ/P/ALFctGuiNLBDeHaf2AOv73pjweoxH2jpuf3FCpdDYJYFpIMe3WJ70ZZOnEwct1mOoJ/e1Vkm4ouKsLJhTtJ798ms+bB9p/f76VyiTIJ/LM+fetFFiT7dojaK53JtjaIWuajiDkEg+Z/Ef2pHze8HuNbIAgY3nORGMev4Ufa41NR8QJInJgASAW/faheasFIaSdXUZPtg7+ldjo4SjNckZc9OOiupw2lHXOWT7TP5CpTXV4mZJEHbecTG/ke1QXGrrMyROnagOKcnbp2qa49QgE0IRDdy5AnJG2/XamHyzhRuSAOuTgVzyRYZrmksB4R+/sPepwHF22cT8xI7TrET71a0rAd+D2XlnLEsWEtSRpgkgxLbn8fyovhuERUKqIDAyerEjJY9TUJ4whtBtswG7DTAj1IJ9prh+b2ohSZ/2sB94ikqSezzElK3Z4jdQrdKnBDMCOxBq4/4fc4+Tdur0uW8f7lIg/Ymg/jrl4F75iqZbLR321e/el/w5eZeIUQPGGWMyPCTP4fjRZJv05Nex6Xp8iyxUj1JOBscWmlh4h28LCOoI/66U3+C+Q3ENy0xIUeJfDjM5HriqVyDmBt6bhGoq/0nrnIFW7mHxs10g8Pau/MtwYD21kHEZnUAdwRXNxZlJpPudBxdDO/wL2bzatOlgNPfrPtqJoXiLwmJAPScZ70qv8wvvca7e4J2doyL6eEAQFVZEDy7k0JxXNuJIhOCOkdb1xIH/HvWh/AJaeFclQTuc/jVZ5pzq5Zv3EUiJUwR2Goe39qecudvk2y2kMUBOn6QSJ8OdqoHO+KJ4l2RvmAEeIAgFsCM9BEUGRtR0HjipOmWFufcS2zKJ28I/M0XyvmV13AuOsAHEAEkkAUi5bxWoZ3/ALZ/4rq7rV0uDe22obbaSufLSxrNHqJ8tsjxq6GXMrTXOJS0F1hmXVbGGZZ8XaPDJntXpCNECa85434lvC2LnDOnzViQYZdJ+rE9R50Hwf8AincKlbtjS67k+FZ2G/n2NdKFuPJoVkgoy4o9VuXYxOewE1DfukQCASfpQDJ8z0A7k7V5hw/+KnGEQtuw3krNrHqxUifUV2/xJxzqWW4nDznSqa3Mf57jtJ+0elHH6trYtqu46+Pvhp3tPxKEm7bBLAnwuFEsFB20iAB1gzkzVH+EuBuXiLty1CCCpIgs0nwj/SDnaK3xvxFxFq4l3ibty9YDDUqzB7AjtMYmPvWuL/xAsXbg0JcQEZYjE+ag7fv0GVp00WkuN2POO4sW51RP+WFJPbUIGk+ea3Se4ikysR5KBJ7zkntWViydUoypBxx2tiziuDYMxyEhjkzBCrIJHkcdaXNxpICnJ6/p/arFzJFZmuDAb6gZggqIifp2FV2/wDC7rAgfV6EZj8qTTS2Nu+xFxF8k6pAAO09OmO9O+U8VqEgMYG+Y32H770lcaPrky048RE4yZgCelPeX2iluY0qR0EY6EdRI3pOX7dhwTsktlmmMLgR5g7Ch+O+aFgKxkgAQcydtjPXpVt+HeQ6wLjiE3Ud/Mnt+J9N2nPuTo5tv1tEmBjwMpU7f5TBHaTQ4oU+TGKm+J55wHK3uEBFUKQPFOwyYPbP3mueK4JrbFXJ3UST0ON+vvVsHApaPzVxnULU5JgTkzBme9KeZcYzOhu2Vth/Evi1NAx0x1B+1bY5JN6LnhSi2yLgrFpOW3Lxti7ccDWNmVCzINB6EOAZ66TXnbJdOSh+4q48feuWEK6j8tlIgbEapjy6486QrdmWO2wFb4ppvZgk00lVUKCLg/wDTatm6/wDUhCkwTvHt1pu1youIWVb3I8uoorAoj5txCWgiWsMyy46Kx2G0TEAx1B8qech5RdvPaurbY2xds6miQNTqcmqrZ5NduPIH1eIEkZBO9et/4Z3DYD8OTMqDjMnUA0egYH2rPkzqC43bGwhzmWC5bTLaV1EkyRkGT13qD+FEy1683o+kfZAKj4S8LoZkYBAzDKtMg5yT0MiI6VN8pjsuO7Npn2EmPtVw+1HmOoTWaUfl/uK+ecuL2LicPa1XHiQolyJBYk7nHeqR8N8G3zHumQB4BuDM+L7EAfevVkCfJuK0aijkEDYIoOIyN95rzDhL2lT1ckmfUjUfv186RmyP0pKJ2+kx+lGF/wDq2E2nbU+nxEN7j3plwlwqAynxmDiJxMCDEiZ/WkgQHxIC7znxafc9Pv3p/fsKbKEAlgAYAYjbqQDB89vKl9DFSyb8I1ZpvjSDeJ+NXshTc4cusCXWVgxOQ0iPOayz8c2L8KLV5/IKpHuQ8R60iTjrTHR81w+AVOnXO0KGww2gCT6VbuA+D1tKLly4yhYY/MYKBGYaMD0roZIQjtgY5Tl2RLz/AJsLFknZj4VG0k4wf3tXntyypIYOYMSNsmZH3xJPSivjHng4m6gtHUtsmeoJncEHIjPSoOB4dmlXgARJ37Nt+Hr+GHqPpSs045K2hryxQBJ323xG8/s03u2AY27/ALFI7Y0MCuogHEjE/bOZNOF4rWoIwf3vXMlK2NckwK3wzW7j6VUq0EAY76gT/un7moteSuV8nGB+h9QaZcS4gAwPCT/5HpvSXjuKZRIhgM5V1j2bceh9q9d0msMfwObk3JjBBA8JEf6QAPtXQah+C4sPjE+35VKyZ/StQsV8euq01sgZIQapAksoU9xEz7VJw3wUln/9njJO4JAA/vWcz4TwgjBL2xgmPrERO2/SrhxKalE9q53UfckNxrRWuKsaJQZgx0ny/MZ/vWVJzNYczJkDGMmAP0rK85PU2vk3x7Fez8spOrVjM98E+QFNkYkAyCOhOJ8/TrFBczHDO+3EKNxp+XMzvn+9H8v+IrEARcDIYOVOqJyRAA2yKdKM2iRTTJdI+WztAVRJkSMZ6/vasHF2lKtecJbfKgAszgiQFUCZIjpgb0u53zi2/DXApfUyyZjBJAjuRHad6acksWbnEWGKvNlUcaogBdK7R1n8AaNYYcU5WVbbo9C5aha0G06JEhGiQOkwYUxGMxQjNBJ/fmKYtc8/Ke1KeaSh+YMj+r07+1FJewXEqHxBavW2cBC9gsJZY+YgIBKwSJXpqHQmYqr8bxlzUCzMwQwAf6QegGw3GBXpfMLk2m28SsJiSDBgr5xVE5xYRmZhhWdgV7QxG48vyNFBpIqc5SQ35JwK8UPlsFIIkg7Ad/I0o+L/AICvcOC9kG7aGSFEug7so6eY9wK5+G+afw93T81gjTiJDBTIDECR+E7SN69X5Pxa/K/mMisTkFhuRMb7wf12pqyNPQPGMo2fPHL7+qt8eSCYPSrV8fcotWb3zOHWLZYho2DnxmOwkt9qqd9MEzOK1RlyVmaSp0XPlHDIOGtTgtbTb6sCZnoM03+G7YXi7RBwxJ/A9e1J+AsXv4a0dB0lFCnUvjOkEKADOw6xT74V4W585WuW2H1EahBEI2dsf8j35OVdzVHbSJuR2bsXFDIdN1sEHZoYQQfPqKdJZb/1HDdlAhR658X5eVJeGBXiHWTFxEf3Xwn9Ka8E+osfOB6Cuiu1Hkp25OQB8SPdFhxaYrMao3K9RPTz8qo8wF2H1CfUA7zuI/GvTLyCM9ap/POQLDG2MK1rHm7EH03GKpxXFo1YM75xTfZ/uI1tsoLL0YREwREmY3+3arpyw67Ckjp+pqtXuRPbTQDOScgwNvpI3O81YvhlLgsRdWGVj/8AEjBxWXpJJZO52cm0LTYVOKtXdIJRsdMkEDM7TmPKri/DrdGu4A/YMAwUDsDgHrPnVX5jaGoEdGB77GcTsauHCp/J84rrSim+QiMpJcfBRPiHh1a4FRFDeQAxkxAHeK1wPAxM6vTbqvvOkDyx60wsWNV24xxnSD+J/Sp/kSpIYdJ67nrXG67OvVcfY1YNRs4/h4ByP30A/feoiwEKpGdgcVj8t1GdRnJB9h+lcjlwAgtJz367eY9a53KLNHP3C79gMEP1QD5dZB9RnzoPiJ/ygnp4t/fTv5GiuEs6QYyPWY/sah45oGCfuR7GvXdDLlgizBl+5iHhmKPnBUwQDI/cU24i9pYRsaTjgQqB1DEuzFnJEOZIkDcAQR6RTF31WlbquD7U+GRTuvevyAaoD5xxrhQFXU4uWyo6N4h507474o+WwXQGBXVglWUETkMsfjSzh75W4sbjA9CDQPO/FfLE/wBIH3iub1mVrMor2v8AU04IKS2OeZvrhgrAFZB6yBqkR2FZUFnipZlOqNKYAmIEbdzW64c3crZoXwVlLjkkjJG+BHXu3epFJBj5e56RJP3o5uGdJi3Ij+mDnfoe9a+Wd4iPIjJ8z7V1HGPlGcXc3tP8pz8vTEA+IHTPlM5nr3p78D6zcus06Vt6T6ll/ICkV+0T8wfUHPQ58MbirN8F8eJvSIkBj18tu396GaSg6Citl35Lx4Pg1BiMb7jpI3BG32plxXCypHTt2qnniLYcMgOpdiLbMRM4wvacedWLg/iHVbM22FwEKqsGAJYwDJAOn/reJRF+DSmVTmvN/kIykGUbT0IlQGB3kSIPvSDm5VHRVCAcQmsjYrHiD5MeRA71aPir4Ze5be5bEuxh58IaAcqp26iScjviqzzWwv8AFZAm2qIPLSNvLeipIFxLD8O8TwNkANouO0SzFQqnsAxEx3z5VZrFvhnlra2/GckKpBOoWxiMAge4qqJZU7wQe+RSPmNq3L6PCYH0koevYis6yb7HS/6tRtMH+MGNuwwIj+dBHbLTHptVOvP4DTjm3C3jwhdnZlbxAMZOhW06turahPl51WBxRIg7V1MP2nFyqpHpvLOGQW7erWfAnp9I+w2+1WHkvFL8zVv/AC7oGeiozHfPvVK4HmDIADMEL9gIj2/SrNyq8rO7Lutm+fb5UY9zFcjJCSn30Nx90itXP8Sle4jCww0hlPjGQwER4ehFMuUf4hggj5BEf6xPrGnFUa7yW7btl3tsgIEEjrv7TFd8tYzj+oV3Yxi9o5Uukxrx+5d7n+I7EwLAjubn6BKC/wDzK9cuogVFR7yM8Al2AcQNRMAe1JL9iIHWKhtJ4wfMfgRRSxri0SHT44yTSPSrPEnJBgkacE7HEEfuKZ8uvgrpcqrGdIkeKDnc75x6UpvfM2Jgf9x3rlAuNWlgIJ1DwnVEz/zt1B2ridPFxyJ0dWcHwZPzLhvEWPhH2J9RTTlnMpsxIJjuNR9qqnMr0EsEAA+kB1fW3fbPvEDoKJ5XxJFuO4yDEec9iO/3r0KjaOZdMkVzrbSDvOM/h7VJ84joftHvmgrAOtmVtO32nz7dKKW+RkssZ2Db+wNcPrItZZVFP/R0+nv01ont8QcAgdun59dq4u3pMiPt7965Du0BboVu0nPqpUff+1R3bblQfmoTnOuBEYxHrWVYk+6G0vY6u8WVMBWJO2kCMZiScGKVvxesk9skHpRl6+UUzDMcALmTJgbDNDcWr/LZn0hoxAjfGWnNen6OPDBFHOy/eyKzxFxuGWVGmAQe/Wd63y3iNQdGEEiY7x1FE8LxarZUMNlAwWPlkFI6jrQ3D2gG1dV26f8AeKy/8e39S+b/ADGZ48aJOBeGkKSy+XT+9AcxJPEXJ3lfwUU1U20cXZ0zhh3LYEY7xSzjbitedhtIz3xGKR1kaz8vj+RvTdh3wN1fnXgP9AE+S5z0rVAWOaW2vMoMAsTkDI0wAMbgg+VZXDnj2N/BmH57kgOgAUNOnOSRG/lUb8vvaEY3T4l1EKuANIMASe9R2Lt2Z0kahnbYEwsd+vvRgvuQBP0iAJiBER+XXpXTeV+5aiiv/InJZmJPkBE9I3pr8LXil8/6pH/iH/frXD8pOksC0L9XigZ/7qThOXaXS5qgKZmTHv2xiq9WMk1ZXBplt4jiNUaYDMVXbzyT1MLNd3EbUoVoYZmOo2xtXNq4mtSSfCCQP9wgMe3hke9SagC1wkAAHJ2AHU9up9zWfsHQ/wCF5iCnjAlGyRtIEjpvkGJkTSX4l+HbN5S9t1S4ASWP0kddXl59KffC95W4dWUk6y7SBgy7R64A+1dc0+HLV6SyQ0Eah4Wg77b+hmnW2g1Xk8uX4jso7IzqwU6QwIGqBEgEzE0k+SeI4lLNokfNYKGOwUkZz0jFXtvhR7f8r5h0FvCy6FgnADgqczGQftTflfwWlg/MZrr3ABBdpUMAYMdYkkAyBMgTSqSlZsfUNw4lO/xGsovD3FtgaLSWrSnyDKMRg7mfMmvKOH4dnYKilmOAAJJr0j484rRwpt3bg13CCoEksVcEkmMDzql/CvCfM4gQQCniE7GCBHqSRFbenfHG38nIzfcelWeQEKskHAkEYmNhuKbcDy9LfzYEH5LLOc6iJ3/eK1c44W1ZyJFpA2+5gAD70ufjLo4YucvftN3xqZQoQT9RnfMe9c92zRjqUkoiT4xsj+GJBmHXrOIYfeqTw1lrdxlP1ISsDOZAj7/lVv5Vy17j+Ni6i4AZJg6WT2OCc+VTWvhxrFu7fA1XMEEkALdZZZyxgAIJYD/NcXcpW7Fk9NcX3MsvqdiHghcfiBbKFiCZRdzpBkT671arXC20VytgggLLb5YrqVNUwYPeovgTlxs/MvOgBAhXk+JWHiVd1OwyB13q68Jw6QUK6gAAcxMqJ29qvNl5OjP6nGVLx3/j+SqNe4bSC7AE7ASCBJjYx5Se1T27fDOGgwAFzLHJJUb/AOqaacw5Hwygn+Gkrn62wd+pz/zS4cHa+WiKNIYrcI1ZVQzXAu3fH/urK3x7GiOdy1QJetBocqCQBkjA9B3rXDyMdCJ/vv0o7huVA2lJkazqM5AJ236KomO7iouJEQsdTpJwIDHqBiu5izRm6RilFo55dpYuWOkeGDOmdyTGcUbat2iCdRiJILYEEiYjvPSqnzW46tgErABImJjV7kTHlSs8xaMn95xPvXM6hOWWTRuxZXGCienWeHQJ8zUQBsdXQggYjpHtFQixbUSSYIwBEdMARPSP+6rvw9zE3uHa0xLG26MMz4CSCPQH/wC1O0tksjKQAAckSTJgBfwz/p71ik2m0H6rbDOY/Ct60fnMBoGkDxAmbhAGN5kgR0mh+ZchuLpS6Db1uqzKtAJEnwk7dqsfGc+LKBcUCSpXO7yWAHY6QuemKXfFfNy9pCJTTpjMlA53n/TvJrrR6txjx1Xb9DM0nKyr8byu4S9pSTbDlDtMJgxnqxOJoXiUYCVGE0hgd9hmm6cJdOpcs9xyxAMAqgU5J21PAJ7E1LwXC/zhpOoFG1vOBp2K/wDu67npHVXRZePJvtQWb6mhStsEgMpJGdPmNpyIg1W9QTibltZ0aoUE7RTvibrgxanV4QukZOY28zmo+VcHrZ7l0A27XiuXABkjZFbqxP8Aej6qac7flF4pUtC/lnLtd8Fk8BYmRkZz02Hsd6yr9wvLTesfxIcfLDAhS2mDsFVVSIAxBO1ZXNlbDtIQ2+BaTLuAemPP7Uba4QZPiPkdopcvM9QMopPeCIkHO/786i4XjHX/AFZ/qI/YxVemzakNrvC22EFRAbUJ2B7wetbThkAnAEdIiNtqXpzPwtOkkgFSACRB9IyPOom4+5uRpH+wCRvI8umOxqek/BdDriFZkV7TEMBAgSpA2BB6e49aXcfxXEBWS4oK3UOk7YYROMGPasPMJiQuBJxtnI6DP6xW15w4tCyFtaR9IiAO5OcGZNMoWotMsvwnzGz8i3byroIKglQx7kAgOSB3miX+OrCuV+ZZRRiEVmY+rdPYe9Ug3Lulk1hlbPhOnMMpmAJwfSkz8t0wQQZMCGG4zjvVpB0Pv8Qvif5lpktGUfDHbHkDneqDwnEcVabNy6oIx4nAP77U+Ftv8hPmPXf9964YNqk6hAxvT4ypVQqWO3dibmK3b6y2t9EwckCYkeQ2pv8AC3KLlj+cdJNxPCkw8B1kwRHQ9ZHlVi5Rz28nhLKesPbBaNI3JAJWJ606tc5FzSvy7R1aiWVYgLMQRsZg53mhlmfHjQDw0rbN8VwYuWvlmYZxPdgrE6f/ABJpeF/n3PrYhRZEAeFREsJP1HJB6ST2NOWvhHJOyWi0eec/YEf+6g7HgCalZngao1AB2gt4guTJiJxAFYVIDFdhfL+V2rSqLQIDeKT1MbjJ6Y9qH4zhPnBrLsBbAW4/vdLH7rgetEW+IICArp36zgGBJ7n+9Zrt6b2sahqWQMkgFdI3E9OtTk3KypfdSBOXcQzI8qFCBtO2kF8xq/qaCsnJz0Bppwds+NidKCM9tOI8zg0LwWn5aolkqMEycBdQnMk5GROQN4xW7nHgoQJKLrBP+Z4JJA+8UU5JvQn0uDdhHFXQ9mMAEBsmTB8+8Uqtr/MZmEBUJGNOGYCIO48K/Y0wukEgY8TDy8IE/wBvtUvEcVqtg7kuqSwBJAPbtQqVJhqPkT3eNDW5LEKqTEfUzgKvToWOPKT0rrmgtFP5ltbkKWCNsNJBeTG0dJz967t2l0Il1QpKKxIxEMCqgbSQen/UltRcJQjwnJxGIkjsBkU+ObjVA8PcQ3eS3+JW2yrqZ2kKcaLekQCRhRuem470tXkLo7SpZUJEB94MATuP+KvHCBvkLLMvzRrbTEnV4gN9ogY9KmbglCgy3heTpMElsnPTtTlmj5HKMvAi+HLOlLitaC9mAXIZZZZHYgED7UfavDQWRpTHUeEgzg7kb+xFMeI4kXUNpV0kxGIPbVMkHcg9570sRdKlTBPgU4iZVA0jvAbbp6VhyyXO0SWNrTJSpN1F+tVZ2aZMEiVBaZByoE9B5UPxt7qYeDMTMlVaJ9wDHl0oi6uli0kkDUR/TEkDHcxv5VBatEhpBZgSY7CTC466Y99pmi9TkkK40yRuJK2zDDXeIJnGDl9hiQPx8qLvKlm1dgOBtsSB4umMZOfShLkI0htoRhuA24MdDqIFTgkC4WDEM6sqjcljIUd/Efaijkr8CUB8JwpV7bnwMxDQBLaFP4A9T0E+lNeI4ZbgKEBbepoWMXGOSx2xJmt3rQd4EgACTOyjMR7fgKH4278w6ZnSfRsydIiBlQPy64ueRzab9i4pI0S9tBZVlKG2qwBBmI1ETGSTEbAnesom5pIW5AARCYG23hA9z+FZQOT7EaTKWkAatUt2K+GDvJPb8+1DtckkxLbYjfM+9QMZ3JjYGcdcefSplEYUkT1yD7RtiNq10byYqMnOB32xny9vMVCSSTnbac5rS3XWCSw9TMfboe1FNxdxgFYyFELPQEzG2ATvHeoQFs2oJBJzO/5mBmp2cggBfLoTnrGTMTHaK5s2TMXFOII0jJkSP3naur3DhsxjzOY/YqEOtZ7R02A/fed654m1sZzIECe3n03BqQ2E0Sz5BwuTIHdicVzxFwtGVAiNIxq6Env2maq9lkDBgBO2YwfePesNogyrauvUdwcH95rRsncECQYM53g7eU4rS29oMAbhjjzE/rRAhvCcHALSykHEGMRO3nmmnJWJLK2nw4EYHjdQdsH1pcCVAaQwMt3EZEEH9mmXKF+qIkhYiYBmBv55+9Z5vywMj+kb3lQOxOfDsOoQz+Jx70rfgilokvN3iCSz76VyxA7KFmT29QKn4pC1xlkhV0KSOq5JHqSAPeoua8UptNrgi7Koq4JtAgHO0MYHaDSVfgzRtugTlPM/mu8Esqg6fqkKAD4hEf8AdNRwWlip2clm9tCqv/yk+9Q8otCwoIVBqOkgDPWFkGDI6mfpOcmmHGwSkZGpWnyUjB7ZiaFv6tB5I07Qv4vjGHDkwSzPoM41ROqAP6cRJ3zsK1bUIQI1CEB/zDCyexjVuOxFT8fdghJEy2IBwZyZEQB+Vc8A0AswAmc94OZExOncD7VJbWi4pNHdxCbikkBVDa9sj+oDzMR71PxTgQImGAAGIDGFPptPqa5dCzRAgusEDpIJgHfasdj81P8Aa4Ptpilwn2FvQt4q6zXgltCfBp1A6lwGVJPTz/HyZ230W2cjLMUX0EgsPUfpU3BcCAS8ySoE5mB1PdiSc1BzW+pui0PqVZjoAZ9ui/eicvbwX3O799ckf+mIHqFj9a0k/IIbBcsfsAf0qLiVK6VZQSSNW+CRJzPoKzi0bTbIkqNU9/ESIIHSKZHYUH4J+W2MM2qfEsbgYz17GM0FxPGaneFlQV05g4+pio3J39BRWoraC7Fiw/IflQhZA2khjqB8Y04IMYkZxNSUVIapJ22RnjkGssSWQID0WWygnqTEz0moOF52ruSAyss6kcQRpCys7EADUDg79qY8RaJtNABLMwg7sdLIuOsEzGdvssflwa7cAUo6IGDQSC6IhB9BBSOoJmhdL8hSjew3h7NsLddYZbzFyT0OgCPSa3yvjLhUggA25mf82THof1pJwjXdVwuBpuaWNtsFSx8JKjOkkR3yp70y5ObjWyzBV8bDfcADT13+rHao01y8gv3GbXQsA/U4P3Uf2zSa6zLxbgkkMAyqAdsMTMRM4AANMOJdSNUx8vPWJKxnvFZwtz5gVrKhW2IZYYJIBOdgJBjsw6CopEQZfPht29MBsnyg/T+f2rKFscWXIYiCtyO4hxKkeU4rKjmo9wKspvFcRckEwAY7bRjbyrat4gZx6/qBn970K1vSSJyDsNvOpUuET4VIESDOxPkfOujRtsLvuoI04M5EEjfJnrjOKi/iBkFvq6ZAA6fjGTQznUzBQdIkgE5jzPU1q5cjp/8Az5/6vTzqUSwkXD3/AExnfHXeK6e91O5Ht3xQ1q4AAcGYnHbrXRUkN7Nnt3/46VKIErdJJ8IPTJJE5mAPbc1tLqAeKVM42KkHv2yPx96BWD+XqK1xCSufpA6eWY3x/wB1KJY2HCsXgaQNvLHqTGf0qK2kHxLEx7k9uvl+NScBxYVSTjR4gR9RAGxznHn060QeDm4CzeEKcR1DHP2x2pDnTpkvZo27ZEyJtlQSwlVBneJMf2p5y+yqwoKkMHgqRHhAyCMTO9KrfC22S4EEEKNSdJVwZU9u4P3NHW7gtratjCnXIAA8UAgY6SDtSpq+wvJtf32C71o6HO2txB7DALew8XqtI+L5e924b7MLFq0PloCJKqMAHTO+/TerHf4eSiEkhmj2AJOfQfjSbjED3FvuIS2wWxaBOlmadLuAPIk52UCgixMEZYJtO0Xkhd0lZ7wSeo8/PFNUeZcLEnAORpYowP2M1WOLuMt57dy0mpSutjDSGOdImOvlM5qycXxqfKc25hFxPpCx5Yj2oMipKQ2a0LLHE6uIuNgkABesl2IHp1Eetd3mjiAi3NIUhMZMyJMHGWJmT/ahfhIlLV284BKa2jzXAH3mmHK7Fv5rErpuBFe4J1AMw1QCRk53n9aa1Vr/AABHXcYcRdL23iFbKjuGYSCT1kRXKcRKgxkxPSBE5+wFB20Kt83USGclsdDAOCce3aiOMhWUz4biyojtG46HFZmqev6wpx1YdwzEm2BsSSx/2yQPc/lQ1tZ4lnMSoJG+ATC7nsB+NRpcb5dthH1DUOwZtJI+5HvQ/D8cG1sSP52tlJkgW1t+EEeRnFGt7QuPyZc4pVfQZLPcKkmZDKJg/gKmu3YfUW/pVNM4yTEjvO3oah41UuBrpllZz9QjJGBC9JJyegqO9wzB7esLp0F2A6EIIj8h71cdSV+xddzi4Nbq8F4MgzAEZEdZovjEANu4ABq3jvgn9+VdvbAQgf0wv/xGD9qJ46DZ9M/+INEsiZS0gLmVjUltSuqCTGdz3HWjbnGfJRPmNLkRGO5jYdBj770B/EkKrdgfwDf2FS8zMMNRI/lqJBYGc9vOj7tILE+X0gXBLb+eHKNN111kB4gyGBGTmQegwO1a56f4ayAXfVbKeM5DuzamzsGHh36EjY0ZwCAMbpLMLY1RqYyxwME/uK0eLcjSLSst2GfVBkxEmekA9OlBJbv+6Hygm6I799WtsWhUdEaZESTlc9CPz8jXHJbgUljgOQDnAYjSwxvsK1xPLrLm4ux+UpgfSoJwygrgyI6+g6reEuAWxqLIF4gp4jqYOihgG0iGBkjEdPSlRjS17iXEdcJxCi61vRELMgn/ANMiBB94zWUFxPBXFcMGGpm0iQG0hkZlE7xAIkZFZUnljGrYHFn/2Q=="/>
          <p:cNvSpPr>
            <a:spLocks noChangeAspect="1" noChangeArrowheads="1"/>
          </p:cNvSpPr>
          <p:nvPr/>
        </p:nvSpPr>
        <p:spPr bwMode="auto">
          <a:xfrm>
            <a:off x="251400" y="-1107630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4" name="Picture 10" descr="Vollbild anze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0" y="4869200"/>
            <a:ext cx="1983110" cy="14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pic>
        <p:nvPicPr>
          <p:cNvPr id="30724" name="Picture 7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5794" name="Text Box 2"/>
          <p:cNvSpPr txBox="1">
            <a:spLocks noChangeArrowheads="1"/>
          </p:cNvSpPr>
          <p:nvPr/>
        </p:nvSpPr>
        <p:spPr bwMode="auto">
          <a:xfrm>
            <a:off x="409575" y="1557338"/>
            <a:ext cx="83534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0"/>
          <a:lstStyle/>
          <a:p>
            <a:pPr>
              <a:spcBef>
                <a:spcPct val="50000"/>
              </a:spcBef>
            </a:pPr>
            <a:r>
              <a:rPr lang="de-DE" b="1"/>
              <a:t>Why shall people be our customers ?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title"/>
          </p:nvPr>
        </p:nvSpPr>
        <p:spPr>
          <a:xfrm>
            <a:off x="428844" y="877888"/>
            <a:ext cx="8353425" cy="981075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Key image </a:t>
            </a:r>
            <a:r>
              <a:rPr lang="de-DE" sz="1600" smtClean="0">
                <a:solidFill>
                  <a:schemeClr val="tx1"/>
                </a:solidFill>
              </a:rPr>
              <a:t>(short </a:t>
            </a:r>
            <a:r>
              <a:rPr lang="de-DE" sz="1600" dirty="0" smtClean="0">
                <a:solidFill>
                  <a:schemeClr val="tx1"/>
                </a:solidFill>
              </a:rPr>
              <a:t>time Mission </a:t>
            </a:r>
            <a:r>
              <a:rPr lang="de-DE" sz="1600" dirty="0" err="1">
                <a:solidFill>
                  <a:schemeClr val="tx1"/>
                </a:solidFill>
              </a:rPr>
              <a:t>statement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85796" name="Text Box 4"/>
          <p:cNvSpPr txBox="1">
            <a:spLocks noChangeArrowheads="1"/>
          </p:cNvSpPr>
          <p:nvPr/>
        </p:nvSpPr>
        <p:spPr bwMode="auto">
          <a:xfrm>
            <a:off x="1331913" y="6021388"/>
            <a:ext cx="75247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eaLnBrk="1" hangingPunct="1">
              <a:spcBef>
                <a:spcPct val="50000"/>
              </a:spcBef>
            </a:pP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smtClean="0"/>
              <a:t>a </a:t>
            </a:r>
            <a:r>
              <a:rPr lang="de-DE" sz="2000" dirty="0" err="1" smtClean="0"/>
              <a:t>worldwide</a:t>
            </a:r>
            <a:r>
              <a:rPr lang="de-DE" sz="2000" dirty="0" smtClean="0"/>
              <a:t> innovative </a:t>
            </a:r>
            <a:r>
              <a:rPr lang="de-DE" sz="2000" dirty="0" err="1"/>
              <a:t>supplier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 smtClean="0"/>
              <a:t>rear</a:t>
            </a:r>
            <a:r>
              <a:rPr lang="de-DE" sz="2000" dirty="0" smtClean="0"/>
              <a:t>-view </a:t>
            </a:r>
            <a:r>
              <a:rPr lang="de-DE" sz="2000" dirty="0" err="1"/>
              <a:t>mirrors</a:t>
            </a:r>
            <a:r>
              <a:rPr lang="de-DE" sz="2000" dirty="0"/>
              <a:t>.</a:t>
            </a:r>
            <a:r>
              <a:rPr lang="de-DE" dirty="0"/>
              <a:t> 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185798" name="AutoShape 6"/>
          <p:cNvSpPr>
            <a:spLocks noChangeArrowheads="1"/>
          </p:cNvSpPr>
          <p:nvPr/>
        </p:nvSpPr>
        <p:spPr bwMode="auto">
          <a:xfrm>
            <a:off x="742950" y="2655888"/>
            <a:ext cx="7659688" cy="199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8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36000" rIns="36000" anchor="ctr">
            <a:spAutoFit/>
          </a:bodyPr>
          <a:lstStyle/>
          <a:p>
            <a:pPr algn="ctr">
              <a:defRPr/>
            </a:pPr>
            <a:r>
              <a:rPr lang="de-DE" dirty="0">
                <a:latin typeface="Arial" pitchFamily="34" charset="0"/>
              </a:rPr>
              <a:t>The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>
                <a:latin typeface="Arial" pitchFamily="34" charset="0"/>
              </a:rPr>
              <a:t>aims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>
                <a:latin typeface="Arial" pitchFamily="34" charset="0"/>
              </a:rPr>
              <a:t>at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memory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our</a:t>
            </a:r>
            <a:r>
              <a:rPr lang="de-DE" dirty="0">
                <a:latin typeface="Arial" pitchFamily="34" charset="0"/>
              </a:rPr>
              <a:t> potential </a:t>
            </a:r>
            <a:r>
              <a:rPr lang="de-DE" dirty="0" err="1">
                <a:latin typeface="Arial" pitchFamily="34" charset="0"/>
              </a:rPr>
              <a:t>customers</a:t>
            </a:r>
            <a:r>
              <a:rPr lang="de-DE" dirty="0">
                <a:latin typeface="Arial" pitchFamily="34" charset="0"/>
              </a:rPr>
              <a:t> / </a:t>
            </a:r>
            <a:r>
              <a:rPr lang="de-DE" dirty="0" err="1">
                <a:latin typeface="Arial" pitchFamily="34" charset="0"/>
              </a:rPr>
              <a:t>partner</a:t>
            </a:r>
            <a:r>
              <a:rPr lang="de-DE" dirty="0">
                <a:latin typeface="Arial" pitchFamily="34" charset="0"/>
              </a:rPr>
              <a:t>.</a:t>
            </a:r>
          </a:p>
          <a:p>
            <a:pPr algn="ctr">
              <a:defRPr/>
            </a:pPr>
            <a:endParaRPr lang="de-DE" sz="1600" dirty="0">
              <a:latin typeface="Arial" pitchFamily="34" charset="0"/>
            </a:endParaRPr>
          </a:p>
          <a:p>
            <a:pPr algn="ctr">
              <a:defRPr/>
            </a:pPr>
            <a:r>
              <a:rPr lang="de-DE" dirty="0" err="1">
                <a:latin typeface="Arial" pitchFamily="34" charset="0"/>
              </a:rPr>
              <a:t>With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 smtClean="0">
                <a:latin typeface="Arial" pitchFamily="34" charset="0"/>
              </a:rPr>
              <a:t>we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raise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expectations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that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we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have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to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meet</a:t>
            </a:r>
            <a:r>
              <a:rPr lang="de-DE" dirty="0" smtClean="0">
                <a:latin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near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future</a:t>
            </a:r>
            <a:r>
              <a:rPr lang="de-DE" dirty="0" smtClean="0">
                <a:latin typeface="Arial" pitchFamily="34" charset="0"/>
              </a:rPr>
              <a:t>.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8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8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794" grpId="0"/>
      <p:bldP spid="1185796" grpId="0"/>
      <p:bldP spid="118579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187842" name="Text Box 2"/>
          <p:cNvSpPr txBox="1">
            <a:spLocks noChangeArrowheads="1"/>
          </p:cNvSpPr>
          <p:nvPr/>
        </p:nvSpPr>
        <p:spPr bwMode="auto">
          <a:xfrm>
            <a:off x="395288" y="1574800"/>
            <a:ext cx="83534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 u="sng"/>
              <a:t>One</a:t>
            </a:r>
            <a:r>
              <a:rPr lang="de-DE" b="1"/>
              <a:t> key </a:t>
            </a:r>
            <a:r>
              <a:rPr lang="de-DE" b="1" smtClean="0"/>
              <a:t>indicator for </a:t>
            </a:r>
            <a:r>
              <a:rPr lang="de-DE" b="1"/>
              <a:t>the company</a:t>
            </a:r>
          </a:p>
        </p:txBody>
      </p:sp>
      <p:sp>
        <p:nvSpPr>
          <p:cNvPr id="1187843" name="Text Box 3"/>
          <p:cNvSpPr txBox="1">
            <a:spLocks noChangeArrowheads="1"/>
          </p:cNvSpPr>
          <p:nvPr/>
        </p:nvSpPr>
        <p:spPr bwMode="auto">
          <a:xfrm>
            <a:off x="395288" y="2392363"/>
            <a:ext cx="8353425" cy="126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65125" indent="-365125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200"/>
              <a:t>What shall be  the most important criteria that subordinates all strategic decisions? </a:t>
            </a:r>
          </a:p>
          <a:p>
            <a:pPr marL="365125" indent="-365125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200"/>
              <a:t>How do we want to measure that ?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title"/>
          </p:nvPr>
        </p:nvSpPr>
        <p:spPr>
          <a:xfrm>
            <a:off x="409575" y="863600"/>
            <a:ext cx="8353425" cy="981075"/>
          </a:xfrm>
        </p:spPr>
        <p:txBody>
          <a:bodyPr/>
          <a:lstStyle/>
          <a:p>
            <a:r>
              <a:rPr lang="de-DE" i="1" smtClean="0">
                <a:solidFill>
                  <a:schemeClr val="tx1"/>
                </a:solidFill>
              </a:rPr>
              <a:t>Key indicator</a:t>
            </a:r>
          </a:p>
        </p:txBody>
      </p:sp>
      <p:sp>
        <p:nvSpPr>
          <p:cNvPr id="1187845" name="Text Box 5"/>
          <p:cNvSpPr txBox="1">
            <a:spLocks noChangeArrowheads="1"/>
          </p:cNvSpPr>
          <p:nvPr/>
        </p:nvSpPr>
        <p:spPr bwMode="auto">
          <a:xfrm>
            <a:off x="1546225" y="5517290"/>
            <a:ext cx="72739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2062163" indent="-2062163">
              <a:spcBef>
                <a:spcPct val="25000"/>
              </a:spcBef>
            </a:pPr>
            <a:r>
              <a:rPr lang="de-DE" sz="2000" i="1" dirty="0" smtClean="0"/>
              <a:t>Key </a:t>
            </a:r>
            <a:r>
              <a:rPr lang="de-DE" sz="2000" i="1" dirty="0" err="1" smtClean="0"/>
              <a:t>indicator</a:t>
            </a:r>
            <a:r>
              <a:rPr lang="de-DE" sz="2000" i="1" dirty="0"/>
              <a:t>: </a:t>
            </a:r>
            <a:r>
              <a:rPr lang="de-DE" sz="2000" i="1" dirty="0" err="1"/>
              <a:t>number</a:t>
            </a:r>
            <a:r>
              <a:rPr lang="de-DE" sz="2000" i="1" dirty="0"/>
              <a:t> </a:t>
            </a:r>
            <a:r>
              <a:rPr lang="de-DE" sz="2000" i="1" dirty="0" err="1"/>
              <a:t>of</a:t>
            </a:r>
            <a:r>
              <a:rPr lang="de-DE" sz="2000" i="1" dirty="0"/>
              <a:t> </a:t>
            </a:r>
            <a:r>
              <a:rPr lang="de-DE" sz="2000" i="1" dirty="0" err="1"/>
              <a:t>jointly</a:t>
            </a:r>
            <a:r>
              <a:rPr lang="de-DE" sz="2000" i="1" dirty="0"/>
              <a:t> (</a:t>
            </a:r>
            <a:r>
              <a:rPr lang="de-DE" sz="2000" i="1" dirty="0" err="1"/>
              <a:t>with</a:t>
            </a:r>
            <a:r>
              <a:rPr lang="de-DE" sz="2000" i="1" dirty="0"/>
              <a:t> </a:t>
            </a:r>
            <a:r>
              <a:rPr lang="de-DE" sz="2000" i="1" dirty="0" err="1"/>
              <a:t>customers</a:t>
            </a:r>
            <a:r>
              <a:rPr lang="de-DE" sz="2000" i="1" dirty="0"/>
              <a:t>) </a:t>
            </a:r>
            <a:r>
              <a:rPr lang="de-DE" sz="2000" i="1" dirty="0" err="1"/>
              <a:t>developed</a:t>
            </a:r>
            <a:r>
              <a:rPr lang="de-DE" sz="2000" i="1" dirty="0"/>
              <a:t> </a:t>
            </a:r>
            <a:r>
              <a:rPr lang="de-DE" sz="2000" i="1" dirty="0" err="1"/>
              <a:t>innovations</a:t>
            </a:r>
            <a:r>
              <a:rPr lang="de-DE" sz="2000" i="1" dirty="0"/>
              <a:t> </a:t>
            </a:r>
          </a:p>
        </p:txBody>
      </p:sp>
      <p:sp>
        <p:nvSpPr>
          <p:cNvPr id="1187847" name="AutoShape 7"/>
          <p:cNvSpPr>
            <a:spLocks noChangeArrowheads="1"/>
          </p:cNvSpPr>
          <p:nvPr/>
        </p:nvSpPr>
        <p:spPr bwMode="auto">
          <a:xfrm>
            <a:off x="755650" y="4102100"/>
            <a:ext cx="76327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8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36000" rIns="36000" anchor="ctr">
            <a:spAutoFit/>
          </a:bodyPr>
          <a:lstStyle/>
          <a:p>
            <a:pPr algn="ctr">
              <a:defRPr/>
            </a:pPr>
            <a:r>
              <a:rPr lang="de-DE" dirty="0" err="1">
                <a:latin typeface="Arial" pitchFamily="34" charset="0"/>
              </a:rPr>
              <a:t>With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err="1">
                <a:latin typeface="Arial" pitchFamily="34" charset="0"/>
              </a:rPr>
              <a:t>the</a:t>
            </a:r>
            <a:r>
              <a:rPr lang="de-DE">
                <a:latin typeface="Arial" pitchFamily="34" charset="0"/>
              </a:rPr>
              <a:t> </a:t>
            </a:r>
            <a:r>
              <a:rPr lang="de-DE" smtClean="0">
                <a:latin typeface="Arial" pitchFamily="34" charset="0"/>
              </a:rPr>
              <a:t>key indicator</a:t>
            </a:r>
            <a:r>
              <a:rPr lang="de-DE" dirty="0">
                <a:latin typeface="Arial" pitchFamily="34" charset="0"/>
              </a:rPr>
              <a:t>, </a:t>
            </a:r>
            <a:br>
              <a:rPr lang="de-DE" dirty="0">
                <a:latin typeface="Arial" pitchFamily="34" charset="0"/>
              </a:rPr>
            </a:br>
            <a:r>
              <a:rPr lang="de-DE" dirty="0" err="1">
                <a:latin typeface="Arial" pitchFamily="34" charset="0"/>
              </a:rPr>
              <a:t>we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</a:rPr>
              <a:t>concretise</a:t>
            </a:r>
            <a:r>
              <a:rPr lang="de-DE" dirty="0" smtClean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our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joint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orientation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31753" name="Picture 8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63860" y="6269340"/>
            <a:ext cx="51127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The KPI-Team </a:t>
            </a:r>
            <a:r>
              <a:rPr lang="de-DE" sz="2000" dirty="0" err="1" smtClean="0"/>
              <a:t>brings</a:t>
            </a:r>
            <a:r>
              <a:rPr lang="de-DE" sz="2000" dirty="0" smtClean="0"/>
              <a:t> </a:t>
            </a:r>
            <a:r>
              <a:rPr lang="de-DE" sz="2000" dirty="0" err="1" smtClean="0"/>
              <a:t>surely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ideas</a:t>
            </a:r>
            <a:r>
              <a:rPr lang="de-DE" sz="2000" dirty="0" smtClean="0"/>
              <a:t> !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8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8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2" grpId="0"/>
      <p:bldP spid="1187843" grpId="0"/>
      <p:bldP spid="1187845" grpId="0"/>
      <p:bldP spid="118784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156098" name="AutoShape 2"/>
          <p:cNvSpPr>
            <a:spLocks noChangeArrowheads="1"/>
          </p:cNvSpPr>
          <p:nvPr/>
        </p:nvSpPr>
        <p:spPr bwMode="auto">
          <a:xfrm>
            <a:off x="466725" y="1484313"/>
            <a:ext cx="8210550" cy="33845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1FFE5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672377" y="3389313"/>
            <a:ext cx="5759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2000" b="1" dirty="0" err="1" smtClean="0">
                <a:solidFill>
                  <a:schemeClr val="accent2"/>
                </a:solidFill>
              </a:rPr>
              <a:t>worldwide</a:t>
            </a:r>
            <a:r>
              <a:rPr lang="de-DE" sz="2000" b="1" dirty="0">
                <a:solidFill>
                  <a:schemeClr val="accent2"/>
                </a:solidFill>
              </a:rPr>
              <a:t/>
            </a:r>
            <a:br>
              <a:rPr lang="de-DE" sz="2000" b="1" dirty="0">
                <a:solidFill>
                  <a:schemeClr val="accent2"/>
                </a:solidFill>
              </a:rPr>
            </a:br>
            <a:r>
              <a:rPr lang="de-DE" sz="2000" b="1" dirty="0">
                <a:solidFill>
                  <a:schemeClr val="accent2"/>
                </a:solidFill>
              </a:rPr>
              <a:t>innovative </a:t>
            </a:r>
            <a:r>
              <a:rPr lang="de-DE" sz="2000" b="1" dirty="0" err="1">
                <a:solidFill>
                  <a:schemeClr val="accent2"/>
                </a:solidFill>
              </a:rPr>
              <a:t>supplier</a:t>
            </a:r>
            <a:r>
              <a:rPr lang="de-DE" sz="2000" b="1" dirty="0">
                <a:solidFill>
                  <a:schemeClr val="accent2"/>
                </a:solidFill>
              </a:rPr>
              <a:t> </a:t>
            </a:r>
            <a:r>
              <a:rPr lang="de-DE" sz="2000" b="1" dirty="0" err="1">
                <a:solidFill>
                  <a:schemeClr val="accent2"/>
                </a:solidFill>
              </a:rPr>
              <a:t>of</a:t>
            </a:r>
            <a:r>
              <a:rPr lang="de-DE" sz="2000" b="1" dirty="0">
                <a:solidFill>
                  <a:schemeClr val="accent2"/>
                </a:solidFill>
              </a:rPr>
              <a:t> </a:t>
            </a:r>
            <a:br>
              <a:rPr lang="de-DE" sz="2000" b="1" dirty="0">
                <a:solidFill>
                  <a:schemeClr val="accent2"/>
                </a:solidFill>
              </a:rPr>
            </a:br>
            <a:r>
              <a:rPr lang="de-DE" sz="2000" b="1" dirty="0" err="1">
                <a:solidFill>
                  <a:schemeClr val="accent2"/>
                </a:solidFill>
              </a:rPr>
              <a:t>rear</a:t>
            </a:r>
            <a:r>
              <a:rPr lang="de-DE" sz="2000" b="1" dirty="0">
                <a:solidFill>
                  <a:schemeClr val="accent2"/>
                </a:solidFill>
              </a:rPr>
              <a:t>-view </a:t>
            </a:r>
            <a:r>
              <a:rPr lang="de-DE" sz="2000" b="1" dirty="0" err="1">
                <a:solidFill>
                  <a:schemeClr val="accent2"/>
                </a:solidFill>
              </a:rPr>
              <a:t>mirrors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656507" y="2583305"/>
            <a:ext cx="575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2000" dirty="0" err="1">
                <a:solidFill>
                  <a:srgbClr val="C83C3C"/>
                </a:solidFill>
              </a:rPr>
              <a:t>We</a:t>
            </a:r>
            <a:r>
              <a:rPr lang="de-DE" sz="2000" dirty="0">
                <a:solidFill>
                  <a:srgbClr val="C83C3C"/>
                </a:solidFill>
              </a:rPr>
              <a:t> </a:t>
            </a:r>
            <a:r>
              <a:rPr lang="de-DE" sz="2000" dirty="0" err="1" smtClean="0">
                <a:solidFill>
                  <a:srgbClr val="C83C3C"/>
                </a:solidFill>
              </a:rPr>
              <a:t>start</a:t>
            </a:r>
            <a:r>
              <a:rPr lang="de-DE" sz="2000" dirty="0" smtClean="0">
                <a:solidFill>
                  <a:srgbClr val="C83C3C"/>
                </a:solidFill>
              </a:rPr>
              <a:t> </a:t>
            </a:r>
            <a:r>
              <a:rPr lang="de-DE" sz="2000" dirty="0" err="1" smtClean="0">
                <a:solidFill>
                  <a:srgbClr val="C83C3C"/>
                </a:solidFill>
              </a:rPr>
              <a:t>to</a:t>
            </a:r>
            <a:r>
              <a:rPr lang="de-DE" sz="2000" dirty="0" smtClean="0">
                <a:solidFill>
                  <a:srgbClr val="C83C3C"/>
                </a:solidFill>
              </a:rPr>
              <a:t> </a:t>
            </a:r>
            <a:r>
              <a:rPr lang="de-DE" sz="2000" dirty="0" err="1" smtClean="0">
                <a:solidFill>
                  <a:srgbClr val="C83C3C"/>
                </a:solidFill>
              </a:rPr>
              <a:t>be</a:t>
            </a:r>
            <a:r>
              <a:rPr lang="de-DE" sz="2000" dirty="0" smtClean="0">
                <a:solidFill>
                  <a:srgbClr val="C83C3C"/>
                </a:solidFill>
              </a:rPr>
              <a:t> </a:t>
            </a:r>
            <a:r>
              <a:rPr lang="de-DE" sz="2000" dirty="0" err="1" smtClean="0">
                <a:solidFill>
                  <a:srgbClr val="C83C3C"/>
                </a:solidFill>
              </a:rPr>
              <a:t>the</a:t>
            </a:r>
            <a:r>
              <a:rPr lang="de-DE" sz="2000" dirty="0">
                <a:solidFill>
                  <a:srgbClr val="C83C3C"/>
                </a:solidFill>
              </a:rPr>
              <a:t/>
            </a:r>
            <a:br>
              <a:rPr lang="de-DE" sz="2000" dirty="0">
                <a:solidFill>
                  <a:srgbClr val="C83C3C"/>
                </a:solidFill>
              </a:rPr>
            </a:br>
            <a:r>
              <a:rPr lang="de-DE" sz="2000" dirty="0" err="1">
                <a:solidFill>
                  <a:srgbClr val="C83C3C"/>
                </a:solidFill>
              </a:rPr>
              <a:t>technological</a:t>
            </a:r>
            <a:r>
              <a:rPr lang="de-DE" sz="2000" dirty="0">
                <a:solidFill>
                  <a:srgbClr val="C83C3C"/>
                </a:solidFill>
              </a:rPr>
              <a:t> </a:t>
            </a:r>
            <a:r>
              <a:rPr lang="de-DE" sz="2000" dirty="0" err="1">
                <a:solidFill>
                  <a:srgbClr val="C83C3C"/>
                </a:solidFill>
              </a:rPr>
              <a:t>market</a:t>
            </a:r>
            <a:r>
              <a:rPr lang="de-DE" sz="2000" dirty="0">
                <a:solidFill>
                  <a:srgbClr val="C83C3C"/>
                </a:solidFill>
              </a:rPr>
              <a:t> </a:t>
            </a:r>
            <a:r>
              <a:rPr lang="de-DE" sz="2000" dirty="0" err="1">
                <a:solidFill>
                  <a:srgbClr val="C83C3C"/>
                </a:solidFill>
              </a:rPr>
              <a:t>leader</a:t>
            </a:r>
            <a:endParaRPr lang="de-DE" sz="2000" dirty="0">
              <a:solidFill>
                <a:srgbClr val="C83C3C"/>
              </a:solidFill>
            </a:endParaRPr>
          </a:p>
        </p:txBody>
      </p:sp>
      <p:sp>
        <p:nvSpPr>
          <p:cNvPr id="1156101" name="Text Box 5"/>
          <p:cNvSpPr txBox="1">
            <a:spLocks noChangeArrowheads="1"/>
          </p:cNvSpPr>
          <p:nvPr/>
        </p:nvSpPr>
        <p:spPr bwMode="auto">
          <a:xfrm>
            <a:off x="1223963" y="4437063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2000" i="1">
                <a:solidFill>
                  <a:srgbClr val="009900"/>
                </a:solidFill>
              </a:rPr>
              <a:t>number of jointly (with customers) developed innovations </a:t>
            </a: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0" y="2208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56104" name="AutoShape 8"/>
          <p:cNvSpPr>
            <a:spLocks noChangeArrowheads="1"/>
          </p:cNvSpPr>
          <p:nvPr/>
        </p:nvSpPr>
        <p:spPr bwMode="auto">
          <a:xfrm>
            <a:off x="6406302" y="1077914"/>
            <a:ext cx="2051050" cy="1079500"/>
          </a:xfrm>
          <a:prstGeom prst="wedgeEllipseCallout">
            <a:avLst>
              <a:gd name="adj1" fmla="val -93865"/>
              <a:gd name="adj2" fmla="val 123883"/>
            </a:avLst>
          </a:prstGeom>
          <a:gradFill rotWithShape="1">
            <a:gsLst>
              <a:gs pos="0">
                <a:srgbClr val="F4D8D8"/>
              </a:gs>
              <a:gs pos="100000">
                <a:srgbClr val="E29A9A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de-DE" sz="2000" dirty="0" err="1">
                <a:solidFill>
                  <a:srgbClr val="5F5F5F"/>
                </a:solidFill>
                <a:latin typeface="Arial" pitchFamily="34" charset="0"/>
              </a:rPr>
              <a:t>key</a:t>
            </a:r>
            <a:r>
              <a:rPr lang="de-DE" sz="2000" dirty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de-DE" sz="2000" dirty="0" err="1" smtClean="0">
                <a:solidFill>
                  <a:srgbClr val="5F5F5F"/>
                </a:solidFill>
                <a:latin typeface="Arial" pitchFamily="34" charset="0"/>
              </a:rPr>
              <a:t>objective</a:t>
            </a:r>
            <a:endParaRPr lang="de-DE" sz="2000" dirty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1156105" name="AutoShape 9"/>
          <p:cNvSpPr>
            <a:spLocks noChangeArrowheads="1"/>
          </p:cNvSpPr>
          <p:nvPr/>
        </p:nvSpPr>
        <p:spPr bwMode="auto">
          <a:xfrm>
            <a:off x="179388" y="2133600"/>
            <a:ext cx="2051050" cy="1079500"/>
          </a:xfrm>
          <a:prstGeom prst="wedgeEllipseCallout">
            <a:avLst>
              <a:gd name="adj1" fmla="val 94102"/>
              <a:gd name="adj2" fmla="val 115881"/>
            </a:avLst>
          </a:prstGeom>
          <a:gradFill rotWithShape="1">
            <a:gsLst>
              <a:gs pos="0">
                <a:srgbClr val="ECECFA"/>
              </a:gs>
              <a:gs pos="100000">
                <a:srgbClr val="9C97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de-DE" sz="2000">
                <a:solidFill>
                  <a:srgbClr val="5F5F5F"/>
                </a:solidFill>
                <a:latin typeface="Arial" pitchFamily="34" charset="0"/>
              </a:rPr>
              <a:t>k</a:t>
            </a:r>
            <a:r>
              <a:rPr lang="de-DE" sz="2000" smtClean="0">
                <a:solidFill>
                  <a:srgbClr val="5F5F5F"/>
                </a:solidFill>
                <a:latin typeface="Arial" pitchFamily="34" charset="0"/>
              </a:rPr>
              <a:t>ey image</a:t>
            </a:r>
            <a:endParaRPr lang="de-DE" sz="2000" dirty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1156106" name="AutoShape 10"/>
          <p:cNvSpPr>
            <a:spLocks noChangeArrowheads="1"/>
          </p:cNvSpPr>
          <p:nvPr/>
        </p:nvSpPr>
        <p:spPr bwMode="auto">
          <a:xfrm>
            <a:off x="6084888" y="5157788"/>
            <a:ext cx="2051050" cy="1079500"/>
          </a:xfrm>
          <a:prstGeom prst="wedgeEllipseCallout">
            <a:avLst>
              <a:gd name="adj1" fmla="val -107662"/>
              <a:gd name="adj2" fmla="val -83972"/>
            </a:avLst>
          </a:prstGeom>
          <a:gradFill rotWithShape="1">
            <a:gsLst>
              <a:gs pos="0">
                <a:srgbClr val="D5FFD5"/>
              </a:gs>
              <a:gs pos="100000">
                <a:srgbClr val="90EB8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</p:spPr>
        <p:txBody>
          <a:bodyPr lIns="0" rIns="0" anchor="ctr" anchorCtr="1"/>
          <a:lstStyle/>
          <a:p>
            <a:pPr algn="ctr">
              <a:defRPr/>
            </a:pPr>
            <a:r>
              <a:rPr lang="de-DE" sz="2000" i="1" smtClean="0">
                <a:solidFill>
                  <a:srgbClr val="5F5F5F"/>
                </a:solidFill>
                <a:latin typeface="Arial" pitchFamily="34" charset="0"/>
              </a:rPr>
              <a:t>key </a:t>
            </a:r>
            <a:r>
              <a:rPr lang="de-DE" sz="2000" i="1">
                <a:solidFill>
                  <a:srgbClr val="5F5F5F"/>
                </a:solidFill>
                <a:latin typeface="Arial" pitchFamily="34" charset="0"/>
              </a:rPr>
              <a:t>indicator</a:t>
            </a:r>
          </a:p>
        </p:txBody>
      </p:sp>
      <p:sp>
        <p:nvSpPr>
          <p:cNvPr id="32780" name="Rectangle 11"/>
          <p:cNvSpPr>
            <a:spLocks noGrp="1" noChangeArrowheads="1"/>
          </p:cNvSpPr>
          <p:nvPr>
            <p:ph type="title"/>
          </p:nvPr>
        </p:nvSpPr>
        <p:spPr>
          <a:xfrm>
            <a:off x="467165" y="882786"/>
            <a:ext cx="8353425" cy="98107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Agreement on </a:t>
            </a:r>
            <a:r>
              <a:rPr lang="de-DE" dirty="0" err="1" smtClean="0">
                <a:solidFill>
                  <a:schemeClr val="tx1"/>
                </a:solidFill>
              </a:rPr>
              <a:t>objectives</a:t>
            </a:r>
            <a:endParaRPr lang="de-DE" sz="2000" kern="1200" dirty="0">
              <a:solidFill>
                <a:srgbClr val="5F5F5F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2781" name="Picture 12" descr="spiegel_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4" grpId="0" animBg="1"/>
      <p:bldP spid="1156105" grpId="0" animBg="1"/>
      <p:bldP spid="115610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795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712C6456-61D1-4737-AF4E-94216CF635E4}" type="slidenum">
              <a:rPr lang="de-DE" sz="800"/>
              <a:pPr algn="r"/>
              <a:t>53</a:t>
            </a:fld>
            <a:endParaRPr lang="de-DE" sz="800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Exercise: </a:t>
            </a:r>
            <a:r>
              <a:rPr lang="en-US" sz="2800" b="1" dirty="0" smtClean="0">
                <a:solidFill>
                  <a:schemeClr val="tx2"/>
                </a:solidFill>
              </a:rPr>
              <a:t>goals for the next future</a:t>
            </a:r>
          </a:p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928688" y="1547813"/>
            <a:ext cx="77485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GB" sz="2000" dirty="0"/>
              <a:t>What could be </a:t>
            </a:r>
            <a:r>
              <a:rPr lang="en-GB" sz="2000" dirty="0" smtClean="0"/>
              <a:t>for our company the 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GB" sz="2000" dirty="0" smtClean="0"/>
              <a:t>strategic period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k</a:t>
            </a:r>
            <a:r>
              <a:rPr lang="en-GB" sz="2000" dirty="0" smtClean="0"/>
              <a:t>ey objective, 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GB" sz="2000" dirty="0" smtClean="0"/>
              <a:t>key image and the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GB" sz="2000" i="1" dirty="0" smtClean="0"/>
              <a:t>key </a:t>
            </a:r>
            <a:r>
              <a:rPr lang="en-GB" sz="2000" i="1" dirty="0"/>
              <a:t>indicator 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endParaRPr lang="en-US" sz="2000" i="1" dirty="0" smtClean="0"/>
          </a:p>
          <a:p>
            <a:pPr marL="0" lvl="1"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en-US" sz="2000" dirty="0" smtClean="0"/>
              <a:t>You have 30 minutes time 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1454088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8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liennummernplatzhalter 4"/>
          <p:cNvSpPr txBox="1">
            <a:spLocks noGrp="1"/>
          </p:cNvSpPr>
          <p:nvPr/>
        </p:nvSpPr>
        <p:spPr bwMode="auto">
          <a:xfrm>
            <a:off x="8677274" y="64531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6A78BBB8-24E1-448F-BB5B-5B6A9D21F291}" type="slidenum">
              <a:rPr lang="de-DE" sz="800"/>
              <a:pPr algn="r"/>
              <a:t>54</a:t>
            </a:fld>
            <a:endParaRPr lang="de-DE" sz="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>
            <a:off x="449013" y="1570026"/>
            <a:ext cx="7634535" cy="4992217"/>
          </a:xfrm>
          <a:prstGeom prst="rect">
            <a:avLst/>
          </a:prstGeom>
          <a:gradFill rotWithShape="1">
            <a:gsLst>
              <a:gs pos="0">
                <a:srgbClr val="D9FFF0"/>
              </a:gs>
              <a:gs pos="100000">
                <a:srgbClr val="85FFCE">
                  <a:alpha val="79999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2663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Combine a strategy with the Balanced Scorecard</a:t>
            </a:r>
            <a:endParaRPr lang="de-DE" dirty="0" smtClean="0"/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870567" y="1570027"/>
            <a:ext cx="835342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 dirty="0"/>
              <a:t>Agenda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49013" y="3685550"/>
            <a:ext cx="7634536" cy="463550"/>
            <a:chOff x="69" y="1672"/>
            <a:chExt cx="2811" cy="29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0" y="1672"/>
              <a:ext cx="2800" cy="29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B2"/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69" y="1673"/>
              <a:ext cx="2811" cy="291"/>
              <a:chOff x="69" y="1673"/>
              <a:chExt cx="2811" cy="291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-7" y="1752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669" y="1749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41209" y="1721029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en-GB" sz="1800" dirty="0" smtClean="0"/>
              <a:t>01	</a:t>
            </a:r>
            <a:r>
              <a:rPr lang="de-DE" sz="1800" dirty="0" smtClean="0"/>
              <a:t>08:00</a:t>
            </a:r>
            <a:r>
              <a:rPr lang="de-DE" sz="1800" dirty="0"/>
              <a:t>  </a:t>
            </a:r>
            <a:r>
              <a:rPr lang="de-DE" sz="1800" dirty="0" err="1" smtClean="0"/>
              <a:t>overview</a:t>
            </a:r>
            <a:r>
              <a:rPr lang="de-DE" sz="1800" dirty="0" smtClean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strategy</a:t>
            </a:r>
            <a:r>
              <a:rPr lang="de-DE" sz="1800" dirty="0"/>
              <a:t>, </a:t>
            </a:r>
            <a:r>
              <a:rPr lang="de-DE" sz="1800" dirty="0" err="1"/>
              <a:t>why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br>
              <a:rPr lang="de-DE" sz="1800" dirty="0"/>
            </a:br>
            <a:endParaRPr lang="de-DE" sz="900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02	</a:t>
            </a:r>
            <a:r>
              <a:rPr lang="de-DE" sz="1800" dirty="0"/>
              <a:t>08:30  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mission</a:t>
            </a:r>
            <a:r>
              <a:rPr lang="de-DE" sz="1800" dirty="0"/>
              <a:t> / </a:t>
            </a:r>
            <a:r>
              <a:rPr lang="de-DE" sz="1800" dirty="0" err="1"/>
              <a:t>vision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03	09:30</a:t>
            </a:r>
            <a:r>
              <a:rPr lang="de-DE" sz="1800" dirty="0"/>
              <a:t> </a:t>
            </a:r>
            <a:r>
              <a:rPr lang="de-DE" sz="1800" dirty="0" smtClean="0"/>
              <a:t>	internal </a:t>
            </a:r>
            <a:r>
              <a:rPr lang="de-DE" sz="1800" dirty="0" err="1"/>
              <a:t>analysis</a:t>
            </a:r>
            <a:r>
              <a:rPr lang="de-DE" sz="1800" dirty="0"/>
              <a:t> and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  <a:r>
              <a:rPr lang="de-DE" sz="18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04	09:50</a:t>
            </a:r>
            <a:r>
              <a:rPr lang="de-DE" sz="1800" dirty="0"/>
              <a:t> 	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(</a:t>
            </a:r>
            <a:r>
              <a:rPr lang="de-DE" sz="1800" dirty="0" err="1"/>
              <a:t>topics</a:t>
            </a:r>
            <a:r>
              <a:rPr lang="de-DE" sz="1800" dirty="0"/>
              <a:t>)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years</a:t>
            </a:r>
            <a:r>
              <a:rPr lang="de-DE" sz="1800" dirty="0"/>
              <a:t> –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900" b="1" dirty="0" smtClean="0"/>
              <a:t> </a:t>
            </a: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05	10:50 </a:t>
            </a:r>
            <a:r>
              <a:rPr lang="de-DE" sz="1800" dirty="0"/>
              <a:t> 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important</a:t>
            </a:r>
            <a:r>
              <a:rPr lang="de-DE" sz="1800" dirty="0"/>
              <a:t> </a:t>
            </a:r>
            <a:r>
              <a:rPr lang="de-DE" sz="1800" dirty="0" err="1" smtClean="0"/>
              <a:t>stakeholders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06	11:10  	</a:t>
            </a:r>
            <a:r>
              <a:rPr lang="de-DE" sz="1800" dirty="0" err="1" smtClean="0"/>
              <a:t>practical</a:t>
            </a:r>
            <a:r>
              <a:rPr lang="de-DE" sz="1800" dirty="0" smtClean="0"/>
              <a:t> </a:t>
            </a:r>
            <a:r>
              <a:rPr lang="de-DE" sz="1800" dirty="0" err="1" smtClean="0"/>
              <a:t>exercise</a:t>
            </a:r>
            <a:r>
              <a:rPr lang="de-DE" sz="1800" dirty="0" smtClean="0"/>
              <a:t> in 2 </a:t>
            </a:r>
            <a:r>
              <a:rPr lang="de-DE" sz="1800" dirty="0" err="1" smtClean="0"/>
              <a:t>groups</a:t>
            </a:r>
            <a:r>
              <a:rPr lang="de-DE" sz="1800" dirty="0" smtClean="0"/>
              <a:t>: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actions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07</a:t>
            </a:r>
            <a:r>
              <a:rPr lang="de-DE" sz="1800" dirty="0" smtClean="0"/>
              <a:t>	11:40</a:t>
            </a:r>
            <a:r>
              <a:rPr lang="de-DE" sz="1800" dirty="0"/>
              <a:t>  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 smtClean="0"/>
              <a:t>process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lnSpc>
                <a:spcPct val="120000"/>
              </a:lnSpc>
              <a:spcBef>
                <a:spcPct val="50000"/>
              </a:spcBef>
              <a:tabLst>
                <a:tab pos="452438" algn="l"/>
              </a:tabLst>
            </a:pPr>
            <a:r>
              <a:rPr lang="de-DE" sz="18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796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3203810" y="1589763"/>
            <a:ext cx="271145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I.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Identification</a:t>
            </a: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of</a:t>
            </a: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objectives</a:t>
            </a:r>
            <a:endParaRPr lang="de-D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(</a:t>
            </a: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key image, key objective, </a:t>
            </a:r>
            <a:b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</a:br>
            <a:r>
              <a:rPr lang="en-US" sz="1200" b="1" i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key indicator</a:t>
            </a: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)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1267715" name="Text Box 3"/>
          <p:cNvSpPr txBox="1">
            <a:spLocks noChangeArrowheads="1"/>
          </p:cNvSpPr>
          <p:nvPr/>
        </p:nvSpPr>
        <p:spPr bwMode="auto">
          <a:xfrm>
            <a:off x="5988050" y="2623225"/>
            <a:ext cx="2159000" cy="7191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EEFFDD"/>
              </a:gs>
              <a:gs pos="100000">
                <a:srgbClr val="CCFF99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>
                <a:latin typeface="Arial" pitchFamily="34" charset="0"/>
              </a:rPr>
              <a:t>II. Develop strategic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>
                <a:latin typeface="Arial" pitchFamily="34" charset="0"/>
              </a:rPr>
              <a:t>action frame</a:t>
            </a: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6324600" y="4104363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 dirty="0">
                <a:solidFill>
                  <a:schemeClr val="bg2"/>
                </a:solidFill>
              </a:rPr>
              <a:t>III. </a:t>
            </a:r>
            <a:r>
              <a:rPr lang="de-DE" sz="1200" b="1" dirty="0" err="1">
                <a:solidFill>
                  <a:schemeClr val="bg2"/>
                </a:solidFill>
              </a:rPr>
              <a:t>Complete</a:t>
            </a:r>
            <a:r>
              <a:rPr lang="de-DE" sz="1200" b="1" dirty="0">
                <a:solidFill>
                  <a:schemeClr val="bg2"/>
                </a:solidFill>
              </a:rPr>
              <a:t> </a:t>
            </a:r>
            <a:r>
              <a:rPr lang="de-DE" sz="1200" b="1" dirty="0" err="1">
                <a:solidFill>
                  <a:schemeClr val="bg2"/>
                </a:solidFill>
              </a:rPr>
              <a:t>action</a:t>
            </a:r>
            <a:r>
              <a:rPr lang="de-DE" sz="1200" b="1" dirty="0">
                <a:solidFill>
                  <a:schemeClr val="bg2"/>
                </a:solidFill>
              </a:rPr>
              <a:t> </a:t>
            </a:r>
            <a:r>
              <a:rPr lang="de-DE" sz="1200" b="1" dirty="0" err="1">
                <a:solidFill>
                  <a:schemeClr val="bg2"/>
                </a:solidFill>
              </a:rPr>
              <a:t>frame</a:t>
            </a:r>
            <a:r>
              <a:rPr lang="de-DE" sz="1200" b="1" dirty="0">
                <a:solidFill>
                  <a:schemeClr val="bg2"/>
                </a:solidFill>
              </a:rPr>
              <a:t>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 dirty="0" err="1">
                <a:solidFill>
                  <a:schemeClr val="bg2"/>
                </a:solidFill>
              </a:rPr>
              <a:t>with</a:t>
            </a:r>
            <a:r>
              <a:rPr lang="de-DE" sz="1200" b="1" dirty="0">
                <a:solidFill>
                  <a:schemeClr val="bg2"/>
                </a:solidFill>
              </a:rPr>
              <a:t> </a:t>
            </a:r>
            <a:r>
              <a:rPr lang="de-DE" sz="1200" b="1" dirty="0" err="1">
                <a:solidFill>
                  <a:schemeClr val="bg2"/>
                </a:solidFill>
              </a:rPr>
              <a:t>actions</a:t>
            </a:r>
            <a:r>
              <a:rPr lang="de-DE" sz="1200" b="1" dirty="0">
                <a:solidFill>
                  <a:schemeClr val="bg2"/>
                </a:solidFill>
              </a:rPr>
              <a:t> (</a:t>
            </a:r>
            <a:r>
              <a:rPr lang="de-DE" sz="1200" b="1" dirty="0" err="1">
                <a:solidFill>
                  <a:schemeClr val="bg2"/>
                </a:solidFill>
              </a:rPr>
              <a:t>collect</a:t>
            </a:r>
            <a:r>
              <a:rPr lang="de-DE" sz="1200" b="1" dirty="0">
                <a:solidFill>
                  <a:schemeClr val="bg2"/>
                </a:solidFill>
              </a:rPr>
              <a:t> </a:t>
            </a:r>
            <a:r>
              <a:rPr lang="de-DE" sz="1200" b="1" dirty="0" err="1">
                <a:solidFill>
                  <a:schemeClr val="bg2"/>
                </a:solidFill>
              </a:rPr>
              <a:t>ideas</a:t>
            </a:r>
            <a:r>
              <a:rPr lang="de-DE" sz="1200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5372100" y="5590263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IV. Bundle actions into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strategic projects</a:t>
            </a:r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1600200" y="5590263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V. Reporting with the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Balanced Scorecard</a:t>
            </a: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635000" y="4104363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/>
            <a:r>
              <a:rPr lang="de-DE" sz="1200" b="1">
                <a:solidFill>
                  <a:schemeClr val="bg2"/>
                </a:solidFill>
              </a:rPr>
              <a:t>VI. Arrange the BSC into the </a:t>
            </a:r>
          </a:p>
          <a:p>
            <a:pPr algn="ctr"/>
            <a:r>
              <a:rPr lang="de-DE" sz="1200" b="1">
                <a:solidFill>
                  <a:schemeClr val="bg2"/>
                </a:solidFill>
              </a:rPr>
              <a:t>process of leading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996950" y="2623225"/>
            <a:ext cx="2159000" cy="719138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VII. Organize learning process</a:t>
            </a:r>
          </a:p>
        </p:txBody>
      </p:sp>
      <p:sp>
        <p:nvSpPr>
          <p:cNvPr id="36875" name="AutoShape 9"/>
          <p:cNvSpPr>
            <a:spLocks noChangeArrowheads="1"/>
          </p:cNvSpPr>
          <p:nvPr/>
        </p:nvSpPr>
        <p:spPr bwMode="auto">
          <a:xfrm>
            <a:off x="3000375" y="2580363"/>
            <a:ext cx="3095625" cy="3095625"/>
          </a:xfrm>
          <a:custGeom>
            <a:avLst/>
            <a:gdLst>
              <a:gd name="T0" fmla="*/ 1478878 w 21600"/>
              <a:gd name="T1" fmla="*/ 196172480 h 21600"/>
              <a:gd name="T2" fmla="*/ 70306652 w 21600"/>
              <a:gd name="T3" fmla="*/ 299444786 h 21600"/>
              <a:gd name="T4" fmla="*/ 103991358 w 21600"/>
              <a:gd name="T5" fmla="*/ 208105823 h 21600"/>
              <a:gd name="T6" fmla="*/ 10680480 w 21600"/>
              <a:gd name="T7" fmla="*/ 42085311 h 21600"/>
              <a:gd name="T8" fmla="*/ 161604537 w 21600"/>
              <a:gd name="T9" fmla="*/ 29946587 h 21600"/>
              <a:gd name="T10" fmla="*/ 173722901 w 21600"/>
              <a:gd name="T11" fmla="*/ 1808706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02" y="7056"/>
                </a:moveTo>
                <a:cubicBezTo>
                  <a:pt x="5513" y="8101"/>
                  <a:pt x="5025" y="9428"/>
                  <a:pt x="5025" y="10799"/>
                </a:cubicBezTo>
                <a:cubicBezTo>
                  <a:pt x="5024" y="11715"/>
                  <a:pt x="5242" y="12618"/>
                  <a:pt x="5660" y="13433"/>
                </a:cubicBezTo>
                <a:lnTo>
                  <a:pt x="1188" y="15724"/>
                </a:lnTo>
                <a:cubicBezTo>
                  <a:pt x="407" y="14200"/>
                  <a:pt x="0" y="12512"/>
                  <a:pt x="0" y="10800"/>
                </a:cubicBezTo>
                <a:cubicBezTo>
                  <a:pt x="-1" y="8234"/>
                  <a:pt x="913" y="5752"/>
                  <a:pt x="2576" y="3799"/>
                </a:cubicBezTo>
                <a:lnTo>
                  <a:pt x="520" y="2049"/>
                </a:lnTo>
                <a:lnTo>
                  <a:pt x="7868" y="1458"/>
                </a:lnTo>
                <a:lnTo>
                  <a:pt x="8458" y="8806"/>
                </a:lnTo>
                <a:lnTo>
                  <a:pt x="6402" y="705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76" name="AutoShape 10"/>
          <p:cNvSpPr>
            <a:spLocks noChangeArrowheads="1"/>
          </p:cNvSpPr>
          <p:nvPr/>
        </p:nvSpPr>
        <p:spPr bwMode="auto">
          <a:xfrm>
            <a:off x="3000375" y="2580363"/>
            <a:ext cx="3095625" cy="3095625"/>
          </a:xfrm>
          <a:custGeom>
            <a:avLst/>
            <a:gdLst>
              <a:gd name="T0" fmla="*/ 82609769 w 21600"/>
              <a:gd name="T1" fmla="*/ 394521929 h 21600"/>
              <a:gd name="T2" fmla="*/ 222031688 w 21600"/>
              <a:gd name="T3" fmla="*/ 391954567 h 21600"/>
              <a:gd name="T4" fmla="*/ 147473408 w 21600"/>
              <a:gd name="T5" fmla="*/ 314048320 h 21600"/>
              <a:gd name="T6" fmla="*/ -49212555 w 21600"/>
              <a:gd name="T7" fmla="*/ 280363704 h 21600"/>
              <a:gd name="T8" fmla="*/ 32863209 w 21600"/>
              <a:gd name="T9" fmla="*/ 153019053 h 21600"/>
              <a:gd name="T10" fmla="*/ 160228417 w 21600"/>
              <a:gd name="T11" fmla="*/ 23511528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162" y="12017"/>
                </a:moveTo>
                <a:cubicBezTo>
                  <a:pt x="5735" y="14672"/>
                  <a:pt x="8083" y="16568"/>
                  <a:pt x="10800" y="16568"/>
                </a:cubicBezTo>
                <a:cubicBezTo>
                  <a:pt x="10802" y="16567"/>
                  <a:pt x="10804" y="16567"/>
                  <a:pt x="10806" y="16567"/>
                </a:cubicBezTo>
                <a:lnTo>
                  <a:pt x="10813" y="21599"/>
                </a:lnTo>
                <a:cubicBezTo>
                  <a:pt x="10808" y="21599"/>
                  <a:pt x="10804" y="21599"/>
                  <a:pt x="10800" y="21600"/>
                </a:cubicBezTo>
                <a:cubicBezTo>
                  <a:pt x="5714" y="21600"/>
                  <a:pt x="1317" y="18051"/>
                  <a:pt x="243" y="13080"/>
                </a:cubicBezTo>
                <a:lnTo>
                  <a:pt x="-2396" y="13650"/>
                </a:lnTo>
                <a:lnTo>
                  <a:pt x="1600" y="7450"/>
                </a:lnTo>
                <a:lnTo>
                  <a:pt x="7801" y="11447"/>
                </a:lnTo>
                <a:lnTo>
                  <a:pt x="5162" y="12017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77" name="AutoShape 11"/>
          <p:cNvSpPr>
            <a:spLocks noChangeArrowheads="1"/>
          </p:cNvSpPr>
          <p:nvPr/>
        </p:nvSpPr>
        <p:spPr bwMode="auto">
          <a:xfrm>
            <a:off x="3000375" y="2580363"/>
            <a:ext cx="3095625" cy="3095625"/>
          </a:xfrm>
          <a:custGeom>
            <a:avLst/>
            <a:gdLst>
              <a:gd name="T0" fmla="*/ 308667093 w 21600"/>
              <a:gd name="T1" fmla="*/ 425926746 h 21600"/>
              <a:gd name="T2" fmla="*/ 381767098 w 21600"/>
              <a:gd name="T3" fmla="*/ 277282698 h 21600"/>
              <a:gd name="T4" fmla="*/ 267526467 w 21600"/>
              <a:gd name="T5" fmla="*/ 329268184 h 21600"/>
              <a:gd name="T6" fmla="*/ 105634475 w 21600"/>
              <a:gd name="T7" fmla="*/ 473578430 h 21600"/>
              <a:gd name="T8" fmla="*/ 52827556 w 21600"/>
              <a:gd name="T9" fmla="*/ 330295186 h 21600"/>
              <a:gd name="T10" fmla="*/ 196131348 w 21600"/>
              <a:gd name="T11" fmla="*/ 2774882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8418" y="15961"/>
                </a:moveTo>
                <a:cubicBezTo>
                  <a:pt x="9164" y="16306"/>
                  <a:pt x="9977" y="16485"/>
                  <a:pt x="10800" y="16485"/>
                </a:cubicBezTo>
                <a:cubicBezTo>
                  <a:pt x="13221" y="16484"/>
                  <a:pt x="15377" y="14950"/>
                  <a:pt x="16171" y="12662"/>
                </a:cubicBezTo>
                <a:lnTo>
                  <a:pt x="21003" y="14338"/>
                </a:lnTo>
                <a:cubicBezTo>
                  <a:pt x="19496" y="18685"/>
                  <a:pt x="15400" y="21599"/>
                  <a:pt x="10800" y="21600"/>
                </a:cubicBezTo>
                <a:cubicBezTo>
                  <a:pt x="9237" y="21600"/>
                  <a:pt x="7693" y="21260"/>
                  <a:pt x="6274" y="20606"/>
                </a:cubicBezTo>
                <a:lnTo>
                  <a:pt x="5143" y="23057"/>
                </a:lnTo>
                <a:lnTo>
                  <a:pt x="2572" y="16081"/>
                </a:lnTo>
                <a:lnTo>
                  <a:pt x="9549" y="13510"/>
                </a:lnTo>
                <a:lnTo>
                  <a:pt x="8418" y="1596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78" name="AutoShape 12"/>
          <p:cNvSpPr>
            <a:spLocks noChangeArrowheads="1"/>
          </p:cNvSpPr>
          <p:nvPr/>
        </p:nvSpPr>
        <p:spPr bwMode="auto">
          <a:xfrm>
            <a:off x="3000375" y="2580363"/>
            <a:ext cx="3095625" cy="3095625"/>
          </a:xfrm>
          <a:custGeom>
            <a:avLst/>
            <a:gdLst>
              <a:gd name="T0" fmla="*/ 431698365 w 21600"/>
              <a:gd name="T1" fmla="*/ 293652673 h 21600"/>
              <a:gd name="T2" fmla="*/ 375564099 w 21600"/>
              <a:gd name="T3" fmla="*/ 149157513 h 21600"/>
              <a:gd name="T4" fmla="*/ 333704671 w 21600"/>
              <a:gd name="T5" fmla="*/ 260111731 h 21600"/>
              <a:gd name="T6" fmla="*/ 347342901 w 21600"/>
              <a:gd name="T7" fmla="*/ 469059679 h 21600"/>
              <a:gd name="T8" fmla="*/ 203155835 w 21600"/>
              <a:gd name="T9" fmla="*/ 421983266 h 21600"/>
              <a:gd name="T10" fmla="*/ 250252886 w 21600"/>
              <a:gd name="T11" fmla="*/ 2778168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406" y="15934"/>
                </a:moveTo>
                <a:cubicBezTo>
                  <a:pt x="15339" y="14952"/>
                  <a:pt x="16558" y="12968"/>
                  <a:pt x="16558" y="10800"/>
                </a:cubicBezTo>
                <a:cubicBezTo>
                  <a:pt x="16558" y="9949"/>
                  <a:pt x="16369" y="9109"/>
                  <a:pt x="16005" y="8339"/>
                </a:cubicBezTo>
                <a:lnTo>
                  <a:pt x="20564" y="6185"/>
                </a:lnTo>
                <a:cubicBezTo>
                  <a:pt x="21246" y="7628"/>
                  <a:pt x="21600" y="9204"/>
                  <a:pt x="21600" y="10800"/>
                </a:cubicBezTo>
                <a:cubicBezTo>
                  <a:pt x="21600" y="14866"/>
                  <a:pt x="19315" y="18588"/>
                  <a:pt x="15689" y="20430"/>
                </a:cubicBezTo>
                <a:lnTo>
                  <a:pt x="16911" y="22837"/>
                </a:lnTo>
                <a:lnTo>
                  <a:pt x="9891" y="20545"/>
                </a:lnTo>
                <a:lnTo>
                  <a:pt x="12184" y="13526"/>
                </a:lnTo>
                <a:lnTo>
                  <a:pt x="13406" y="15934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79" name="AutoShape 13"/>
          <p:cNvSpPr>
            <a:spLocks noChangeArrowheads="1"/>
          </p:cNvSpPr>
          <p:nvPr/>
        </p:nvSpPr>
        <p:spPr bwMode="auto">
          <a:xfrm>
            <a:off x="3000375" y="2580363"/>
            <a:ext cx="3095625" cy="3095625"/>
          </a:xfrm>
          <a:custGeom>
            <a:avLst/>
            <a:gdLst>
              <a:gd name="T0" fmla="*/ 408550551 w 21600"/>
              <a:gd name="T1" fmla="*/ 102060605 h 21600"/>
              <a:gd name="T2" fmla="*/ 260070743 w 21600"/>
              <a:gd name="T3" fmla="*/ 56565665 h 21600"/>
              <a:gd name="T4" fmla="*/ 320641425 w 21600"/>
              <a:gd name="T5" fmla="*/ 158441411 h 21600"/>
              <a:gd name="T6" fmla="*/ 493419373 w 21600"/>
              <a:gd name="T7" fmla="*/ 277652453 h 21600"/>
              <a:gd name="T8" fmla="*/ 366280380 w 21600"/>
              <a:gd name="T9" fmla="*/ 361412512 h 21600"/>
              <a:gd name="T10" fmla="*/ 282499828 w 21600"/>
              <a:gd name="T11" fmla="*/ 23429365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8" y="11950"/>
                </a:moveTo>
                <a:cubicBezTo>
                  <a:pt x="16476" y="11572"/>
                  <a:pt x="16516" y="11186"/>
                  <a:pt x="16516" y="10800"/>
                </a:cubicBezTo>
                <a:cubicBezTo>
                  <a:pt x="16516" y="8139"/>
                  <a:pt x="14681" y="5831"/>
                  <a:pt x="12089" y="5231"/>
                </a:cubicBezTo>
                <a:lnTo>
                  <a:pt x="13236" y="278"/>
                </a:lnTo>
                <a:cubicBezTo>
                  <a:pt x="18132" y="1412"/>
                  <a:pt x="21600" y="5773"/>
                  <a:pt x="21600" y="10800"/>
                </a:cubicBezTo>
                <a:cubicBezTo>
                  <a:pt x="21600" y="11530"/>
                  <a:pt x="21525" y="12259"/>
                  <a:pt x="21378" y="12974"/>
                </a:cubicBezTo>
                <a:lnTo>
                  <a:pt x="24023" y="13518"/>
                </a:lnTo>
                <a:lnTo>
                  <a:pt x="17833" y="17596"/>
                </a:lnTo>
                <a:lnTo>
                  <a:pt x="13754" y="11407"/>
                </a:lnTo>
                <a:lnTo>
                  <a:pt x="16398" y="11950"/>
                </a:lnTo>
                <a:close/>
              </a:path>
            </a:pathLst>
          </a:custGeom>
          <a:solidFill>
            <a:srgbClr val="99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80" name="AutoShape 14"/>
          <p:cNvSpPr>
            <a:spLocks noChangeArrowheads="1"/>
          </p:cNvSpPr>
          <p:nvPr/>
        </p:nvSpPr>
        <p:spPr bwMode="auto">
          <a:xfrm>
            <a:off x="3000375" y="2580363"/>
            <a:ext cx="3095625" cy="3095625"/>
          </a:xfrm>
          <a:custGeom>
            <a:avLst/>
            <a:gdLst>
              <a:gd name="T0" fmla="*/ 286053059 w 21600"/>
              <a:gd name="T1" fmla="*/ 9489238 h 21600"/>
              <a:gd name="T2" fmla="*/ 176064396 w 21600"/>
              <a:gd name="T3" fmla="*/ 58599031 h 21600"/>
              <a:gd name="T4" fmla="*/ 255757364 w 21600"/>
              <a:gd name="T5" fmla="*/ 109639725 h 21600"/>
              <a:gd name="T6" fmla="*/ 432129746 w 21600"/>
              <a:gd name="T7" fmla="*/ 41099441 h 21600"/>
              <a:gd name="T8" fmla="*/ 420607146 w 21600"/>
              <a:gd name="T9" fmla="*/ 193091618 h 21600"/>
              <a:gd name="T10" fmla="*/ 268635589 w 21600"/>
              <a:gd name="T11" fmla="*/ 18156887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7" y="7081"/>
                </a:moveTo>
                <a:cubicBezTo>
                  <a:pt x="14043" y="5819"/>
                  <a:pt x="12463" y="5094"/>
                  <a:pt x="10800" y="5094"/>
                </a:cubicBezTo>
                <a:cubicBezTo>
                  <a:pt x="10279" y="5093"/>
                  <a:pt x="9761" y="5165"/>
                  <a:pt x="9259" y="5305"/>
                </a:cubicBezTo>
                <a:lnTo>
                  <a:pt x="7884" y="400"/>
                </a:lnTo>
                <a:cubicBezTo>
                  <a:pt x="8833" y="134"/>
                  <a:pt x="9814" y="-1"/>
                  <a:pt x="10800" y="0"/>
                </a:cubicBezTo>
                <a:cubicBezTo>
                  <a:pt x="13948" y="0"/>
                  <a:pt x="16939" y="1373"/>
                  <a:pt x="18991" y="3761"/>
                </a:cubicBezTo>
                <a:lnTo>
                  <a:pt x="21039" y="2001"/>
                </a:lnTo>
                <a:lnTo>
                  <a:pt x="20478" y="9401"/>
                </a:lnTo>
                <a:lnTo>
                  <a:pt x="13079" y="8840"/>
                </a:lnTo>
                <a:lnTo>
                  <a:pt x="15127" y="7081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81" name="AutoShape 15"/>
          <p:cNvSpPr>
            <a:spLocks noChangeArrowheads="1"/>
          </p:cNvSpPr>
          <p:nvPr/>
        </p:nvSpPr>
        <p:spPr bwMode="auto">
          <a:xfrm>
            <a:off x="3000375" y="2580363"/>
            <a:ext cx="3095625" cy="3095625"/>
          </a:xfrm>
          <a:custGeom>
            <a:avLst/>
            <a:gdLst>
              <a:gd name="T0" fmla="*/ 142359036 w 21600"/>
              <a:gd name="T1" fmla="*/ 14706224 h 21600"/>
              <a:gd name="T2" fmla="*/ 108612723 w 21600"/>
              <a:gd name="T3" fmla="*/ 95981001 h 21600"/>
              <a:gd name="T4" fmla="*/ 180007877 w 21600"/>
              <a:gd name="T5" fmla="*/ 112843839 h 21600"/>
              <a:gd name="T6" fmla="*/ 221805679 w 21600"/>
              <a:gd name="T7" fmla="*/ -55456543 h 21600"/>
              <a:gd name="T8" fmla="*/ 329822816 w 21600"/>
              <a:gd name="T9" fmla="*/ 52560558 h 21600"/>
              <a:gd name="T10" fmla="*/ 221805679 w 21600"/>
              <a:gd name="T11" fmla="*/ 16057753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99" y="5118"/>
                </a:moveTo>
                <a:cubicBezTo>
                  <a:pt x="9396" y="5118"/>
                  <a:pt x="8042" y="5637"/>
                  <a:pt x="6999" y="6575"/>
                </a:cubicBezTo>
                <a:lnTo>
                  <a:pt x="3576" y="2771"/>
                </a:lnTo>
                <a:cubicBezTo>
                  <a:pt x="5559" y="987"/>
                  <a:pt x="8132" y="0"/>
                  <a:pt x="10799" y="0"/>
                </a:cubicBezTo>
                <a:lnTo>
                  <a:pt x="10799" y="-2700"/>
                </a:lnTo>
                <a:lnTo>
                  <a:pt x="16058" y="2559"/>
                </a:lnTo>
                <a:lnTo>
                  <a:pt x="10799" y="7818"/>
                </a:lnTo>
                <a:lnTo>
                  <a:pt x="10799" y="5118"/>
                </a:lnTo>
                <a:close/>
              </a:path>
            </a:pathLst>
          </a:custGeom>
          <a:solidFill>
            <a:srgbClr val="CCFF99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82" name="AutoShape 16"/>
          <p:cNvSpPr>
            <a:spLocks noChangeArrowheads="1"/>
          </p:cNvSpPr>
          <p:nvPr/>
        </p:nvSpPr>
        <p:spPr bwMode="auto">
          <a:xfrm>
            <a:off x="3000375" y="2580363"/>
            <a:ext cx="3095625" cy="3095625"/>
          </a:xfrm>
          <a:custGeom>
            <a:avLst/>
            <a:gdLst>
              <a:gd name="T0" fmla="*/ 51718434 w 21600"/>
              <a:gd name="T1" fmla="*/ 79426149 h 21600"/>
              <a:gd name="T2" fmla="*/ 91482744 w 21600"/>
              <a:gd name="T3" fmla="*/ 113377834 h 21600"/>
              <a:gd name="T4" fmla="*/ 131883932 w 21600"/>
              <a:gd name="T5" fmla="*/ 146528526 h 21600"/>
              <a:gd name="T6" fmla="*/ 9735742 w 21600"/>
              <a:gd name="T7" fmla="*/ 43194576 h 21600"/>
              <a:gd name="T8" fmla="*/ 161522417 w 21600"/>
              <a:gd name="T9" fmla="*/ 30213585 h 21600"/>
              <a:gd name="T10" fmla="*/ 174523894 w 21600"/>
              <a:gd name="T11" fmla="*/ 18197976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32" y="7121"/>
                </a:moveTo>
                <a:cubicBezTo>
                  <a:pt x="6425" y="7130"/>
                  <a:pt x="6417" y="7139"/>
                  <a:pt x="6410" y="7148"/>
                </a:cubicBezTo>
                <a:lnTo>
                  <a:pt x="2497" y="3892"/>
                </a:lnTo>
                <a:cubicBezTo>
                  <a:pt x="2511" y="3875"/>
                  <a:pt x="2525" y="3859"/>
                  <a:pt x="2539" y="3842"/>
                </a:cubicBezTo>
                <a:lnTo>
                  <a:pt x="474" y="2103"/>
                </a:lnTo>
                <a:lnTo>
                  <a:pt x="7864" y="1471"/>
                </a:lnTo>
                <a:lnTo>
                  <a:pt x="8497" y="8860"/>
                </a:lnTo>
                <a:lnTo>
                  <a:pt x="6432" y="7121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83" name="Rectangle 17"/>
          <p:cNvSpPr>
            <a:spLocks noChangeArrowheads="1"/>
          </p:cNvSpPr>
          <p:nvPr/>
        </p:nvSpPr>
        <p:spPr bwMode="auto">
          <a:xfrm rot="2256875">
            <a:off x="3286125" y="3323313"/>
            <a:ext cx="719138" cy="76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84" name="Text Box 18"/>
          <p:cNvSpPr txBox="1">
            <a:spLocks noChangeArrowheads="1"/>
          </p:cNvSpPr>
          <p:nvPr/>
        </p:nvSpPr>
        <p:spPr bwMode="auto">
          <a:xfrm>
            <a:off x="3548063" y="3902750"/>
            <a:ext cx="202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C83C3C"/>
                </a:solidFill>
              </a:rPr>
              <a:t>Communication</a:t>
            </a:r>
          </a:p>
        </p:txBody>
      </p:sp>
      <p:sp>
        <p:nvSpPr>
          <p:cNvPr id="23" name="Rectangle 19"/>
          <p:cNvSpPr txBox="1">
            <a:spLocks noChangeArrowheads="1"/>
          </p:cNvSpPr>
          <p:nvPr/>
        </p:nvSpPr>
        <p:spPr bwMode="auto">
          <a:xfrm>
            <a:off x="419735" y="881063"/>
            <a:ext cx="83534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50" kern="0" dirty="0" smtClean="0"/>
              <a:t>Implementation Steps for a Balanced Scorecard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22" name="Ellipse 21"/>
          <p:cNvSpPr/>
          <p:nvPr/>
        </p:nvSpPr>
        <p:spPr bwMode="auto">
          <a:xfrm>
            <a:off x="5592850" y="2608967"/>
            <a:ext cx="3040574" cy="9542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spiegel_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5738813"/>
            <a:ext cx="1073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Foliennummernplatzhalter 3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0E66C2F2-4173-4AA7-9980-59EA409D47A7}" type="slidenum">
              <a:rPr lang="de-DE" sz="800"/>
              <a:pPr algn="r"/>
              <a:t>56</a:t>
            </a:fld>
            <a:endParaRPr lang="de-DE" sz="800"/>
          </a:p>
        </p:txBody>
      </p:sp>
      <p:sp>
        <p:nvSpPr>
          <p:cNvPr id="1291266" name="Text Box 2"/>
          <p:cNvSpPr txBox="1">
            <a:spLocks noChangeArrowheads="1"/>
          </p:cNvSpPr>
          <p:nvPr/>
        </p:nvSpPr>
        <p:spPr bwMode="auto">
          <a:xfrm>
            <a:off x="852488" y="4286250"/>
            <a:ext cx="7416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57188" indent="-357188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  <a:tabLst>
                <a:tab pos="2154238" algn="l"/>
              </a:tabLst>
            </a:pPr>
            <a:r>
              <a:rPr lang="en-GB" sz="2000" dirty="0"/>
              <a:t>Which </a:t>
            </a:r>
            <a:r>
              <a:rPr lang="en-GB" sz="2000" b="1" dirty="0"/>
              <a:t>tasks</a:t>
            </a:r>
            <a:r>
              <a:rPr lang="en-GB" sz="2000" dirty="0"/>
              <a:t> do we have to </a:t>
            </a:r>
            <a:r>
              <a:rPr lang="en-GB" sz="2000" b="1" dirty="0"/>
              <a:t>fulfil</a:t>
            </a:r>
            <a:r>
              <a:rPr lang="en-GB" sz="2000" dirty="0"/>
              <a:t>, in order to achieve our vision?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b="1" dirty="0">
                <a:solidFill>
                  <a:srgbClr val="C83C3C"/>
                </a:solidFill>
                <a:sym typeface="Wingdings" pitchFamily="2" charset="2"/>
              </a:rPr>
              <a:t></a:t>
            </a:r>
            <a:r>
              <a:rPr lang="en-GB" b="1" dirty="0"/>
              <a:t> strategic topics</a:t>
            </a:r>
            <a:endParaRPr lang="en-GB" sz="1600" dirty="0"/>
          </a:p>
          <a:p>
            <a:pPr marL="357188" indent="-357188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  <a:tabLst>
                <a:tab pos="2154238" algn="l"/>
              </a:tabLst>
            </a:pPr>
            <a:r>
              <a:rPr lang="en-GB" sz="2000" dirty="0"/>
              <a:t>Which p</a:t>
            </a:r>
            <a:r>
              <a:rPr lang="en-GB" sz="2000" b="1" dirty="0"/>
              <a:t>otentials</a:t>
            </a:r>
            <a:r>
              <a:rPr lang="en-GB" sz="2000" dirty="0"/>
              <a:t> do we have to </a:t>
            </a:r>
            <a:r>
              <a:rPr lang="en-GB" sz="2000" b="1" dirty="0"/>
              <a:t>develop </a:t>
            </a:r>
            <a:r>
              <a:rPr lang="en-GB" sz="2000" dirty="0"/>
              <a:t>in order to achieve our vision?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b="1" dirty="0">
                <a:solidFill>
                  <a:srgbClr val="C83C3C"/>
                </a:solidFill>
                <a:sym typeface="Wingdings" pitchFamily="2" charset="2"/>
              </a:rPr>
              <a:t>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smtClean="0">
                <a:sym typeface="Wingdings" pitchFamily="2" charset="2"/>
              </a:rPr>
              <a:t>perspectives</a:t>
            </a:r>
            <a:endParaRPr lang="en-GB" sz="2000" dirty="0">
              <a:sym typeface="Wingdings" pitchFamily="2" charset="2"/>
            </a:endParaRP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1075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mtClean="0">
                <a:solidFill>
                  <a:schemeClr val="tx1"/>
                </a:solidFill>
              </a:rPr>
              <a:t>II. Developing the strategic action frame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6725" y="1557338"/>
            <a:ext cx="8210550" cy="1881187"/>
            <a:chOff x="294" y="981"/>
            <a:chExt cx="5172" cy="1185"/>
          </a:xfrm>
        </p:grpSpPr>
        <p:sp>
          <p:nvSpPr>
            <p:cNvPr id="1291269" name="AutoShape 5"/>
            <p:cNvSpPr>
              <a:spLocks noChangeArrowheads="1"/>
            </p:cNvSpPr>
            <p:nvPr/>
          </p:nvSpPr>
          <p:spPr bwMode="auto">
            <a:xfrm>
              <a:off x="294" y="981"/>
              <a:ext cx="5172" cy="118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8" name="Text Box 6"/>
            <p:cNvSpPr txBox="1">
              <a:spLocks noChangeArrowheads="1"/>
            </p:cNvSpPr>
            <p:nvPr/>
          </p:nvSpPr>
          <p:spPr bwMode="auto">
            <a:xfrm>
              <a:off x="945" y="1575"/>
              <a:ext cx="38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chemeClr val="accent2"/>
                  </a:solidFill>
                </a:rPr>
                <a:t>k</a:t>
              </a:r>
              <a:r>
                <a:rPr lang="en-GB" sz="1800" b="1" smtClean="0">
                  <a:solidFill>
                    <a:schemeClr val="accent2"/>
                  </a:solidFill>
                </a:rPr>
                <a:t>ey image</a:t>
              </a:r>
              <a:r>
                <a:rPr lang="de-DE" sz="1800" b="1" smtClean="0">
                  <a:solidFill>
                    <a:schemeClr val="accent2"/>
                  </a:solidFill>
                </a:rPr>
                <a:t>: </a:t>
              </a:r>
              <a:r>
                <a:rPr lang="de-DE" sz="1800" b="1" dirty="0">
                  <a:solidFill>
                    <a:schemeClr val="accent2"/>
                  </a:solidFill>
                </a:rPr>
                <a:t/>
              </a:r>
              <a:br>
                <a:rPr lang="de-DE" sz="1800" b="1" dirty="0">
                  <a:solidFill>
                    <a:schemeClr val="accent2"/>
                  </a:solidFill>
                </a:rPr>
              </a:br>
              <a:r>
                <a:rPr lang="en-GB" sz="1800" dirty="0">
                  <a:solidFill>
                    <a:schemeClr val="accent2"/>
                  </a:solidFill>
                </a:rPr>
                <a:t>Worldwide </a:t>
              </a:r>
              <a:r>
                <a:rPr lang="en-GB" sz="1800" dirty="0" smtClean="0">
                  <a:solidFill>
                    <a:schemeClr val="accent2"/>
                  </a:solidFill>
                </a:rPr>
                <a:t>innovative </a:t>
              </a:r>
              <a:r>
                <a:rPr lang="en-GB" sz="1800" dirty="0">
                  <a:solidFill>
                    <a:schemeClr val="accent2"/>
                  </a:solidFill>
                </a:rPr>
                <a:t>supplier of rear-view mirror</a:t>
              </a:r>
            </a:p>
          </p:txBody>
        </p:sp>
        <p:sp>
          <p:nvSpPr>
            <p:cNvPr id="37899" name="Text Box 7"/>
            <p:cNvSpPr txBox="1">
              <a:spLocks noChangeArrowheads="1"/>
            </p:cNvSpPr>
            <p:nvPr/>
          </p:nvSpPr>
          <p:spPr bwMode="auto">
            <a:xfrm>
              <a:off x="1058" y="1249"/>
              <a:ext cx="36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1" dirty="0" err="1">
                  <a:solidFill>
                    <a:srgbClr val="C83C3C"/>
                  </a:solidFill>
                </a:rPr>
                <a:t>key</a:t>
              </a:r>
              <a:r>
                <a:rPr lang="de-DE" sz="1800" b="1" dirty="0">
                  <a:solidFill>
                    <a:srgbClr val="C83C3C"/>
                  </a:solidFill>
                </a:rPr>
                <a:t> </a:t>
              </a:r>
              <a:r>
                <a:rPr lang="de-DE" sz="1800" b="1" dirty="0" err="1" smtClean="0">
                  <a:solidFill>
                    <a:srgbClr val="C83C3C"/>
                  </a:solidFill>
                </a:rPr>
                <a:t>objective</a:t>
              </a:r>
              <a:r>
                <a:rPr lang="en-GB" sz="1800" b="1" dirty="0" smtClean="0">
                  <a:solidFill>
                    <a:srgbClr val="C83C3C"/>
                  </a:solidFill>
                </a:rPr>
                <a:t>:  </a:t>
              </a:r>
              <a:br>
                <a:rPr lang="en-GB" sz="1800" b="1" dirty="0" smtClean="0">
                  <a:solidFill>
                    <a:srgbClr val="C83C3C"/>
                  </a:solidFill>
                </a:rPr>
              </a:br>
              <a:r>
                <a:rPr lang="en-GB" sz="1800" dirty="0" smtClean="0">
                  <a:solidFill>
                    <a:srgbClr val="C83C3C"/>
                  </a:solidFill>
                </a:rPr>
                <a:t>We start to be the technological </a:t>
              </a:r>
              <a:r>
                <a:rPr lang="en-GB" sz="1800" dirty="0">
                  <a:solidFill>
                    <a:srgbClr val="C83C3C"/>
                  </a:solidFill>
                </a:rPr>
                <a:t>market leader</a:t>
              </a:r>
            </a:p>
          </p:txBody>
        </p:sp>
        <p:sp>
          <p:nvSpPr>
            <p:cNvPr id="37900" name="Text Box 8"/>
            <p:cNvSpPr txBox="1">
              <a:spLocks noChangeArrowheads="1"/>
            </p:cNvSpPr>
            <p:nvPr/>
          </p:nvSpPr>
          <p:spPr bwMode="auto">
            <a:xfrm>
              <a:off x="294" y="1933"/>
              <a:ext cx="51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800" b="1" i="1">
                  <a:solidFill>
                    <a:srgbClr val="009900"/>
                  </a:solidFill>
                </a:rPr>
                <a:t>k</a:t>
              </a:r>
              <a:r>
                <a:rPr lang="en-GB" sz="1800" b="1" i="1" smtClean="0">
                  <a:solidFill>
                    <a:srgbClr val="009900"/>
                  </a:solidFill>
                </a:rPr>
                <a:t>ey indicator</a:t>
              </a:r>
              <a:r>
                <a:rPr lang="en-GB" sz="1800" b="1" i="1">
                  <a:solidFill>
                    <a:srgbClr val="009900"/>
                  </a:solidFill>
                </a:rPr>
                <a:t>:</a:t>
              </a:r>
              <a:r>
                <a:rPr lang="en-GB" sz="1800" i="1">
                  <a:solidFill>
                    <a:srgbClr val="009900"/>
                  </a:solidFill>
                </a:rPr>
                <a:t> Number of jointly (with customers) developed innovations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6725" y="3429000"/>
            <a:ext cx="821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dirty="0"/>
              <a:t>Which potentials do we have to jointly develop so we are able to  face </a:t>
            </a:r>
            <a:r>
              <a:rPr lang="en-GB" sz="2000" dirty="0" smtClean="0"/>
              <a:t>the </a:t>
            </a:r>
            <a:r>
              <a:rPr lang="en-GB" sz="2000" dirty="0"/>
              <a:t>future better than the competitors can do it?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620713"/>
          </a:xfrm>
        </p:spPr>
        <p:txBody>
          <a:bodyPr/>
          <a:lstStyle/>
          <a:p>
            <a:r>
              <a:rPr lang="de-DE" smtClean="0"/>
              <a:t>Strategic topics</a:t>
            </a:r>
          </a:p>
        </p:txBody>
      </p:sp>
      <p:sp>
        <p:nvSpPr>
          <p:cNvPr id="39941" name="Rectangle 47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39942" name="Text Box 48"/>
          <p:cNvSpPr txBox="1">
            <a:spLocks noChangeArrowheads="1"/>
          </p:cNvSpPr>
          <p:nvPr/>
        </p:nvSpPr>
        <p:spPr bwMode="auto">
          <a:xfrm rot="-5400000">
            <a:off x="-28654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sp>
        <p:nvSpPr>
          <p:cNvPr id="1194034" name="Text Box 50"/>
          <p:cNvSpPr txBox="1">
            <a:spLocks noChangeArrowheads="1"/>
          </p:cNvSpPr>
          <p:nvPr/>
        </p:nvSpPr>
        <p:spPr bwMode="auto">
          <a:xfrm>
            <a:off x="3563938" y="4359275"/>
            <a:ext cx="4176712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>
                <a:solidFill>
                  <a:srgbClr val="C83C3C"/>
                </a:solidFill>
              </a:rPr>
              <a:t>what shall we do now?</a:t>
            </a:r>
          </a:p>
        </p:txBody>
      </p:sp>
      <p:grpSp>
        <p:nvGrpSpPr>
          <p:cNvPr id="39944" name="Group 96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39994" name="AutoShape 52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95" name="Text Box 54"/>
            <p:cNvSpPr txBox="1">
              <a:spLocks noChangeArrowheads="1"/>
            </p:cNvSpPr>
            <p:nvPr/>
          </p:nvSpPr>
          <p:spPr bwMode="auto">
            <a:xfrm>
              <a:off x="1752" y="1163"/>
              <a:ext cx="22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chemeClr val="accent2"/>
                  </a:solidFill>
                </a:rPr>
                <a:t>worldwide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innovative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supplier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9996" name="Text Box 55"/>
            <p:cNvSpPr txBox="1">
              <a:spLocks noChangeArrowheads="1"/>
            </p:cNvSpPr>
            <p:nvPr/>
          </p:nvSpPr>
          <p:spPr bwMode="auto">
            <a:xfrm>
              <a:off x="1752" y="890"/>
              <a:ext cx="22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start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to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be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the</a:t>
              </a:r>
              <a:r>
                <a:rPr lang="de-DE" sz="1400" b="1" dirty="0">
                  <a:solidFill>
                    <a:srgbClr val="C83C3C"/>
                  </a:solidFill>
                </a:rPr>
                <a:t/>
              </a:r>
              <a:br>
                <a:rPr lang="de-DE" sz="1400" b="1" dirty="0">
                  <a:solidFill>
                    <a:srgbClr val="C83C3C"/>
                  </a:solidFill>
                </a:rPr>
              </a:br>
              <a:r>
                <a:rPr lang="de-DE" sz="1400" b="1" dirty="0" err="1">
                  <a:solidFill>
                    <a:srgbClr val="C83C3C"/>
                  </a:solidFill>
                </a:rPr>
                <a:t>technological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market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leader</a:t>
              </a:r>
              <a:endParaRPr lang="de-DE" sz="1400" b="1" dirty="0">
                <a:solidFill>
                  <a:srgbClr val="C83C3C"/>
                </a:solidFill>
              </a:endParaRPr>
            </a:p>
          </p:txBody>
        </p:sp>
        <p:sp>
          <p:nvSpPr>
            <p:cNvPr id="39997" name="Text Box 56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>
                  <a:solidFill>
                    <a:srgbClr val="009900"/>
                  </a:solidFill>
                </a:rPr>
                <a:t>number of jointly developed innovations</a:t>
              </a:r>
            </a:p>
          </p:txBody>
        </p:sp>
      </p:grpSp>
      <p:sp>
        <p:nvSpPr>
          <p:cNvPr id="39945" name="Rectangle 58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46" name="Rectangle 59"/>
          <p:cNvSpPr>
            <a:spLocks noChangeArrowheads="1"/>
          </p:cNvSpPr>
          <p:nvPr/>
        </p:nvSpPr>
        <p:spPr bwMode="auto">
          <a:xfrm>
            <a:off x="4840288" y="58388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47" name="Rectangle 60"/>
          <p:cNvSpPr>
            <a:spLocks noChangeArrowheads="1"/>
          </p:cNvSpPr>
          <p:nvPr/>
        </p:nvSpPr>
        <p:spPr bwMode="auto">
          <a:xfrm>
            <a:off x="3184525" y="58388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48" name="Rectangle 62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49" name="Rectangle 63"/>
          <p:cNvSpPr>
            <a:spLocks noChangeArrowheads="1"/>
          </p:cNvSpPr>
          <p:nvPr/>
        </p:nvSpPr>
        <p:spPr bwMode="auto">
          <a:xfrm>
            <a:off x="4840288" y="525780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0" name="Rectangle 64"/>
          <p:cNvSpPr>
            <a:spLocks noChangeArrowheads="1"/>
          </p:cNvSpPr>
          <p:nvPr/>
        </p:nvSpPr>
        <p:spPr bwMode="auto">
          <a:xfrm>
            <a:off x="3184525" y="525780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1" name="Rectangle 66"/>
          <p:cNvSpPr>
            <a:spLocks noChangeArrowheads="1"/>
          </p:cNvSpPr>
          <p:nvPr/>
        </p:nvSpPr>
        <p:spPr bwMode="auto">
          <a:xfrm>
            <a:off x="6497638" y="467677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2" name="Rectangle 67"/>
          <p:cNvSpPr>
            <a:spLocks noChangeArrowheads="1"/>
          </p:cNvSpPr>
          <p:nvPr/>
        </p:nvSpPr>
        <p:spPr bwMode="auto">
          <a:xfrm>
            <a:off x="4840288" y="467677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3" name="Rectangle 68"/>
          <p:cNvSpPr>
            <a:spLocks noChangeArrowheads="1"/>
          </p:cNvSpPr>
          <p:nvPr/>
        </p:nvSpPr>
        <p:spPr bwMode="auto">
          <a:xfrm>
            <a:off x="3184525" y="467677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4" name="Rectangle 70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5" name="Rectangle 71"/>
          <p:cNvSpPr>
            <a:spLocks noChangeArrowheads="1"/>
          </p:cNvSpPr>
          <p:nvPr/>
        </p:nvSpPr>
        <p:spPr bwMode="auto">
          <a:xfrm>
            <a:off x="4859338" y="371633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6" name="Rectangle 72"/>
          <p:cNvSpPr>
            <a:spLocks noChangeArrowheads="1"/>
          </p:cNvSpPr>
          <p:nvPr/>
        </p:nvSpPr>
        <p:spPr bwMode="auto">
          <a:xfrm>
            <a:off x="3184525" y="409575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7" name="Rectangle 74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8" name="Rectangle 75"/>
          <p:cNvSpPr>
            <a:spLocks noChangeArrowheads="1"/>
          </p:cNvSpPr>
          <p:nvPr/>
        </p:nvSpPr>
        <p:spPr bwMode="auto">
          <a:xfrm>
            <a:off x="4840288" y="35147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9" name="Rectangle 76"/>
          <p:cNvSpPr>
            <a:spLocks noChangeArrowheads="1"/>
          </p:cNvSpPr>
          <p:nvPr/>
        </p:nvSpPr>
        <p:spPr bwMode="auto">
          <a:xfrm>
            <a:off x="3184525" y="35147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61" name="Rectangle 79"/>
          <p:cNvSpPr>
            <a:spLocks noChangeArrowheads="1"/>
          </p:cNvSpPr>
          <p:nvPr/>
        </p:nvSpPr>
        <p:spPr bwMode="auto">
          <a:xfrm>
            <a:off x="4840288" y="234950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image</a:t>
            </a:r>
            <a:br>
              <a:rPr lang="de-DE" sz="1400"/>
            </a:br>
            <a:r>
              <a:rPr lang="de-DE" sz="140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1400" b="1"/>
              <a:t>jointly developed innovations</a:t>
            </a:r>
          </a:p>
          <a:p>
            <a:pPr algn="ctr">
              <a:lnSpc>
                <a:spcPct val="90000"/>
              </a:lnSpc>
            </a:pPr>
            <a:r>
              <a:rPr lang="de-DE" sz="1400"/>
              <a:t># of projects</a:t>
            </a:r>
          </a:p>
        </p:txBody>
      </p:sp>
      <p:sp>
        <p:nvSpPr>
          <p:cNvPr id="39962" name="Rectangle 80"/>
          <p:cNvSpPr>
            <a:spLocks noChangeArrowheads="1"/>
          </p:cNvSpPr>
          <p:nvPr/>
        </p:nvSpPr>
        <p:spPr bwMode="auto">
          <a:xfrm>
            <a:off x="3184525" y="2349500"/>
            <a:ext cx="1655763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higher revenue</a:t>
            </a:r>
            <a:br>
              <a:rPr lang="de-DE" sz="1400"/>
            </a:br>
            <a:endParaRPr lang="de-DE" sz="1400"/>
          </a:p>
          <a:p>
            <a:pPr algn="ctr">
              <a:lnSpc>
                <a:spcPct val="90000"/>
              </a:lnSpc>
            </a:pPr>
            <a:r>
              <a:rPr lang="de-DE" sz="1400" b="1"/>
              <a:t>extension of sales dept.</a:t>
            </a:r>
          </a:p>
          <a:p>
            <a:pPr algn="ctr">
              <a:lnSpc>
                <a:spcPct val="90000"/>
              </a:lnSpc>
            </a:pPr>
            <a:r>
              <a:rPr lang="de-DE" sz="1400" i="1"/>
              <a:t>sale potential</a:t>
            </a:r>
          </a:p>
        </p:txBody>
      </p:sp>
      <p:sp>
        <p:nvSpPr>
          <p:cNvPr id="39963" name="Rectangle 81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39964" name="Line 82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5" name="Line 83"/>
          <p:cNvSpPr>
            <a:spLocks noChangeShapeType="1"/>
          </p:cNvSpPr>
          <p:nvPr/>
        </p:nvSpPr>
        <p:spPr bwMode="auto">
          <a:xfrm>
            <a:off x="952500" y="40957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6" name="Line 84"/>
          <p:cNvSpPr>
            <a:spLocks noChangeShapeType="1"/>
          </p:cNvSpPr>
          <p:nvPr/>
        </p:nvSpPr>
        <p:spPr bwMode="auto">
          <a:xfrm>
            <a:off x="952500" y="4676775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7" name="Line 85"/>
          <p:cNvSpPr>
            <a:spLocks noChangeShapeType="1"/>
          </p:cNvSpPr>
          <p:nvPr/>
        </p:nvSpPr>
        <p:spPr bwMode="auto">
          <a:xfrm>
            <a:off x="952500" y="5257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8" name="Line 86"/>
          <p:cNvSpPr>
            <a:spLocks noChangeShapeType="1"/>
          </p:cNvSpPr>
          <p:nvPr/>
        </p:nvSpPr>
        <p:spPr bwMode="auto">
          <a:xfrm>
            <a:off x="952500" y="5838825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9" name="Line 87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0" name="Line 88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1" name="Line 89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2" name="Line 90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3" name="Line 91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4" name="Line 92"/>
          <p:cNvSpPr>
            <a:spLocks noChangeShapeType="1"/>
          </p:cNvSpPr>
          <p:nvPr/>
        </p:nvSpPr>
        <p:spPr bwMode="auto">
          <a:xfrm flipH="1">
            <a:off x="8172450" y="2349500"/>
            <a:ext cx="0" cy="42481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5" name="Line 93"/>
          <p:cNvSpPr>
            <a:spLocks noChangeShapeType="1"/>
          </p:cNvSpPr>
          <p:nvPr/>
        </p:nvSpPr>
        <p:spPr bwMode="auto">
          <a:xfrm>
            <a:off x="952500" y="655320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6" name="Rectangle 97"/>
          <p:cNvSpPr>
            <a:spLocks noChangeArrowheads="1"/>
          </p:cNvSpPr>
          <p:nvPr/>
        </p:nvSpPr>
        <p:spPr bwMode="auto">
          <a:xfrm>
            <a:off x="971550" y="3513138"/>
            <a:ext cx="504825" cy="301148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39977" name="Text Box 98"/>
          <p:cNvSpPr txBox="1">
            <a:spLocks noChangeArrowheads="1"/>
          </p:cNvSpPr>
          <p:nvPr/>
        </p:nvSpPr>
        <p:spPr bwMode="auto">
          <a:xfrm rot="-5400000">
            <a:off x="-22939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</a:p>
        </p:txBody>
      </p:sp>
      <p:graphicFrame>
        <p:nvGraphicFramePr>
          <p:cNvPr id="1194115" name="Group 131"/>
          <p:cNvGraphicFramePr>
            <a:graphicFrameLocks noGrp="1"/>
          </p:cNvGraphicFramePr>
          <p:nvPr/>
        </p:nvGraphicFramePr>
        <p:xfrm>
          <a:off x="1476375" y="3524250"/>
          <a:ext cx="1727200" cy="3017520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customer retention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Customers</a:t>
                      </a:r>
                      <a:b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contracts</a:t>
                      </a: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dedication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employees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CIP-Groups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reliability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processes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error ratio (ppm)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reliability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partners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audits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cost consciousness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fin. &amp; controlling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Cash Flow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92" name="Rectangle 49"/>
          <p:cNvSpPr>
            <a:spLocks noChangeArrowheads="1"/>
          </p:cNvSpPr>
          <p:nvPr/>
        </p:nvSpPr>
        <p:spPr bwMode="auto">
          <a:xfrm>
            <a:off x="971550" y="3544888"/>
            <a:ext cx="2232025" cy="2979737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39993" name="Picture 95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497638" y="2349500"/>
            <a:ext cx="1655762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err="1"/>
              <a:t>d</a:t>
            </a:r>
            <a:r>
              <a:rPr lang="de-DE" sz="1400" dirty="0" err="1" smtClean="0"/>
              <a:t>evelopment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1300" b="1" dirty="0" err="1" smtClean="0"/>
              <a:t>Recruitement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of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internat</a:t>
            </a:r>
            <a:r>
              <a:rPr lang="de-DE" sz="1300" b="1" dirty="0" smtClean="0"/>
              <a:t>. </a:t>
            </a:r>
            <a:r>
              <a:rPr lang="de-DE" sz="1300" b="1" dirty="0" err="1"/>
              <a:t>o</a:t>
            </a:r>
            <a:r>
              <a:rPr lang="de-DE" sz="1300" b="1" dirty="0" err="1" smtClean="0"/>
              <a:t>riented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engineers</a:t>
            </a:r>
            <a:endParaRPr lang="de-DE" sz="1300" b="1" dirty="0" smtClean="0"/>
          </a:p>
          <a:p>
            <a:pPr algn="ctr">
              <a:lnSpc>
                <a:spcPct val="90000"/>
              </a:lnSpc>
            </a:pPr>
            <a:r>
              <a:rPr lang="de-DE" sz="1400" i="1" dirty="0" smtClean="0"/>
              <a:t>#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employments</a:t>
            </a:r>
            <a:endParaRPr lang="de-DE" sz="1400" i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0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620713"/>
          </a:xfrm>
        </p:spPr>
        <p:txBody>
          <a:bodyPr/>
          <a:lstStyle/>
          <a:p>
            <a:r>
              <a:rPr lang="de-DE" smtClean="0"/>
              <a:t>Strategic topics</a:t>
            </a:r>
          </a:p>
        </p:txBody>
      </p:sp>
      <p:sp>
        <p:nvSpPr>
          <p:cNvPr id="39941" name="Rectangle 47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39942" name="Text Box 48"/>
          <p:cNvSpPr txBox="1">
            <a:spLocks noChangeArrowheads="1"/>
          </p:cNvSpPr>
          <p:nvPr/>
        </p:nvSpPr>
        <p:spPr bwMode="auto">
          <a:xfrm rot="-5400000">
            <a:off x="-28654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sp>
        <p:nvSpPr>
          <p:cNvPr id="1194034" name="Text Box 50"/>
          <p:cNvSpPr txBox="1">
            <a:spLocks noChangeArrowheads="1"/>
          </p:cNvSpPr>
          <p:nvPr/>
        </p:nvSpPr>
        <p:spPr bwMode="auto">
          <a:xfrm>
            <a:off x="3563938" y="4359275"/>
            <a:ext cx="4176712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>
                <a:solidFill>
                  <a:srgbClr val="C83C3C"/>
                </a:solidFill>
              </a:rPr>
              <a:t>what shall we do now?</a:t>
            </a:r>
          </a:p>
        </p:txBody>
      </p:sp>
      <p:grpSp>
        <p:nvGrpSpPr>
          <p:cNvPr id="39944" name="Group 96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39994" name="AutoShape 52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95" name="Text Box 54"/>
            <p:cNvSpPr txBox="1">
              <a:spLocks noChangeArrowheads="1"/>
            </p:cNvSpPr>
            <p:nvPr/>
          </p:nvSpPr>
          <p:spPr bwMode="auto">
            <a:xfrm>
              <a:off x="1219" y="1163"/>
              <a:ext cx="33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Wo </a:t>
              </a:r>
              <a:r>
                <a:rPr lang="de-DE" sz="1400" b="1" dirty="0">
                  <a:solidFill>
                    <a:schemeClr val="accent2"/>
                  </a:solidFill>
                </a:rPr>
                <a:t>Innovation in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the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meat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market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come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accent2"/>
                  </a:solidFill>
                </a:rPr>
                <a:t>from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Poland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9996" name="Text Box 55"/>
            <p:cNvSpPr txBox="1">
              <a:spLocks noChangeArrowheads="1"/>
            </p:cNvSpPr>
            <p:nvPr/>
          </p:nvSpPr>
          <p:spPr bwMode="auto">
            <a:xfrm>
              <a:off x="1752" y="1013"/>
              <a:ext cx="22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build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up</a:t>
              </a:r>
              <a:r>
                <a:rPr lang="de-DE" sz="1400" b="1" dirty="0">
                  <a:solidFill>
                    <a:srgbClr val="C83C3C"/>
                  </a:solidFill>
                </a:rPr>
                <a:t> a „</a:t>
              </a:r>
              <a:r>
                <a:rPr lang="de-DE" sz="1400" b="1" dirty="0" err="1">
                  <a:solidFill>
                    <a:srgbClr val="C83C3C"/>
                  </a:solidFill>
                </a:rPr>
                <a:t>net</a:t>
              </a:r>
              <a:r>
                <a:rPr lang="de-DE" sz="1400" b="1" dirty="0">
                  <a:solidFill>
                    <a:srgbClr val="C83C3C"/>
                  </a:solidFill>
                </a:rPr>
                <a:t>-R&amp;D“-department</a:t>
              </a:r>
            </a:p>
          </p:txBody>
        </p:sp>
        <p:sp>
          <p:nvSpPr>
            <p:cNvPr id="39997" name="Text Box 56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 dirty="0" err="1">
                  <a:solidFill>
                    <a:srgbClr val="009900"/>
                  </a:solidFill>
                </a:rPr>
                <a:t>number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 smtClean="0">
                  <a:solidFill>
                    <a:srgbClr val="009900"/>
                  </a:solidFill>
                </a:rPr>
                <a:t>of</a:t>
              </a:r>
              <a:r>
                <a:rPr lang="de-DE" sz="1400" b="1" i="1" dirty="0" smtClean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talks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with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meat</a:t>
              </a:r>
              <a:r>
                <a:rPr lang="de-DE" sz="1400" b="1" i="1" dirty="0">
                  <a:solidFill>
                    <a:srgbClr val="009900"/>
                  </a:solidFill>
                </a:rPr>
                <a:t>-producers</a:t>
              </a:r>
            </a:p>
          </p:txBody>
        </p:sp>
      </p:grpSp>
      <p:sp>
        <p:nvSpPr>
          <p:cNvPr id="39945" name="Rectangle 58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46" name="Rectangle 59"/>
          <p:cNvSpPr>
            <a:spLocks noChangeArrowheads="1"/>
          </p:cNvSpPr>
          <p:nvPr/>
        </p:nvSpPr>
        <p:spPr bwMode="auto">
          <a:xfrm>
            <a:off x="4840288" y="58388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47" name="Rectangle 60"/>
          <p:cNvSpPr>
            <a:spLocks noChangeArrowheads="1"/>
          </p:cNvSpPr>
          <p:nvPr/>
        </p:nvSpPr>
        <p:spPr bwMode="auto">
          <a:xfrm>
            <a:off x="3184525" y="58388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48" name="Rectangle 62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49" name="Rectangle 63"/>
          <p:cNvSpPr>
            <a:spLocks noChangeArrowheads="1"/>
          </p:cNvSpPr>
          <p:nvPr/>
        </p:nvSpPr>
        <p:spPr bwMode="auto">
          <a:xfrm>
            <a:off x="4840288" y="525780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0" name="Rectangle 64"/>
          <p:cNvSpPr>
            <a:spLocks noChangeArrowheads="1"/>
          </p:cNvSpPr>
          <p:nvPr/>
        </p:nvSpPr>
        <p:spPr bwMode="auto">
          <a:xfrm>
            <a:off x="3184525" y="525780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1" name="Rectangle 66"/>
          <p:cNvSpPr>
            <a:spLocks noChangeArrowheads="1"/>
          </p:cNvSpPr>
          <p:nvPr/>
        </p:nvSpPr>
        <p:spPr bwMode="auto">
          <a:xfrm>
            <a:off x="6497638" y="467677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2" name="Rectangle 67"/>
          <p:cNvSpPr>
            <a:spLocks noChangeArrowheads="1"/>
          </p:cNvSpPr>
          <p:nvPr/>
        </p:nvSpPr>
        <p:spPr bwMode="auto">
          <a:xfrm>
            <a:off x="4840288" y="467677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3" name="Rectangle 68"/>
          <p:cNvSpPr>
            <a:spLocks noChangeArrowheads="1"/>
          </p:cNvSpPr>
          <p:nvPr/>
        </p:nvSpPr>
        <p:spPr bwMode="auto">
          <a:xfrm>
            <a:off x="3184525" y="467677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4" name="Rectangle 70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5" name="Rectangle 71"/>
          <p:cNvSpPr>
            <a:spLocks noChangeArrowheads="1"/>
          </p:cNvSpPr>
          <p:nvPr/>
        </p:nvSpPr>
        <p:spPr bwMode="auto">
          <a:xfrm>
            <a:off x="4859338" y="371633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6" name="Rectangle 72"/>
          <p:cNvSpPr>
            <a:spLocks noChangeArrowheads="1"/>
          </p:cNvSpPr>
          <p:nvPr/>
        </p:nvSpPr>
        <p:spPr bwMode="auto">
          <a:xfrm>
            <a:off x="3184525" y="409575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7" name="Rectangle 74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8" name="Rectangle 75"/>
          <p:cNvSpPr>
            <a:spLocks noChangeArrowheads="1"/>
          </p:cNvSpPr>
          <p:nvPr/>
        </p:nvSpPr>
        <p:spPr bwMode="auto">
          <a:xfrm>
            <a:off x="4840288" y="35147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59" name="Rectangle 76"/>
          <p:cNvSpPr>
            <a:spLocks noChangeArrowheads="1"/>
          </p:cNvSpPr>
          <p:nvPr/>
        </p:nvSpPr>
        <p:spPr bwMode="auto">
          <a:xfrm>
            <a:off x="3184525" y="35147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39961" name="Rectangle 79"/>
          <p:cNvSpPr>
            <a:spLocks noChangeArrowheads="1"/>
          </p:cNvSpPr>
          <p:nvPr/>
        </p:nvSpPr>
        <p:spPr bwMode="auto">
          <a:xfrm>
            <a:off x="4840288" y="234950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endParaRPr lang="de-DE" sz="1400" dirty="0"/>
          </a:p>
        </p:txBody>
      </p:sp>
      <p:sp>
        <p:nvSpPr>
          <p:cNvPr id="39962" name="Rectangle 80"/>
          <p:cNvSpPr>
            <a:spLocks noChangeArrowheads="1"/>
          </p:cNvSpPr>
          <p:nvPr/>
        </p:nvSpPr>
        <p:spPr bwMode="auto">
          <a:xfrm>
            <a:off x="3184525" y="2349500"/>
            <a:ext cx="1655763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endParaRPr lang="de-DE" sz="1400" i="1" dirty="0"/>
          </a:p>
        </p:txBody>
      </p:sp>
      <p:sp>
        <p:nvSpPr>
          <p:cNvPr id="39963" name="Rectangle 81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39964" name="Line 82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5" name="Line 83"/>
          <p:cNvSpPr>
            <a:spLocks noChangeShapeType="1"/>
          </p:cNvSpPr>
          <p:nvPr/>
        </p:nvSpPr>
        <p:spPr bwMode="auto">
          <a:xfrm>
            <a:off x="952500" y="40957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6" name="Line 84"/>
          <p:cNvSpPr>
            <a:spLocks noChangeShapeType="1"/>
          </p:cNvSpPr>
          <p:nvPr/>
        </p:nvSpPr>
        <p:spPr bwMode="auto">
          <a:xfrm>
            <a:off x="952500" y="4676775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7" name="Line 85"/>
          <p:cNvSpPr>
            <a:spLocks noChangeShapeType="1"/>
          </p:cNvSpPr>
          <p:nvPr/>
        </p:nvSpPr>
        <p:spPr bwMode="auto">
          <a:xfrm>
            <a:off x="952500" y="5257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8" name="Line 86"/>
          <p:cNvSpPr>
            <a:spLocks noChangeShapeType="1"/>
          </p:cNvSpPr>
          <p:nvPr/>
        </p:nvSpPr>
        <p:spPr bwMode="auto">
          <a:xfrm>
            <a:off x="952500" y="5838825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69" name="Line 87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0" name="Line 88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1" name="Line 89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2" name="Line 90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3" name="Line 91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4" name="Line 92"/>
          <p:cNvSpPr>
            <a:spLocks noChangeShapeType="1"/>
          </p:cNvSpPr>
          <p:nvPr/>
        </p:nvSpPr>
        <p:spPr bwMode="auto">
          <a:xfrm flipH="1">
            <a:off x="8172450" y="2349500"/>
            <a:ext cx="0" cy="42481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5" name="Line 93"/>
          <p:cNvSpPr>
            <a:spLocks noChangeShapeType="1"/>
          </p:cNvSpPr>
          <p:nvPr/>
        </p:nvSpPr>
        <p:spPr bwMode="auto">
          <a:xfrm>
            <a:off x="952500" y="655320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9976" name="Rectangle 97"/>
          <p:cNvSpPr>
            <a:spLocks noChangeArrowheads="1"/>
          </p:cNvSpPr>
          <p:nvPr/>
        </p:nvSpPr>
        <p:spPr bwMode="auto">
          <a:xfrm>
            <a:off x="971550" y="3513138"/>
            <a:ext cx="504825" cy="301148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39977" name="Text Box 98"/>
          <p:cNvSpPr txBox="1">
            <a:spLocks noChangeArrowheads="1"/>
          </p:cNvSpPr>
          <p:nvPr/>
        </p:nvSpPr>
        <p:spPr bwMode="auto">
          <a:xfrm rot="-5400000">
            <a:off x="-22939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</a:p>
        </p:txBody>
      </p:sp>
      <p:graphicFrame>
        <p:nvGraphicFramePr>
          <p:cNvPr id="1194115" name="Group 131"/>
          <p:cNvGraphicFramePr>
            <a:graphicFrameLocks noGrp="1"/>
          </p:cNvGraphicFramePr>
          <p:nvPr/>
        </p:nvGraphicFramePr>
        <p:xfrm>
          <a:off x="1476375" y="3524250"/>
          <a:ext cx="1727200" cy="3017520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customer retention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Customers</a:t>
                      </a:r>
                      <a:b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contracts</a:t>
                      </a: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dedication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employees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CIP-Groups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reliability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processes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error ratio (ppm)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reliability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partners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audits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cost consciousness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fin. &amp; controlling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Cash Flow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92" name="Rectangle 49"/>
          <p:cNvSpPr>
            <a:spLocks noChangeArrowheads="1"/>
          </p:cNvSpPr>
          <p:nvPr/>
        </p:nvSpPr>
        <p:spPr bwMode="auto">
          <a:xfrm>
            <a:off x="971550" y="3544888"/>
            <a:ext cx="2232025" cy="2979737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497638" y="2349500"/>
            <a:ext cx="1655762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endParaRPr lang="de-DE" sz="1400" i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1026" name="Picture 2" descr="Opis: ba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70" y="5835650"/>
            <a:ext cx="2298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7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0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795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712C6456-61D1-4737-AF4E-94216CF635E4}" type="slidenum">
              <a:rPr lang="de-DE" sz="800"/>
              <a:pPr algn="r"/>
              <a:t>59</a:t>
            </a:fld>
            <a:endParaRPr lang="de-DE" sz="800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 </a:t>
            </a:r>
            <a:r>
              <a:rPr lang="en-GB" sz="2800" b="1" dirty="0">
                <a:solidFill>
                  <a:schemeClr val="tx2"/>
                </a:solidFill>
              </a:rPr>
              <a:t>7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de-DE" sz="2800" b="1" dirty="0" smtClean="0"/>
              <a:t>Strategic </a:t>
            </a:r>
            <a:r>
              <a:rPr lang="de-DE" sz="2800" b="1" dirty="0" err="1" smtClean="0"/>
              <a:t>topics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990834" y="1618837"/>
            <a:ext cx="77485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main</a:t>
            </a:r>
            <a:r>
              <a:rPr lang="de-DE" sz="2000" dirty="0" smtClean="0"/>
              <a:t> </a:t>
            </a:r>
            <a:r>
              <a:rPr lang="de-DE" sz="2000" dirty="0" err="1" smtClean="0"/>
              <a:t>tasks</a:t>
            </a:r>
            <a:r>
              <a:rPr lang="de-DE" sz="2000" dirty="0" smtClean="0"/>
              <a:t> (</a:t>
            </a:r>
            <a:r>
              <a:rPr lang="de-DE" sz="2000" dirty="0" err="1" smtClean="0"/>
              <a:t>services</a:t>
            </a:r>
            <a:r>
              <a:rPr lang="de-DE" sz="2000" dirty="0" smtClean="0"/>
              <a:t>, </a:t>
            </a:r>
            <a:r>
              <a:rPr lang="de-DE" sz="2000" dirty="0" err="1" smtClean="0"/>
              <a:t>products</a:t>
            </a:r>
            <a:r>
              <a:rPr lang="de-DE" sz="2000" dirty="0" smtClean="0"/>
              <a:t>, </a:t>
            </a:r>
            <a:r>
              <a:rPr lang="de-DE" sz="2000" dirty="0" err="1" smtClean="0"/>
              <a:t>changes</a:t>
            </a:r>
            <a:r>
              <a:rPr lang="de-DE" sz="2000" dirty="0" smtClean="0"/>
              <a:t>) </a:t>
            </a:r>
            <a:br>
              <a:rPr lang="de-DE" sz="2000" dirty="0" smtClean="0"/>
            </a:b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devote </a:t>
            </a:r>
            <a:r>
              <a:rPr lang="de-DE" sz="2000" dirty="0" err="1" smtClean="0"/>
              <a:t>ourselves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in order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achieve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vision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near</a:t>
            </a:r>
            <a:r>
              <a:rPr lang="de-DE" sz="2000" dirty="0" smtClean="0"/>
              <a:t> </a:t>
            </a:r>
            <a:r>
              <a:rPr lang="de-DE" sz="2000" dirty="0" err="1" smtClean="0"/>
              <a:t>future</a:t>
            </a:r>
            <a:r>
              <a:rPr lang="de-DE" sz="2000" dirty="0" smtClean="0"/>
              <a:t> ?</a:t>
            </a:r>
          </a:p>
          <a:p>
            <a:pPr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topic</a:t>
            </a:r>
            <a:r>
              <a:rPr lang="de-DE" sz="2000" dirty="0" smtClean="0"/>
              <a:t>, </a:t>
            </a:r>
            <a:r>
              <a:rPr lang="de-DE" sz="2000" dirty="0" err="1" smtClean="0"/>
              <a:t>define</a:t>
            </a:r>
            <a:r>
              <a:rPr lang="de-DE" sz="2000" dirty="0" smtClean="0"/>
              <a:t> an </a:t>
            </a:r>
            <a:r>
              <a:rPr lang="de-DE" sz="2000" dirty="0" err="1" smtClean="0"/>
              <a:t>objective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an </a:t>
            </a:r>
            <a:r>
              <a:rPr lang="de-DE" sz="2000" dirty="0" err="1" smtClean="0"/>
              <a:t>indicator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achievement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!</a:t>
            </a:r>
            <a:br>
              <a:rPr lang="de-DE" sz="2000" dirty="0" smtClean="0"/>
            </a:br>
            <a:r>
              <a:rPr lang="de-DE" sz="2000" dirty="0" err="1" smtClean="0"/>
              <a:t>Recommendation</a:t>
            </a:r>
            <a:r>
              <a:rPr lang="de-DE" sz="2000" dirty="0" smtClean="0"/>
              <a:t>: </a:t>
            </a:r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</a:t>
            </a:r>
            <a:r>
              <a:rPr lang="de-DE" sz="2000" dirty="0" err="1" smtClean="0"/>
              <a:t>five</a:t>
            </a:r>
            <a:r>
              <a:rPr lang="de-DE" sz="2000" dirty="0" smtClean="0"/>
              <a:t>, </a:t>
            </a:r>
            <a:r>
              <a:rPr lang="de-DE" sz="2000" dirty="0" err="1" smtClean="0"/>
              <a:t>best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three</a:t>
            </a:r>
            <a:r>
              <a:rPr lang="de-DE" sz="2000" dirty="0" smtClean="0"/>
              <a:t> </a:t>
            </a:r>
            <a:r>
              <a:rPr lang="de-DE" sz="2000" dirty="0" err="1" smtClean="0"/>
              <a:t>strategic</a:t>
            </a:r>
            <a:r>
              <a:rPr lang="de-DE" sz="2000" dirty="0" smtClean="0"/>
              <a:t> </a:t>
            </a:r>
            <a:r>
              <a:rPr lang="de-DE" sz="2000" dirty="0" err="1" smtClean="0"/>
              <a:t>topics</a:t>
            </a:r>
            <a:endParaRPr lang="de-DE" sz="2000" dirty="0" smtClean="0"/>
          </a:p>
          <a:p>
            <a:pPr lvl="1">
              <a:spcBef>
                <a:spcPct val="50000"/>
              </a:spcBef>
              <a:buClr>
                <a:srgbClr val="C83C3C"/>
              </a:buClr>
              <a:buSzPct val="125000"/>
            </a:pPr>
            <a:endParaRPr lang="en-US" sz="2000" dirty="0"/>
          </a:p>
          <a:p>
            <a:pPr marL="0" lvl="1"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en-US" sz="2000" dirty="0" smtClean="0"/>
              <a:t>You have 30 minutes time </a:t>
            </a:r>
          </a:p>
          <a:p>
            <a:pPr>
              <a:spcBef>
                <a:spcPct val="50000"/>
              </a:spcBef>
              <a:buClr>
                <a:srgbClr val="C83C3C"/>
              </a:buClr>
              <a:buSzPct val="125000"/>
            </a:pPr>
            <a:endParaRPr lang="de-DE" sz="2000" dirty="0" smtClean="0"/>
          </a:p>
        </p:txBody>
      </p:sp>
      <p:sp>
        <p:nvSpPr>
          <p:cNvPr id="1454088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-5400000">
            <a:off x="562769" y="2539961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8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66775"/>
            <a:ext cx="8353425" cy="982663"/>
          </a:xfrm>
          <a:noFill/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mtClean="0"/>
              <a:t>Requirements to start the process of strategy implementation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353425" cy="2439988"/>
          </a:xfrm>
          <a:noFill/>
        </p:spPr>
        <p:txBody>
          <a:bodyPr lIns="36000" rIns="36000"/>
          <a:lstStyle/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0" dirty="0" smtClean="0"/>
              <a:t>Willingness for change – be open for new ideas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0" dirty="0" smtClean="0"/>
              <a:t>Reduce Blame-Culture  –  learning to learn from mistakes:</a:t>
            </a:r>
            <a:br>
              <a:rPr lang="en-US" sz="2000" b="0" dirty="0" smtClean="0"/>
            </a:br>
            <a:r>
              <a:rPr lang="en-US" sz="2000" b="0" dirty="0" smtClean="0"/>
              <a:t>“no mistake is the biggest mistake” 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b="0" dirty="0" smtClean="0"/>
              <a:t>Willingness of management to work out </a:t>
            </a:r>
            <a:br>
              <a:rPr lang="en-US" sz="2000" b="0" dirty="0" smtClean="0"/>
            </a:br>
            <a:r>
              <a:rPr lang="en-US" sz="2000" b="0" dirty="0" smtClean="0"/>
              <a:t>and discuss strategic objectives </a:t>
            </a:r>
            <a:br>
              <a:rPr lang="en-US" sz="2000" b="0" dirty="0" smtClean="0"/>
            </a:br>
            <a:endParaRPr lang="en-US" sz="2000" b="0" dirty="0" smtClean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A strategy 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Picture 2" descr="https://encrypted-tbn2.gstatic.com/images?q=tbn:ANd9GcRWefZnih6RNEB2Tr_mTwZr5wktCreuvML-qK_n7oaZ2x_85pXl1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r="8456"/>
          <a:stretch/>
        </p:blipFill>
        <p:spPr bwMode="auto">
          <a:xfrm>
            <a:off x="3548364" y="4396020"/>
            <a:ext cx="5602074" cy="19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hteck 9"/>
          <p:cNvSpPr>
            <a:spLocks noChangeArrowheads="1"/>
          </p:cNvSpPr>
          <p:nvPr/>
        </p:nvSpPr>
        <p:spPr bwMode="auto">
          <a:xfrm>
            <a:off x="250825" y="836613"/>
            <a:ext cx="8642350" cy="4536657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628775"/>
            <a:ext cx="7772400" cy="4824413"/>
          </a:xfrm>
        </p:spPr>
        <p:txBody>
          <a:bodyPr/>
          <a:lstStyle/>
          <a:p>
            <a:pPr marL="268287" lvl="1" indent="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DE" dirty="0" smtClean="0"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628650" lvl="1" indent="-360363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  <a:defRPr/>
            </a:pPr>
            <a:endParaRPr lang="de-DE" dirty="0" smtClean="0"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266700" lvl="2" indent="0">
              <a:spcBef>
                <a:spcPct val="0"/>
              </a:spcBef>
              <a:buSzPct val="100000"/>
              <a:buNone/>
              <a:defRPr/>
            </a:pPr>
            <a:endParaRPr lang="de-DE" dirty="0" smtClean="0">
              <a:ea typeface="Times New Roman" pitchFamily="18" charset="0"/>
              <a:cs typeface="Arial" charset="0"/>
            </a:endParaRPr>
          </a:p>
          <a:p>
            <a:pPr marL="457200" lvl="1" indent="-457200" eaLnBrk="1" hangingPunct="1">
              <a:buClr>
                <a:srgbClr val="002060"/>
              </a:buClr>
              <a:buSzPct val="120000"/>
              <a:defRPr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8829"/>
              </p:ext>
            </p:extLst>
          </p:nvPr>
        </p:nvGraphicFramePr>
        <p:xfrm>
          <a:off x="250825" y="646219"/>
          <a:ext cx="8642350" cy="4696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77">
                <a:tc gridSpan="2"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Exercise-results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77">
                <a:tc grid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Our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/>
                        <a:t>example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Strategic Topics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538">
                <a:tc>
                  <a:txBody>
                    <a:bodyPr/>
                    <a:lstStyle/>
                    <a:p>
                      <a:pPr marL="360363" marR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8.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Perspectives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stakeholders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29">
                <a:tc>
                  <a:txBody>
                    <a:bodyPr/>
                    <a:lstStyle/>
                    <a:p>
                      <a:pPr marL="360363" marR="0" indent="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896938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Goal: 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02">
                <a:tc>
                  <a:txBody>
                    <a:bodyPr/>
                    <a:lstStyle/>
                    <a:p>
                      <a:pPr marL="360363" marR="0" indent="-63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896938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Name: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775">
                <a:tc>
                  <a:txBody>
                    <a:bodyPr/>
                    <a:lstStyle/>
                    <a:p>
                      <a:pPr marL="360363" marR="0" indent="-63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/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737">
                <a:tc>
                  <a:txBody>
                    <a:bodyPr/>
                    <a:lstStyle/>
                    <a:p>
                      <a:pPr marL="360363" marR="0" indent="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896938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Goal: 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10">
                <a:tc>
                  <a:txBody>
                    <a:bodyPr/>
                    <a:lstStyle/>
                    <a:p>
                      <a:pPr marL="360363" marR="0" indent="-63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896938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Name: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683">
                <a:tc>
                  <a:txBody>
                    <a:bodyPr/>
                    <a:lstStyle/>
                    <a:p>
                      <a:pPr marL="360363" marR="0" indent="-63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/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656">
                <a:tc>
                  <a:txBody>
                    <a:bodyPr/>
                    <a:lstStyle/>
                    <a:p>
                      <a:pPr marL="360363" marR="0" indent="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Perspective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896938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Goal: 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629">
                <a:tc>
                  <a:txBody>
                    <a:bodyPr/>
                    <a:lstStyle/>
                    <a:p>
                      <a:pPr marL="360363" marR="0" indent="-63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896938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Name: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marL="360363" marR="0" indent="-63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13716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/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077">
                <a:tc>
                  <a:txBody>
                    <a:bodyPr/>
                    <a:lstStyle/>
                    <a:p>
                      <a:pPr marL="268288" indent="-268288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Target-Action-Indicator (TAI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Strategic Projects</a:t>
                      </a:r>
                      <a:endParaRPr lang="de-DE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9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liennummernplatzhalter 4"/>
          <p:cNvSpPr txBox="1">
            <a:spLocks noGrp="1"/>
          </p:cNvSpPr>
          <p:nvPr/>
        </p:nvSpPr>
        <p:spPr bwMode="auto">
          <a:xfrm>
            <a:off x="8677274" y="64531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6A78BBB8-24E1-448F-BB5B-5B6A9D21F291}" type="slidenum">
              <a:rPr lang="de-DE" sz="800"/>
              <a:pPr algn="r"/>
              <a:t>61</a:t>
            </a:fld>
            <a:endParaRPr lang="de-DE" sz="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>
            <a:off x="449013" y="1570026"/>
            <a:ext cx="7634535" cy="4992217"/>
          </a:xfrm>
          <a:prstGeom prst="rect">
            <a:avLst/>
          </a:prstGeom>
          <a:gradFill rotWithShape="1">
            <a:gsLst>
              <a:gs pos="0">
                <a:srgbClr val="D9FFF0"/>
              </a:gs>
              <a:gs pos="100000">
                <a:srgbClr val="85FFCE">
                  <a:alpha val="79999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2663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Combine a strategy with the Balanced Scorecard</a:t>
            </a:r>
            <a:endParaRPr lang="de-DE" dirty="0" smtClean="0"/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870567" y="1570027"/>
            <a:ext cx="835342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 dirty="0"/>
              <a:t>Agenda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49013" y="4477660"/>
            <a:ext cx="7634536" cy="463550"/>
            <a:chOff x="69" y="1672"/>
            <a:chExt cx="2811" cy="29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0" y="1672"/>
              <a:ext cx="2800" cy="29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B2"/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69" y="1673"/>
              <a:ext cx="2811" cy="291"/>
              <a:chOff x="69" y="1673"/>
              <a:chExt cx="2811" cy="291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-7" y="1752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669" y="1749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41209" y="1721029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en-GB" sz="1800" dirty="0" smtClean="0"/>
              <a:t>01	</a:t>
            </a:r>
            <a:r>
              <a:rPr lang="de-DE" sz="1800" dirty="0" smtClean="0"/>
              <a:t>08:00</a:t>
            </a:r>
            <a:r>
              <a:rPr lang="de-DE" sz="1800" dirty="0"/>
              <a:t>  </a:t>
            </a:r>
            <a:r>
              <a:rPr lang="de-DE" sz="1800" dirty="0" err="1" smtClean="0"/>
              <a:t>overview</a:t>
            </a:r>
            <a:r>
              <a:rPr lang="de-DE" sz="1800" dirty="0" smtClean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strategy</a:t>
            </a:r>
            <a:r>
              <a:rPr lang="de-DE" sz="1800" dirty="0"/>
              <a:t>, </a:t>
            </a:r>
            <a:r>
              <a:rPr lang="de-DE" sz="1800" dirty="0" err="1"/>
              <a:t>why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br>
              <a:rPr lang="de-DE" sz="1800" dirty="0"/>
            </a:br>
            <a:endParaRPr lang="de-DE" sz="900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02	</a:t>
            </a:r>
            <a:r>
              <a:rPr lang="de-DE" sz="1800" dirty="0"/>
              <a:t>08:30  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mission</a:t>
            </a:r>
            <a:r>
              <a:rPr lang="de-DE" sz="1800" dirty="0"/>
              <a:t> / </a:t>
            </a:r>
            <a:r>
              <a:rPr lang="de-DE" sz="1800" dirty="0" err="1"/>
              <a:t>vision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03	09:30</a:t>
            </a:r>
            <a:r>
              <a:rPr lang="de-DE" sz="1800" dirty="0"/>
              <a:t> </a:t>
            </a:r>
            <a:r>
              <a:rPr lang="de-DE" sz="1800" dirty="0" smtClean="0"/>
              <a:t>	internal </a:t>
            </a:r>
            <a:r>
              <a:rPr lang="de-DE" sz="1800" dirty="0" err="1"/>
              <a:t>analysis</a:t>
            </a:r>
            <a:r>
              <a:rPr lang="de-DE" sz="1800" dirty="0"/>
              <a:t> and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  <a:r>
              <a:rPr lang="de-DE" sz="18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04	09:50</a:t>
            </a:r>
            <a:r>
              <a:rPr lang="de-DE" sz="1800" dirty="0"/>
              <a:t> 	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(</a:t>
            </a:r>
            <a:r>
              <a:rPr lang="de-DE" sz="1800" dirty="0" err="1"/>
              <a:t>topics</a:t>
            </a:r>
            <a:r>
              <a:rPr lang="de-DE" sz="1800" dirty="0"/>
              <a:t>)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years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900" b="1" dirty="0" smtClean="0"/>
              <a:t> </a:t>
            </a: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05	10:50 </a:t>
            </a:r>
            <a:r>
              <a:rPr lang="de-DE" sz="1800" dirty="0"/>
              <a:t> 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important</a:t>
            </a:r>
            <a:r>
              <a:rPr lang="de-DE" sz="1800" dirty="0"/>
              <a:t> </a:t>
            </a:r>
            <a:r>
              <a:rPr lang="de-DE" sz="1800" dirty="0" err="1" smtClean="0"/>
              <a:t>stakeholders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06	11:10  	</a:t>
            </a:r>
            <a:r>
              <a:rPr lang="de-DE" sz="1800" dirty="0" err="1" smtClean="0"/>
              <a:t>practical</a:t>
            </a:r>
            <a:r>
              <a:rPr lang="de-DE" sz="1800" dirty="0" smtClean="0"/>
              <a:t> </a:t>
            </a:r>
            <a:r>
              <a:rPr lang="de-DE" sz="1800" dirty="0" err="1" smtClean="0"/>
              <a:t>exercise</a:t>
            </a:r>
            <a:r>
              <a:rPr lang="de-DE" sz="1800" dirty="0" smtClean="0"/>
              <a:t> in 2 </a:t>
            </a:r>
            <a:r>
              <a:rPr lang="de-DE" sz="1800" dirty="0" err="1" smtClean="0"/>
              <a:t>groups</a:t>
            </a:r>
            <a:r>
              <a:rPr lang="de-DE" sz="1800" dirty="0" smtClean="0"/>
              <a:t>: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actions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07</a:t>
            </a:r>
            <a:r>
              <a:rPr lang="de-DE" sz="1800" dirty="0" smtClean="0"/>
              <a:t>	11:40</a:t>
            </a:r>
            <a:r>
              <a:rPr lang="de-DE" sz="1800" dirty="0"/>
              <a:t>  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 smtClean="0"/>
              <a:t>process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lnSpc>
                <a:spcPct val="120000"/>
              </a:lnSpc>
              <a:spcBef>
                <a:spcPct val="50000"/>
              </a:spcBef>
              <a:tabLst>
                <a:tab pos="452438" algn="l"/>
              </a:tabLst>
            </a:pPr>
            <a:r>
              <a:rPr lang="de-DE" sz="18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0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620713"/>
          </a:xfrm>
        </p:spPr>
        <p:txBody>
          <a:bodyPr/>
          <a:lstStyle/>
          <a:p>
            <a:r>
              <a:rPr lang="de-DE" smtClean="0"/>
              <a:t>Perspectives for the               stakeholder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 rot="-5400000">
            <a:off x="-28654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sp>
        <p:nvSpPr>
          <p:cNvPr id="1292294" name="Text Box 6"/>
          <p:cNvSpPr txBox="1">
            <a:spLocks noChangeArrowheads="1"/>
          </p:cNvSpPr>
          <p:nvPr/>
        </p:nvSpPr>
        <p:spPr bwMode="auto">
          <a:xfrm>
            <a:off x="3348038" y="4359275"/>
            <a:ext cx="4608512" cy="1587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>
                <a:solidFill>
                  <a:srgbClr val="CC0000"/>
                </a:solidFill>
              </a:rPr>
              <a:t>With whom and for whom do we intend to do it ?</a:t>
            </a:r>
          </a:p>
          <a:p>
            <a:pPr algn="ctr">
              <a:spcBef>
                <a:spcPct val="50000"/>
              </a:spcBef>
            </a:pPr>
            <a:endParaRPr lang="de-DE" sz="2800" b="1">
              <a:solidFill>
                <a:srgbClr val="C83C3C"/>
              </a:solidFill>
            </a:endParaRPr>
          </a:p>
        </p:txBody>
      </p:sp>
      <p:grpSp>
        <p:nvGrpSpPr>
          <p:cNvPr id="41992" name="Group 7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42041" name="AutoShape 8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42" name="Text Box 9"/>
            <p:cNvSpPr txBox="1">
              <a:spLocks noChangeArrowheads="1"/>
            </p:cNvSpPr>
            <p:nvPr/>
          </p:nvSpPr>
          <p:spPr bwMode="auto">
            <a:xfrm>
              <a:off x="1752" y="1163"/>
              <a:ext cx="22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chemeClr val="accent2"/>
                  </a:solidFill>
                </a:rPr>
                <a:t>worldwide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innovative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supplier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42043" name="Text Box 10"/>
            <p:cNvSpPr txBox="1">
              <a:spLocks noChangeArrowheads="1"/>
            </p:cNvSpPr>
            <p:nvPr/>
          </p:nvSpPr>
          <p:spPr bwMode="auto">
            <a:xfrm>
              <a:off x="1752" y="890"/>
              <a:ext cx="22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start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to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be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the</a:t>
              </a:r>
              <a:r>
                <a:rPr lang="de-DE" sz="1400" b="1" dirty="0">
                  <a:solidFill>
                    <a:srgbClr val="C83C3C"/>
                  </a:solidFill>
                </a:rPr>
                <a:t/>
              </a:r>
              <a:br>
                <a:rPr lang="de-DE" sz="1400" b="1" dirty="0">
                  <a:solidFill>
                    <a:srgbClr val="C83C3C"/>
                  </a:solidFill>
                </a:rPr>
              </a:br>
              <a:r>
                <a:rPr lang="de-DE" sz="1400" b="1" dirty="0" err="1">
                  <a:solidFill>
                    <a:srgbClr val="C83C3C"/>
                  </a:solidFill>
                </a:rPr>
                <a:t>technological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market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leader</a:t>
              </a:r>
              <a:endParaRPr lang="de-DE" sz="1400" b="1" dirty="0">
                <a:solidFill>
                  <a:srgbClr val="C83C3C"/>
                </a:solidFill>
              </a:endParaRPr>
            </a:p>
          </p:txBody>
        </p:sp>
        <p:sp>
          <p:nvSpPr>
            <p:cNvPr id="42044" name="Text Box 11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>
                  <a:solidFill>
                    <a:srgbClr val="009900"/>
                  </a:solidFill>
                </a:rPr>
                <a:t>number of jointly developed innovations</a:t>
              </a:r>
            </a:p>
          </p:txBody>
        </p:sp>
      </p:grpSp>
      <p:sp>
        <p:nvSpPr>
          <p:cNvPr id="41993" name="Rectangle 12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4840288" y="58388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3184525" y="58388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1996" name="Rectangle 15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1997" name="Rectangle 16"/>
          <p:cNvSpPr>
            <a:spLocks noChangeArrowheads="1"/>
          </p:cNvSpPr>
          <p:nvPr/>
        </p:nvSpPr>
        <p:spPr bwMode="auto">
          <a:xfrm>
            <a:off x="4840288" y="525780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1998" name="Rectangle 17"/>
          <p:cNvSpPr>
            <a:spLocks noChangeArrowheads="1"/>
          </p:cNvSpPr>
          <p:nvPr/>
        </p:nvSpPr>
        <p:spPr bwMode="auto">
          <a:xfrm>
            <a:off x="3184525" y="525780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4840288" y="467677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2000" name="Rectangle 20"/>
          <p:cNvSpPr>
            <a:spLocks noChangeArrowheads="1"/>
          </p:cNvSpPr>
          <p:nvPr/>
        </p:nvSpPr>
        <p:spPr bwMode="auto">
          <a:xfrm>
            <a:off x="3184525" y="467677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2001" name="Rectangle 21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2002" name="Rectangle 22"/>
          <p:cNvSpPr>
            <a:spLocks noChangeArrowheads="1"/>
          </p:cNvSpPr>
          <p:nvPr/>
        </p:nvSpPr>
        <p:spPr bwMode="auto">
          <a:xfrm>
            <a:off x="4859338" y="371633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2003" name="Rectangle 23"/>
          <p:cNvSpPr>
            <a:spLocks noChangeArrowheads="1"/>
          </p:cNvSpPr>
          <p:nvPr/>
        </p:nvSpPr>
        <p:spPr bwMode="auto">
          <a:xfrm>
            <a:off x="3184525" y="409575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2004" name="Rectangle 24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2005" name="Rectangle 25"/>
          <p:cNvSpPr>
            <a:spLocks noChangeArrowheads="1"/>
          </p:cNvSpPr>
          <p:nvPr/>
        </p:nvSpPr>
        <p:spPr bwMode="auto">
          <a:xfrm>
            <a:off x="4840288" y="35147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3184525" y="35147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6497638" y="2349500"/>
            <a:ext cx="1655762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300" b="1"/>
              <a:t>extension of local presence</a:t>
            </a:r>
          </a:p>
          <a:p>
            <a:pPr algn="ctr">
              <a:lnSpc>
                <a:spcPct val="90000"/>
              </a:lnSpc>
            </a:pPr>
            <a:r>
              <a:rPr lang="de-DE" sz="1400" b="1"/>
              <a:t>entry into chinese market</a:t>
            </a:r>
          </a:p>
          <a:p>
            <a:pPr algn="ctr">
              <a:lnSpc>
                <a:spcPct val="90000"/>
              </a:lnSpc>
            </a:pPr>
            <a:r>
              <a:rPr lang="de-DE" sz="1400" i="1"/>
              <a:t>trade volume</a:t>
            </a:r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4840288" y="234950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image </a:t>
            </a:r>
          </a:p>
          <a:p>
            <a:pPr algn="ctr">
              <a:lnSpc>
                <a:spcPct val="90000"/>
              </a:lnSpc>
            </a:pPr>
            <a:r>
              <a:rPr lang="de-DE" sz="1400" b="1"/>
              <a:t>jointly dev. innov.</a:t>
            </a:r>
          </a:p>
          <a:p>
            <a:pPr algn="ctr">
              <a:lnSpc>
                <a:spcPct val="90000"/>
              </a:lnSpc>
            </a:pPr>
            <a:r>
              <a:rPr lang="de-DE" sz="1400"/>
              <a:t># of projects</a:t>
            </a:r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3184525" y="2349500"/>
            <a:ext cx="1655763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higher revenue</a:t>
            </a:r>
          </a:p>
          <a:p>
            <a:pPr algn="ctr">
              <a:lnSpc>
                <a:spcPct val="90000"/>
              </a:lnSpc>
            </a:pPr>
            <a:r>
              <a:rPr lang="de-DE" sz="1400" b="1"/>
              <a:t>extension of sales dept.</a:t>
            </a:r>
          </a:p>
          <a:p>
            <a:pPr algn="ctr">
              <a:lnSpc>
                <a:spcPct val="90000"/>
              </a:lnSpc>
            </a:pPr>
            <a:r>
              <a:rPr lang="de-DE" sz="1400" i="1"/>
              <a:t>sale potential</a:t>
            </a:r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42011" name="Line 31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12" name="Line 32"/>
          <p:cNvSpPr>
            <a:spLocks noChangeShapeType="1"/>
          </p:cNvSpPr>
          <p:nvPr/>
        </p:nvSpPr>
        <p:spPr bwMode="auto">
          <a:xfrm>
            <a:off x="952500" y="4114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13" name="Line 33"/>
          <p:cNvSpPr>
            <a:spLocks noChangeShapeType="1"/>
          </p:cNvSpPr>
          <p:nvPr/>
        </p:nvSpPr>
        <p:spPr bwMode="auto">
          <a:xfrm>
            <a:off x="952500" y="47244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14" name="Line 34"/>
          <p:cNvSpPr>
            <a:spLocks noChangeShapeType="1"/>
          </p:cNvSpPr>
          <p:nvPr/>
        </p:nvSpPr>
        <p:spPr bwMode="auto">
          <a:xfrm>
            <a:off x="952500" y="53149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15" name="Line 35"/>
          <p:cNvSpPr>
            <a:spLocks noChangeShapeType="1"/>
          </p:cNvSpPr>
          <p:nvPr/>
        </p:nvSpPr>
        <p:spPr bwMode="auto">
          <a:xfrm>
            <a:off x="952500" y="59245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16" name="Line 36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17" name="Line 37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18" name="Line 38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19" name="Line 39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20" name="Line 40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21" name="Line 41"/>
          <p:cNvSpPr>
            <a:spLocks noChangeShapeType="1"/>
          </p:cNvSpPr>
          <p:nvPr/>
        </p:nvSpPr>
        <p:spPr bwMode="auto">
          <a:xfrm flipH="1">
            <a:off x="8172450" y="2349500"/>
            <a:ext cx="0" cy="4175125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22" name="Line 42"/>
          <p:cNvSpPr>
            <a:spLocks noChangeShapeType="1"/>
          </p:cNvSpPr>
          <p:nvPr/>
        </p:nvSpPr>
        <p:spPr bwMode="auto">
          <a:xfrm>
            <a:off x="952500" y="653415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23" name="Rectangle 43"/>
          <p:cNvSpPr>
            <a:spLocks noChangeArrowheads="1"/>
          </p:cNvSpPr>
          <p:nvPr/>
        </p:nvSpPr>
        <p:spPr bwMode="auto">
          <a:xfrm>
            <a:off x="611188" y="2378075"/>
            <a:ext cx="8066087" cy="11668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024" name="Rectangle 44"/>
          <p:cNvSpPr>
            <a:spLocks noChangeArrowheads="1"/>
          </p:cNvSpPr>
          <p:nvPr/>
        </p:nvSpPr>
        <p:spPr bwMode="auto">
          <a:xfrm>
            <a:off x="971550" y="3513138"/>
            <a:ext cx="504825" cy="301148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grpSp>
        <p:nvGrpSpPr>
          <p:cNvPr id="42025" name="Group 64"/>
          <p:cNvGrpSpPr>
            <a:grpSpLocks/>
          </p:cNvGrpSpPr>
          <p:nvPr/>
        </p:nvGrpSpPr>
        <p:grpSpPr bwMode="auto">
          <a:xfrm>
            <a:off x="1042988" y="3500438"/>
            <a:ext cx="2160587" cy="3030537"/>
            <a:chOff x="657" y="2205"/>
            <a:chExt cx="1361" cy="1909"/>
          </a:xfrm>
        </p:grpSpPr>
        <p:sp>
          <p:nvSpPr>
            <p:cNvPr id="42036" name="Text Box 45"/>
            <p:cNvSpPr txBox="1">
              <a:spLocks noChangeArrowheads="1"/>
            </p:cNvSpPr>
            <p:nvPr/>
          </p:nvSpPr>
          <p:spPr bwMode="auto">
            <a:xfrm rot="-5400000">
              <a:off x="-145" y="3007"/>
              <a:ext cx="1815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de-DE" sz="1600" b="1"/>
                <a:t>Perspectives</a:t>
              </a:r>
            </a:p>
          </p:txBody>
        </p:sp>
        <p:sp>
          <p:nvSpPr>
            <p:cNvPr id="42037" name="Rectangle 47"/>
            <p:cNvSpPr>
              <a:spLocks noChangeArrowheads="1"/>
            </p:cNvSpPr>
            <p:nvPr/>
          </p:nvSpPr>
          <p:spPr bwMode="auto">
            <a:xfrm>
              <a:off x="926" y="3737"/>
              <a:ext cx="1088" cy="377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0" bIns="0"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Cost </a:t>
              </a:r>
              <a:r>
                <a:rPr lang="de-DE" sz="500"/>
                <a:t> </a:t>
              </a:r>
              <a:r>
                <a:rPr lang="de-DE" sz="1400"/>
                <a:t>consciousness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fin. &amp; controlling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Cash Flow </a:t>
              </a:r>
            </a:p>
          </p:txBody>
        </p:sp>
        <p:sp>
          <p:nvSpPr>
            <p:cNvPr id="42038" name="Rectangle 48"/>
            <p:cNvSpPr>
              <a:spLocks noChangeArrowheads="1"/>
            </p:cNvSpPr>
            <p:nvPr/>
          </p:nvSpPr>
          <p:spPr bwMode="auto">
            <a:xfrm>
              <a:off x="909" y="3359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reliability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Partners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Audits </a:t>
              </a:r>
            </a:p>
          </p:txBody>
        </p:sp>
        <p:sp>
          <p:nvSpPr>
            <p:cNvPr id="42039" name="Rectangle 50"/>
            <p:cNvSpPr>
              <a:spLocks noChangeArrowheads="1"/>
            </p:cNvSpPr>
            <p:nvPr/>
          </p:nvSpPr>
          <p:spPr bwMode="auto">
            <a:xfrm>
              <a:off x="930" y="2599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dedication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 i="1"/>
                <a:t>employees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CIP-Groups</a:t>
              </a:r>
            </a:p>
          </p:txBody>
        </p:sp>
        <p:sp>
          <p:nvSpPr>
            <p:cNvPr id="42040" name="Rectangle 51"/>
            <p:cNvSpPr>
              <a:spLocks noChangeArrowheads="1"/>
            </p:cNvSpPr>
            <p:nvPr/>
          </p:nvSpPr>
          <p:spPr bwMode="auto">
            <a:xfrm>
              <a:off x="930" y="2220"/>
              <a:ext cx="1088" cy="379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70000"/>
                </a:lnSpc>
              </a:pPr>
              <a:r>
                <a:rPr lang="de-DE" sz="1400"/>
                <a:t>Customer retention</a:t>
              </a:r>
              <a:br>
                <a:rPr lang="de-DE" sz="1400"/>
              </a:br>
              <a:r>
                <a:rPr lang="de-DE" sz="1400" b="1"/>
                <a:t>Customers</a:t>
              </a:r>
              <a:br>
                <a:rPr lang="de-DE" sz="1400" b="1"/>
              </a:br>
              <a:r>
                <a:rPr lang="de-DE" sz="1400" i="1"/>
                <a:t>New contracts</a:t>
              </a:r>
              <a:r>
                <a:rPr lang="de-DE" sz="2000" b="1"/>
                <a:t> </a:t>
              </a:r>
            </a:p>
          </p:txBody>
        </p:sp>
      </p:grpSp>
      <p:sp>
        <p:nvSpPr>
          <p:cNvPr id="42026" name="Line 52"/>
          <p:cNvSpPr>
            <a:spLocks noChangeShapeType="1"/>
          </p:cNvSpPr>
          <p:nvPr/>
        </p:nvSpPr>
        <p:spPr bwMode="auto">
          <a:xfrm>
            <a:off x="1476375" y="3524250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27" name="Line 53"/>
          <p:cNvSpPr>
            <a:spLocks noChangeShapeType="1"/>
          </p:cNvSpPr>
          <p:nvPr/>
        </p:nvSpPr>
        <p:spPr bwMode="auto">
          <a:xfrm>
            <a:off x="1476375" y="412591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28" name="Line 54"/>
          <p:cNvSpPr>
            <a:spLocks noChangeShapeType="1"/>
          </p:cNvSpPr>
          <p:nvPr/>
        </p:nvSpPr>
        <p:spPr bwMode="auto">
          <a:xfrm>
            <a:off x="1476375" y="472598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29" name="Line 55"/>
          <p:cNvSpPr>
            <a:spLocks noChangeShapeType="1"/>
          </p:cNvSpPr>
          <p:nvPr/>
        </p:nvSpPr>
        <p:spPr bwMode="auto">
          <a:xfrm>
            <a:off x="1476375" y="532606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30" name="Line 56"/>
          <p:cNvSpPr>
            <a:spLocks noChangeShapeType="1"/>
          </p:cNvSpPr>
          <p:nvPr/>
        </p:nvSpPr>
        <p:spPr bwMode="auto">
          <a:xfrm>
            <a:off x="1476375" y="592613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31" name="Line 57"/>
          <p:cNvSpPr>
            <a:spLocks noChangeShapeType="1"/>
          </p:cNvSpPr>
          <p:nvPr/>
        </p:nvSpPr>
        <p:spPr bwMode="auto">
          <a:xfrm>
            <a:off x="1476375" y="6524625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32" name="Line 58"/>
          <p:cNvSpPr>
            <a:spLocks noChangeShapeType="1"/>
          </p:cNvSpPr>
          <p:nvPr/>
        </p:nvSpPr>
        <p:spPr bwMode="auto">
          <a:xfrm>
            <a:off x="14763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33" name="Line 59"/>
          <p:cNvSpPr>
            <a:spLocks noChangeShapeType="1"/>
          </p:cNvSpPr>
          <p:nvPr/>
        </p:nvSpPr>
        <p:spPr bwMode="auto">
          <a:xfrm>
            <a:off x="32035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2034" name="AutoShape 61"/>
          <p:cNvSpPr>
            <a:spLocks noChangeArrowheads="1"/>
          </p:cNvSpPr>
          <p:nvPr/>
        </p:nvSpPr>
        <p:spPr bwMode="auto">
          <a:xfrm>
            <a:off x="3779889" y="3016250"/>
            <a:ext cx="4321124" cy="555626"/>
          </a:xfrm>
          <a:prstGeom prst="wedgeRoundRectCallout">
            <a:avLst>
              <a:gd name="adj1" fmla="val -66221"/>
              <a:gd name="adj2" fmla="val 212737"/>
              <a:gd name="adj3" fmla="val 1666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800" dirty="0">
                <a:solidFill>
                  <a:schemeClr val="bg2"/>
                </a:solidFill>
              </a:rPr>
              <a:t>CIP = </a:t>
            </a:r>
            <a:r>
              <a:rPr lang="de-DE" sz="1800" dirty="0" err="1">
                <a:solidFill>
                  <a:schemeClr val="bg2"/>
                </a:solidFill>
              </a:rPr>
              <a:t>continuous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improvement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process</a:t>
            </a:r>
            <a:endParaRPr lang="de-DE" sz="1800" dirty="0">
              <a:solidFill>
                <a:schemeClr val="bg2"/>
              </a:solidFill>
            </a:endParaRPr>
          </a:p>
        </p:txBody>
      </p:sp>
      <p:pic>
        <p:nvPicPr>
          <p:cNvPr id="42035" name="Picture 2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643563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620713"/>
          </a:xfrm>
        </p:spPr>
        <p:txBody>
          <a:bodyPr/>
          <a:lstStyle/>
          <a:p>
            <a:r>
              <a:rPr lang="de-DE" sz="3200" dirty="0" err="1" smtClean="0"/>
              <a:t>Example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a                  </a:t>
            </a:r>
            <a:r>
              <a:rPr lang="de-DE" sz="3200" dirty="0" err="1" smtClean="0"/>
              <a:t>strategic</a:t>
            </a:r>
            <a:r>
              <a:rPr lang="de-DE" sz="3200" dirty="0" smtClean="0"/>
              <a:t> </a:t>
            </a:r>
            <a:r>
              <a:rPr lang="de-DE" sz="3200" dirty="0" err="1" smtClean="0"/>
              <a:t>frame</a:t>
            </a:r>
            <a:endParaRPr lang="de-DE" sz="3200" dirty="0" smtClean="0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 rot="-5400000">
            <a:off x="-28654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4840288" y="58388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3184525" y="58388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0" name="Rectangle 16"/>
          <p:cNvSpPr>
            <a:spLocks noChangeArrowheads="1"/>
          </p:cNvSpPr>
          <p:nvPr/>
        </p:nvSpPr>
        <p:spPr bwMode="auto">
          <a:xfrm>
            <a:off x="4840288" y="525780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1" name="Rectangle 17"/>
          <p:cNvSpPr>
            <a:spLocks noChangeArrowheads="1"/>
          </p:cNvSpPr>
          <p:nvPr/>
        </p:nvSpPr>
        <p:spPr bwMode="auto">
          <a:xfrm>
            <a:off x="3184525" y="525780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2" name="Rectangle 18"/>
          <p:cNvSpPr>
            <a:spLocks noChangeArrowheads="1"/>
          </p:cNvSpPr>
          <p:nvPr/>
        </p:nvSpPr>
        <p:spPr bwMode="auto">
          <a:xfrm>
            <a:off x="6516688" y="5157788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4" name="Rectangle 20"/>
          <p:cNvSpPr>
            <a:spLocks noChangeArrowheads="1"/>
          </p:cNvSpPr>
          <p:nvPr/>
        </p:nvSpPr>
        <p:spPr bwMode="auto">
          <a:xfrm>
            <a:off x="3184525" y="467677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5" name="Rectangle 21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6" name="Rectangle 22"/>
          <p:cNvSpPr>
            <a:spLocks noChangeArrowheads="1"/>
          </p:cNvSpPr>
          <p:nvPr/>
        </p:nvSpPr>
        <p:spPr bwMode="auto">
          <a:xfrm>
            <a:off x="4859338" y="371633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7" name="Rectangle 23"/>
          <p:cNvSpPr>
            <a:spLocks noChangeArrowheads="1"/>
          </p:cNvSpPr>
          <p:nvPr/>
        </p:nvSpPr>
        <p:spPr bwMode="auto">
          <a:xfrm>
            <a:off x="3184525" y="409575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8" name="Rectangle 24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29" name="Rectangle 25"/>
          <p:cNvSpPr>
            <a:spLocks noChangeArrowheads="1"/>
          </p:cNvSpPr>
          <p:nvPr/>
        </p:nvSpPr>
        <p:spPr bwMode="auto">
          <a:xfrm>
            <a:off x="4840288" y="35147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30" name="Rectangle 26"/>
          <p:cNvSpPr>
            <a:spLocks noChangeArrowheads="1"/>
          </p:cNvSpPr>
          <p:nvPr/>
        </p:nvSpPr>
        <p:spPr bwMode="auto">
          <a:xfrm>
            <a:off x="3184525" y="35147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3033" name="Rectangle 30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43034" name="Line 31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35" name="Line 32"/>
          <p:cNvSpPr>
            <a:spLocks noChangeShapeType="1"/>
          </p:cNvSpPr>
          <p:nvPr/>
        </p:nvSpPr>
        <p:spPr bwMode="auto">
          <a:xfrm>
            <a:off x="952500" y="4114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36" name="Line 33"/>
          <p:cNvSpPr>
            <a:spLocks noChangeShapeType="1"/>
          </p:cNvSpPr>
          <p:nvPr/>
        </p:nvSpPr>
        <p:spPr bwMode="auto">
          <a:xfrm>
            <a:off x="952500" y="47244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37" name="Line 34"/>
          <p:cNvSpPr>
            <a:spLocks noChangeShapeType="1"/>
          </p:cNvSpPr>
          <p:nvPr/>
        </p:nvSpPr>
        <p:spPr bwMode="auto">
          <a:xfrm>
            <a:off x="952500" y="53149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38" name="Line 35"/>
          <p:cNvSpPr>
            <a:spLocks noChangeShapeType="1"/>
          </p:cNvSpPr>
          <p:nvPr/>
        </p:nvSpPr>
        <p:spPr bwMode="auto">
          <a:xfrm>
            <a:off x="952500" y="59245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39" name="Line 36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40" name="Line 37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41" name="Line 38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42" name="Line 39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43" name="Line 40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44" name="Line 41"/>
          <p:cNvSpPr>
            <a:spLocks noChangeShapeType="1"/>
          </p:cNvSpPr>
          <p:nvPr/>
        </p:nvSpPr>
        <p:spPr bwMode="auto">
          <a:xfrm flipH="1">
            <a:off x="8172450" y="2349500"/>
            <a:ext cx="0" cy="4175125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45" name="Line 42"/>
          <p:cNvSpPr>
            <a:spLocks noChangeShapeType="1"/>
          </p:cNvSpPr>
          <p:nvPr/>
        </p:nvSpPr>
        <p:spPr bwMode="auto">
          <a:xfrm>
            <a:off x="952500" y="653415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46" name="Rectangle 44"/>
          <p:cNvSpPr>
            <a:spLocks noChangeArrowheads="1"/>
          </p:cNvSpPr>
          <p:nvPr/>
        </p:nvSpPr>
        <p:spPr bwMode="auto">
          <a:xfrm>
            <a:off x="971550" y="3513138"/>
            <a:ext cx="504825" cy="301148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grpSp>
        <p:nvGrpSpPr>
          <p:cNvPr id="43047" name="Group 45"/>
          <p:cNvGrpSpPr>
            <a:grpSpLocks/>
          </p:cNvGrpSpPr>
          <p:nvPr/>
        </p:nvGrpSpPr>
        <p:grpSpPr bwMode="auto">
          <a:xfrm>
            <a:off x="1042988" y="3500438"/>
            <a:ext cx="2160587" cy="3024187"/>
            <a:chOff x="657" y="2205"/>
            <a:chExt cx="1361" cy="1905"/>
          </a:xfrm>
        </p:grpSpPr>
        <p:sp>
          <p:nvSpPr>
            <p:cNvPr id="43058" name="Text Box 46"/>
            <p:cNvSpPr txBox="1">
              <a:spLocks noChangeArrowheads="1"/>
            </p:cNvSpPr>
            <p:nvPr/>
          </p:nvSpPr>
          <p:spPr bwMode="auto">
            <a:xfrm rot="-5400000">
              <a:off x="-145" y="3007"/>
              <a:ext cx="1815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de-DE" sz="1600" b="1"/>
                <a:t>Perspectives</a:t>
              </a:r>
            </a:p>
          </p:txBody>
        </p:sp>
        <p:sp>
          <p:nvSpPr>
            <p:cNvPr id="43059" name="Rectangle 47"/>
            <p:cNvSpPr>
              <a:spLocks noChangeArrowheads="1"/>
            </p:cNvSpPr>
            <p:nvPr/>
          </p:nvSpPr>
          <p:spPr bwMode="auto">
            <a:xfrm>
              <a:off x="930" y="3733"/>
              <a:ext cx="1088" cy="377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0" bIns="0" anchor="ctr"/>
            <a:lstStyle/>
            <a:p>
              <a:pPr algn="r">
                <a:lnSpc>
                  <a:spcPct val="80000"/>
                </a:lnSpc>
              </a:pPr>
              <a:r>
                <a:rPr lang="de-DE" sz="1400" dirty="0" err="1"/>
                <a:t>Cost</a:t>
              </a:r>
              <a:r>
                <a:rPr lang="de-DE" sz="500" dirty="0"/>
                <a:t>  </a:t>
              </a:r>
              <a:r>
                <a:rPr lang="de-DE" sz="1400" dirty="0" err="1"/>
                <a:t>consciousness</a:t>
              </a:r>
              <a:endParaRPr lang="de-DE" sz="1400" dirty="0"/>
            </a:p>
            <a:p>
              <a:pPr algn="r">
                <a:lnSpc>
                  <a:spcPct val="80000"/>
                </a:lnSpc>
              </a:pPr>
              <a:r>
                <a:rPr lang="de-DE" sz="1400" b="1" dirty="0" err="1" smtClean="0"/>
                <a:t>family</a:t>
              </a:r>
              <a:endParaRPr lang="de-DE" sz="1400" b="1" dirty="0"/>
            </a:p>
            <a:p>
              <a:pPr algn="r">
                <a:lnSpc>
                  <a:spcPct val="80000"/>
                </a:lnSpc>
              </a:pPr>
              <a:r>
                <a:rPr lang="de-DE" sz="1400" i="1" dirty="0"/>
                <a:t>Cash Flow </a:t>
              </a:r>
            </a:p>
          </p:txBody>
        </p:sp>
        <p:sp>
          <p:nvSpPr>
            <p:cNvPr id="43060" name="Rectangle 48"/>
            <p:cNvSpPr>
              <a:spLocks noChangeArrowheads="1"/>
            </p:cNvSpPr>
            <p:nvPr/>
          </p:nvSpPr>
          <p:spPr bwMode="auto">
            <a:xfrm>
              <a:off x="930" y="3355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 dirty="0" smtClean="0"/>
                <a:t>Zusammenarbeit</a:t>
              </a:r>
              <a:endParaRPr lang="de-DE" sz="1400" dirty="0"/>
            </a:p>
            <a:p>
              <a:pPr algn="r">
                <a:lnSpc>
                  <a:spcPct val="80000"/>
                </a:lnSpc>
              </a:pPr>
              <a:r>
                <a:rPr lang="de-DE" sz="1400" b="1" dirty="0" smtClean="0"/>
                <a:t>University</a:t>
              </a:r>
              <a:endParaRPr lang="de-DE" sz="1400" b="1" dirty="0"/>
            </a:p>
            <a:p>
              <a:pPr algn="r">
                <a:lnSpc>
                  <a:spcPct val="80000"/>
                </a:lnSpc>
              </a:pPr>
              <a:r>
                <a:rPr lang="de-DE" sz="1400" i="1" dirty="0" smtClean="0"/>
                <a:t># </a:t>
              </a:r>
              <a:r>
                <a:rPr lang="de-DE" sz="1400" i="1" dirty="0" err="1" smtClean="0"/>
                <a:t>of</a:t>
              </a:r>
              <a:r>
                <a:rPr lang="de-DE" sz="1400" i="1" dirty="0" smtClean="0"/>
                <a:t> </a:t>
              </a:r>
              <a:r>
                <a:rPr lang="de-DE" sz="1400" i="1" dirty="0" err="1" smtClean="0"/>
                <a:t>diploma</a:t>
              </a:r>
              <a:r>
                <a:rPr lang="de-DE" sz="1400" i="1" dirty="0" smtClean="0"/>
                <a:t> </a:t>
              </a:r>
              <a:r>
                <a:rPr lang="de-DE" sz="1400" i="1" dirty="0" err="1" smtClean="0"/>
                <a:t>works</a:t>
              </a:r>
              <a:r>
                <a:rPr lang="de-DE" sz="1400" i="1" dirty="0" smtClean="0"/>
                <a:t> </a:t>
              </a:r>
              <a:endParaRPr lang="de-DE" sz="1400" i="1" dirty="0"/>
            </a:p>
          </p:txBody>
        </p:sp>
        <p:sp>
          <p:nvSpPr>
            <p:cNvPr id="43061" name="Rectangle 50"/>
            <p:cNvSpPr>
              <a:spLocks noChangeArrowheads="1"/>
            </p:cNvSpPr>
            <p:nvPr/>
          </p:nvSpPr>
          <p:spPr bwMode="auto">
            <a:xfrm>
              <a:off x="930" y="2599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dedication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 i="1"/>
                <a:t>employees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CIP-Groups</a:t>
              </a:r>
            </a:p>
          </p:txBody>
        </p:sp>
        <p:sp>
          <p:nvSpPr>
            <p:cNvPr id="43062" name="Rectangle 51"/>
            <p:cNvSpPr>
              <a:spLocks noChangeArrowheads="1"/>
            </p:cNvSpPr>
            <p:nvPr/>
          </p:nvSpPr>
          <p:spPr bwMode="auto">
            <a:xfrm>
              <a:off x="819" y="2220"/>
              <a:ext cx="1199" cy="379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70000"/>
                </a:lnSpc>
              </a:pPr>
              <a:r>
                <a:rPr lang="de-DE" sz="1400" dirty="0"/>
                <a:t>Customer </a:t>
              </a:r>
              <a:r>
                <a:rPr lang="de-DE" sz="1400" dirty="0" smtClean="0"/>
                <a:t>Knowledge</a:t>
              </a:r>
              <a:r>
                <a:rPr lang="de-DE" sz="1400" dirty="0"/>
                <a:t/>
              </a:r>
              <a:br>
                <a:rPr lang="de-DE" sz="1400" dirty="0"/>
              </a:br>
              <a:r>
                <a:rPr lang="de-DE" sz="1400" b="1" dirty="0" smtClean="0"/>
                <a:t>Meat-Producer</a:t>
              </a:r>
              <a:r>
                <a:rPr lang="de-DE" sz="1400" b="1" dirty="0"/>
                <a:t/>
              </a:r>
              <a:br>
                <a:rPr lang="de-DE" sz="1400" b="1" dirty="0"/>
              </a:br>
              <a:r>
                <a:rPr lang="de-DE" sz="1400" i="1" dirty="0"/>
                <a:t>V</a:t>
              </a:r>
              <a:r>
                <a:rPr lang="de-DE" sz="1400" i="1" dirty="0" smtClean="0"/>
                <a:t>isits in Bytom</a:t>
              </a:r>
              <a:r>
                <a:rPr lang="de-DE" sz="2000" b="1" dirty="0" smtClean="0"/>
                <a:t> </a:t>
              </a:r>
              <a:endParaRPr lang="de-DE" sz="2000" b="1" dirty="0"/>
            </a:p>
          </p:txBody>
        </p:sp>
      </p:grpSp>
      <p:sp>
        <p:nvSpPr>
          <p:cNvPr id="43048" name="Line 52"/>
          <p:cNvSpPr>
            <a:spLocks noChangeShapeType="1"/>
          </p:cNvSpPr>
          <p:nvPr/>
        </p:nvSpPr>
        <p:spPr bwMode="auto">
          <a:xfrm>
            <a:off x="1476375" y="3524250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49" name="Line 53"/>
          <p:cNvSpPr>
            <a:spLocks noChangeShapeType="1"/>
          </p:cNvSpPr>
          <p:nvPr/>
        </p:nvSpPr>
        <p:spPr bwMode="auto">
          <a:xfrm>
            <a:off x="1476375" y="412591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50" name="Line 54"/>
          <p:cNvSpPr>
            <a:spLocks noChangeShapeType="1"/>
          </p:cNvSpPr>
          <p:nvPr/>
        </p:nvSpPr>
        <p:spPr bwMode="auto">
          <a:xfrm>
            <a:off x="1476375" y="472598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51" name="Line 55"/>
          <p:cNvSpPr>
            <a:spLocks noChangeShapeType="1"/>
          </p:cNvSpPr>
          <p:nvPr/>
        </p:nvSpPr>
        <p:spPr bwMode="auto">
          <a:xfrm>
            <a:off x="1476375" y="532606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52" name="Line 56"/>
          <p:cNvSpPr>
            <a:spLocks noChangeShapeType="1"/>
          </p:cNvSpPr>
          <p:nvPr/>
        </p:nvSpPr>
        <p:spPr bwMode="auto">
          <a:xfrm>
            <a:off x="1476375" y="592613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53" name="Line 57"/>
          <p:cNvSpPr>
            <a:spLocks noChangeShapeType="1"/>
          </p:cNvSpPr>
          <p:nvPr/>
        </p:nvSpPr>
        <p:spPr bwMode="auto">
          <a:xfrm>
            <a:off x="1476375" y="6524625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54" name="Line 58"/>
          <p:cNvSpPr>
            <a:spLocks noChangeShapeType="1"/>
          </p:cNvSpPr>
          <p:nvPr/>
        </p:nvSpPr>
        <p:spPr bwMode="auto">
          <a:xfrm>
            <a:off x="14763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3055" name="Line 59"/>
          <p:cNvSpPr>
            <a:spLocks noChangeShapeType="1"/>
          </p:cNvSpPr>
          <p:nvPr/>
        </p:nvSpPr>
        <p:spPr bwMode="auto">
          <a:xfrm>
            <a:off x="32035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Rechteckige Legende 4"/>
          <p:cNvSpPr/>
          <p:nvPr/>
        </p:nvSpPr>
        <p:spPr bwMode="auto">
          <a:xfrm>
            <a:off x="4878389" y="4676774"/>
            <a:ext cx="2964798" cy="581025"/>
          </a:xfrm>
          <a:prstGeom prst="wedgeRectCallout">
            <a:avLst>
              <a:gd name="adj1" fmla="val -110518"/>
              <a:gd name="adj2" fmla="val 10368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4840288" y="4676775"/>
            <a:ext cx="290015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r>
              <a:rPr lang="de-DE" sz="1400" dirty="0" smtClean="0"/>
              <a:t>max. 6 </a:t>
            </a:r>
            <a:r>
              <a:rPr lang="de-DE" sz="1400" dirty="0" err="1" smtClean="0"/>
              <a:t>perspectives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4 </a:t>
            </a:r>
            <a:r>
              <a:rPr lang="de-DE" sz="1400" dirty="0" err="1" smtClean="0"/>
              <a:t>topics</a:t>
            </a:r>
            <a:r>
              <a:rPr lang="de-DE" sz="1400" dirty="0" smtClean="0"/>
              <a:t> – </a:t>
            </a:r>
            <a:r>
              <a:rPr lang="de-DE" sz="1400" dirty="0" err="1" smtClean="0"/>
              <a:t>less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better</a:t>
            </a:r>
            <a:r>
              <a:rPr lang="de-DE" sz="1400" dirty="0" smtClean="0"/>
              <a:t> !</a:t>
            </a:r>
            <a:endParaRPr lang="de-DE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pic>
        <p:nvPicPr>
          <p:cNvPr id="60" name="Picture 2" descr="Opis: ba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6019800"/>
            <a:ext cx="2298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96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63" name="AutoShape 52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Text Box 54"/>
            <p:cNvSpPr txBox="1">
              <a:spLocks noChangeArrowheads="1"/>
            </p:cNvSpPr>
            <p:nvPr/>
          </p:nvSpPr>
          <p:spPr bwMode="auto">
            <a:xfrm>
              <a:off x="1219" y="1163"/>
              <a:ext cx="33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Wo </a:t>
              </a:r>
              <a:r>
                <a:rPr lang="de-DE" sz="1400" b="1" dirty="0">
                  <a:solidFill>
                    <a:schemeClr val="accent2"/>
                  </a:solidFill>
                </a:rPr>
                <a:t>Innovation in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the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meat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market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come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accent2"/>
                  </a:solidFill>
                </a:rPr>
                <a:t>from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Poland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65" name="Text Box 55"/>
            <p:cNvSpPr txBox="1">
              <a:spLocks noChangeArrowheads="1"/>
            </p:cNvSpPr>
            <p:nvPr/>
          </p:nvSpPr>
          <p:spPr bwMode="auto">
            <a:xfrm>
              <a:off x="1752" y="1013"/>
              <a:ext cx="22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build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up</a:t>
              </a:r>
              <a:r>
                <a:rPr lang="de-DE" sz="1400" b="1" dirty="0">
                  <a:solidFill>
                    <a:srgbClr val="C83C3C"/>
                  </a:solidFill>
                </a:rPr>
                <a:t> a „</a:t>
              </a:r>
              <a:r>
                <a:rPr lang="de-DE" sz="1400" b="1" dirty="0" err="1">
                  <a:solidFill>
                    <a:srgbClr val="C83C3C"/>
                  </a:solidFill>
                </a:rPr>
                <a:t>net</a:t>
              </a:r>
              <a:r>
                <a:rPr lang="de-DE" sz="1400" b="1" dirty="0">
                  <a:solidFill>
                    <a:srgbClr val="C83C3C"/>
                  </a:solidFill>
                </a:rPr>
                <a:t>-R&amp;D“-department</a:t>
              </a:r>
            </a:p>
          </p:txBody>
        </p:sp>
        <p:sp>
          <p:nvSpPr>
            <p:cNvPr id="66" name="Text Box 56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 dirty="0" err="1">
                  <a:solidFill>
                    <a:srgbClr val="009900"/>
                  </a:solidFill>
                </a:rPr>
                <a:t>number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 smtClean="0">
                  <a:solidFill>
                    <a:srgbClr val="009900"/>
                  </a:solidFill>
                </a:rPr>
                <a:t>of</a:t>
              </a:r>
              <a:r>
                <a:rPr lang="de-DE" sz="1400" b="1" i="1" dirty="0" smtClean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talks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with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meat</a:t>
              </a:r>
              <a:r>
                <a:rPr lang="de-DE" sz="1400" b="1" i="1" dirty="0">
                  <a:solidFill>
                    <a:srgbClr val="009900"/>
                  </a:solidFill>
                </a:rPr>
                <a:t>-producers</a:t>
              </a:r>
            </a:p>
          </p:txBody>
        </p:sp>
      </p:grpSp>
      <p:sp>
        <p:nvSpPr>
          <p:cNvPr id="67" name="Rectangle 79"/>
          <p:cNvSpPr>
            <a:spLocks noChangeArrowheads="1"/>
          </p:cNvSpPr>
          <p:nvPr/>
        </p:nvSpPr>
        <p:spPr bwMode="auto">
          <a:xfrm>
            <a:off x="4859573" y="234885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endParaRPr lang="de-DE" sz="1400" dirty="0"/>
          </a:p>
        </p:txBody>
      </p:sp>
      <p:sp>
        <p:nvSpPr>
          <p:cNvPr id="68" name="Rectangle 80"/>
          <p:cNvSpPr>
            <a:spLocks noChangeArrowheads="1"/>
          </p:cNvSpPr>
          <p:nvPr/>
        </p:nvSpPr>
        <p:spPr bwMode="auto">
          <a:xfrm>
            <a:off x="3203810" y="2348850"/>
            <a:ext cx="1655763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endParaRPr lang="de-DE" sz="1400" i="1" dirty="0"/>
          </a:p>
        </p:txBody>
      </p:sp>
      <p:sp>
        <p:nvSpPr>
          <p:cNvPr id="69" name="Rectangle 27"/>
          <p:cNvSpPr>
            <a:spLocks noChangeArrowheads="1"/>
          </p:cNvSpPr>
          <p:nvPr/>
        </p:nvSpPr>
        <p:spPr bwMode="auto">
          <a:xfrm>
            <a:off x="6516923" y="2348850"/>
            <a:ext cx="1655762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endParaRPr lang="de-DE" sz="1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03754" y="879444"/>
            <a:ext cx="8353425" cy="554302"/>
          </a:xfrm>
        </p:spPr>
        <p:txBody>
          <a:bodyPr/>
          <a:lstStyle/>
          <a:p>
            <a:r>
              <a:rPr lang="de-DE" altLang="pl-PL" dirty="0" smtClean="0"/>
              <a:t>Relevant </a:t>
            </a:r>
            <a:r>
              <a:rPr lang="de-DE" altLang="pl-PL" dirty="0" err="1" smtClean="0"/>
              <a:t>stakeholders</a:t>
            </a:r>
            <a:endParaRPr lang="pl-PL" altLang="pl-PL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5" y="1433745"/>
            <a:ext cx="49244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rostokąt zaokrąglony 20"/>
          <p:cNvSpPr/>
          <p:nvPr/>
        </p:nvSpPr>
        <p:spPr>
          <a:xfrm>
            <a:off x="466722" y="2081445"/>
            <a:ext cx="1368425" cy="57626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priorities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460372" y="2810107"/>
            <a:ext cx="1368425" cy="576263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488947" y="3538770"/>
            <a:ext cx="1366838" cy="57626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466722" y="4267432"/>
            <a:ext cx="1368425" cy="576263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risk appetite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466722" y="5038957"/>
            <a:ext cx="1368425" cy="576263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solidFill>
                  <a:schemeClr val="tx1"/>
                </a:solidFill>
              </a:rPr>
              <a:t>relations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7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E757572F-2914-4B4B-96A3-B2E82307441E}" type="slidenum">
              <a:rPr lang="de-DE" sz="800"/>
              <a:pPr algn="r"/>
              <a:t>65</a:t>
            </a:fld>
            <a:endParaRPr lang="de-DE" sz="80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043510" y="3933070"/>
            <a:ext cx="187986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Plenum-work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35000"/>
              </a:spcBef>
            </a:pPr>
            <a:r>
              <a:rPr lang="en-GB" sz="2000" dirty="0">
                <a:solidFill>
                  <a:schemeClr val="tx2"/>
                </a:solidFill>
              </a:rPr>
              <a:t/>
            </a:r>
            <a:br>
              <a:rPr lang="en-GB" sz="2000" dirty="0">
                <a:solidFill>
                  <a:schemeClr val="tx2"/>
                </a:solidFill>
              </a:rPr>
            </a:b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937566" y="1612953"/>
            <a:ext cx="77485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Who are our most important 3 stakeholders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Exercise: </a:t>
            </a:r>
            <a:r>
              <a:rPr lang="en-GB" sz="2800" b="1" dirty="0">
                <a:solidFill>
                  <a:schemeClr val="tx2"/>
                </a:solidFill>
              </a:rPr>
              <a:t>business-idea</a:t>
            </a:r>
          </a:p>
          <a:p>
            <a:pPr>
              <a:spcBef>
                <a:spcPct val="35000"/>
              </a:spcBef>
            </a:pP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83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liennummernplatzhalter 4"/>
          <p:cNvSpPr txBox="1">
            <a:spLocks noGrp="1"/>
          </p:cNvSpPr>
          <p:nvPr/>
        </p:nvSpPr>
        <p:spPr bwMode="auto">
          <a:xfrm>
            <a:off x="8677274" y="64531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6A78BBB8-24E1-448F-BB5B-5B6A9D21F291}" type="slidenum">
              <a:rPr lang="de-DE" sz="800"/>
              <a:pPr algn="r"/>
              <a:t>66</a:t>
            </a:fld>
            <a:endParaRPr lang="de-DE" sz="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>
            <a:off x="449013" y="1570026"/>
            <a:ext cx="7634535" cy="4992217"/>
          </a:xfrm>
          <a:prstGeom prst="rect">
            <a:avLst/>
          </a:prstGeom>
          <a:gradFill rotWithShape="1">
            <a:gsLst>
              <a:gs pos="0">
                <a:srgbClr val="D9FFF0"/>
              </a:gs>
              <a:gs pos="100000">
                <a:srgbClr val="85FFCE">
                  <a:alpha val="79999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2663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Combine a strategy with the Balanced Scorecard</a:t>
            </a:r>
            <a:endParaRPr lang="de-DE" dirty="0" smtClean="0"/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870567" y="1570027"/>
            <a:ext cx="835342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 dirty="0"/>
              <a:t>Agenda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49013" y="4909720"/>
            <a:ext cx="7634536" cy="463550"/>
            <a:chOff x="69" y="1672"/>
            <a:chExt cx="2811" cy="29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0" y="1672"/>
              <a:ext cx="2800" cy="29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B2"/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69" y="1673"/>
              <a:ext cx="2811" cy="291"/>
              <a:chOff x="69" y="1673"/>
              <a:chExt cx="2811" cy="291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-7" y="1752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669" y="1749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41209" y="1721029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en-GB" sz="1800" dirty="0" smtClean="0"/>
              <a:t>01	</a:t>
            </a:r>
            <a:r>
              <a:rPr lang="de-DE" sz="1800" dirty="0" smtClean="0"/>
              <a:t>08:00</a:t>
            </a:r>
            <a:r>
              <a:rPr lang="de-DE" sz="1800" dirty="0"/>
              <a:t>  </a:t>
            </a:r>
            <a:r>
              <a:rPr lang="de-DE" sz="1800" dirty="0" err="1" smtClean="0"/>
              <a:t>overview</a:t>
            </a:r>
            <a:r>
              <a:rPr lang="de-DE" sz="1800" dirty="0" smtClean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strategy</a:t>
            </a:r>
            <a:r>
              <a:rPr lang="de-DE" sz="1800" dirty="0"/>
              <a:t>, </a:t>
            </a:r>
            <a:r>
              <a:rPr lang="de-DE" sz="1800" dirty="0" err="1"/>
              <a:t>why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br>
              <a:rPr lang="de-DE" sz="1800" dirty="0"/>
            </a:br>
            <a:endParaRPr lang="de-DE" sz="900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02	</a:t>
            </a:r>
            <a:r>
              <a:rPr lang="de-DE" sz="1800" dirty="0"/>
              <a:t>08:30  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mission</a:t>
            </a:r>
            <a:r>
              <a:rPr lang="de-DE" sz="1800" dirty="0"/>
              <a:t> / </a:t>
            </a:r>
            <a:r>
              <a:rPr lang="de-DE" sz="1800" dirty="0" err="1"/>
              <a:t>vision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03	09:30</a:t>
            </a:r>
            <a:r>
              <a:rPr lang="de-DE" sz="1800" dirty="0"/>
              <a:t> </a:t>
            </a:r>
            <a:r>
              <a:rPr lang="de-DE" sz="1800" dirty="0" smtClean="0"/>
              <a:t>	internal </a:t>
            </a:r>
            <a:r>
              <a:rPr lang="de-DE" sz="1800" dirty="0" err="1"/>
              <a:t>analysis</a:t>
            </a:r>
            <a:r>
              <a:rPr lang="de-DE" sz="1800" dirty="0"/>
              <a:t> and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  <a:r>
              <a:rPr lang="de-DE" sz="18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04	09:50</a:t>
            </a:r>
            <a:r>
              <a:rPr lang="de-DE" sz="1800" dirty="0"/>
              <a:t> 	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(</a:t>
            </a:r>
            <a:r>
              <a:rPr lang="de-DE" sz="1800" dirty="0" err="1"/>
              <a:t>topics</a:t>
            </a:r>
            <a:r>
              <a:rPr lang="de-DE" sz="1800" dirty="0"/>
              <a:t>)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years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900" b="1" dirty="0" smtClean="0"/>
              <a:t> </a:t>
            </a: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05	10:50 </a:t>
            </a:r>
            <a:r>
              <a:rPr lang="de-DE" sz="1800" dirty="0"/>
              <a:t> 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important</a:t>
            </a:r>
            <a:r>
              <a:rPr lang="de-DE" sz="1800" dirty="0"/>
              <a:t> </a:t>
            </a:r>
            <a:r>
              <a:rPr lang="de-DE" sz="1800" dirty="0" err="1" smtClean="0"/>
              <a:t>stakeholders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06	11:10  	</a:t>
            </a:r>
            <a:r>
              <a:rPr lang="de-DE" sz="1800" dirty="0" err="1" smtClean="0"/>
              <a:t>practical</a:t>
            </a:r>
            <a:r>
              <a:rPr lang="de-DE" sz="1800" dirty="0" smtClean="0"/>
              <a:t> </a:t>
            </a:r>
            <a:r>
              <a:rPr lang="de-DE" sz="1800" dirty="0" err="1" smtClean="0"/>
              <a:t>exercise</a:t>
            </a:r>
            <a:r>
              <a:rPr lang="de-DE" sz="1800" dirty="0" smtClean="0"/>
              <a:t> in 2 </a:t>
            </a:r>
            <a:r>
              <a:rPr lang="de-DE" sz="1800" dirty="0" err="1" smtClean="0"/>
              <a:t>groups</a:t>
            </a:r>
            <a:r>
              <a:rPr lang="de-DE" sz="1800" dirty="0" smtClean="0"/>
              <a:t>: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actions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07</a:t>
            </a:r>
            <a:r>
              <a:rPr lang="de-DE" sz="1800" dirty="0" smtClean="0"/>
              <a:t>	11:40</a:t>
            </a:r>
            <a:r>
              <a:rPr lang="de-DE" sz="1800" dirty="0"/>
              <a:t>  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 smtClean="0"/>
              <a:t>process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lnSpc>
                <a:spcPct val="120000"/>
              </a:lnSpc>
              <a:spcBef>
                <a:spcPct val="50000"/>
              </a:spcBef>
              <a:tabLst>
                <a:tab pos="452438" algn="l"/>
              </a:tabLst>
            </a:pPr>
            <a:r>
              <a:rPr lang="de-DE" sz="18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188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203810" y="1628750"/>
            <a:ext cx="271145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I.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Identification</a:t>
            </a: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of</a:t>
            </a: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objectives</a:t>
            </a:r>
            <a:endParaRPr lang="de-D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(</a:t>
            </a: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key image, key objective, </a:t>
            </a:r>
            <a:b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</a:br>
            <a:r>
              <a:rPr lang="en-US" sz="1200" b="1" i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key indicator</a:t>
            </a: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)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5988050" y="2662212"/>
            <a:ext cx="2159000" cy="719138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II. Develop strategic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action frame</a:t>
            </a:r>
          </a:p>
        </p:txBody>
      </p:sp>
      <p:sp>
        <p:nvSpPr>
          <p:cNvPr id="1269764" name="Text Box 4"/>
          <p:cNvSpPr txBox="1">
            <a:spLocks noChangeArrowheads="1"/>
          </p:cNvSpPr>
          <p:nvPr/>
        </p:nvSpPr>
        <p:spPr bwMode="auto">
          <a:xfrm>
            <a:off x="6324600" y="4143350"/>
            <a:ext cx="2159000" cy="719137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rgbClr val="EEFFDD"/>
              </a:gs>
              <a:gs pos="100000">
                <a:srgbClr val="99FF33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>
                <a:latin typeface="Arial" pitchFamily="34" charset="0"/>
              </a:rPr>
              <a:t>III. Complete action frame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>
                <a:latin typeface="Arial" pitchFamily="34" charset="0"/>
              </a:rPr>
              <a:t>with actions (collect ideas)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5372100" y="5629250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IV. Bundle actions into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strategic projects</a:t>
            </a: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1600200" y="5629250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V. Reporting with the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Balanced Scorecard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5000" y="4143350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/>
            <a:r>
              <a:rPr lang="de-DE" sz="1200" b="1">
                <a:solidFill>
                  <a:schemeClr val="bg2"/>
                </a:solidFill>
              </a:rPr>
              <a:t/>
            </a:r>
            <a:br>
              <a:rPr lang="de-DE" sz="1200" b="1">
                <a:solidFill>
                  <a:schemeClr val="bg2"/>
                </a:solidFill>
              </a:rPr>
            </a:br>
            <a:r>
              <a:rPr lang="de-DE" sz="1200" b="1">
                <a:solidFill>
                  <a:schemeClr val="bg2"/>
                </a:solidFill>
              </a:rPr>
              <a:t>VI. Arrange the BSC into the </a:t>
            </a:r>
          </a:p>
          <a:p>
            <a:pPr algn="ctr"/>
            <a:r>
              <a:rPr lang="de-DE" sz="1200" b="1">
                <a:solidFill>
                  <a:schemeClr val="bg2"/>
                </a:solidFill>
              </a:rPr>
              <a:t>process of leading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endParaRPr lang="de-DE" sz="1200" b="1">
              <a:solidFill>
                <a:schemeClr val="bg2"/>
              </a:solidFill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996950" y="2662212"/>
            <a:ext cx="2159000" cy="719138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VII. Organize learning process</a:t>
            </a:r>
          </a:p>
        </p:txBody>
      </p:sp>
      <p:sp>
        <p:nvSpPr>
          <p:cNvPr id="45067" name="AutoShape 9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1478878 w 21600"/>
              <a:gd name="T1" fmla="*/ 196172480 h 21600"/>
              <a:gd name="T2" fmla="*/ 70306652 w 21600"/>
              <a:gd name="T3" fmla="*/ 299444786 h 21600"/>
              <a:gd name="T4" fmla="*/ 103991358 w 21600"/>
              <a:gd name="T5" fmla="*/ 208105823 h 21600"/>
              <a:gd name="T6" fmla="*/ 10680480 w 21600"/>
              <a:gd name="T7" fmla="*/ 42085311 h 21600"/>
              <a:gd name="T8" fmla="*/ 161604537 w 21600"/>
              <a:gd name="T9" fmla="*/ 29946587 h 21600"/>
              <a:gd name="T10" fmla="*/ 173722901 w 21600"/>
              <a:gd name="T11" fmla="*/ 1808706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02" y="7056"/>
                </a:moveTo>
                <a:cubicBezTo>
                  <a:pt x="5513" y="8101"/>
                  <a:pt x="5025" y="9428"/>
                  <a:pt x="5025" y="10799"/>
                </a:cubicBezTo>
                <a:cubicBezTo>
                  <a:pt x="5024" y="11715"/>
                  <a:pt x="5242" y="12618"/>
                  <a:pt x="5660" y="13433"/>
                </a:cubicBezTo>
                <a:lnTo>
                  <a:pt x="1188" y="15724"/>
                </a:lnTo>
                <a:cubicBezTo>
                  <a:pt x="407" y="14200"/>
                  <a:pt x="0" y="12512"/>
                  <a:pt x="0" y="10800"/>
                </a:cubicBezTo>
                <a:cubicBezTo>
                  <a:pt x="-1" y="8234"/>
                  <a:pt x="913" y="5752"/>
                  <a:pt x="2576" y="3799"/>
                </a:cubicBezTo>
                <a:lnTo>
                  <a:pt x="520" y="2049"/>
                </a:lnTo>
                <a:lnTo>
                  <a:pt x="7868" y="1458"/>
                </a:lnTo>
                <a:lnTo>
                  <a:pt x="8458" y="8806"/>
                </a:lnTo>
                <a:lnTo>
                  <a:pt x="6402" y="705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68" name="AutoShape 10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82609769 w 21600"/>
              <a:gd name="T1" fmla="*/ 394521929 h 21600"/>
              <a:gd name="T2" fmla="*/ 222031688 w 21600"/>
              <a:gd name="T3" fmla="*/ 391954567 h 21600"/>
              <a:gd name="T4" fmla="*/ 147473408 w 21600"/>
              <a:gd name="T5" fmla="*/ 314048320 h 21600"/>
              <a:gd name="T6" fmla="*/ -49212555 w 21600"/>
              <a:gd name="T7" fmla="*/ 280363704 h 21600"/>
              <a:gd name="T8" fmla="*/ 32863209 w 21600"/>
              <a:gd name="T9" fmla="*/ 153019053 h 21600"/>
              <a:gd name="T10" fmla="*/ 160228417 w 21600"/>
              <a:gd name="T11" fmla="*/ 23511528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162" y="12017"/>
                </a:moveTo>
                <a:cubicBezTo>
                  <a:pt x="5735" y="14672"/>
                  <a:pt x="8083" y="16568"/>
                  <a:pt x="10800" y="16568"/>
                </a:cubicBezTo>
                <a:cubicBezTo>
                  <a:pt x="10802" y="16567"/>
                  <a:pt x="10804" y="16567"/>
                  <a:pt x="10806" y="16567"/>
                </a:cubicBezTo>
                <a:lnTo>
                  <a:pt x="10813" y="21599"/>
                </a:lnTo>
                <a:cubicBezTo>
                  <a:pt x="10808" y="21599"/>
                  <a:pt x="10804" y="21599"/>
                  <a:pt x="10800" y="21600"/>
                </a:cubicBezTo>
                <a:cubicBezTo>
                  <a:pt x="5714" y="21600"/>
                  <a:pt x="1317" y="18051"/>
                  <a:pt x="243" y="13080"/>
                </a:cubicBezTo>
                <a:lnTo>
                  <a:pt x="-2396" y="13650"/>
                </a:lnTo>
                <a:lnTo>
                  <a:pt x="1600" y="7450"/>
                </a:lnTo>
                <a:lnTo>
                  <a:pt x="7801" y="11447"/>
                </a:lnTo>
                <a:lnTo>
                  <a:pt x="5162" y="12017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69" name="AutoShape 11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308667093 w 21600"/>
              <a:gd name="T1" fmla="*/ 425926746 h 21600"/>
              <a:gd name="T2" fmla="*/ 381767098 w 21600"/>
              <a:gd name="T3" fmla="*/ 277282698 h 21600"/>
              <a:gd name="T4" fmla="*/ 267526467 w 21600"/>
              <a:gd name="T5" fmla="*/ 329268184 h 21600"/>
              <a:gd name="T6" fmla="*/ 105634475 w 21600"/>
              <a:gd name="T7" fmla="*/ 473578430 h 21600"/>
              <a:gd name="T8" fmla="*/ 52827556 w 21600"/>
              <a:gd name="T9" fmla="*/ 330295186 h 21600"/>
              <a:gd name="T10" fmla="*/ 196131348 w 21600"/>
              <a:gd name="T11" fmla="*/ 2774882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8418" y="15961"/>
                </a:moveTo>
                <a:cubicBezTo>
                  <a:pt x="9164" y="16306"/>
                  <a:pt x="9977" y="16485"/>
                  <a:pt x="10800" y="16485"/>
                </a:cubicBezTo>
                <a:cubicBezTo>
                  <a:pt x="13221" y="16484"/>
                  <a:pt x="15377" y="14950"/>
                  <a:pt x="16171" y="12662"/>
                </a:cubicBezTo>
                <a:lnTo>
                  <a:pt x="21003" y="14338"/>
                </a:lnTo>
                <a:cubicBezTo>
                  <a:pt x="19496" y="18685"/>
                  <a:pt x="15400" y="21599"/>
                  <a:pt x="10800" y="21600"/>
                </a:cubicBezTo>
                <a:cubicBezTo>
                  <a:pt x="9237" y="21600"/>
                  <a:pt x="7693" y="21260"/>
                  <a:pt x="6274" y="20606"/>
                </a:cubicBezTo>
                <a:lnTo>
                  <a:pt x="5143" y="23057"/>
                </a:lnTo>
                <a:lnTo>
                  <a:pt x="2572" y="16081"/>
                </a:lnTo>
                <a:lnTo>
                  <a:pt x="9549" y="13510"/>
                </a:lnTo>
                <a:lnTo>
                  <a:pt x="8418" y="1596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70" name="AutoShape 12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431698365 w 21600"/>
              <a:gd name="T1" fmla="*/ 293652673 h 21600"/>
              <a:gd name="T2" fmla="*/ 375564099 w 21600"/>
              <a:gd name="T3" fmla="*/ 149157513 h 21600"/>
              <a:gd name="T4" fmla="*/ 333704671 w 21600"/>
              <a:gd name="T5" fmla="*/ 260111731 h 21600"/>
              <a:gd name="T6" fmla="*/ 347342901 w 21600"/>
              <a:gd name="T7" fmla="*/ 469059679 h 21600"/>
              <a:gd name="T8" fmla="*/ 203155835 w 21600"/>
              <a:gd name="T9" fmla="*/ 421983266 h 21600"/>
              <a:gd name="T10" fmla="*/ 250252886 w 21600"/>
              <a:gd name="T11" fmla="*/ 2778168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406" y="15934"/>
                </a:moveTo>
                <a:cubicBezTo>
                  <a:pt x="15339" y="14952"/>
                  <a:pt x="16558" y="12968"/>
                  <a:pt x="16558" y="10800"/>
                </a:cubicBezTo>
                <a:cubicBezTo>
                  <a:pt x="16558" y="9949"/>
                  <a:pt x="16369" y="9109"/>
                  <a:pt x="16005" y="8339"/>
                </a:cubicBezTo>
                <a:lnTo>
                  <a:pt x="20564" y="6185"/>
                </a:lnTo>
                <a:cubicBezTo>
                  <a:pt x="21246" y="7628"/>
                  <a:pt x="21600" y="9204"/>
                  <a:pt x="21600" y="10800"/>
                </a:cubicBezTo>
                <a:cubicBezTo>
                  <a:pt x="21600" y="14866"/>
                  <a:pt x="19315" y="18588"/>
                  <a:pt x="15689" y="20430"/>
                </a:cubicBezTo>
                <a:lnTo>
                  <a:pt x="16911" y="22837"/>
                </a:lnTo>
                <a:lnTo>
                  <a:pt x="9891" y="20545"/>
                </a:lnTo>
                <a:lnTo>
                  <a:pt x="12184" y="13526"/>
                </a:lnTo>
                <a:lnTo>
                  <a:pt x="13406" y="15934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71" name="AutoShape 13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408550551 w 21600"/>
              <a:gd name="T1" fmla="*/ 102060605 h 21600"/>
              <a:gd name="T2" fmla="*/ 260070743 w 21600"/>
              <a:gd name="T3" fmla="*/ 56565665 h 21600"/>
              <a:gd name="T4" fmla="*/ 320641425 w 21600"/>
              <a:gd name="T5" fmla="*/ 158441411 h 21600"/>
              <a:gd name="T6" fmla="*/ 493419373 w 21600"/>
              <a:gd name="T7" fmla="*/ 277652453 h 21600"/>
              <a:gd name="T8" fmla="*/ 366280380 w 21600"/>
              <a:gd name="T9" fmla="*/ 361412512 h 21600"/>
              <a:gd name="T10" fmla="*/ 282499828 w 21600"/>
              <a:gd name="T11" fmla="*/ 23429365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8" y="11950"/>
                </a:moveTo>
                <a:cubicBezTo>
                  <a:pt x="16476" y="11572"/>
                  <a:pt x="16516" y="11186"/>
                  <a:pt x="16516" y="10800"/>
                </a:cubicBezTo>
                <a:cubicBezTo>
                  <a:pt x="16516" y="8139"/>
                  <a:pt x="14681" y="5831"/>
                  <a:pt x="12089" y="5231"/>
                </a:cubicBezTo>
                <a:lnTo>
                  <a:pt x="13236" y="278"/>
                </a:lnTo>
                <a:cubicBezTo>
                  <a:pt x="18132" y="1412"/>
                  <a:pt x="21600" y="5773"/>
                  <a:pt x="21600" y="10800"/>
                </a:cubicBezTo>
                <a:cubicBezTo>
                  <a:pt x="21600" y="11530"/>
                  <a:pt x="21525" y="12259"/>
                  <a:pt x="21378" y="12974"/>
                </a:cubicBezTo>
                <a:lnTo>
                  <a:pt x="24023" y="13518"/>
                </a:lnTo>
                <a:lnTo>
                  <a:pt x="17833" y="17596"/>
                </a:lnTo>
                <a:lnTo>
                  <a:pt x="13754" y="11407"/>
                </a:lnTo>
                <a:lnTo>
                  <a:pt x="16398" y="11950"/>
                </a:lnTo>
                <a:close/>
              </a:path>
            </a:pathLst>
          </a:custGeom>
          <a:solidFill>
            <a:srgbClr val="99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72" name="AutoShape 14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286053059 w 21600"/>
              <a:gd name="T1" fmla="*/ 9489238 h 21600"/>
              <a:gd name="T2" fmla="*/ 176064396 w 21600"/>
              <a:gd name="T3" fmla="*/ 58599031 h 21600"/>
              <a:gd name="T4" fmla="*/ 255757364 w 21600"/>
              <a:gd name="T5" fmla="*/ 109639725 h 21600"/>
              <a:gd name="T6" fmla="*/ 432129746 w 21600"/>
              <a:gd name="T7" fmla="*/ 41099441 h 21600"/>
              <a:gd name="T8" fmla="*/ 420607146 w 21600"/>
              <a:gd name="T9" fmla="*/ 193091618 h 21600"/>
              <a:gd name="T10" fmla="*/ 268635589 w 21600"/>
              <a:gd name="T11" fmla="*/ 18156887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7" y="7081"/>
                </a:moveTo>
                <a:cubicBezTo>
                  <a:pt x="14043" y="5819"/>
                  <a:pt x="12463" y="5094"/>
                  <a:pt x="10800" y="5094"/>
                </a:cubicBezTo>
                <a:cubicBezTo>
                  <a:pt x="10279" y="5093"/>
                  <a:pt x="9761" y="5165"/>
                  <a:pt x="9259" y="5305"/>
                </a:cubicBezTo>
                <a:lnTo>
                  <a:pt x="7884" y="400"/>
                </a:lnTo>
                <a:cubicBezTo>
                  <a:pt x="8833" y="134"/>
                  <a:pt x="9814" y="-1"/>
                  <a:pt x="10800" y="0"/>
                </a:cubicBezTo>
                <a:cubicBezTo>
                  <a:pt x="13948" y="0"/>
                  <a:pt x="16939" y="1373"/>
                  <a:pt x="18991" y="3761"/>
                </a:cubicBezTo>
                <a:lnTo>
                  <a:pt x="21039" y="2001"/>
                </a:lnTo>
                <a:lnTo>
                  <a:pt x="20478" y="9401"/>
                </a:lnTo>
                <a:lnTo>
                  <a:pt x="13079" y="8840"/>
                </a:lnTo>
                <a:lnTo>
                  <a:pt x="15127" y="7081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73" name="AutoShape 15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142359036 w 21600"/>
              <a:gd name="T1" fmla="*/ 14706224 h 21600"/>
              <a:gd name="T2" fmla="*/ 108612723 w 21600"/>
              <a:gd name="T3" fmla="*/ 95981001 h 21600"/>
              <a:gd name="T4" fmla="*/ 180007877 w 21600"/>
              <a:gd name="T5" fmla="*/ 112843839 h 21600"/>
              <a:gd name="T6" fmla="*/ 221805679 w 21600"/>
              <a:gd name="T7" fmla="*/ -55456543 h 21600"/>
              <a:gd name="T8" fmla="*/ 329822816 w 21600"/>
              <a:gd name="T9" fmla="*/ 52560558 h 21600"/>
              <a:gd name="T10" fmla="*/ 221805679 w 21600"/>
              <a:gd name="T11" fmla="*/ 16057753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99" y="5118"/>
                </a:moveTo>
                <a:cubicBezTo>
                  <a:pt x="9396" y="5118"/>
                  <a:pt x="8042" y="5637"/>
                  <a:pt x="6999" y="6575"/>
                </a:cubicBezTo>
                <a:lnTo>
                  <a:pt x="3576" y="2771"/>
                </a:lnTo>
                <a:cubicBezTo>
                  <a:pt x="5559" y="987"/>
                  <a:pt x="8132" y="0"/>
                  <a:pt x="10799" y="0"/>
                </a:cubicBezTo>
                <a:lnTo>
                  <a:pt x="10799" y="-2700"/>
                </a:lnTo>
                <a:lnTo>
                  <a:pt x="16058" y="2559"/>
                </a:lnTo>
                <a:lnTo>
                  <a:pt x="10799" y="7818"/>
                </a:lnTo>
                <a:lnTo>
                  <a:pt x="10799" y="5118"/>
                </a:lnTo>
                <a:close/>
              </a:path>
            </a:pathLst>
          </a:custGeom>
          <a:solidFill>
            <a:srgbClr val="CCFF99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74" name="AutoShape 16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51718434 w 21600"/>
              <a:gd name="T1" fmla="*/ 79426149 h 21600"/>
              <a:gd name="T2" fmla="*/ 91482744 w 21600"/>
              <a:gd name="T3" fmla="*/ 113377834 h 21600"/>
              <a:gd name="T4" fmla="*/ 131883932 w 21600"/>
              <a:gd name="T5" fmla="*/ 146528526 h 21600"/>
              <a:gd name="T6" fmla="*/ 9735742 w 21600"/>
              <a:gd name="T7" fmla="*/ 43194576 h 21600"/>
              <a:gd name="T8" fmla="*/ 161522417 w 21600"/>
              <a:gd name="T9" fmla="*/ 30213585 h 21600"/>
              <a:gd name="T10" fmla="*/ 174523894 w 21600"/>
              <a:gd name="T11" fmla="*/ 18197976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32" y="7121"/>
                </a:moveTo>
                <a:cubicBezTo>
                  <a:pt x="6425" y="7130"/>
                  <a:pt x="6417" y="7139"/>
                  <a:pt x="6410" y="7148"/>
                </a:cubicBezTo>
                <a:lnTo>
                  <a:pt x="2497" y="3892"/>
                </a:lnTo>
                <a:cubicBezTo>
                  <a:pt x="2511" y="3875"/>
                  <a:pt x="2525" y="3859"/>
                  <a:pt x="2539" y="3842"/>
                </a:cubicBezTo>
                <a:lnTo>
                  <a:pt x="474" y="2103"/>
                </a:lnTo>
                <a:lnTo>
                  <a:pt x="7864" y="1471"/>
                </a:lnTo>
                <a:lnTo>
                  <a:pt x="8497" y="8860"/>
                </a:lnTo>
                <a:lnTo>
                  <a:pt x="6432" y="7121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75" name="Rectangle 17"/>
          <p:cNvSpPr>
            <a:spLocks noChangeArrowheads="1"/>
          </p:cNvSpPr>
          <p:nvPr/>
        </p:nvSpPr>
        <p:spPr bwMode="auto">
          <a:xfrm rot="2256875">
            <a:off x="3286125" y="3362300"/>
            <a:ext cx="719138" cy="76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5076" name="Text Box 18"/>
          <p:cNvSpPr txBox="1">
            <a:spLocks noChangeArrowheads="1"/>
          </p:cNvSpPr>
          <p:nvPr/>
        </p:nvSpPr>
        <p:spPr bwMode="auto">
          <a:xfrm>
            <a:off x="3548063" y="3941737"/>
            <a:ext cx="202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C83C3C"/>
                </a:solidFill>
              </a:rPr>
              <a:t>Communication</a:t>
            </a:r>
          </a:p>
        </p:txBody>
      </p:sp>
      <p:sp>
        <p:nvSpPr>
          <p:cNvPr id="23" name="Rectangle 19"/>
          <p:cNvSpPr txBox="1">
            <a:spLocks noChangeArrowheads="1"/>
          </p:cNvSpPr>
          <p:nvPr/>
        </p:nvSpPr>
        <p:spPr bwMode="auto">
          <a:xfrm>
            <a:off x="419735" y="881063"/>
            <a:ext cx="83534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50" kern="0" dirty="0" smtClean="0"/>
              <a:t>Implementation Steps for a Balanced Scorecard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sp>
        <p:nvSpPr>
          <p:cNvPr id="22" name="Ellipse 21"/>
          <p:cNvSpPr/>
          <p:nvPr/>
        </p:nvSpPr>
        <p:spPr bwMode="auto">
          <a:xfrm>
            <a:off x="5779689" y="4050964"/>
            <a:ext cx="3040574" cy="9542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liennummernplatzhalter 6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589A781D-C5A9-4BC8-9FCA-517C83F03103}" type="slidenum">
              <a:rPr lang="de-DE" sz="800"/>
              <a:pPr algn="r"/>
              <a:t>68</a:t>
            </a:fld>
            <a:endParaRPr lang="de-DE" sz="800"/>
          </a:p>
        </p:txBody>
      </p:sp>
      <p:grpSp>
        <p:nvGrpSpPr>
          <p:cNvPr id="46084" name="Group 2"/>
          <p:cNvGrpSpPr>
            <a:grpSpLocks/>
          </p:cNvGrpSpPr>
          <p:nvPr/>
        </p:nvGrpSpPr>
        <p:grpSpPr bwMode="auto">
          <a:xfrm>
            <a:off x="450850" y="1196975"/>
            <a:ext cx="7793038" cy="823913"/>
            <a:chOff x="294" y="2704"/>
            <a:chExt cx="4909" cy="519"/>
          </a:xfrm>
        </p:grpSpPr>
        <p:sp>
          <p:nvSpPr>
            <p:cNvPr id="46086" name="Text Box 3"/>
            <p:cNvSpPr txBox="1">
              <a:spLocks noChangeArrowheads="1"/>
            </p:cNvSpPr>
            <p:nvPr/>
          </p:nvSpPr>
          <p:spPr bwMode="auto">
            <a:xfrm>
              <a:off x="884" y="2704"/>
              <a:ext cx="431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/>
                <a:t>Kaplan/Norton</a:t>
              </a:r>
              <a:br>
                <a:rPr lang="de-DE" sz="2000"/>
              </a:br>
              <a:r>
                <a:rPr lang="de-DE" sz="2800" b="1"/>
                <a:t>Translate strategy into action!</a:t>
              </a:r>
            </a:p>
          </p:txBody>
        </p:sp>
        <p:sp>
          <p:nvSpPr>
            <p:cNvPr id="46087" name="AutoShape 4"/>
            <p:cNvSpPr>
              <a:spLocks noChangeArrowheads="1"/>
            </p:cNvSpPr>
            <p:nvPr/>
          </p:nvSpPr>
          <p:spPr bwMode="auto">
            <a:xfrm>
              <a:off x="294" y="2950"/>
              <a:ext cx="567" cy="227"/>
            </a:xfrm>
            <a:prstGeom prst="rightArrow">
              <a:avLst>
                <a:gd name="adj1" fmla="val 50000"/>
                <a:gd name="adj2" fmla="val 73500"/>
              </a:avLst>
            </a:prstGeom>
            <a:gradFill rotWithShape="1">
              <a:gsLst>
                <a:gs pos="0">
                  <a:srgbClr val="E09090"/>
                </a:gs>
                <a:gs pos="100000">
                  <a:srgbClr val="C83C3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de-DE" sz="2000"/>
            </a:p>
          </p:txBody>
        </p:sp>
      </p:grpSp>
      <p:sp>
        <p:nvSpPr>
          <p:cNvPr id="1297413" name="Text Box 5"/>
          <p:cNvSpPr txBox="1">
            <a:spLocks noChangeArrowheads="1"/>
          </p:cNvSpPr>
          <p:nvPr/>
        </p:nvSpPr>
        <p:spPr bwMode="auto">
          <a:xfrm>
            <a:off x="395288" y="2781300"/>
            <a:ext cx="8208962" cy="1158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en-GB" sz="2000"/>
              <a:t>It is only through the concrete, daily actions of all the employees in a company that potentials can be developed</a:t>
            </a:r>
            <a:r>
              <a:rPr lang="en-GB"/>
              <a:t> </a:t>
            </a:r>
            <a:r>
              <a:rPr lang="en-GB" sz="2000"/>
              <a:t>.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74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liennummernplatzhalter 3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09CF92DB-96CA-4312-B828-CA5DFADC056D}" type="slidenum">
              <a:rPr lang="de-DE" sz="800"/>
              <a:pPr algn="r"/>
              <a:t>69</a:t>
            </a:fld>
            <a:endParaRPr lang="de-DE" sz="800"/>
          </a:p>
        </p:txBody>
      </p:sp>
      <p:sp>
        <p:nvSpPr>
          <p:cNvPr id="1292290" name="Text Box 2"/>
          <p:cNvSpPr txBox="1">
            <a:spLocks noChangeArrowheads="1"/>
          </p:cNvSpPr>
          <p:nvPr/>
        </p:nvSpPr>
        <p:spPr bwMode="auto">
          <a:xfrm>
            <a:off x="395288" y="5272088"/>
            <a:ext cx="8353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84175" indent="-384175">
              <a:spcBef>
                <a:spcPct val="50000"/>
              </a:spcBef>
              <a:buFont typeface="Wingdings" pitchFamily="2" charset="2"/>
              <a:buNone/>
            </a:pPr>
            <a:r>
              <a:rPr lang="en-GB" sz="2000"/>
              <a:t>Check if every action matches </a:t>
            </a:r>
          </a:p>
          <a:p>
            <a:pPr marL="384175" indent="-384175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/>
              <a:t>the strategic topics </a:t>
            </a:r>
            <a:r>
              <a:rPr lang="en-GB" sz="2000" b="1" u="sng"/>
              <a:t>and</a:t>
            </a:r>
            <a:r>
              <a:rPr lang="en-GB" sz="2000"/>
              <a:t> </a:t>
            </a:r>
          </a:p>
          <a:p>
            <a:pPr marL="384175" indent="-384175">
              <a:spcBef>
                <a:spcPct val="50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/>
              <a:t>the development areas (perspectives)! </a:t>
            </a:r>
          </a:p>
        </p:txBody>
      </p:sp>
      <p:sp>
        <p:nvSpPr>
          <p:cNvPr id="1292291" name="Text Box 3"/>
          <p:cNvSpPr txBox="1">
            <a:spLocks noChangeArrowheads="1"/>
          </p:cNvSpPr>
          <p:nvPr/>
        </p:nvSpPr>
        <p:spPr bwMode="auto">
          <a:xfrm>
            <a:off x="3348038" y="2281238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rgbClr val="C83C3C"/>
                </a:solidFill>
              </a:rPr>
              <a:t>T</a:t>
            </a:r>
            <a:r>
              <a:rPr lang="en-GB" sz="3200" b="1" dirty="0" smtClean="0"/>
              <a:t>arget</a:t>
            </a:r>
            <a:endParaRPr lang="en-GB" sz="3200" b="1" dirty="0"/>
          </a:p>
        </p:txBody>
      </p:sp>
      <p:sp>
        <p:nvSpPr>
          <p:cNvPr id="1292292" name="Text Box 4"/>
          <p:cNvSpPr txBox="1">
            <a:spLocks noChangeArrowheads="1"/>
          </p:cNvSpPr>
          <p:nvPr/>
        </p:nvSpPr>
        <p:spPr bwMode="auto">
          <a:xfrm>
            <a:off x="4500563" y="3354388"/>
            <a:ext cx="20161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b="1">
                <a:solidFill>
                  <a:srgbClr val="C83C3C"/>
                </a:solidFill>
              </a:rPr>
              <a:t>A</a:t>
            </a:r>
            <a:r>
              <a:rPr lang="de-DE" sz="3200" b="1"/>
              <a:t>ction</a:t>
            </a:r>
          </a:p>
        </p:txBody>
      </p:sp>
      <p:sp>
        <p:nvSpPr>
          <p:cNvPr id="1292293" name="Text Box 5"/>
          <p:cNvSpPr txBox="1">
            <a:spLocks noChangeArrowheads="1"/>
          </p:cNvSpPr>
          <p:nvPr/>
        </p:nvSpPr>
        <p:spPr bwMode="auto">
          <a:xfrm>
            <a:off x="5961063" y="4510088"/>
            <a:ext cx="20161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>
                <a:solidFill>
                  <a:srgbClr val="C83C3C"/>
                </a:solidFill>
              </a:rPr>
              <a:t>I</a:t>
            </a:r>
            <a:r>
              <a:rPr lang="en-GB" sz="3200" b="1" i="1"/>
              <a:t>ndicator</a:t>
            </a:r>
          </a:p>
        </p:txBody>
      </p:sp>
      <p:sp>
        <p:nvSpPr>
          <p:cNvPr id="1292294" name="Text Box 6"/>
          <p:cNvSpPr txBox="1">
            <a:spLocks noChangeArrowheads="1"/>
          </p:cNvSpPr>
          <p:nvPr/>
        </p:nvSpPr>
        <p:spPr bwMode="auto">
          <a:xfrm>
            <a:off x="311150" y="1557338"/>
            <a:ext cx="2951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r">
              <a:spcBef>
                <a:spcPct val="50000"/>
              </a:spcBef>
            </a:pPr>
            <a:r>
              <a:rPr lang="en-GB" sz="2200" b="1">
                <a:solidFill>
                  <a:srgbClr val="339966"/>
                </a:solidFill>
              </a:rPr>
              <a:t>Strategic topics</a:t>
            </a:r>
          </a:p>
        </p:txBody>
      </p:sp>
      <p:sp>
        <p:nvSpPr>
          <p:cNvPr id="1292295" name="Text Box 7"/>
          <p:cNvSpPr txBox="1">
            <a:spLocks noChangeArrowheads="1"/>
          </p:cNvSpPr>
          <p:nvPr/>
        </p:nvSpPr>
        <p:spPr bwMode="auto">
          <a:xfrm>
            <a:off x="5364163" y="1558925"/>
            <a:ext cx="3240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en-GB" sz="2200" b="1">
                <a:solidFill>
                  <a:srgbClr val="339966"/>
                </a:solidFill>
              </a:rPr>
              <a:t>Development areas (perspectives)</a:t>
            </a:r>
          </a:p>
        </p:txBody>
      </p:sp>
      <p:sp>
        <p:nvSpPr>
          <p:cNvPr id="1292296" name="AutoShape 8"/>
          <p:cNvSpPr>
            <a:spLocks noChangeArrowheads="1"/>
          </p:cNvSpPr>
          <p:nvPr/>
        </p:nvSpPr>
        <p:spPr bwMode="auto">
          <a:xfrm rot="2700000">
            <a:off x="4808538" y="1843088"/>
            <a:ext cx="217487" cy="649287"/>
          </a:xfrm>
          <a:prstGeom prst="downArrow">
            <a:avLst>
              <a:gd name="adj1" fmla="val 50000"/>
              <a:gd name="adj2" fmla="val 74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92297" name="AutoShape 9"/>
          <p:cNvSpPr>
            <a:spLocks noChangeArrowheads="1"/>
          </p:cNvSpPr>
          <p:nvPr/>
        </p:nvSpPr>
        <p:spPr bwMode="auto">
          <a:xfrm rot="-2700000">
            <a:off x="3444875" y="1843088"/>
            <a:ext cx="217488" cy="649287"/>
          </a:xfrm>
          <a:prstGeom prst="downArrow">
            <a:avLst>
              <a:gd name="adj1" fmla="val 50000"/>
              <a:gd name="adj2" fmla="val 74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92298" name="AutoShape 10"/>
          <p:cNvSpPr>
            <a:spLocks noChangeArrowheads="1"/>
          </p:cNvSpPr>
          <p:nvPr/>
        </p:nvSpPr>
        <p:spPr bwMode="auto">
          <a:xfrm rot="-2700000">
            <a:off x="4389438" y="2781300"/>
            <a:ext cx="217487" cy="649288"/>
          </a:xfrm>
          <a:prstGeom prst="downArrow">
            <a:avLst>
              <a:gd name="adj1" fmla="val 50000"/>
              <a:gd name="adj2" fmla="val 74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92299" name="AutoShape 11"/>
          <p:cNvSpPr>
            <a:spLocks noChangeArrowheads="1"/>
          </p:cNvSpPr>
          <p:nvPr/>
        </p:nvSpPr>
        <p:spPr bwMode="auto">
          <a:xfrm rot="-2700000">
            <a:off x="5572125" y="3932238"/>
            <a:ext cx="217488" cy="649287"/>
          </a:xfrm>
          <a:prstGeom prst="downArrow">
            <a:avLst>
              <a:gd name="adj1" fmla="val 50000"/>
              <a:gd name="adj2" fmla="val 74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92300" name="AutoShape 12"/>
          <p:cNvSpPr>
            <a:spLocks noChangeArrowheads="1"/>
          </p:cNvSpPr>
          <p:nvPr/>
        </p:nvSpPr>
        <p:spPr bwMode="auto">
          <a:xfrm rot="-7893926">
            <a:off x="2303463" y="3536950"/>
            <a:ext cx="3529012" cy="865188"/>
          </a:xfrm>
          <a:prstGeom prst="curvedDownArrow">
            <a:avLst>
              <a:gd name="adj1" fmla="val 30837"/>
              <a:gd name="adj2" fmla="val 112415"/>
              <a:gd name="adj3" fmla="val 33333"/>
            </a:avLst>
          </a:prstGeom>
          <a:solidFill>
            <a:srgbClr val="C83C3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92301" name="AutoShape 13"/>
          <p:cNvSpPr>
            <a:spLocks noChangeArrowheads="1"/>
          </p:cNvSpPr>
          <p:nvPr/>
        </p:nvSpPr>
        <p:spPr bwMode="auto">
          <a:xfrm rot="-8627802">
            <a:off x="5364163" y="3429000"/>
            <a:ext cx="2089150" cy="431800"/>
          </a:xfrm>
          <a:prstGeom prst="curvedUpArrow">
            <a:avLst>
              <a:gd name="adj1" fmla="val 35100"/>
              <a:gd name="adj2" fmla="val 131864"/>
              <a:gd name="adj3" fmla="val 28102"/>
            </a:avLst>
          </a:prstGeom>
          <a:solidFill>
            <a:srgbClr val="C83C3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1075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dirty="0" smtClean="0"/>
              <a:t>III. Objective-oriented actions - the </a:t>
            </a:r>
            <a:r>
              <a:rPr lang="en-GB" dirty="0">
                <a:solidFill>
                  <a:srgbClr val="C83C3C"/>
                </a:solidFill>
              </a:rPr>
              <a:t>T</a:t>
            </a:r>
            <a:r>
              <a:rPr lang="en-GB" dirty="0" smtClean="0">
                <a:solidFill>
                  <a:srgbClr val="C83C3C"/>
                </a:solidFill>
              </a:rPr>
              <a:t>AI</a:t>
            </a:r>
            <a:r>
              <a:rPr lang="en-GB" dirty="0" smtClean="0"/>
              <a:t>-principle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3124200" y="6403182"/>
            <a:ext cx="2895600" cy="360362"/>
          </a:xfrm>
        </p:spPr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9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9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9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0" grpId="0" autoUpdateAnimBg="0"/>
      <p:bldP spid="1292291" grpId="0"/>
      <p:bldP spid="1292292" grpId="0"/>
      <p:bldP spid="1292293" grpId="0"/>
      <p:bldP spid="1292294" grpId="0"/>
      <p:bldP spid="1292295" grpId="0"/>
      <p:bldP spid="1292296" grpId="0" animBg="1"/>
      <p:bldP spid="1292297" grpId="0" animBg="1"/>
      <p:bldP spid="1292298" grpId="0" animBg="1"/>
      <p:bldP spid="1292299" grpId="0" animBg="1"/>
      <p:bldP spid="1292300" grpId="0" animBg="1"/>
      <p:bldP spid="12923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684213" y="2593529"/>
            <a:ext cx="7777162" cy="1627581"/>
          </a:xfrm>
          <a:prstGeom prst="rect">
            <a:avLst/>
          </a:prstGeom>
          <a:solidFill>
            <a:srgbClr val="E1F4FF">
              <a:alpha val="89999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C83C3C"/>
                </a:solidFill>
                <a:latin typeface="+mj-lt"/>
              </a:rPr>
              <a:t>Failure is a step to success.</a:t>
            </a:r>
            <a:endParaRPr lang="en-US" sz="2800" b="1" dirty="0">
              <a:solidFill>
                <a:srgbClr val="C83C3C"/>
              </a:solidFill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83C3C"/>
                </a:solidFill>
                <a:latin typeface="+mj-lt"/>
              </a:rPr>
              <a:t>___________________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83C3C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C83C3C"/>
                </a:solidFill>
                <a:latin typeface="+mj-lt"/>
              </a:rPr>
              <a:t>Pawel</a:t>
            </a:r>
            <a:r>
              <a:rPr lang="en-US" sz="1600" b="1" dirty="0" smtClean="0">
                <a:solidFill>
                  <a:srgbClr val="C83C3C"/>
                </a:solidFill>
                <a:latin typeface="+mj-lt"/>
              </a:rPr>
              <a:t> Musial</a:t>
            </a:r>
            <a:endParaRPr lang="en-US" sz="1600" b="1" dirty="0">
              <a:solidFill>
                <a:srgbClr val="C83C3C"/>
              </a:solidFill>
              <a:latin typeface="+mj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620713"/>
          </a:xfrm>
        </p:spPr>
        <p:txBody>
          <a:bodyPr/>
          <a:lstStyle/>
          <a:p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target-orientated</a:t>
            </a:r>
            <a:r>
              <a:rPr lang="de-DE" dirty="0" smtClean="0"/>
              <a:t> </a:t>
            </a:r>
            <a:r>
              <a:rPr lang="de-DE" dirty="0" err="1" smtClean="0"/>
              <a:t>actions</a:t>
            </a:r>
            <a:endParaRPr lang="de-DE" dirty="0" smtClean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 rot="-5400000">
            <a:off x="-28654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grpSp>
        <p:nvGrpSpPr>
          <p:cNvPr id="48135" name="Group 6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48187" name="AutoShape 7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88" name="Text Box 8"/>
            <p:cNvSpPr txBox="1">
              <a:spLocks noChangeArrowheads="1"/>
            </p:cNvSpPr>
            <p:nvPr/>
          </p:nvSpPr>
          <p:spPr bwMode="auto">
            <a:xfrm>
              <a:off x="1752" y="1163"/>
              <a:ext cx="22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chemeClr val="accent2"/>
                  </a:solidFill>
                </a:rPr>
                <a:t>worldwide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innovative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supplier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48189" name="Text Box 9"/>
            <p:cNvSpPr txBox="1">
              <a:spLocks noChangeArrowheads="1"/>
            </p:cNvSpPr>
            <p:nvPr/>
          </p:nvSpPr>
          <p:spPr bwMode="auto">
            <a:xfrm>
              <a:off x="1752" y="890"/>
              <a:ext cx="22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start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to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be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a</a:t>
              </a:r>
              <a:r>
                <a:rPr lang="de-DE" sz="1400" b="1" dirty="0">
                  <a:solidFill>
                    <a:srgbClr val="C83C3C"/>
                  </a:solidFill>
                </a:rPr>
                <a:t/>
              </a:r>
              <a:br>
                <a:rPr lang="de-DE" sz="1400" b="1" dirty="0">
                  <a:solidFill>
                    <a:srgbClr val="C83C3C"/>
                  </a:solidFill>
                </a:rPr>
              </a:br>
              <a:r>
                <a:rPr lang="de-DE" sz="1400" b="1" dirty="0" err="1">
                  <a:solidFill>
                    <a:srgbClr val="C83C3C"/>
                  </a:solidFill>
                </a:rPr>
                <a:t>technological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market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leader</a:t>
              </a:r>
              <a:endParaRPr lang="de-DE" sz="1400" b="1" dirty="0">
                <a:solidFill>
                  <a:srgbClr val="C83C3C"/>
                </a:solidFill>
              </a:endParaRPr>
            </a:p>
          </p:txBody>
        </p:sp>
        <p:sp>
          <p:nvSpPr>
            <p:cNvPr id="48190" name="Text Box 10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>
                  <a:solidFill>
                    <a:srgbClr val="009900"/>
                  </a:solidFill>
                </a:rPr>
                <a:t>number of jointly developed innovations</a:t>
              </a:r>
            </a:p>
          </p:txBody>
        </p:sp>
      </p:grpSp>
      <p:sp>
        <p:nvSpPr>
          <p:cNvPr id="48136" name="Rectangle 11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4840288" y="58388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3184525" y="58388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39" name="Rectangle 14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0" name="Rectangle 15"/>
          <p:cNvSpPr>
            <a:spLocks noChangeArrowheads="1"/>
          </p:cNvSpPr>
          <p:nvPr/>
        </p:nvSpPr>
        <p:spPr bwMode="auto">
          <a:xfrm>
            <a:off x="4840288" y="525780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1" name="Rectangle 16"/>
          <p:cNvSpPr>
            <a:spLocks noChangeArrowheads="1"/>
          </p:cNvSpPr>
          <p:nvPr/>
        </p:nvSpPr>
        <p:spPr bwMode="auto">
          <a:xfrm>
            <a:off x="3184525" y="525780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2" name="Rectangle 17"/>
          <p:cNvSpPr>
            <a:spLocks noChangeArrowheads="1"/>
          </p:cNvSpPr>
          <p:nvPr/>
        </p:nvSpPr>
        <p:spPr bwMode="auto">
          <a:xfrm>
            <a:off x="6516688" y="5157788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3" name="Rectangle 18"/>
          <p:cNvSpPr>
            <a:spLocks noChangeArrowheads="1"/>
          </p:cNvSpPr>
          <p:nvPr/>
        </p:nvSpPr>
        <p:spPr bwMode="auto">
          <a:xfrm>
            <a:off x="4840288" y="467677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4" name="Rectangle 19"/>
          <p:cNvSpPr>
            <a:spLocks noChangeArrowheads="1"/>
          </p:cNvSpPr>
          <p:nvPr/>
        </p:nvSpPr>
        <p:spPr bwMode="auto">
          <a:xfrm>
            <a:off x="3184525" y="467677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5" name="Rectangle 20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6" name="Rectangle 21"/>
          <p:cNvSpPr>
            <a:spLocks noChangeArrowheads="1"/>
          </p:cNvSpPr>
          <p:nvPr/>
        </p:nvSpPr>
        <p:spPr bwMode="auto">
          <a:xfrm>
            <a:off x="4859338" y="371633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7" name="Rectangle 22"/>
          <p:cNvSpPr>
            <a:spLocks noChangeArrowheads="1"/>
          </p:cNvSpPr>
          <p:nvPr/>
        </p:nvSpPr>
        <p:spPr bwMode="auto">
          <a:xfrm>
            <a:off x="3184525" y="409575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8" name="Rectangle 23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9" name="Rectangle 24"/>
          <p:cNvSpPr>
            <a:spLocks noChangeArrowheads="1"/>
          </p:cNvSpPr>
          <p:nvPr/>
        </p:nvSpPr>
        <p:spPr bwMode="auto">
          <a:xfrm>
            <a:off x="4840288" y="35147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50" name="Rectangle 25"/>
          <p:cNvSpPr>
            <a:spLocks noChangeArrowheads="1"/>
          </p:cNvSpPr>
          <p:nvPr/>
        </p:nvSpPr>
        <p:spPr bwMode="auto">
          <a:xfrm>
            <a:off x="3184525" y="35147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52" name="Rectangle 27"/>
          <p:cNvSpPr>
            <a:spLocks noChangeArrowheads="1"/>
          </p:cNvSpPr>
          <p:nvPr/>
        </p:nvSpPr>
        <p:spPr bwMode="auto">
          <a:xfrm>
            <a:off x="3184525" y="2349500"/>
            <a:ext cx="1655763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higher revenue</a:t>
            </a:r>
            <a:br>
              <a:rPr lang="de-DE" sz="1400"/>
            </a:br>
            <a:endParaRPr lang="de-DE" sz="1400"/>
          </a:p>
          <a:p>
            <a:pPr algn="ctr">
              <a:lnSpc>
                <a:spcPct val="90000"/>
              </a:lnSpc>
            </a:pPr>
            <a:r>
              <a:rPr lang="de-DE" sz="1400" b="1"/>
              <a:t>extension of sales dept.</a:t>
            </a:r>
          </a:p>
          <a:p>
            <a:pPr algn="ctr">
              <a:lnSpc>
                <a:spcPct val="90000"/>
              </a:lnSpc>
            </a:pPr>
            <a:r>
              <a:rPr lang="de-DE" sz="1400" i="1"/>
              <a:t>sale potential</a:t>
            </a:r>
          </a:p>
        </p:txBody>
      </p:sp>
      <p:sp>
        <p:nvSpPr>
          <p:cNvPr id="48153" name="Rectangle 28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48154" name="Line 29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5" name="Line 30"/>
          <p:cNvSpPr>
            <a:spLocks noChangeShapeType="1"/>
          </p:cNvSpPr>
          <p:nvPr/>
        </p:nvSpPr>
        <p:spPr bwMode="auto">
          <a:xfrm>
            <a:off x="952500" y="4114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6" name="Line 31"/>
          <p:cNvSpPr>
            <a:spLocks noChangeShapeType="1"/>
          </p:cNvSpPr>
          <p:nvPr/>
        </p:nvSpPr>
        <p:spPr bwMode="auto">
          <a:xfrm>
            <a:off x="952500" y="47244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7" name="Line 32"/>
          <p:cNvSpPr>
            <a:spLocks noChangeShapeType="1"/>
          </p:cNvSpPr>
          <p:nvPr/>
        </p:nvSpPr>
        <p:spPr bwMode="auto">
          <a:xfrm>
            <a:off x="952500" y="53149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8" name="Line 33"/>
          <p:cNvSpPr>
            <a:spLocks noChangeShapeType="1"/>
          </p:cNvSpPr>
          <p:nvPr/>
        </p:nvSpPr>
        <p:spPr bwMode="auto">
          <a:xfrm>
            <a:off x="952500" y="59245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9" name="Line 34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0" name="Line 35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1" name="Line 36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2" name="Line 37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3" name="Line 38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4" name="Line 39"/>
          <p:cNvSpPr>
            <a:spLocks noChangeShapeType="1"/>
          </p:cNvSpPr>
          <p:nvPr/>
        </p:nvSpPr>
        <p:spPr bwMode="auto">
          <a:xfrm flipH="1">
            <a:off x="8172450" y="2349500"/>
            <a:ext cx="0" cy="4175125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5" name="Line 40"/>
          <p:cNvSpPr>
            <a:spLocks noChangeShapeType="1"/>
          </p:cNvSpPr>
          <p:nvPr/>
        </p:nvSpPr>
        <p:spPr bwMode="auto">
          <a:xfrm>
            <a:off x="952500" y="653415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6" name="Rectangle 41"/>
          <p:cNvSpPr>
            <a:spLocks noChangeArrowheads="1"/>
          </p:cNvSpPr>
          <p:nvPr/>
        </p:nvSpPr>
        <p:spPr bwMode="auto">
          <a:xfrm>
            <a:off x="971550" y="3513138"/>
            <a:ext cx="504825" cy="301148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grpSp>
        <p:nvGrpSpPr>
          <p:cNvPr id="48167" name="Group 42"/>
          <p:cNvGrpSpPr>
            <a:grpSpLocks/>
          </p:cNvGrpSpPr>
          <p:nvPr/>
        </p:nvGrpSpPr>
        <p:grpSpPr bwMode="auto">
          <a:xfrm>
            <a:off x="1042988" y="3500438"/>
            <a:ext cx="2160587" cy="3024187"/>
            <a:chOff x="657" y="2205"/>
            <a:chExt cx="1361" cy="1905"/>
          </a:xfrm>
        </p:grpSpPr>
        <p:sp>
          <p:nvSpPr>
            <p:cNvPr id="48182" name="Text Box 43"/>
            <p:cNvSpPr txBox="1">
              <a:spLocks noChangeArrowheads="1"/>
            </p:cNvSpPr>
            <p:nvPr/>
          </p:nvSpPr>
          <p:spPr bwMode="auto">
            <a:xfrm rot="-5400000">
              <a:off x="-145" y="3007"/>
              <a:ext cx="1815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de-DE" sz="1600" b="1"/>
                <a:t>Perspectives</a:t>
              </a:r>
            </a:p>
          </p:txBody>
        </p:sp>
        <p:sp>
          <p:nvSpPr>
            <p:cNvPr id="48183" name="Rectangle 44"/>
            <p:cNvSpPr>
              <a:spLocks noChangeArrowheads="1"/>
            </p:cNvSpPr>
            <p:nvPr/>
          </p:nvSpPr>
          <p:spPr bwMode="auto">
            <a:xfrm>
              <a:off x="930" y="3733"/>
              <a:ext cx="1088" cy="377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0" bIns="0"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Cost</a:t>
              </a:r>
              <a:r>
                <a:rPr lang="de-DE" sz="500"/>
                <a:t>  </a:t>
              </a:r>
              <a:r>
                <a:rPr lang="de-DE" sz="1400"/>
                <a:t>consciousness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fin. &amp; controlling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Cash Flow </a:t>
              </a:r>
            </a:p>
          </p:txBody>
        </p:sp>
        <p:sp>
          <p:nvSpPr>
            <p:cNvPr id="48184" name="Rectangle 45"/>
            <p:cNvSpPr>
              <a:spLocks noChangeArrowheads="1"/>
            </p:cNvSpPr>
            <p:nvPr/>
          </p:nvSpPr>
          <p:spPr bwMode="auto">
            <a:xfrm>
              <a:off x="930" y="3355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reliability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Partners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Audits </a:t>
              </a:r>
            </a:p>
          </p:txBody>
        </p:sp>
        <p:sp>
          <p:nvSpPr>
            <p:cNvPr id="48185" name="Rectangle 47"/>
            <p:cNvSpPr>
              <a:spLocks noChangeArrowheads="1"/>
            </p:cNvSpPr>
            <p:nvPr/>
          </p:nvSpPr>
          <p:spPr bwMode="auto">
            <a:xfrm>
              <a:off x="930" y="2599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dedication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 i="1"/>
                <a:t>employees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CIP-Groups</a:t>
              </a:r>
            </a:p>
          </p:txBody>
        </p:sp>
        <p:sp>
          <p:nvSpPr>
            <p:cNvPr id="48186" name="Rectangle 48"/>
            <p:cNvSpPr>
              <a:spLocks noChangeArrowheads="1"/>
            </p:cNvSpPr>
            <p:nvPr/>
          </p:nvSpPr>
          <p:spPr bwMode="auto">
            <a:xfrm>
              <a:off x="930" y="2220"/>
              <a:ext cx="1088" cy="379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70000"/>
                </a:lnSpc>
              </a:pPr>
              <a:r>
                <a:rPr lang="de-DE" sz="1400"/>
                <a:t>Customer retention</a:t>
              </a:r>
              <a:br>
                <a:rPr lang="de-DE" sz="1400"/>
              </a:br>
              <a:r>
                <a:rPr lang="de-DE" sz="1400" b="1"/>
                <a:t>Customers</a:t>
              </a:r>
              <a:br>
                <a:rPr lang="de-DE" sz="1400" b="1"/>
              </a:br>
              <a:r>
                <a:rPr lang="de-DE" sz="1400" i="1"/>
                <a:t>New contracts</a:t>
              </a:r>
              <a:r>
                <a:rPr lang="de-DE" sz="2000" b="1"/>
                <a:t> </a:t>
              </a:r>
            </a:p>
          </p:txBody>
        </p:sp>
      </p:grpSp>
      <p:sp>
        <p:nvSpPr>
          <p:cNvPr id="48168" name="Line 49"/>
          <p:cNvSpPr>
            <a:spLocks noChangeShapeType="1"/>
          </p:cNvSpPr>
          <p:nvPr/>
        </p:nvSpPr>
        <p:spPr bwMode="auto">
          <a:xfrm>
            <a:off x="1476375" y="3524250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9" name="Line 50"/>
          <p:cNvSpPr>
            <a:spLocks noChangeShapeType="1"/>
          </p:cNvSpPr>
          <p:nvPr/>
        </p:nvSpPr>
        <p:spPr bwMode="auto">
          <a:xfrm>
            <a:off x="1476375" y="412591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70" name="Line 51"/>
          <p:cNvSpPr>
            <a:spLocks noChangeShapeType="1"/>
          </p:cNvSpPr>
          <p:nvPr/>
        </p:nvSpPr>
        <p:spPr bwMode="auto">
          <a:xfrm>
            <a:off x="1476375" y="472598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71" name="Line 52"/>
          <p:cNvSpPr>
            <a:spLocks noChangeShapeType="1"/>
          </p:cNvSpPr>
          <p:nvPr/>
        </p:nvSpPr>
        <p:spPr bwMode="auto">
          <a:xfrm>
            <a:off x="1476375" y="532606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72" name="Line 53"/>
          <p:cNvSpPr>
            <a:spLocks noChangeShapeType="1"/>
          </p:cNvSpPr>
          <p:nvPr/>
        </p:nvSpPr>
        <p:spPr bwMode="auto">
          <a:xfrm>
            <a:off x="1476375" y="592613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73" name="Line 54"/>
          <p:cNvSpPr>
            <a:spLocks noChangeShapeType="1"/>
          </p:cNvSpPr>
          <p:nvPr/>
        </p:nvSpPr>
        <p:spPr bwMode="auto">
          <a:xfrm>
            <a:off x="1476375" y="6524625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74" name="Line 55"/>
          <p:cNvSpPr>
            <a:spLocks noChangeShapeType="1"/>
          </p:cNvSpPr>
          <p:nvPr/>
        </p:nvSpPr>
        <p:spPr bwMode="auto">
          <a:xfrm>
            <a:off x="14763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75" name="Line 56"/>
          <p:cNvSpPr>
            <a:spLocks noChangeShapeType="1"/>
          </p:cNvSpPr>
          <p:nvPr/>
        </p:nvSpPr>
        <p:spPr bwMode="auto">
          <a:xfrm>
            <a:off x="32035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76" name="Rectangle 57"/>
          <p:cNvSpPr>
            <a:spLocks noChangeArrowheads="1"/>
          </p:cNvSpPr>
          <p:nvPr/>
        </p:nvSpPr>
        <p:spPr bwMode="auto">
          <a:xfrm>
            <a:off x="4840288" y="234950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image</a:t>
            </a:r>
            <a:br>
              <a:rPr lang="de-DE" sz="1400"/>
            </a:br>
            <a:r>
              <a:rPr lang="de-DE" sz="140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1400" b="1"/>
              <a:t>jointly developed innovations</a:t>
            </a:r>
          </a:p>
          <a:p>
            <a:pPr algn="ctr">
              <a:lnSpc>
                <a:spcPct val="90000"/>
              </a:lnSpc>
            </a:pPr>
            <a:r>
              <a:rPr lang="de-DE" sz="1400"/>
              <a:t># of projects</a:t>
            </a:r>
          </a:p>
        </p:txBody>
      </p:sp>
      <p:sp>
        <p:nvSpPr>
          <p:cNvPr id="1301562" name="Rectangle 58"/>
          <p:cNvSpPr>
            <a:spLocks noChangeArrowheads="1"/>
          </p:cNvSpPr>
          <p:nvPr/>
        </p:nvSpPr>
        <p:spPr bwMode="auto">
          <a:xfrm>
            <a:off x="3203575" y="3529013"/>
            <a:ext cx="1655763" cy="576262"/>
          </a:xfrm>
          <a:prstGeom prst="rect">
            <a:avLst/>
          </a:prstGeom>
          <a:solidFill>
            <a:srgbClr val="00FF00">
              <a:alpha val="76862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1563" name="Text Box 59"/>
          <p:cNvSpPr txBox="1">
            <a:spLocks noChangeArrowheads="1"/>
          </p:cNvSpPr>
          <p:nvPr/>
        </p:nvSpPr>
        <p:spPr bwMode="auto">
          <a:xfrm>
            <a:off x="3348038" y="3644900"/>
            <a:ext cx="5040312" cy="1398588"/>
          </a:xfrm>
          <a:prstGeom prst="rect">
            <a:avLst/>
          </a:prstGeom>
          <a:solidFill>
            <a:srgbClr val="00FF00">
              <a:alpha val="5882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Ins="36000"/>
          <a:lstStyle/>
          <a:p>
            <a:pPr marL="900113" indent="-900113" eaLnBrk="1" hangingPunct="1"/>
            <a:r>
              <a:rPr lang="de-DE" sz="1400" b="1" smtClean="0">
                <a:solidFill>
                  <a:srgbClr val="FF0000"/>
                </a:solidFill>
              </a:rPr>
              <a:t>T</a:t>
            </a:r>
            <a:r>
              <a:rPr lang="de-DE" sz="1400" b="1" smtClean="0"/>
              <a:t>arget: </a:t>
            </a:r>
            <a:r>
              <a:rPr lang="de-DE" sz="1400" b="1"/>
              <a:t>	create enthusiasm at the customers</a:t>
            </a:r>
            <a:br>
              <a:rPr lang="de-DE" sz="1400" b="1"/>
            </a:br>
            <a:endParaRPr lang="de-DE" sz="1400" b="1"/>
          </a:p>
          <a:p>
            <a:pPr marL="900113" indent="-900113" eaLnBrk="1" hangingPunct="1"/>
            <a:r>
              <a:rPr lang="de-DE" sz="1400" b="1">
                <a:solidFill>
                  <a:srgbClr val="FF0000"/>
                </a:solidFill>
              </a:rPr>
              <a:t>A</a:t>
            </a:r>
            <a:r>
              <a:rPr lang="de-DE" sz="1400" b="1"/>
              <a:t>ction:	customer visits approx. 8 weeks after first delivery: „Any problems ?"</a:t>
            </a:r>
          </a:p>
          <a:p>
            <a:pPr marL="900113" indent="-900113" eaLnBrk="1" hangingPunct="1"/>
            <a:endParaRPr lang="de-DE" sz="1400" b="1"/>
          </a:p>
          <a:p>
            <a:pPr marL="900113" indent="-900113" eaLnBrk="1" hangingPunct="1"/>
            <a:r>
              <a:rPr lang="de-DE" sz="1400" b="1" i="1">
                <a:solidFill>
                  <a:srgbClr val="FF0000"/>
                </a:solidFill>
              </a:rPr>
              <a:t>I</a:t>
            </a:r>
            <a:r>
              <a:rPr lang="de-DE" sz="1400" b="1" i="1"/>
              <a:t>ndicator:	number of visited customers</a:t>
            </a:r>
          </a:p>
        </p:txBody>
      </p:sp>
      <p:sp>
        <p:nvSpPr>
          <p:cNvPr id="1301564" name="AutoShape 60"/>
          <p:cNvSpPr>
            <a:spLocks noChangeArrowheads="1"/>
          </p:cNvSpPr>
          <p:nvPr/>
        </p:nvSpPr>
        <p:spPr bwMode="auto">
          <a:xfrm rot="-5400000">
            <a:off x="3223419" y="3737769"/>
            <a:ext cx="144462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1565" name="AutoShape 61"/>
          <p:cNvSpPr>
            <a:spLocks noChangeArrowheads="1"/>
          </p:cNvSpPr>
          <p:nvPr/>
        </p:nvSpPr>
        <p:spPr bwMode="auto">
          <a:xfrm>
            <a:off x="3546475" y="3486150"/>
            <a:ext cx="144463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48181" name="Picture 2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684838"/>
            <a:ext cx="1144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6497638" y="2349500"/>
            <a:ext cx="1655762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err="1"/>
              <a:t>d</a:t>
            </a:r>
            <a:r>
              <a:rPr lang="de-DE" sz="1400" dirty="0" err="1" smtClean="0"/>
              <a:t>evelopment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1300" b="1" dirty="0" err="1" smtClean="0"/>
              <a:t>Recruitement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of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internat</a:t>
            </a:r>
            <a:r>
              <a:rPr lang="de-DE" sz="1300" b="1" dirty="0" smtClean="0"/>
              <a:t>. </a:t>
            </a:r>
            <a:r>
              <a:rPr lang="de-DE" sz="1300" b="1" dirty="0" err="1"/>
              <a:t>o</a:t>
            </a:r>
            <a:r>
              <a:rPr lang="de-DE" sz="1300" b="1" dirty="0" err="1" smtClean="0"/>
              <a:t>riented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engineers</a:t>
            </a:r>
            <a:endParaRPr lang="de-DE" sz="1300" b="1" dirty="0" smtClean="0"/>
          </a:p>
          <a:p>
            <a:pPr algn="ctr">
              <a:lnSpc>
                <a:spcPct val="90000"/>
              </a:lnSpc>
            </a:pPr>
            <a:r>
              <a:rPr lang="de-DE" sz="1400" i="1" dirty="0" smtClean="0"/>
              <a:t>#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employments</a:t>
            </a:r>
            <a:endParaRPr lang="de-DE" sz="1400" i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562" grpId="0" animBg="1"/>
      <p:bldP spid="1301563" grpId="0" animBg="1"/>
      <p:bldP spid="1301564" grpId="0" animBg="1"/>
      <p:bldP spid="130156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620713"/>
          </a:xfrm>
        </p:spPr>
        <p:txBody>
          <a:bodyPr/>
          <a:lstStyle/>
          <a:p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target-orientated</a:t>
            </a:r>
            <a:r>
              <a:rPr lang="de-DE" dirty="0" smtClean="0"/>
              <a:t> </a:t>
            </a:r>
            <a:r>
              <a:rPr lang="de-DE" dirty="0" err="1" smtClean="0"/>
              <a:t>actions</a:t>
            </a:r>
            <a:endParaRPr lang="de-DE" dirty="0" smtClean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 rot="-5400000">
            <a:off x="-28654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sp>
        <p:nvSpPr>
          <p:cNvPr id="48136" name="Rectangle 11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4840288" y="58388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3184525" y="58388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39" name="Rectangle 14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0" name="Rectangle 15"/>
          <p:cNvSpPr>
            <a:spLocks noChangeArrowheads="1"/>
          </p:cNvSpPr>
          <p:nvPr/>
        </p:nvSpPr>
        <p:spPr bwMode="auto">
          <a:xfrm>
            <a:off x="4840288" y="525780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1" name="Rectangle 16"/>
          <p:cNvSpPr>
            <a:spLocks noChangeArrowheads="1"/>
          </p:cNvSpPr>
          <p:nvPr/>
        </p:nvSpPr>
        <p:spPr bwMode="auto">
          <a:xfrm>
            <a:off x="3184525" y="525780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2" name="Rectangle 17"/>
          <p:cNvSpPr>
            <a:spLocks noChangeArrowheads="1"/>
          </p:cNvSpPr>
          <p:nvPr/>
        </p:nvSpPr>
        <p:spPr bwMode="auto">
          <a:xfrm>
            <a:off x="6516688" y="5157788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3" name="Rectangle 18"/>
          <p:cNvSpPr>
            <a:spLocks noChangeArrowheads="1"/>
          </p:cNvSpPr>
          <p:nvPr/>
        </p:nvSpPr>
        <p:spPr bwMode="auto">
          <a:xfrm>
            <a:off x="4840288" y="467677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4" name="Rectangle 19"/>
          <p:cNvSpPr>
            <a:spLocks noChangeArrowheads="1"/>
          </p:cNvSpPr>
          <p:nvPr/>
        </p:nvSpPr>
        <p:spPr bwMode="auto">
          <a:xfrm>
            <a:off x="3184525" y="467677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5" name="Rectangle 20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6" name="Rectangle 21"/>
          <p:cNvSpPr>
            <a:spLocks noChangeArrowheads="1"/>
          </p:cNvSpPr>
          <p:nvPr/>
        </p:nvSpPr>
        <p:spPr bwMode="auto">
          <a:xfrm>
            <a:off x="4859338" y="371633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7" name="Rectangle 22"/>
          <p:cNvSpPr>
            <a:spLocks noChangeArrowheads="1"/>
          </p:cNvSpPr>
          <p:nvPr/>
        </p:nvSpPr>
        <p:spPr bwMode="auto">
          <a:xfrm>
            <a:off x="3184525" y="409575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8" name="Rectangle 23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49" name="Rectangle 24"/>
          <p:cNvSpPr>
            <a:spLocks noChangeArrowheads="1"/>
          </p:cNvSpPr>
          <p:nvPr/>
        </p:nvSpPr>
        <p:spPr bwMode="auto">
          <a:xfrm>
            <a:off x="4840288" y="35147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50" name="Rectangle 25"/>
          <p:cNvSpPr>
            <a:spLocks noChangeArrowheads="1"/>
          </p:cNvSpPr>
          <p:nvPr/>
        </p:nvSpPr>
        <p:spPr bwMode="auto">
          <a:xfrm>
            <a:off x="3184525" y="35147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8153" name="Rectangle 28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48154" name="Line 29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5" name="Line 30"/>
          <p:cNvSpPr>
            <a:spLocks noChangeShapeType="1"/>
          </p:cNvSpPr>
          <p:nvPr/>
        </p:nvSpPr>
        <p:spPr bwMode="auto">
          <a:xfrm>
            <a:off x="952500" y="4114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6" name="Line 31"/>
          <p:cNvSpPr>
            <a:spLocks noChangeShapeType="1"/>
          </p:cNvSpPr>
          <p:nvPr/>
        </p:nvSpPr>
        <p:spPr bwMode="auto">
          <a:xfrm>
            <a:off x="952500" y="47244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7" name="Line 32"/>
          <p:cNvSpPr>
            <a:spLocks noChangeShapeType="1"/>
          </p:cNvSpPr>
          <p:nvPr/>
        </p:nvSpPr>
        <p:spPr bwMode="auto">
          <a:xfrm>
            <a:off x="952500" y="53149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58" name="Line 33"/>
          <p:cNvSpPr>
            <a:spLocks noChangeShapeType="1"/>
          </p:cNvSpPr>
          <p:nvPr/>
        </p:nvSpPr>
        <p:spPr bwMode="auto">
          <a:xfrm>
            <a:off x="952500" y="59245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0" name="Line 35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1" name="Line 36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2" name="Line 37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3" name="Line 38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4" name="Line 39"/>
          <p:cNvSpPr>
            <a:spLocks noChangeShapeType="1"/>
          </p:cNvSpPr>
          <p:nvPr/>
        </p:nvSpPr>
        <p:spPr bwMode="auto">
          <a:xfrm flipH="1">
            <a:off x="8172450" y="2349500"/>
            <a:ext cx="0" cy="4175125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5" name="Line 40"/>
          <p:cNvSpPr>
            <a:spLocks noChangeShapeType="1"/>
          </p:cNvSpPr>
          <p:nvPr/>
        </p:nvSpPr>
        <p:spPr bwMode="auto">
          <a:xfrm>
            <a:off x="952500" y="653415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8166" name="Rectangle 41"/>
          <p:cNvSpPr>
            <a:spLocks noChangeArrowheads="1"/>
          </p:cNvSpPr>
          <p:nvPr/>
        </p:nvSpPr>
        <p:spPr bwMode="auto">
          <a:xfrm>
            <a:off x="971550" y="3513138"/>
            <a:ext cx="504825" cy="301148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48182" name="Text Box 43"/>
          <p:cNvSpPr txBox="1">
            <a:spLocks noChangeArrowheads="1"/>
          </p:cNvSpPr>
          <p:nvPr/>
        </p:nvSpPr>
        <p:spPr bwMode="auto">
          <a:xfrm rot="16200000">
            <a:off x="-230187" y="4773613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</a:p>
        </p:txBody>
      </p:sp>
      <p:sp>
        <p:nvSpPr>
          <p:cNvPr id="48176" name="Rectangle 57"/>
          <p:cNvSpPr>
            <a:spLocks noChangeArrowheads="1"/>
          </p:cNvSpPr>
          <p:nvPr/>
        </p:nvSpPr>
        <p:spPr bwMode="auto">
          <a:xfrm>
            <a:off x="4858920" y="234950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smtClean="0"/>
              <a:t>i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1400" b="1" dirty="0" smtClean="0"/>
              <a:t>j</a:t>
            </a:r>
            <a:endParaRPr lang="de-DE" sz="1400" b="1" dirty="0"/>
          </a:p>
          <a:p>
            <a:pPr algn="ctr">
              <a:lnSpc>
                <a:spcPct val="90000"/>
              </a:lnSpc>
            </a:pPr>
            <a:r>
              <a:rPr lang="de-DE" sz="1400" dirty="0"/>
              <a:t># </a:t>
            </a:r>
            <a:r>
              <a:rPr lang="de-DE" sz="1400" dirty="0" err="1" smtClean="0"/>
              <a:t>of</a:t>
            </a:r>
            <a:endParaRPr lang="de-DE" sz="1400" dirty="0"/>
          </a:p>
        </p:txBody>
      </p:sp>
      <p:sp>
        <p:nvSpPr>
          <p:cNvPr id="1301562" name="Rectangle 58"/>
          <p:cNvSpPr>
            <a:spLocks noChangeArrowheads="1"/>
          </p:cNvSpPr>
          <p:nvPr/>
        </p:nvSpPr>
        <p:spPr bwMode="auto">
          <a:xfrm>
            <a:off x="3203575" y="3529013"/>
            <a:ext cx="1655763" cy="576262"/>
          </a:xfrm>
          <a:prstGeom prst="rect">
            <a:avLst/>
          </a:prstGeom>
          <a:solidFill>
            <a:srgbClr val="00FF00">
              <a:alpha val="76862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1563" name="Text Box 59"/>
          <p:cNvSpPr txBox="1">
            <a:spLocks noChangeArrowheads="1"/>
          </p:cNvSpPr>
          <p:nvPr/>
        </p:nvSpPr>
        <p:spPr bwMode="auto">
          <a:xfrm>
            <a:off x="3348038" y="3644900"/>
            <a:ext cx="5040312" cy="1398588"/>
          </a:xfrm>
          <a:prstGeom prst="rect">
            <a:avLst/>
          </a:prstGeom>
          <a:solidFill>
            <a:srgbClr val="00FF00">
              <a:alpha val="5882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Ins="36000"/>
          <a:lstStyle/>
          <a:p>
            <a:pPr marL="900113" indent="-900113" eaLnBrk="1" hangingPunct="1"/>
            <a:r>
              <a:rPr lang="de-DE" sz="1400" b="1" dirty="0" smtClean="0">
                <a:solidFill>
                  <a:srgbClr val="FF0000"/>
                </a:solidFill>
              </a:rPr>
              <a:t>T</a:t>
            </a:r>
            <a:r>
              <a:rPr lang="de-DE" sz="1400" b="1" dirty="0" smtClean="0"/>
              <a:t>arget: </a:t>
            </a:r>
            <a:r>
              <a:rPr lang="de-DE" sz="1400" b="1" dirty="0"/>
              <a:t>	</a:t>
            </a:r>
            <a:r>
              <a:rPr lang="en-GB" sz="1400" b="1" i="1" dirty="0" smtClean="0"/>
              <a:t>awake </a:t>
            </a:r>
            <a:r>
              <a:rPr lang="en-GB" sz="1400" b="1" i="1" dirty="0"/>
              <a:t>knowledge about </a:t>
            </a:r>
            <a:r>
              <a:rPr lang="en-GB" sz="1400" b="1" i="1" dirty="0" smtClean="0"/>
              <a:t>XYZ</a:t>
            </a:r>
            <a:r>
              <a:rPr lang="de-DE" sz="1400" b="1" i="1" dirty="0"/>
              <a:t/>
            </a:r>
            <a:br>
              <a:rPr lang="de-DE" sz="1400" b="1" i="1" dirty="0"/>
            </a:br>
            <a:endParaRPr lang="de-DE" sz="1400" b="1" i="1" dirty="0"/>
          </a:p>
          <a:p>
            <a:pPr marL="900113" indent="-900113" eaLnBrk="1" hangingPunct="1"/>
            <a:r>
              <a:rPr lang="de-DE" sz="1400" b="1" dirty="0">
                <a:solidFill>
                  <a:srgbClr val="FF0000"/>
                </a:solidFill>
              </a:rPr>
              <a:t>A</a:t>
            </a:r>
            <a:r>
              <a:rPr lang="de-DE" sz="1400" b="1" dirty="0"/>
              <a:t>ction:	</a:t>
            </a:r>
            <a:r>
              <a:rPr lang="en-GB" sz="1400" b="1" dirty="0" smtClean="0"/>
              <a:t>customer </a:t>
            </a:r>
            <a:r>
              <a:rPr lang="en-GB" sz="1400" b="1" dirty="0"/>
              <a:t>visits approx. 8 weeks 	after </a:t>
            </a:r>
            <a:r>
              <a:rPr lang="en-GB" sz="1400" b="1" dirty="0" smtClean="0"/>
              <a:t>first fair-meeting</a:t>
            </a:r>
            <a:endParaRPr lang="de-DE" sz="1400" b="1" dirty="0"/>
          </a:p>
          <a:p>
            <a:pPr marL="900113" indent="-900113" eaLnBrk="1" hangingPunct="1"/>
            <a:r>
              <a:rPr lang="de-DE" sz="1400" b="1" i="1" dirty="0" err="1">
                <a:solidFill>
                  <a:srgbClr val="FF0000"/>
                </a:solidFill>
              </a:rPr>
              <a:t>I</a:t>
            </a:r>
            <a:r>
              <a:rPr lang="de-DE" sz="1400" b="1" i="1" dirty="0" err="1"/>
              <a:t>ndicator</a:t>
            </a:r>
            <a:r>
              <a:rPr lang="de-DE" sz="1400" b="1" i="1" dirty="0"/>
              <a:t>:	</a:t>
            </a:r>
            <a:r>
              <a:rPr lang="de-DE" sz="1400" b="1" i="1" dirty="0" err="1"/>
              <a:t>number</a:t>
            </a:r>
            <a:r>
              <a:rPr lang="de-DE" sz="1400" b="1" i="1" dirty="0"/>
              <a:t> </a:t>
            </a:r>
            <a:r>
              <a:rPr lang="de-DE" sz="1400" b="1" i="1" dirty="0" err="1" smtClean="0"/>
              <a:t>of</a:t>
            </a:r>
            <a:r>
              <a:rPr lang="en-GB" sz="1400" i="1" dirty="0"/>
              <a:t> </a:t>
            </a:r>
            <a:r>
              <a:rPr lang="en-GB" sz="1400" b="1" i="1" dirty="0"/>
              <a:t>visited customers</a:t>
            </a:r>
            <a:r>
              <a:rPr lang="de-DE" sz="1400" b="1" i="1" dirty="0"/>
              <a:t> </a:t>
            </a:r>
          </a:p>
        </p:txBody>
      </p:sp>
      <p:sp>
        <p:nvSpPr>
          <p:cNvPr id="1301564" name="AutoShape 60"/>
          <p:cNvSpPr>
            <a:spLocks noChangeArrowheads="1"/>
          </p:cNvSpPr>
          <p:nvPr/>
        </p:nvSpPr>
        <p:spPr bwMode="auto">
          <a:xfrm rot="-5400000">
            <a:off x="3223419" y="3737769"/>
            <a:ext cx="144462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1565" name="AutoShape 61"/>
          <p:cNvSpPr>
            <a:spLocks noChangeArrowheads="1"/>
          </p:cNvSpPr>
          <p:nvPr/>
        </p:nvSpPr>
        <p:spPr bwMode="auto">
          <a:xfrm>
            <a:off x="3546475" y="3486150"/>
            <a:ext cx="144463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grpSp>
        <p:nvGrpSpPr>
          <p:cNvPr id="65" name="Group 96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66" name="AutoShape 52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Text Box 54"/>
            <p:cNvSpPr txBox="1">
              <a:spLocks noChangeArrowheads="1"/>
            </p:cNvSpPr>
            <p:nvPr/>
          </p:nvSpPr>
          <p:spPr bwMode="auto">
            <a:xfrm>
              <a:off x="1219" y="1163"/>
              <a:ext cx="33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smtClean="0">
                  <a:solidFill>
                    <a:schemeClr val="accent2"/>
                  </a:solidFill>
                </a:rPr>
                <a:t>Innovation </a:t>
              </a:r>
              <a:r>
                <a:rPr lang="de-DE" sz="1400" b="1" dirty="0">
                  <a:solidFill>
                    <a:schemeClr val="accent2"/>
                  </a:solidFill>
                </a:rPr>
                <a:t>in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the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meat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market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come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accent2"/>
                  </a:solidFill>
                </a:rPr>
                <a:t>from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Poland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68" name="Text Box 55"/>
            <p:cNvSpPr txBox="1">
              <a:spLocks noChangeArrowheads="1"/>
            </p:cNvSpPr>
            <p:nvPr/>
          </p:nvSpPr>
          <p:spPr bwMode="auto">
            <a:xfrm>
              <a:off x="1752" y="1013"/>
              <a:ext cx="22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build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up</a:t>
              </a:r>
              <a:r>
                <a:rPr lang="de-DE" sz="1400" b="1" dirty="0">
                  <a:solidFill>
                    <a:srgbClr val="C83C3C"/>
                  </a:solidFill>
                </a:rPr>
                <a:t> a „</a:t>
              </a:r>
              <a:r>
                <a:rPr lang="de-DE" sz="1400" b="1" dirty="0" err="1">
                  <a:solidFill>
                    <a:srgbClr val="C83C3C"/>
                  </a:solidFill>
                </a:rPr>
                <a:t>net</a:t>
              </a:r>
              <a:r>
                <a:rPr lang="de-DE" sz="1400" b="1" dirty="0">
                  <a:solidFill>
                    <a:srgbClr val="C83C3C"/>
                  </a:solidFill>
                </a:rPr>
                <a:t>-R&amp;D“-department</a:t>
              </a:r>
            </a:p>
          </p:txBody>
        </p:sp>
        <p:sp>
          <p:nvSpPr>
            <p:cNvPr id="69" name="Text Box 56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 dirty="0" err="1">
                  <a:solidFill>
                    <a:srgbClr val="009900"/>
                  </a:solidFill>
                </a:rPr>
                <a:t>number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 smtClean="0">
                  <a:solidFill>
                    <a:srgbClr val="009900"/>
                  </a:solidFill>
                </a:rPr>
                <a:t>of</a:t>
              </a:r>
              <a:r>
                <a:rPr lang="de-DE" sz="1400" b="1" i="1" dirty="0" smtClean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talks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with</a:t>
              </a:r>
              <a:r>
                <a:rPr lang="de-DE" sz="1400" b="1" i="1" dirty="0">
                  <a:solidFill>
                    <a:srgbClr val="009900"/>
                  </a:solidFill>
                </a:rPr>
                <a:t> </a:t>
              </a:r>
              <a:r>
                <a:rPr lang="de-DE" sz="1400" b="1" i="1" dirty="0" err="1">
                  <a:solidFill>
                    <a:srgbClr val="009900"/>
                  </a:solidFill>
                </a:rPr>
                <a:t>meat</a:t>
              </a:r>
              <a:r>
                <a:rPr lang="de-DE" sz="1400" b="1" i="1" dirty="0">
                  <a:solidFill>
                    <a:srgbClr val="009900"/>
                  </a:solidFill>
                </a:rPr>
                <a:t>-producers</a:t>
              </a:r>
            </a:p>
          </p:txBody>
        </p:sp>
      </p:grpSp>
      <p:sp>
        <p:nvSpPr>
          <p:cNvPr id="70" name="Line 36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1" name="Line 52"/>
          <p:cNvSpPr>
            <a:spLocks noChangeShapeType="1"/>
          </p:cNvSpPr>
          <p:nvPr/>
        </p:nvSpPr>
        <p:spPr bwMode="auto">
          <a:xfrm>
            <a:off x="1476375" y="3524250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2" name="Line 53"/>
          <p:cNvSpPr>
            <a:spLocks noChangeShapeType="1"/>
          </p:cNvSpPr>
          <p:nvPr/>
        </p:nvSpPr>
        <p:spPr bwMode="auto">
          <a:xfrm>
            <a:off x="1476375" y="412591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3" name="Line 54"/>
          <p:cNvSpPr>
            <a:spLocks noChangeShapeType="1"/>
          </p:cNvSpPr>
          <p:nvPr/>
        </p:nvSpPr>
        <p:spPr bwMode="auto">
          <a:xfrm>
            <a:off x="1476375" y="472598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4" name="Line 55"/>
          <p:cNvSpPr>
            <a:spLocks noChangeShapeType="1"/>
          </p:cNvSpPr>
          <p:nvPr/>
        </p:nvSpPr>
        <p:spPr bwMode="auto">
          <a:xfrm>
            <a:off x="1476375" y="532606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5" name="Line 56"/>
          <p:cNvSpPr>
            <a:spLocks noChangeShapeType="1"/>
          </p:cNvSpPr>
          <p:nvPr/>
        </p:nvSpPr>
        <p:spPr bwMode="auto">
          <a:xfrm>
            <a:off x="1476375" y="592613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6" name="Line 57"/>
          <p:cNvSpPr>
            <a:spLocks noChangeShapeType="1"/>
          </p:cNvSpPr>
          <p:nvPr/>
        </p:nvSpPr>
        <p:spPr bwMode="auto">
          <a:xfrm>
            <a:off x="1476375" y="6524625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7" name="Line 58"/>
          <p:cNvSpPr>
            <a:spLocks noChangeShapeType="1"/>
          </p:cNvSpPr>
          <p:nvPr/>
        </p:nvSpPr>
        <p:spPr bwMode="auto">
          <a:xfrm>
            <a:off x="14763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8" name="Line 59"/>
          <p:cNvSpPr>
            <a:spLocks noChangeShapeType="1"/>
          </p:cNvSpPr>
          <p:nvPr/>
        </p:nvSpPr>
        <p:spPr bwMode="auto">
          <a:xfrm>
            <a:off x="32035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9" name="Rectangle 47"/>
          <p:cNvSpPr>
            <a:spLocks noChangeArrowheads="1"/>
          </p:cNvSpPr>
          <p:nvPr/>
        </p:nvSpPr>
        <p:spPr bwMode="auto">
          <a:xfrm>
            <a:off x="1476375" y="5926138"/>
            <a:ext cx="1727200" cy="598487"/>
          </a:xfrm>
          <a:prstGeom prst="rect">
            <a:avLst/>
          </a:prstGeom>
          <a:solidFill>
            <a:srgbClr val="FFCC66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algn="r">
              <a:lnSpc>
                <a:spcPct val="80000"/>
              </a:lnSpc>
            </a:pPr>
            <a:r>
              <a:rPr lang="de-DE" sz="1400" dirty="0" err="1"/>
              <a:t>Cost</a:t>
            </a:r>
            <a:r>
              <a:rPr lang="de-DE" sz="500" dirty="0"/>
              <a:t>  </a:t>
            </a:r>
            <a:r>
              <a:rPr lang="de-DE" sz="1400" dirty="0" err="1"/>
              <a:t>consciousness</a:t>
            </a:r>
            <a:endParaRPr lang="de-DE" sz="1400" dirty="0"/>
          </a:p>
          <a:p>
            <a:pPr algn="r">
              <a:lnSpc>
                <a:spcPct val="80000"/>
              </a:lnSpc>
            </a:pPr>
            <a:r>
              <a:rPr lang="de-DE" sz="1400" b="1" dirty="0" err="1" smtClean="0"/>
              <a:t>family</a:t>
            </a:r>
            <a:endParaRPr lang="de-DE" sz="1400" b="1" dirty="0"/>
          </a:p>
          <a:p>
            <a:pPr algn="r">
              <a:lnSpc>
                <a:spcPct val="80000"/>
              </a:lnSpc>
            </a:pPr>
            <a:r>
              <a:rPr lang="de-DE" sz="1400" i="1" dirty="0"/>
              <a:t>Cash Flow </a:t>
            </a:r>
          </a:p>
        </p:txBody>
      </p:sp>
      <p:sp>
        <p:nvSpPr>
          <p:cNvPr id="80" name="Rectangle 48"/>
          <p:cNvSpPr>
            <a:spLocks noChangeArrowheads="1"/>
          </p:cNvSpPr>
          <p:nvPr/>
        </p:nvSpPr>
        <p:spPr bwMode="auto">
          <a:xfrm>
            <a:off x="1476375" y="5326063"/>
            <a:ext cx="1727200" cy="600075"/>
          </a:xfrm>
          <a:prstGeom prst="rect">
            <a:avLst/>
          </a:prstGeom>
          <a:solidFill>
            <a:srgbClr val="FFCC66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</a:pPr>
            <a:r>
              <a:rPr lang="de-DE" sz="1400" dirty="0" smtClean="0"/>
              <a:t>Working </a:t>
            </a:r>
            <a:r>
              <a:rPr lang="de-DE" sz="1400" dirty="0" err="1" smtClean="0"/>
              <a:t>together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endParaRPr lang="de-DE" sz="1400" dirty="0"/>
          </a:p>
          <a:p>
            <a:pPr algn="r">
              <a:lnSpc>
                <a:spcPct val="80000"/>
              </a:lnSpc>
            </a:pPr>
            <a:r>
              <a:rPr lang="de-DE" sz="1400" b="1" dirty="0" smtClean="0"/>
              <a:t>University</a:t>
            </a:r>
            <a:endParaRPr lang="de-DE" sz="1400" b="1" dirty="0"/>
          </a:p>
          <a:p>
            <a:pPr algn="r">
              <a:lnSpc>
                <a:spcPct val="80000"/>
              </a:lnSpc>
            </a:pPr>
            <a:r>
              <a:rPr lang="de-DE" sz="1400" i="1" dirty="0" smtClean="0"/>
              <a:t>#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diploma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works</a:t>
            </a:r>
            <a:r>
              <a:rPr lang="de-DE" sz="1400" i="1" dirty="0" smtClean="0"/>
              <a:t> </a:t>
            </a:r>
            <a:endParaRPr lang="de-DE" sz="1400" i="1" dirty="0"/>
          </a:p>
        </p:txBody>
      </p:sp>
      <p:sp>
        <p:nvSpPr>
          <p:cNvPr id="81" name="Rectangle 50"/>
          <p:cNvSpPr>
            <a:spLocks noChangeArrowheads="1"/>
          </p:cNvSpPr>
          <p:nvPr/>
        </p:nvSpPr>
        <p:spPr bwMode="auto">
          <a:xfrm>
            <a:off x="1476375" y="4125913"/>
            <a:ext cx="1727200" cy="600075"/>
          </a:xfrm>
          <a:prstGeom prst="rect">
            <a:avLst/>
          </a:prstGeom>
          <a:solidFill>
            <a:srgbClr val="FFCC66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</a:pPr>
            <a:r>
              <a:rPr lang="de-DE" sz="1400"/>
              <a:t>dedication</a:t>
            </a:r>
          </a:p>
          <a:p>
            <a:pPr algn="r">
              <a:lnSpc>
                <a:spcPct val="80000"/>
              </a:lnSpc>
            </a:pPr>
            <a:r>
              <a:rPr lang="de-DE" sz="1400" b="1" i="1"/>
              <a:t>employees</a:t>
            </a:r>
          </a:p>
          <a:p>
            <a:pPr algn="r">
              <a:lnSpc>
                <a:spcPct val="80000"/>
              </a:lnSpc>
            </a:pPr>
            <a:r>
              <a:rPr lang="de-DE" sz="1400" i="1"/>
              <a:t>CIP-Groups</a:t>
            </a:r>
          </a:p>
        </p:txBody>
      </p:sp>
      <p:sp>
        <p:nvSpPr>
          <p:cNvPr id="82" name="Rectangle 51"/>
          <p:cNvSpPr>
            <a:spLocks noChangeArrowheads="1"/>
          </p:cNvSpPr>
          <p:nvPr/>
        </p:nvSpPr>
        <p:spPr bwMode="auto">
          <a:xfrm>
            <a:off x="1300163" y="3524250"/>
            <a:ext cx="1903412" cy="601662"/>
          </a:xfrm>
          <a:prstGeom prst="rect">
            <a:avLst/>
          </a:prstGeom>
          <a:solidFill>
            <a:srgbClr val="FFCC66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0000"/>
              </a:lnSpc>
            </a:pPr>
            <a:r>
              <a:rPr lang="de-DE" sz="1400" dirty="0"/>
              <a:t>Customer </a:t>
            </a:r>
            <a:r>
              <a:rPr lang="de-DE" sz="1400" dirty="0" smtClean="0"/>
              <a:t>Knowledge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b="1" dirty="0" smtClean="0"/>
              <a:t>Producer</a:t>
            </a:r>
            <a:r>
              <a:rPr lang="de-DE" sz="1400" b="1" dirty="0"/>
              <a:t/>
            </a:r>
            <a:br>
              <a:rPr lang="de-DE" sz="1400" b="1" dirty="0"/>
            </a:br>
            <a:r>
              <a:rPr lang="de-DE" sz="1400" i="1" dirty="0" smtClean="0"/>
              <a:t>Visits</a:t>
            </a:r>
            <a:endParaRPr lang="de-DE" sz="2000" b="1" dirty="0"/>
          </a:p>
        </p:txBody>
      </p:sp>
      <p:sp>
        <p:nvSpPr>
          <p:cNvPr id="83" name="Rectangle 57"/>
          <p:cNvSpPr>
            <a:spLocks noChangeArrowheads="1"/>
          </p:cNvSpPr>
          <p:nvPr/>
        </p:nvSpPr>
        <p:spPr bwMode="auto">
          <a:xfrm>
            <a:off x="6515150" y="234885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smtClean="0"/>
              <a:t>i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1400" b="1" dirty="0" smtClean="0"/>
              <a:t>j</a:t>
            </a:r>
            <a:endParaRPr lang="de-DE" sz="1400" b="1" dirty="0"/>
          </a:p>
          <a:p>
            <a:pPr algn="ctr">
              <a:lnSpc>
                <a:spcPct val="90000"/>
              </a:lnSpc>
            </a:pPr>
            <a:r>
              <a:rPr lang="de-DE" sz="1400" dirty="0"/>
              <a:t># </a:t>
            </a:r>
            <a:r>
              <a:rPr lang="de-DE" sz="1400" dirty="0" err="1" smtClean="0"/>
              <a:t>of</a:t>
            </a:r>
            <a:endParaRPr lang="de-DE" sz="1400" dirty="0"/>
          </a:p>
        </p:txBody>
      </p:sp>
      <p:sp>
        <p:nvSpPr>
          <p:cNvPr id="84" name="Rectangle 57"/>
          <p:cNvSpPr>
            <a:spLocks noChangeArrowheads="1"/>
          </p:cNvSpPr>
          <p:nvPr/>
        </p:nvSpPr>
        <p:spPr bwMode="auto">
          <a:xfrm>
            <a:off x="3203810" y="234885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smtClean="0"/>
              <a:t>i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1400" b="1" dirty="0" smtClean="0"/>
              <a:t>j</a:t>
            </a:r>
            <a:endParaRPr lang="de-DE" sz="1400" b="1" dirty="0"/>
          </a:p>
          <a:p>
            <a:pPr algn="ctr">
              <a:lnSpc>
                <a:spcPct val="90000"/>
              </a:lnSpc>
            </a:pPr>
            <a:r>
              <a:rPr lang="de-DE" sz="1400" dirty="0"/>
              <a:t># </a:t>
            </a:r>
            <a:r>
              <a:rPr lang="de-DE" sz="1400" dirty="0" err="1" smtClean="0"/>
              <a:t>of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20877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562" grpId="0" animBg="1"/>
      <p:bldP spid="1301563" grpId="0" animBg="1"/>
      <p:bldP spid="1301564" grpId="0" animBg="1"/>
      <p:bldP spid="130156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620713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Create </a:t>
            </a:r>
            <a:r>
              <a:rPr lang="de-DE" dirty="0" err="1" smtClean="0">
                <a:solidFill>
                  <a:schemeClr val="tx1"/>
                </a:solidFill>
              </a:rPr>
              <a:t>target-orientated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actions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 rot="-5400000">
            <a:off x="-28654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49239" name="AutoShape 7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40" name="Text Box 8"/>
            <p:cNvSpPr txBox="1">
              <a:spLocks noChangeArrowheads="1"/>
            </p:cNvSpPr>
            <p:nvPr/>
          </p:nvSpPr>
          <p:spPr bwMode="auto">
            <a:xfrm>
              <a:off x="1752" y="1163"/>
              <a:ext cx="22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chemeClr val="accent2"/>
                  </a:solidFill>
                </a:rPr>
                <a:t>worldwide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innovative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supplier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49241" name="Text Box 9"/>
            <p:cNvSpPr txBox="1">
              <a:spLocks noChangeArrowheads="1"/>
            </p:cNvSpPr>
            <p:nvPr/>
          </p:nvSpPr>
          <p:spPr bwMode="auto">
            <a:xfrm>
              <a:off x="1752" y="890"/>
              <a:ext cx="22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start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to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be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a</a:t>
              </a:r>
              <a:r>
                <a:rPr lang="de-DE" sz="1400" b="1" dirty="0">
                  <a:solidFill>
                    <a:srgbClr val="C83C3C"/>
                  </a:solidFill>
                </a:rPr>
                <a:t/>
              </a:r>
              <a:br>
                <a:rPr lang="de-DE" sz="1400" b="1" dirty="0">
                  <a:solidFill>
                    <a:srgbClr val="C83C3C"/>
                  </a:solidFill>
                </a:rPr>
              </a:br>
              <a:r>
                <a:rPr lang="de-DE" sz="1400" b="1" dirty="0" err="1">
                  <a:solidFill>
                    <a:srgbClr val="C83C3C"/>
                  </a:solidFill>
                </a:rPr>
                <a:t>technological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market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leader</a:t>
              </a:r>
              <a:endParaRPr lang="de-DE" sz="1400" b="1" dirty="0">
                <a:solidFill>
                  <a:srgbClr val="C83C3C"/>
                </a:solidFill>
              </a:endParaRPr>
            </a:p>
          </p:txBody>
        </p:sp>
        <p:sp>
          <p:nvSpPr>
            <p:cNvPr id="49242" name="Text Box 10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>
                  <a:solidFill>
                    <a:srgbClr val="009900"/>
                  </a:solidFill>
                </a:rPr>
                <a:t>number of jointly developed innovations</a:t>
              </a:r>
            </a:p>
          </p:txBody>
        </p:sp>
      </p:grpSp>
      <p:sp>
        <p:nvSpPr>
          <p:cNvPr id="49160" name="Rectangle 11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1" name="Rectangle 12"/>
          <p:cNvSpPr>
            <a:spLocks noChangeArrowheads="1"/>
          </p:cNvSpPr>
          <p:nvPr/>
        </p:nvSpPr>
        <p:spPr bwMode="auto">
          <a:xfrm>
            <a:off x="4840288" y="58388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2" name="Rectangle 13"/>
          <p:cNvSpPr>
            <a:spLocks noChangeArrowheads="1"/>
          </p:cNvSpPr>
          <p:nvPr/>
        </p:nvSpPr>
        <p:spPr bwMode="auto">
          <a:xfrm>
            <a:off x="3184525" y="58388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3" name="Rectangle 14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4" name="Rectangle 15"/>
          <p:cNvSpPr>
            <a:spLocks noChangeArrowheads="1"/>
          </p:cNvSpPr>
          <p:nvPr/>
        </p:nvSpPr>
        <p:spPr bwMode="auto">
          <a:xfrm>
            <a:off x="4840288" y="525780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5" name="Rectangle 16"/>
          <p:cNvSpPr>
            <a:spLocks noChangeArrowheads="1"/>
          </p:cNvSpPr>
          <p:nvPr/>
        </p:nvSpPr>
        <p:spPr bwMode="auto">
          <a:xfrm>
            <a:off x="3184525" y="525780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6" name="Rectangle 17"/>
          <p:cNvSpPr>
            <a:spLocks noChangeArrowheads="1"/>
          </p:cNvSpPr>
          <p:nvPr/>
        </p:nvSpPr>
        <p:spPr bwMode="auto">
          <a:xfrm>
            <a:off x="6516688" y="5157788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7" name="Rectangle 18"/>
          <p:cNvSpPr>
            <a:spLocks noChangeArrowheads="1"/>
          </p:cNvSpPr>
          <p:nvPr/>
        </p:nvSpPr>
        <p:spPr bwMode="auto">
          <a:xfrm>
            <a:off x="4840288" y="467677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8" name="Rectangle 19"/>
          <p:cNvSpPr>
            <a:spLocks noChangeArrowheads="1"/>
          </p:cNvSpPr>
          <p:nvPr/>
        </p:nvSpPr>
        <p:spPr bwMode="auto">
          <a:xfrm>
            <a:off x="3184525" y="467677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69" name="Rectangle 20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70" name="Rectangle 21"/>
          <p:cNvSpPr>
            <a:spLocks noChangeArrowheads="1"/>
          </p:cNvSpPr>
          <p:nvPr/>
        </p:nvSpPr>
        <p:spPr bwMode="auto">
          <a:xfrm>
            <a:off x="4859338" y="371633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71" name="Rectangle 22"/>
          <p:cNvSpPr>
            <a:spLocks noChangeArrowheads="1"/>
          </p:cNvSpPr>
          <p:nvPr/>
        </p:nvSpPr>
        <p:spPr bwMode="auto">
          <a:xfrm>
            <a:off x="3184525" y="409575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72" name="Rectangle 23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73" name="Rectangle 24"/>
          <p:cNvSpPr>
            <a:spLocks noChangeArrowheads="1"/>
          </p:cNvSpPr>
          <p:nvPr/>
        </p:nvSpPr>
        <p:spPr bwMode="auto">
          <a:xfrm>
            <a:off x="4840288" y="35147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74" name="Rectangle 25"/>
          <p:cNvSpPr>
            <a:spLocks noChangeArrowheads="1"/>
          </p:cNvSpPr>
          <p:nvPr/>
        </p:nvSpPr>
        <p:spPr bwMode="auto">
          <a:xfrm>
            <a:off x="3184525" y="35147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49176" name="Rectangle 27"/>
          <p:cNvSpPr>
            <a:spLocks noChangeArrowheads="1"/>
          </p:cNvSpPr>
          <p:nvPr/>
        </p:nvSpPr>
        <p:spPr bwMode="auto">
          <a:xfrm>
            <a:off x="3184525" y="2349500"/>
            <a:ext cx="1655763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higher revenue</a:t>
            </a:r>
            <a:br>
              <a:rPr lang="de-DE" sz="1400"/>
            </a:br>
            <a:endParaRPr lang="de-DE" sz="1400"/>
          </a:p>
          <a:p>
            <a:pPr algn="ctr">
              <a:lnSpc>
                <a:spcPct val="90000"/>
              </a:lnSpc>
            </a:pPr>
            <a:r>
              <a:rPr lang="de-DE" sz="1400" b="1"/>
              <a:t>extension of sales dept.</a:t>
            </a:r>
          </a:p>
          <a:p>
            <a:pPr algn="ctr">
              <a:lnSpc>
                <a:spcPct val="90000"/>
              </a:lnSpc>
            </a:pPr>
            <a:r>
              <a:rPr lang="de-DE" sz="1400" i="1"/>
              <a:t>sale potential</a:t>
            </a:r>
          </a:p>
        </p:txBody>
      </p:sp>
      <p:sp>
        <p:nvSpPr>
          <p:cNvPr id="49177" name="Rectangle 28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49178" name="Line 29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79" name="Line 30"/>
          <p:cNvSpPr>
            <a:spLocks noChangeShapeType="1"/>
          </p:cNvSpPr>
          <p:nvPr/>
        </p:nvSpPr>
        <p:spPr bwMode="auto">
          <a:xfrm>
            <a:off x="952500" y="4114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0" name="Line 31"/>
          <p:cNvSpPr>
            <a:spLocks noChangeShapeType="1"/>
          </p:cNvSpPr>
          <p:nvPr/>
        </p:nvSpPr>
        <p:spPr bwMode="auto">
          <a:xfrm>
            <a:off x="952500" y="47244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1" name="Line 32"/>
          <p:cNvSpPr>
            <a:spLocks noChangeShapeType="1"/>
          </p:cNvSpPr>
          <p:nvPr/>
        </p:nvSpPr>
        <p:spPr bwMode="auto">
          <a:xfrm>
            <a:off x="952500" y="53149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2" name="Line 33"/>
          <p:cNvSpPr>
            <a:spLocks noChangeShapeType="1"/>
          </p:cNvSpPr>
          <p:nvPr/>
        </p:nvSpPr>
        <p:spPr bwMode="auto">
          <a:xfrm>
            <a:off x="952500" y="59245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3" name="Line 34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4" name="Line 35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5" name="Line 36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6" name="Line 37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7" name="Line 38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8" name="Line 39"/>
          <p:cNvSpPr>
            <a:spLocks noChangeShapeType="1"/>
          </p:cNvSpPr>
          <p:nvPr/>
        </p:nvSpPr>
        <p:spPr bwMode="auto">
          <a:xfrm flipH="1">
            <a:off x="8172450" y="2349500"/>
            <a:ext cx="0" cy="4175125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89" name="Line 40"/>
          <p:cNvSpPr>
            <a:spLocks noChangeShapeType="1"/>
          </p:cNvSpPr>
          <p:nvPr/>
        </p:nvSpPr>
        <p:spPr bwMode="auto">
          <a:xfrm>
            <a:off x="952500" y="653415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90" name="Rectangle 41"/>
          <p:cNvSpPr>
            <a:spLocks noChangeArrowheads="1"/>
          </p:cNvSpPr>
          <p:nvPr/>
        </p:nvSpPr>
        <p:spPr bwMode="auto">
          <a:xfrm>
            <a:off x="971550" y="3513138"/>
            <a:ext cx="504825" cy="301148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grpSp>
        <p:nvGrpSpPr>
          <p:cNvPr id="49191" name="Group 42"/>
          <p:cNvGrpSpPr>
            <a:grpSpLocks/>
          </p:cNvGrpSpPr>
          <p:nvPr/>
        </p:nvGrpSpPr>
        <p:grpSpPr bwMode="auto">
          <a:xfrm>
            <a:off x="1042988" y="3500438"/>
            <a:ext cx="2160587" cy="3024187"/>
            <a:chOff x="657" y="2205"/>
            <a:chExt cx="1361" cy="1905"/>
          </a:xfrm>
        </p:grpSpPr>
        <p:sp>
          <p:nvSpPr>
            <p:cNvPr id="49234" name="Text Box 43"/>
            <p:cNvSpPr txBox="1">
              <a:spLocks noChangeArrowheads="1"/>
            </p:cNvSpPr>
            <p:nvPr/>
          </p:nvSpPr>
          <p:spPr bwMode="auto">
            <a:xfrm rot="-5400000">
              <a:off x="-145" y="3007"/>
              <a:ext cx="1815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de-DE" sz="1600" b="1"/>
                <a:t>Perspectives</a:t>
              </a:r>
            </a:p>
          </p:txBody>
        </p:sp>
        <p:sp>
          <p:nvSpPr>
            <p:cNvPr id="49235" name="Rectangle 44"/>
            <p:cNvSpPr>
              <a:spLocks noChangeArrowheads="1"/>
            </p:cNvSpPr>
            <p:nvPr/>
          </p:nvSpPr>
          <p:spPr bwMode="auto">
            <a:xfrm>
              <a:off x="930" y="3733"/>
              <a:ext cx="1088" cy="377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0" bIns="0"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Cost</a:t>
              </a:r>
              <a:r>
                <a:rPr lang="de-DE" sz="500"/>
                <a:t>  </a:t>
              </a:r>
              <a:r>
                <a:rPr lang="de-DE" sz="1400"/>
                <a:t>consciousness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fin. &amp; controlling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Cash Flow </a:t>
              </a:r>
            </a:p>
          </p:txBody>
        </p:sp>
        <p:sp>
          <p:nvSpPr>
            <p:cNvPr id="49236" name="Rectangle 45"/>
            <p:cNvSpPr>
              <a:spLocks noChangeArrowheads="1"/>
            </p:cNvSpPr>
            <p:nvPr/>
          </p:nvSpPr>
          <p:spPr bwMode="auto">
            <a:xfrm>
              <a:off x="930" y="3355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Reliability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Partners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Audits </a:t>
              </a:r>
            </a:p>
          </p:txBody>
        </p:sp>
        <p:sp>
          <p:nvSpPr>
            <p:cNvPr id="49237" name="Rectangle 47"/>
            <p:cNvSpPr>
              <a:spLocks noChangeArrowheads="1"/>
            </p:cNvSpPr>
            <p:nvPr/>
          </p:nvSpPr>
          <p:spPr bwMode="auto">
            <a:xfrm>
              <a:off x="930" y="2599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dedication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 i="1"/>
                <a:t>employees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CIP-Groups</a:t>
              </a:r>
            </a:p>
          </p:txBody>
        </p:sp>
        <p:sp>
          <p:nvSpPr>
            <p:cNvPr id="49238" name="Rectangle 48"/>
            <p:cNvSpPr>
              <a:spLocks noChangeArrowheads="1"/>
            </p:cNvSpPr>
            <p:nvPr/>
          </p:nvSpPr>
          <p:spPr bwMode="auto">
            <a:xfrm>
              <a:off x="930" y="2220"/>
              <a:ext cx="1088" cy="379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70000"/>
                </a:lnSpc>
              </a:pPr>
              <a:r>
                <a:rPr lang="de-DE" sz="1400"/>
                <a:t>Customer retention</a:t>
              </a:r>
              <a:br>
                <a:rPr lang="de-DE" sz="1400"/>
              </a:br>
              <a:r>
                <a:rPr lang="de-DE" sz="1400" b="1"/>
                <a:t>Customers</a:t>
              </a:r>
              <a:br>
                <a:rPr lang="de-DE" sz="1400" b="1"/>
              </a:br>
              <a:r>
                <a:rPr lang="de-DE" sz="1400" i="1"/>
                <a:t>New contracts</a:t>
              </a:r>
              <a:r>
                <a:rPr lang="de-DE" sz="2000" b="1"/>
                <a:t> </a:t>
              </a:r>
            </a:p>
          </p:txBody>
        </p:sp>
      </p:grpSp>
      <p:sp>
        <p:nvSpPr>
          <p:cNvPr id="49192" name="Line 49"/>
          <p:cNvSpPr>
            <a:spLocks noChangeShapeType="1"/>
          </p:cNvSpPr>
          <p:nvPr/>
        </p:nvSpPr>
        <p:spPr bwMode="auto">
          <a:xfrm>
            <a:off x="1476375" y="3524250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93" name="Line 50"/>
          <p:cNvSpPr>
            <a:spLocks noChangeShapeType="1"/>
          </p:cNvSpPr>
          <p:nvPr/>
        </p:nvSpPr>
        <p:spPr bwMode="auto">
          <a:xfrm>
            <a:off x="1476375" y="412591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94" name="Line 51"/>
          <p:cNvSpPr>
            <a:spLocks noChangeShapeType="1"/>
          </p:cNvSpPr>
          <p:nvPr/>
        </p:nvSpPr>
        <p:spPr bwMode="auto">
          <a:xfrm>
            <a:off x="1476375" y="472598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95" name="Line 52"/>
          <p:cNvSpPr>
            <a:spLocks noChangeShapeType="1"/>
          </p:cNvSpPr>
          <p:nvPr/>
        </p:nvSpPr>
        <p:spPr bwMode="auto">
          <a:xfrm>
            <a:off x="1476375" y="532606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96" name="Line 53"/>
          <p:cNvSpPr>
            <a:spLocks noChangeShapeType="1"/>
          </p:cNvSpPr>
          <p:nvPr/>
        </p:nvSpPr>
        <p:spPr bwMode="auto">
          <a:xfrm>
            <a:off x="1476375" y="592613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97" name="Line 54"/>
          <p:cNvSpPr>
            <a:spLocks noChangeShapeType="1"/>
          </p:cNvSpPr>
          <p:nvPr/>
        </p:nvSpPr>
        <p:spPr bwMode="auto">
          <a:xfrm>
            <a:off x="1476375" y="6524625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98" name="Line 55"/>
          <p:cNvSpPr>
            <a:spLocks noChangeShapeType="1"/>
          </p:cNvSpPr>
          <p:nvPr/>
        </p:nvSpPr>
        <p:spPr bwMode="auto">
          <a:xfrm>
            <a:off x="14763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199" name="Line 56"/>
          <p:cNvSpPr>
            <a:spLocks noChangeShapeType="1"/>
          </p:cNvSpPr>
          <p:nvPr/>
        </p:nvSpPr>
        <p:spPr bwMode="auto">
          <a:xfrm>
            <a:off x="32035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49200" name="Rectangle 57"/>
          <p:cNvSpPr>
            <a:spLocks noChangeArrowheads="1"/>
          </p:cNvSpPr>
          <p:nvPr/>
        </p:nvSpPr>
        <p:spPr bwMode="auto">
          <a:xfrm>
            <a:off x="4840288" y="234950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image</a:t>
            </a:r>
            <a:br>
              <a:rPr lang="de-DE" sz="1400"/>
            </a:br>
            <a:r>
              <a:rPr lang="de-DE" sz="140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1400" b="1"/>
              <a:t>jointly developed innovations</a:t>
            </a:r>
          </a:p>
          <a:p>
            <a:pPr algn="ctr">
              <a:lnSpc>
                <a:spcPct val="90000"/>
              </a:lnSpc>
            </a:pPr>
            <a:r>
              <a:rPr lang="de-DE" sz="1400"/>
              <a:t># of projects</a:t>
            </a:r>
          </a:p>
        </p:txBody>
      </p:sp>
      <p:sp>
        <p:nvSpPr>
          <p:cNvPr id="1303610" name="Rectangle 58"/>
          <p:cNvSpPr>
            <a:spLocks noChangeArrowheads="1"/>
          </p:cNvSpPr>
          <p:nvPr/>
        </p:nvSpPr>
        <p:spPr bwMode="auto">
          <a:xfrm>
            <a:off x="3203575" y="3529013"/>
            <a:ext cx="1655763" cy="576262"/>
          </a:xfrm>
          <a:prstGeom prst="rect">
            <a:avLst/>
          </a:prstGeom>
          <a:solidFill>
            <a:srgbClr val="00FF00">
              <a:alpha val="76862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3612" name="AutoShape 60"/>
          <p:cNvSpPr>
            <a:spLocks noChangeArrowheads="1"/>
          </p:cNvSpPr>
          <p:nvPr/>
        </p:nvSpPr>
        <p:spPr bwMode="auto">
          <a:xfrm rot="-5400000">
            <a:off x="3223419" y="3737769"/>
            <a:ext cx="144462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3613" name="AutoShape 61"/>
          <p:cNvSpPr>
            <a:spLocks noChangeArrowheads="1"/>
          </p:cNvSpPr>
          <p:nvPr/>
        </p:nvSpPr>
        <p:spPr bwMode="auto">
          <a:xfrm>
            <a:off x="3546475" y="3486150"/>
            <a:ext cx="144463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3614" name="Text Box 62"/>
          <p:cNvSpPr txBox="1">
            <a:spLocks noChangeArrowheads="1"/>
          </p:cNvSpPr>
          <p:nvPr/>
        </p:nvSpPr>
        <p:spPr bwMode="auto">
          <a:xfrm>
            <a:off x="3330575" y="3573463"/>
            <a:ext cx="865188" cy="519112"/>
          </a:xfrm>
          <a:prstGeom prst="rect">
            <a:avLst/>
          </a:prstGeom>
          <a:solidFill>
            <a:srgbClr val="6EE47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/>
              <a:t>a</a:t>
            </a:r>
            <a:r>
              <a:rPr lang="de-DE" sz="1000" b="1" smtClean="0"/>
              <a:t>rget</a:t>
            </a:r>
            <a:endParaRPr lang="de-DE" sz="1000" b="1"/>
          </a:p>
          <a:p>
            <a:pPr eaLnBrk="1" hangingPunct="1"/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pPr eaLnBrk="1" hangingPunct="1"/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15" name="Text Box 63"/>
          <p:cNvSpPr txBox="1">
            <a:spLocks noChangeArrowheads="1"/>
          </p:cNvSpPr>
          <p:nvPr/>
        </p:nvSpPr>
        <p:spPr bwMode="auto">
          <a:xfrm>
            <a:off x="3763963" y="37020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16" name="Text Box 64"/>
          <p:cNvSpPr txBox="1">
            <a:spLocks noChangeArrowheads="1"/>
          </p:cNvSpPr>
          <p:nvPr/>
        </p:nvSpPr>
        <p:spPr bwMode="auto">
          <a:xfrm>
            <a:off x="3475038" y="4060825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17" name="Text Box 65"/>
          <p:cNvSpPr txBox="1">
            <a:spLocks noChangeArrowheads="1"/>
          </p:cNvSpPr>
          <p:nvPr/>
        </p:nvSpPr>
        <p:spPr bwMode="auto">
          <a:xfrm>
            <a:off x="4138613" y="400526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18" name="Text Box 66"/>
          <p:cNvSpPr txBox="1">
            <a:spLocks noChangeArrowheads="1"/>
          </p:cNvSpPr>
          <p:nvPr/>
        </p:nvSpPr>
        <p:spPr bwMode="auto">
          <a:xfrm>
            <a:off x="4627563" y="3557588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19" name="Text Box 67"/>
          <p:cNvSpPr txBox="1">
            <a:spLocks noChangeArrowheads="1"/>
          </p:cNvSpPr>
          <p:nvPr/>
        </p:nvSpPr>
        <p:spPr bwMode="auto">
          <a:xfrm>
            <a:off x="5348288" y="3773488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0" name="Text Box 68"/>
          <p:cNvSpPr txBox="1">
            <a:spLocks noChangeArrowheads="1"/>
          </p:cNvSpPr>
          <p:nvPr/>
        </p:nvSpPr>
        <p:spPr bwMode="auto">
          <a:xfrm>
            <a:off x="4843463" y="3989388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1" name="Text Box 69"/>
          <p:cNvSpPr txBox="1">
            <a:spLocks noChangeArrowheads="1"/>
          </p:cNvSpPr>
          <p:nvPr/>
        </p:nvSpPr>
        <p:spPr bwMode="auto">
          <a:xfrm>
            <a:off x="5491163" y="42783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2" name="Text Box 70"/>
          <p:cNvSpPr txBox="1">
            <a:spLocks noChangeArrowheads="1"/>
          </p:cNvSpPr>
          <p:nvPr/>
        </p:nvSpPr>
        <p:spPr bwMode="auto">
          <a:xfrm>
            <a:off x="6804025" y="3716338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3" name="Text Box 71"/>
          <p:cNvSpPr txBox="1">
            <a:spLocks noChangeArrowheads="1"/>
          </p:cNvSpPr>
          <p:nvPr/>
        </p:nvSpPr>
        <p:spPr bwMode="auto">
          <a:xfrm>
            <a:off x="6859588" y="42783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4" name="Text Box 72"/>
          <p:cNvSpPr txBox="1">
            <a:spLocks noChangeArrowheads="1"/>
          </p:cNvSpPr>
          <p:nvPr/>
        </p:nvSpPr>
        <p:spPr bwMode="auto">
          <a:xfrm>
            <a:off x="3619500" y="4565650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5" name="Text Box 73"/>
          <p:cNvSpPr txBox="1">
            <a:spLocks noChangeArrowheads="1"/>
          </p:cNvSpPr>
          <p:nvPr/>
        </p:nvSpPr>
        <p:spPr bwMode="auto">
          <a:xfrm>
            <a:off x="4556125" y="4565650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6" name="Text Box 74"/>
          <p:cNvSpPr txBox="1">
            <a:spLocks noChangeArrowheads="1"/>
          </p:cNvSpPr>
          <p:nvPr/>
        </p:nvSpPr>
        <p:spPr bwMode="auto">
          <a:xfrm>
            <a:off x="5132388" y="47815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7" name="Text Box 75"/>
          <p:cNvSpPr txBox="1">
            <a:spLocks noChangeArrowheads="1"/>
          </p:cNvSpPr>
          <p:nvPr/>
        </p:nvSpPr>
        <p:spPr bwMode="auto">
          <a:xfrm>
            <a:off x="6499225" y="4781550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8" name="Text Box 76"/>
          <p:cNvSpPr txBox="1">
            <a:spLocks noChangeArrowheads="1"/>
          </p:cNvSpPr>
          <p:nvPr/>
        </p:nvSpPr>
        <p:spPr bwMode="auto">
          <a:xfrm>
            <a:off x="6283325" y="5141913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29" name="Text Box 77"/>
          <p:cNvSpPr txBox="1">
            <a:spLocks noChangeArrowheads="1"/>
          </p:cNvSpPr>
          <p:nvPr/>
        </p:nvSpPr>
        <p:spPr bwMode="auto">
          <a:xfrm>
            <a:off x="7019925" y="5013325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0" name="Text Box 78"/>
          <p:cNvSpPr txBox="1">
            <a:spLocks noChangeArrowheads="1"/>
          </p:cNvSpPr>
          <p:nvPr/>
        </p:nvSpPr>
        <p:spPr bwMode="auto">
          <a:xfrm>
            <a:off x="5564188" y="53578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1" name="Text Box 79"/>
          <p:cNvSpPr txBox="1">
            <a:spLocks noChangeArrowheads="1"/>
          </p:cNvSpPr>
          <p:nvPr/>
        </p:nvSpPr>
        <p:spPr bwMode="auto">
          <a:xfrm>
            <a:off x="4556125" y="5068888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2" name="Text Box 80"/>
          <p:cNvSpPr txBox="1">
            <a:spLocks noChangeArrowheads="1"/>
          </p:cNvSpPr>
          <p:nvPr/>
        </p:nvSpPr>
        <p:spPr bwMode="auto">
          <a:xfrm>
            <a:off x="3403600" y="5286375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3" name="Text Box 81"/>
          <p:cNvSpPr txBox="1">
            <a:spLocks noChangeArrowheads="1"/>
          </p:cNvSpPr>
          <p:nvPr/>
        </p:nvSpPr>
        <p:spPr bwMode="auto">
          <a:xfrm>
            <a:off x="3763963" y="56451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4" name="Text Box 82"/>
          <p:cNvSpPr txBox="1">
            <a:spLocks noChangeArrowheads="1"/>
          </p:cNvSpPr>
          <p:nvPr/>
        </p:nvSpPr>
        <p:spPr bwMode="auto">
          <a:xfrm>
            <a:off x="3259138" y="58610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5" name="Text Box 83"/>
          <p:cNvSpPr txBox="1">
            <a:spLocks noChangeArrowheads="1"/>
          </p:cNvSpPr>
          <p:nvPr/>
        </p:nvSpPr>
        <p:spPr bwMode="auto">
          <a:xfrm>
            <a:off x="4627563" y="56451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6" name="Text Box 84"/>
          <p:cNvSpPr txBox="1">
            <a:spLocks noChangeArrowheads="1"/>
          </p:cNvSpPr>
          <p:nvPr/>
        </p:nvSpPr>
        <p:spPr bwMode="auto">
          <a:xfrm>
            <a:off x="5132388" y="57896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7" name="Text Box 85"/>
          <p:cNvSpPr txBox="1">
            <a:spLocks noChangeArrowheads="1"/>
          </p:cNvSpPr>
          <p:nvPr/>
        </p:nvSpPr>
        <p:spPr bwMode="auto">
          <a:xfrm>
            <a:off x="6427788" y="5718175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8" name="Text Box 86"/>
          <p:cNvSpPr txBox="1">
            <a:spLocks noChangeArrowheads="1"/>
          </p:cNvSpPr>
          <p:nvPr/>
        </p:nvSpPr>
        <p:spPr bwMode="auto">
          <a:xfrm>
            <a:off x="3635375" y="6021388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39" name="Text Box 87"/>
          <p:cNvSpPr txBox="1">
            <a:spLocks noChangeArrowheads="1"/>
          </p:cNvSpPr>
          <p:nvPr/>
        </p:nvSpPr>
        <p:spPr bwMode="auto">
          <a:xfrm>
            <a:off x="4195763" y="6078538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40" name="Text Box 88"/>
          <p:cNvSpPr txBox="1">
            <a:spLocks noChangeArrowheads="1"/>
          </p:cNvSpPr>
          <p:nvPr/>
        </p:nvSpPr>
        <p:spPr bwMode="auto">
          <a:xfrm>
            <a:off x="5578475" y="6021388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41" name="Text Box 89"/>
          <p:cNvSpPr txBox="1">
            <a:spLocks noChangeArrowheads="1"/>
          </p:cNvSpPr>
          <p:nvPr/>
        </p:nvSpPr>
        <p:spPr bwMode="auto">
          <a:xfrm>
            <a:off x="6875463" y="60055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3642" name="Text Box 90"/>
          <p:cNvSpPr txBox="1">
            <a:spLocks noChangeArrowheads="1"/>
          </p:cNvSpPr>
          <p:nvPr/>
        </p:nvSpPr>
        <p:spPr bwMode="auto">
          <a:xfrm>
            <a:off x="6156325" y="4076700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pic>
        <p:nvPicPr>
          <p:cNvPr id="49233" name="Picture 2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643563"/>
            <a:ext cx="1200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27"/>
          <p:cNvSpPr>
            <a:spLocks noChangeArrowheads="1"/>
          </p:cNvSpPr>
          <p:nvPr/>
        </p:nvSpPr>
        <p:spPr bwMode="auto">
          <a:xfrm>
            <a:off x="6497638" y="2349500"/>
            <a:ext cx="1655762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err="1"/>
              <a:t>d</a:t>
            </a:r>
            <a:r>
              <a:rPr lang="de-DE" sz="1400" dirty="0" err="1" smtClean="0"/>
              <a:t>evelopment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1300" b="1" dirty="0" err="1" smtClean="0"/>
              <a:t>Recruitement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of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internat</a:t>
            </a:r>
            <a:r>
              <a:rPr lang="de-DE" sz="1300" b="1" dirty="0" smtClean="0"/>
              <a:t>. </a:t>
            </a:r>
            <a:r>
              <a:rPr lang="de-DE" sz="1300" b="1" dirty="0" err="1"/>
              <a:t>o</a:t>
            </a:r>
            <a:r>
              <a:rPr lang="de-DE" sz="1300" b="1" dirty="0" err="1" smtClean="0"/>
              <a:t>riented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engineers</a:t>
            </a:r>
            <a:endParaRPr lang="de-DE" sz="1300" b="1" dirty="0" smtClean="0"/>
          </a:p>
          <a:p>
            <a:pPr algn="ctr">
              <a:lnSpc>
                <a:spcPct val="90000"/>
              </a:lnSpc>
            </a:pPr>
            <a:r>
              <a:rPr lang="de-DE" sz="1400" i="1" dirty="0" smtClean="0"/>
              <a:t>#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employments</a:t>
            </a:r>
            <a:endParaRPr lang="de-DE" sz="1400" i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50"/>
                                        <p:tgtEl>
                                          <p:spTgt spid="130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50"/>
                                        <p:tgtEl>
                                          <p:spTgt spid="130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50"/>
                                        <p:tgtEl>
                                          <p:spTgt spid="130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50"/>
                                        <p:tgtEl>
                                          <p:spTgt spid="130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50"/>
                                        <p:tgtEl>
                                          <p:spTgt spid="130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50"/>
                                        <p:tgtEl>
                                          <p:spTgt spid="130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50"/>
                                        <p:tgtEl>
                                          <p:spTgt spid="130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50"/>
                                        <p:tgtEl>
                                          <p:spTgt spid="130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50"/>
                                        <p:tgtEl>
                                          <p:spTgt spid="130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50"/>
                                        <p:tgtEl>
                                          <p:spTgt spid="130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50"/>
                                        <p:tgtEl>
                                          <p:spTgt spid="130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50"/>
                                        <p:tgtEl>
                                          <p:spTgt spid="130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50"/>
                                        <p:tgtEl>
                                          <p:spTgt spid="130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50"/>
                                        <p:tgtEl>
                                          <p:spTgt spid="130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50"/>
                                        <p:tgtEl>
                                          <p:spTgt spid="130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50"/>
                                        <p:tgtEl>
                                          <p:spTgt spid="130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50"/>
                                        <p:tgtEl>
                                          <p:spTgt spid="130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50"/>
                                        <p:tgtEl>
                                          <p:spTgt spid="130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50"/>
                                        <p:tgtEl>
                                          <p:spTgt spid="130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5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50"/>
                                        <p:tgtEl>
                                          <p:spTgt spid="130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50"/>
                                        <p:tgtEl>
                                          <p:spTgt spid="130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5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50"/>
                                        <p:tgtEl>
                                          <p:spTgt spid="130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50"/>
                                        <p:tgtEl>
                                          <p:spTgt spid="130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50"/>
                                        <p:tgtEl>
                                          <p:spTgt spid="130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50"/>
                                        <p:tgtEl>
                                          <p:spTgt spid="130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75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150"/>
                                        <p:tgtEl>
                                          <p:spTgt spid="130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150"/>
                                        <p:tgtEl>
                                          <p:spTgt spid="130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50"/>
                                        <p:tgtEl>
                                          <p:spTgt spid="130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610" grpId="0" animBg="1"/>
      <p:bldP spid="1303612" grpId="0" animBg="1"/>
      <p:bldP spid="1303613" grpId="0" animBg="1"/>
      <p:bldP spid="1303614" grpId="0" animBg="1"/>
      <p:bldP spid="1303615" grpId="0" animBg="1"/>
      <p:bldP spid="1303616" grpId="0" animBg="1"/>
      <p:bldP spid="1303617" grpId="0" animBg="1"/>
      <p:bldP spid="1303618" grpId="0" animBg="1"/>
      <p:bldP spid="1303619" grpId="0" animBg="1"/>
      <p:bldP spid="1303620" grpId="0" animBg="1"/>
      <p:bldP spid="1303621" grpId="0" animBg="1"/>
      <p:bldP spid="1303622" grpId="0" animBg="1"/>
      <p:bldP spid="1303623" grpId="0" animBg="1"/>
      <p:bldP spid="1303624" grpId="0" animBg="1"/>
      <p:bldP spid="1303625" grpId="0" animBg="1"/>
      <p:bldP spid="1303626" grpId="0" animBg="1"/>
      <p:bldP spid="1303627" grpId="0" animBg="1"/>
      <p:bldP spid="1303628" grpId="0" animBg="1"/>
      <p:bldP spid="1303629" grpId="0" animBg="1"/>
      <p:bldP spid="1303630" grpId="0" animBg="1"/>
      <p:bldP spid="1303631" grpId="0" animBg="1"/>
      <p:bldP spid="1303632" grpId="0" animBg="1"/>
      <p:bldP spid="1303633" grpId="0" animBg="1"/>
      <p:bldP spid="1303634" grpId="0" animBg="1"/>
      <p:bldP spid="1303635" grpId="0" animBg="1"/>
      <p:bldP spid="1303636" grpId="0" animBg="1"/>
      <p:bldP spid="1303637" grpId="0" animBg="1"/>
      <p:bldP spid="1303638" grpId="0" animBg="1"/>
      <p:bldP spid="1303639" grpId="0" animBg="1"/>
      <p:bldP spid="1303640" grpId="0" animBg="1"/>
      <p:bldP spid="1303641" grpId="0" animBg="1"/>
      <p:bldP spid="130364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0FA19713-FD7F-410B-A177-F932F411159F}" type="slidenum">
              <a:rPr lang="de-DE" sz="800"/>
              <a:pPr algn="r"/>
              <a:t>73</a:t>
            </a:fld>
            <a:endParaRPr lang="de-DE" sz="8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877888"/>
            <a:ext cx="8353425" cy="981075"/>
          </a:xfrm>
        </p:spPr>
        <p:txBody>
          <a:bodyPr/>
          <a:lstStyle/>
          <a:p>
            <a:pPr marL="1616075" indent="-1616075"/>
            <a:r>
              <a:rPr lang="de-DE" dirty="0" smtClean="0">
                <a:solidFill>
                  <a:schemeClr val="tx1"/>
                </a:solidFill>
              </a:rPr>
              <a:t>So </a:t>
            </a:r>
            <a:r>
              <a:rPr lang="de-DE" dirty="0" err="1" smtClean="0">
                <a:solidFill>
                  <a:schemeClr val="tx1"/>
                </a:solidFill>
              </a:rPr>
              <a:t>many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</a:t>
            </a:r>
            <a:r>
              <a:rPr lang="de-DE" dirty="0" err="1" smtClean="0">
                <a:solidFill>
                  <a:schemeClr val="tx1"/>
                </a:solidFill>
              </a:rPr>
              <a:t>AI´s</a:t>
            </a:r>
            <a:endParaRPr lang="de-DE" dirty="0" smtClean="0"/>
          </a:p>
        </p:txBody>
      </p:sp>
      <p:pic>
        <p:nvPicPr>
          <p:cNvPr id="50181" name="Picture 6" descr="250 ZAK"/>
          <p:cNvPicPr>
            <a:picLocks noChangeAspect="1" noChangeArrowheads="1"/>
          </p:cNvPicPr>
          <p:nvPr/>
        </p:nvPicPr>
        <p:blipFill>
          <a:blip r:embed="rId3" cstate="print"/>
          <a:srcRect t="29318"/>
          <a:stretch>
            <a:fillRect/>
          </a:stretch>
        </p:blipFill>
        <p:spPr bwMode="auto">
          <a:xfrm>
            <a:off x="466725" y="1917700"/>
            <a:ext cx="83534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CFB3BAA5-2B7C-4F1C-BE02-2E981DD96B00}" type="slidenum">
              <a:rPr lang="de-DE" sz="800"/>
              <a:pPr algn="r"/>
              <a:t>74</a:t>
            </a:fld>
            <a:endParaRPr lang="de-DE" sz="800"/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395288" y="2349500"/>
            <a:ext cx="83534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r>
              <a:rPr lang="en-GB" dirty="0"/>
              <a:t>Example: customers</a:t>
            </a:r>
            <a:endParaRPr lang="en-GB" i="1" dirty="0"/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468313" y="2997200"/>
            <a:ext cx="7056437" cy="2519363"/>
          </a:xfrm>
          <a:prstGeom prst="rect">
            <a:avLst/>
          </a:prstGeom>
          <a:solidFill>
            <a:srgbClr val="78FF78"/>
          </a:solidFill>
          <a:ln w="28575" algn="ctr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611188" y="3140075"/>
            <a:ext cx="6697662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75000"/>
              </a:spcBef>
              <a:tabLst>
                <a:tab pos="1433513" algn="l"/>
              </a:tabLst>
            </a:pPr>
            <a:r>
              <a:rPr lang="en-GB" sz="2200" b="1" dirty="0" smtClean="0">
                <a:solidFill>
                  <a:srgbClr val="C83C3C"/>
                </a:solidFill>
              </a:rPr>
              <a:t>T</a:t>
            </a:r>
            <a:r>
              <a:rPr lang="en-GB" sz="2200" dirty="0" smtClean="0"/>
              <a:t>arget:</a:t>
            </a:r>
            <a:r>
              <a:rPr lang="en-GB" sz="2200" dirty="0"/>
              <a:t>	awake </a:t>
            </a:r>
            <a:r>
              <a:rPr lang="en-GB" sz="2200" dirty="0" smtClean="0"/>
              <a:t>knowledge</a:t>
            </a:r>
            <a:endParaRPr lang="en-GB" sz="2200" dirty="0"/>
          </a:p>
          <a:p>
            <a:pPr>
              <a:spcBef>
                <a:spcPct val="75000"/>
              </a:spcBef>
              <a:tabLst>
                <a:tab pos="1433513" algn="l"/>
              </a:tabLst>
            </a:pPr>
            <a:r>
              <a:rPr lang="en-GB" sz="2200" b="1" dirty="0">
                <a:solidFill>
                  <a:srgbClr val="C83C3C"/>
                </a:solidFill>
              </a:rPr>
              <a:t>A</a:t>
            </a:r>
            <a:r>
              <a:rPr lang="en-GB" sz="2200" dirty="0"/>
              <a:t>ction:	customer visits approx. 8 weeks 	after </a:t>
            </a:r>
            <a:br>
              <a:rPr lang="en-GB" sz="2200" dirty="0"/>
            </a:br>
            <a:r>
              <a:rPr lang="en-GB" sz="2200" dirty="0"/>
              <a:t>                   first </a:t>
            </a:r>
            <a:r>
              <a:rPr lang="en-GB" sz="2200" dirty="0" smtClean="0"/>
              <a:t>fair-meeting</a:t>
            </a:r>
            <a:endParaRPr lang="en-GB" sz="2200" dirty="0"/>
          </a:p>
          <a:p>
            <a:pPr>
              <a:spcBef>
                <a:spcPct val="75000"/>
              </a:spcBef>
              <a:tabLst>
                <a:tab pos="1433513" algn="l"/>
              </a:tabLst>
            </a:pPr>
            <a:r>
              <a:rPr lang="en-GB" sz="2200" b="1" i="1" dirty="0">
                <a:solidFill>
                  <a:srgbClr val="C83C3C"/>
                </a:solidFill>
              </a:rPr>
              <a:t>I</a:t>
            </a:r>
            <a:r>
              <a:rPr lang="en-GB" sz="2200" i="1" dirty="0"/>
              <a:t>ndicator:	number of visited customers</a:t>
            </a:r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5940425" y="2997200"/>
            <a:ext cx="1584325" cy="1439863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6659563" y="3217863"/>
            <a:ext cx="8636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 dirty="0" smtClean="0"/>
              <a:t>ST </a:t>
            </a:r>
            <a:r>
              <a:rPr lang="de-DE" sz="2200" dirty="0"/>
              <a:t>1</a:t>
            </a:r>
          </a:p>
        </p:txBody>
      </p:sp>
      <p:sp>
        <p:nvSpPr>
          <p:cNvPr id="51209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1075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dirty="0" smtClean="0"/>
              <a:t>For each development field of the company there have to be developed actions supporting the achievement of the goals</a:t>
            </a:r>
          </a:p>
        </p:txBody>
      </p:sp>
      <p:pic>
        <p:nvPicPr>
          <p:cNvPr id="51211" name="Picture 8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516563"/>
            <a:ext cx="1368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51400" y="836640"/>
            <a:ext cx="8641200" cy="5616780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7" name="Foliennummernplatzhalter 5"/>
          <p:cNvSpPr txBox="1">
            <a:spLocks noGrp="1"/>
          </p:cNvSpPr>
          <p:nvPr/>
        </p:nvSpPr>
        <p:spPr bwMode="auto">
          <a:xfrm>
            <a:off x="7131050" y="645318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E757572F-2914-4B4B-96A3-B2E82307441E}" type="slidenum">
              <a:rPr lang="de-DE" sz="800"/>
              <a:pPr algn="r"/>
              <a:t>75</a:t>
            </a:fld>
            <a:endParaRPr lang="de-DE" sz="800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411163" y="879475"/>
            <a:ext cx="83534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35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Exercise 9: Target-Action-Indicator (TAI)</a:t>
            </a: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937566" y="1612953"/>
            <a:ext cx="7748587" cy="73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Aft>
                <a:spcPts val="1200"/>
              </a:spcAft>
            </a:pPr>
            <a:r>
              <a:rPr lang="en-GB" sz="2000" dirty="0"/>
              <a:t>What exactly do we have </a:t>
            </a:r>
            <a:r>
              <a:rPr lang="en-GB" sz="2000" dirty="0" smtClean="0"/>
              <a:t>to </a:t>
            </a:r>
            <a:r>
              <a:rPr lang="en-GB" sz="2000" dirty="0"/>
              <a:t>do now to </a:t>
            </a:r>
            <a:r>
              <a:rPr lang="en-GB" sz="2000" dirty="0" smtClean="0"/>
              <a:t>achieve our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strategical </a:t>
            </a:r>
            <a:r>
              <a:rPr lang="en-GB" sz="2000" dirty="0"/>
              <a:t>goals in </a:t>
            </a:r>
            <a:r>
              <a:rPr lang="en-GB" sz="2000" dirty="0" smtClean="0"/>
              <a:t>2015 and 2016: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T</a:t>
            </a:r>
            <a:r>
              <a:rPr lang="en-GB" sz="2000" dirty="0" smtClean="0"/>
              <a:t>arget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A</a:t>
            </a:r>
            <a:r>
              <a:rPr lang="en-GB" sz="2000" dirty="0" smtClean="0"/>
              <a:t>ction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I</a:t>
            </a:r>
            <a:r>
              <a:rPr lang="en-GB" sz="2000" dirty="0" smtClean="0"/>
              <a:t>ndicator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GB" sz="2000" dirty="0" smtClean="0"/>
              <a:t>All three points please on one moderation-card – readable written</a:t>
            </a:r>
          </a:p>
          <a:p>
            <a:pPr marL="357188" indent="-357188">
              <a:spcBef>
                <a:spcPct val="50000"/>
              </a:spcBef>
              <a:buClr>
                <a:srgbClr val="C83C3C"/>
              </a:buClr>
              <a:buSzPct val="125000"/>
            </a:pPr>
            <a:endParaRPr lang="en-US" sz="2000" dirty="0" smtClean="0"/>
          </a:p>
          <a:p>
            <a:pPr marL="0" lvl="1">
              <a:spcBef>
                <a:spcPct val="50000"/>
              </a:spcBef>
              <a:buClr>
                <a:srgbClr val="C83C3C"/>
              </a:buClr>
              <a:buSzPct val="125000"/>
            </a:pPr>
            <a:r>
              <a:rPr lang="en-US" sz="2000" dirty="0" smtClean="0"/>
              <a:t>You have 30 minutes time 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600"/>
              </a:spcAft>
            </a:pPr>
            <a:endParaRPr lang="en-GB" sz="2000" dirty="0"/>
          </a:p>
        </p:txBody>
      </p:sp>
      <p:sp>
        <p:nvSpPr>
          <p:cNvPr id="1454088" name="AutoShape 8"/>
          <p:cNvSpPr>
            <a:spLocks noChangeArrowheads="1"/>
          </p:cNvSpPr>
          <p:nvPr/>
        </p:nvSpPr>
        <p:spPr bwMode="auto">
          <a:xfrm rot="-5400000">
            <a:off x="562769" y="1612106"/>
            <a:ext cx="288925" cy="481013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C83C3C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8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72043" y="2924930"/>
            <a:ext cx="7056437" cy="2519363"/>
          </a:xfrm>
          <a:prstGeom prst="rect">
            <a:avLst/>
          </a:prstGeom>
          <a:solidFill>
            <a:srgbClr val="78FF78"/>
          </a:solidFill>
          <a:ln w="28575" algn="ctr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9458" name="Rechteck 9"/>
          <p:cNvSpPr>
            <a:spLocks noChangeArrowheads="1"/>
          </p:cNvSpPr>
          <p:nvPr/>
        </p:nvSpPr>
        <p:spPr bwMode="auto">
          <a:xfrm>
            <a:off x="251400" y="836614"/>
            <a:ext cx="8642350" cy="1120246"/>
          </a:xfrm>
          <a:prstGeom prst="rect">
            <a:avLst/>
          </a:prstGeom>
          <a:solidFill>
            <a:srgbClr val="CA5526">
              <a:alpha val="28627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628775"/>
            <a:ext cx="7772400" cy="4824413"/>
          </a:xfrm>
        </p:spPr>
        <p:txBody>
          <a:bodyPr/>
          <a:lstStyle/>
          <a:p>
            <a:pPr marL="268287" lvl="1" indent="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DE" dirty="0" smtClean="0"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628650" lvl="1" indent="-360363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  <a:defRPr/>
            </a:pPr>
            <a:endParaRPr lang="de-DE" dirty="0" smtClean="0"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266700" lvl="2" indent="0">
              <a:spcBef>
                <a:spcPct val="0"/>
              </a:spcBef>
              <a:buSzPct val="100000"/>
              <a:buNone/>
              <a:defRPr/>
            </a:pPr>
            <a:endParaRPr lang="de-DE" dirty="0" smtClean="0">
              <a:ea typeface="Times New Roman" pitchFamily="18" charset="0"/>
              <a:cs typeface="Arial" charset="0"/>
            </a:endParaRPr>
          </a:p>
          <a:p>
            <a:pPr marL="457200" lvl="1" indent="-457200" eaLnBrk="1" hangingPunct="1">
              <a:buClr>
                <a:srgbClr val="002060"/>
              </a:buClr>
              <a:buSzPct val="120000"/>
              <a:defRPr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72402"/>
              </p:ext>
            </p:extLst>
          </p:nvPr>
        </p:nvGraphicFramePr>
        <p:xfrm>
          <a:off x="250825" y="646219"/>
          <a:ext cx="8642350" cy="131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77">
                <a:tc gridSpan="2"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Exercise-results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77">
                <a:tc>
                  <a:txBody>
                    <a:bodyPr/>
                    <a:lstStyle/>
                    <a:p>
                      <a:pPr marL="268288" indent="-268288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Target-Action-Indicator (TAI)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57">
                <a:tc gridSpan="2"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Please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moderations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cards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23169" y="3105083"/>
            <a:ext cx="6697662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75000"/>
              </a:spcBef>
              <a:tabLst>
                <a:tab pos="1433513" algn="l"/>
              </a:tabLst>
            </a:pPr>
            <a:r>
              <a:rPr lang="en-GB" sz="2200" b="1" smtClean="0">
                <a:solidFill>
                  <a:srgbClr val="C83C3C"/>
                </a:solidFill>
              </a:rPr>
              <a:t>T</a:t>
            </a:r>
            <a:r>
              <a:rPr lang="en-GB" sz="2200" smtClean="0"/>
              <a:t>arget:</a:t>
            </a:r>
            <a:r>
              <a:rPr lang="en-GB" sz="2200" dirty="0"/>
              <a:t>	</a:t>
            </a:r>
          </a:p>
          <a:p>
            <a:pPr>
              <a:spcBef>
                <a:spcPct val="75000"/>
              </a:spcBef>
              <a:tabLst>
                <a:tab pos="1433513" algn="l"/>
              </a:tabLst>
            </a:pPr>
            <a:r>
              <a:rPr lang="en-GB" sz="2200" b="1" dirty="0">
                <a:solidFill>
                  <a:srgbClr val="C83C3C"/>
                </a:solidFill>
              </a:rPr>
              <a:t>A</a:t>
            </a:r>
            <a:r>
              <a:rPr lang="en-GB" sz="2200" dirty="0"/>
              <a:t>ction:	</a:t>
            </a:r>
          </a:p>
          <a:p>
            <a:pPr>
              <a:spcBef>
                <a:spcPct val="75000"/>
              </a:spcBef>
              <a:tabLst>
                <a:tab pos="1433513" algn="l"/>
              </a:tabLst>
            </a:pPr>
            <a:r>
              <a:rPr lang="en-GB" sz="2200" b="1" i="1" dirty="0">
                <a:solidFill>
                  <a:srgbClr val="C83C3C"/>
                </a:solidFill>
              </a:rPr>
              <a:t>I</a:t>
            </a:r>
            <a:r>
              <a:rPr lang="en-GB" sz="2200" i="1" dirty="0"/>
              <a:t>ndicator</a:t>
            </a:r>
            <a:r>
              <a:rPr lang="en-GB" sz="2200" i="1" dirty="0" smtClean="0"/>
              <a:t>:</a:t>
            </a:r>
            <a:br>
              <a:rPr lang="en-GB" sz="2200" i="1" dirty="0" smtClean="0"/>
            </a:br>
            <a:r>
              <a:rPr lang="en-GB" sz="2200" i="1" dirty="0" smtClean="0"/>
              <a:t/>
            </a:r>
            <a:br>
              <a:rPr lang="en-GB" sz="2200" i="1" dirty="0" smtClean="0"/>
            </a:br>
            <a:r>
              <a:rPr lang="en-GB" sz="2000" i="1" dirty="0" smtClean="0"/>
              <a:t>green: clients,  blue: staff,  white: owner,  yellow: deliverers</a:t>
            </a:r>
            <a:r>
              <a:rPr lang="en-GB" sz="2000" i="1" dirty="0"/>
              <a:t>	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444155" y="2997277"/>
            <a:ext cx="1584325" cy="1439863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60290" y="2933319"/>
            <a:ext cx="136660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200" dirty="0" err="1"/>
              <a:t>s</a:t>
            </a:r>
            <a:r>
              <a:rPr lang="de-DE" sz="2200" dirty="0" err="1" smtClean="0"/>
              <a:t>trategic</a:t>
            </a:r>
            <a:r>
              <a:rPr lang="de-DE" sz="2200" dirty="0" smtClean="0"/>
              <a:t> </a:t>
            </a:r>
            <a:r>
              <a:rPr lang="de-DE" sz="2200" dirty="0" err="1" smtClean="0"/>
              <a:t>topic</a:t>
            </a:r>
            <a:r>
              <a:rPr lang="de-DE" sz="2200" dirty="0" smtClean="0"/>
              <a:t> x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1711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liennummernplatzhalter 4"/>
          <p:cNvSpPr txBox="1">
            <a:spLocks noGrp="1"/>
          </p:cNvSpPr>
          <p:nvPr/>
        </p:nvSpPr>
        <p:spPr bwMode="auto">
          <a:xfrm>
            <a:off x="8677274" y="64531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36000" anchor="b"/>
          <a:lstStyle/>
          <a:p>
            <a:pPr algn="r"/>
            <a:fld id="{6A78BBB8-24E1-448F-BB5B-5B6A9D21F291}" type="slidenum">
              <a:rPr lang="de-DE" sz="800"/>
              <a:pPr algn="r"/>
              <a:t>77</a:t>
            </a:fld>
            <a:endParaRPr lang="de-DE" sz="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0800000">
            <a:off x="449013" y="1570026"/>
            <a:ext cx="7634535" cy="4992217"/>
          </a:xfrm>
          <a:prstGeom prst="rect">
            <a:avLst/>
          </a:prstGeom>
          <a:gradFill rotWithShape="1">
            <a:gsLst>
              <a:gs pos="0">
                <a:srgbClr val="D9FFF0"/>
              </a:gs>
              <a:gs pos="100000">
                <a:srgbClr val="85FFCE">
                  <a:alpha val="79999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7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2663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Combine a strategy with the Balanced Scorecard</a:t>
            </a:r>
            <a:endParaRPr lang="de-DE" dirty="0" smtClean="0"/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870567" y="1570027"/>
            <a:ext cx="835342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 dirty="0"/>
              <a:t>Agenda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Friedag 2015</a:t>
            </a:r>
            <a:endParaRPr lang="de-DE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49013" y="5295171"/>
            <a:ext cx="7634536" cy="463550"/>
            <a:chOff x="69" y="1672"/>
            <a:chExt cx="2811" cy="29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0" y="1672"/>
              <a:ext cx="2800" cy="29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B2"/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69" y="1673"/>
              <a:ext cx="2811" cy="291"/>
              <a:chOff x="69" y="1673"/>
              <a:chExt cx="2811" cy="291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-7" y="1752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669" y="1749"/>
                <a:ext cx="288" cy="135"/>
              </a:xfrm>
              <a:prstGeom prst="triangle">
                <a:avLst>
                  <a:gd name="adj" fmla="val 50000"/>
                </a:avLst>
              </a:prstGeom>
              <a:solidFill>
                <a:srgbClr val="C83C3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41209" y="1721029"/>
            <a:ext cx="7142342" cy="395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  <a:tabLst>
                <a:tab pos="452438" algn="l"/>
              </a:tabLst>
            </a:pPr>
            <a:endParaRPr lang="de-DE" b="1" dirty="0"/>
          </a:p>
          <a:p>
            <a:pPr marL="1166813" indent="-1166813">
              <a:tabLst>
                <a:tab pos="444500" algn="l"/>
              </a:tabLst>
            </a:pPr>
            <a:r>
              <a:rPr lang="en-GB" sz="1800" dirty="0" smtClean="0"/>
              <a:t>01	</a:t>
            </a:r>
            <a:r>
              <a:rPr lang="de-DE" sz="1800" dirty="0" smtClean="0"/>
              <a:t>08:00</a:t>
            </a:r>
            <a:r>
              <a:rPr lang="de-DE" sz="1800" dirty="0"/>
              <a:t>  </a:t>
            </a:r>
            <a:r>
              <a:rPr lang="de-DE" sz="1800" dirty="0" err="1" smtClean="0"/>
              <a:t>overview</a:t>
            </a:r>
            <a:r>
              <a:rPr lang="de-DE" sz="1800" dirty="0" smtClean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strategy</a:t>
            </a:r>
            <a:r>
              <a:rPr lang="de-DE" sz="1800" dirty="0"/>
              <a:t>, </a:t>
            </a:r>
            <a:r>
              <a:rPr lang="de-DE" sz="1800" dirty="0" err="1"/>
              <a:t>why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br>
              <a:rPr lang="de-DE" sz="1800" dirty="0"/>
            </a:br>
            <a:endParaRPr lang="de-DE" sz="900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02	</a:t>
            </a:r>
            <a:r>
              <a:rPr lang="de-DE" sz="1800" dirty="0"/>
              <a:t>08:30  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mission</a:t>
            </a:r>
            <a:r>
              <a:rPr lang="de-DE" sz="1800" dirty="0"/>
              <a:t> / </a:t>
            </a:r>
            <a:r>
              <a:rPr lang="de-DE" sz="1800" dirty="0" err="1"/>
              <a:t>vision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03	09:30</a:t>
            </a:r>
            <a:r>
              <a:rPr lang="de-DE" sz="1800" dirty="0"/>
              <a:t> </a:t>
            </a:r>
            <a:r>
              <a:rPr lang="de-DE" sz="1800" dirty="0" smtClean="0"/>
              <a:t>	internal </a:t>
            </a:r>
            <a:r>
              <a:rPr lang="de-DE" sz="1800" dirty="0" err="1"/>
              <a:t>analysis</a:t>
            </a:r>
            <a:r>
              <a:rPr lang="de-DE" sz="1800" dirty="0"/>
              <a:t> and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  <a:r>
              <a:rPr lang="de-DE" sz="1800" dirty="0" err="1"/>
              <a:t>choice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04	09:50</a:t>
            </a:r>
            <a:r>
              <a:rPr lang="de-DE" sz="1800" dirty="0"/>
              <a:t> 	</a:t>
            </a:r>
            <a:r>
              <a:rPr lang="de-DE" sz="1800" dirty="0" err="1" smtClean="0"/>
              <a:t>practica</a:t>
            </a:r>
            <a:r>
              <a:rPr lang="de-DE" sz="1800" dirty="0" smtClean="0"/>
              <a:t> </a:t>
            </a:r>
            <a:r>
              <a:rPr lang="de-DE" sz="1800" dirty="0" err="1"/>
              <a:t>exercise</a:t>
            </a:r>
            <a:r>
              <a:rPr lang="de-DE" sz="1800" dirty="0"/>
              <a:t> in 2 </a:t>
            </a:r>
            <a:r>
              <a:rPr lang="de-DE" sz="1800" dirty="0" err="1"/>
              <a:t>groups</a:t>
            </a:r>
            <a:r>
              <a:rPr lang="de-DE" sz="1800" dirty="0"/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/>
              <a:t>goals</a:t>
            </a:r>
            <a:r>
              <a:rPr lang="de-DE" sz="1800" dirty="0"/>
              <a:t> (</a:t>
            </a:r>
            <a:r>
              <a:rPr lang="de-DE" sz="1800" dirty="0" err="1"/>
              <a:t>topics</a:t>
            </a:r>
            <a:r>
              <a:rPr lang="de-DE" sz="1800" dirty="0"/>
              <a:t>)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years</a:t>
            </a:r>
            <a:r>
              <a:rPr lang="de-DE" sz="1800" dirty="0"/>
              <a:t> –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presentation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900" b="1" dirty="0" smtClean="0"/>
              <a:t> </a:t>
            </a:r>
            <a:endParaRPr lang="de-DE" sz="900" b="1" dirty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05	10:50 </a:t>
            </a:r>
            <a:r>
              <a:rPr lang="de-DE" sz="1800" dirty="0"/>
              <a:t> 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/>
              <a:t>important</a:t>
            </a:r>
            <a:r>
              <a:rPr lang="de-DE" sz="1800" dirty="0"/>
              <a:t> </a:t>
            </a:r>
            <a:r>
              <a:rPr lang="de-DE" sz="1800" dirty="0" err="1" smtClean="0"/>
              <a:t>stakeholders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06	11:10  	</a:t>
            </a:r>
            <a:r>
              <a:rPr lang="de-DE" sz="1800" dirty="0" err="1" smtClean="0"/>
              <a:t>practical</a:t>
            </a:r>
            <a:r>
              <a:rPr lang="de-DE" sz="1800" dirty="0" smtClean="0"/>
              <a:t> </a:t>
            </a:r>
            <a:r>
              <a:rPr lang="de-DE" sz="1800" dirty="0" err="1" smtClean="0"/>
              <a:t>exercise</a:t>
            </a:r>
            <a:r>
              <a:rPr lang="de-DE" sz="1800" dirty="0" smtClean="0"/>
              <a:t> in 2 </a:t>
            </a:r>
            <a:r>
              <a:rPr lang="de-DE" sz="1800" dirty="0" err="1" smtClean="0"/>
              <a:t>groups</a:t>
            </a:r>
            <a:r>
              <a:rPr lang="de-DE" sz="1800" dirty="0" smtClean="0"/>
              <a:t>: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actions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900" b="1" dirty="0" smtClean="0"/>
          </a:p>
          <a:p>
            <a:pPr marL="1166813" indent="-1166813">
              <a:tabLst>
                <a:tab pos="444500" algn="l"/>
              </a:tabLst>
            </a:pPr>
            <a:r>
              <a:rPr lang="de-DE" sz="1800" dirty="0" smtClean="0"/>
              <a:t>07</a:t>
            </a:r>
            <a:r>
              <a:rPr lang="de-DE" sz="1800" dirty="0" smtClean="0"/>
              <a:t>	11:40</a:t>
            </a:r>
            <a:r>
              <a:rPr lang="de-DE" sz="1800" dirty="0"/>
              <a:t>  </a:t>
            </a:r>
            <a:r>
              <a:rPr lang="de-DE" sz="1800" dirty="0" err="1" smtClean="0"/>
              <a:t>conclusion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 smtClean="0"/>
              <a:t>process</a:t>
            </a:r>
            <a:r>
              <a:rPr lang="de-DE" sz="1800" dirty="0"/>
              <a:t/>
            </a:r>
            <a:br>
              <a:rPr lang="de-DE" sz="1800" dirty="0"/>
            </a:br>
            <a:endParaRPr lang="de-DE" sz="900" b="1" dirty="0"/>
          </a:p>
          <a:p>
            <a:pPr marL="1166813" indent="-1166813">
              <a:lnSpc>
                <a:spcPct val="120000"/>
              </a:lnSpc>
              <a:spcBef>
                <a:spcPct val="50000"/>
              </a:spcBef>
              <a:tabLst>
                <a:tab pos="452438" algn="l"/>
              </a:tabLst>
            </a:pPr>
            <a:r>
              <a:rPr lang="de-DE" sz="18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146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3203810" y="1628750"/>
            <a:ext cx="271145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I.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Identification</a:t>
            </a: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of</a:t>
            </a:r>
            <a:r>
              <a:rPr lang="de-DE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de-DE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objectives</a:t>
            </a:r>
            <a:endParaRPr lang="de-D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(</a:t>
            </a: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key image, key objective, </a:t>
            </a:r>
            <a:b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</a:br>
            <a:r>
              <a:rPr lang="en-US" sz="1200" b="1" i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key indicator</a:t>
            </a:r>
            <a:r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)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5988050" y="2662212"/>
            <a:ext cx="2159000" cy="719138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II. Develop strategic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action frame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6324600" y="4143350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III. Complete action frame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with actions (collect ideas)</a:t>
            </a:r>
          </a:p>
        </p:txBody>
      </p:sp>
      <p:sp>
        <p:nvSpPr>
          <p:cNvPr id="1271813" name="Text Box 5"/>
          <p:cNvSpPr txBox="1">
            <a:spLocks noChangeArrowheads="1"/>
          </p:cNvSpPr>
          <p:nvPr/>
        </p:nvSpPr>
        <p:spPr bwMode="auto">
          <a:xfrm>
            <a:off x="5372100" y="5629250"/>
            <a:ext cx="2159000" cy="719137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EEFFDD"/>
              </a:gs>
              <a:gs pos="100000">
                <a:srgbClr val="66FF33"/>
              </a:gs>
            </a:gsLst>
            <a:lin ang="5400000" scaled="1"/>
          </a:gradFill>
          <a:ln w="9525" algn="ctr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>
                <a:latin typeface="Arial" pitchFamily="34" charset="0"/>
              </a:rPr>
              <a:t>IV. Bundle actions into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de-DE" sz="1200" b="1">
                <a:latin typeface="Arial" pitchFamily="34" charset="0"/>
              </a:rPr>
              <a:t>strategic projects</a:t>
            </a:r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1600200" y="5629250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V. Reporting with the </a:t>
            </a:r>
          </a:p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Balanced Scorecard</a:t>
            </a: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635000" y="4143350"/>
            <a:ext cx="2159000" cy="719137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/>
            <a:r>
              <a:rPr lang="de-DE" sz="1200" b="1">
                <a:solidFill>
                  <a:schemeClr val="bg2"/>
                </a:solidFill>
              </a:rPr>
              <a:t>VI. Arrange the BSC into the </a:t>
            </a:r>
          </a:p>
          <a:p>
            <a:pPr algn="ctr"/>
            <a:r>
              <a:rPr lang="de-DE" sz="1200" b="1">
                <a:solidFill>
                  <a:schemeClr val="bg2"/>
                </a:solidFill>
              </a:rPr>
              <a:t>process of leading</a:t>
            </a:r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996950" y="2662212"/>
            <a:ext cx="2159000" cy="719138"/>
          </a:xfrm>
          <a:prstGeom prst="rect">
            <a:avLst/>
          </a:prstGeom>
          <a:noFill/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de-DE" sz="1200" b="1">
                <a:solidFill>
                  <a:schemeClr val="bg2"/>
                </a:solidFill>
              </a:rPr>
              <a:t>VII. Organize learning process</a:t>
            </a:r>
          </a:p>
        </p:txBody>
      </p:sp>
      <p:sp>
        <p:nvSpPr>
          <p:cNvPr id="56331" name="AutoShape 9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1478878 w 21600"/>
              <a:gd name="T1" fmla="*/ 196172480 h 21600"/>
              <a:gd name="T2" fmla="*/ 70306652 w 21600"/>
              <a:gd name="T3" fmla="*/ 299444786 h 21600"/>
              <a:gd name="T4" fmla="*/ 103991358 w 21600"/>
              <a:gd name="T5" fmla="*/ 208105823 h 21600"/>
              <a:gd name="T6" fmla="*/ 10680480 w 21600"/>
              <a:gd name="T7" fmla="*/ 42085311 h 21600"/>
              <a:gd name="T8" fmla="*/ 161604537 w 21600"/>
              <a:gd name="T9" fmla="*/ 29946587 h 21600"/>
              <a:gd name="T10" fmla="*/ 173722901 w 21600"/>
              <a:gd name="T11" fmla="*/ 1808706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02" y="7056"/>
                </a:moveTo>
                <a:cubicBezTo>
                  <a:pt x="5513" y="8101"/>
                  <a:pt x="5025" y="9428"/>
                  <a:pt x="5025" y="10799"/>
                </a:cubicBezTo>
                <a:cubicBezTo>
                  <a:pt x="5024" y="11715"/>
                  <a:pt x="5242" y="12618"/>
                  <a:pt x="5660" y="13433"/>
                </a:cubicBezTo>
                <a:lnTo>
                  <a:pt x="1188" y="15724"/>
                </a:lnTo>
                <a:cubicBezTo>
                  <a:pt x="407" y="14200"/>
                  <a:pt x="0" y="12512"/>
                  <a:pt x="0" y="10800"/>
                </a:cubicBezTo>
                <a:cubicBezTo>
                  <a:pt x="-1" y="8234"/>
                  <a:pt x="913" y="5752"/>
                  <a:pt x="2576" y="3799"/>
                </a:cubicBezTo>
                <a:lnTo>
                  <a:pt x="520" y="2049"/>
                </a:lnTo>
                <a:lnTo>
                  <a:pt x="7868" y="1458"/>
                </a:lnTo>
                <a:lnTo>
                  <a:pt x="8458" y="8806"/>
                </a:lnTo>
                <a:lnTo>
                  <a:pt x="6402" y="705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2" name="AutoShape 10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82609769 w 21600"/>
              <a:gd name="T1" fmla="*/ 394521929 h 21600"/>
              <a:gd name="T2" fmla="*/ 222031688 w 21600"/>
              <a:gd name="T3" fmla="*/ 391954567 h 21600"/>
              <a:gd name="T4" fmla="*/ 147473408 w 21600"/>
              <a:gd name="T5" fmla="*/ 314048320 h 21600"/>
              <a:gd name="T6" fmla="*/ -49212555 w 21600"/>
              <a:gd name="T7" fmla="*/ 280363704 h 21600"/>
              <a:gd name="T8" fmla="*/ 32863209 w 21600"/>
              <a:gd name="T9" fmla="*/ 153019053 h 21600"/>
              <a:gd name="T10" fmla="*/ 160228417 w 21600"/>
              <a:gd name="T11" fmla="*/ 23511528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162" y="12017"/>
                </a:moveTo>
                <a:cubicBezTo>
                  <a:pt x="5735" y="14672"/>
                  <a:pt x="8083" y="16568"/>
                  <a:pt x="10800" y="16568"/>
                </a:cubicBezTo>
                <a:cubicBezTo>
                  <a:pt x="10802" y="16567"/>
                  <a:pt x="10804" y="16567"/>
                  <a:pt x="10806" y="16567"/>
                </a:cubicBezTo>
                <a:lnTo>
                  <a:pt x="10813" y="21599"/>
                </a:lnTo>
                <a:cubicBezTo>
                  <a:pt x="10808" y="21599"/>
                  <a:pt x="10804" y="21599"/>
                  <a:pt x="10800" y="21600"/>
                </a:cubicBezTo>
                <a:cubicBezTo>
                  <a:pt x="5714" y="21600"/>
                  <a:pt x="1317" y="18051"/>
                  <a:pt x="243" y="13080"/>
                </a:cubicBezTo>
                <a:lnTo>
                  <a:pt x="-2396" y="13650"/>
                </a:lnTo>
                <a:lnTo>
                  <a:pt x="1600" y="7450"/>
                </a:lnTo>
                <a:lnTo>
                  <a:pt x="7801" y="11447"/>
                </a:lnTo>
                <a:lnTo>
                  <a:pt x="5162" y="12017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3" name="AutoShape 11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308667093 w 21600"/>
              <a:gd name="T1" fmla="*/ 425926746 h 21600"/>
              <a:gd name="T2" fmla="*/ 381767098 w 21600"/>
              <a:gd name="T3" fmla="*/ 277282698 h 21600"/>
              <a:gd name="T4" fmla="*/ 267526467 w 21600"/>
              <a:gd name="T5" fmla="*/ 329268184 h 21600"/>
              <a:gd name="T6" fmla="*/ 105634475 w 21600"/>
              <a:gd name="T7" fmla="*/ 473578430 h 21600"/>
              <a:gd name="T8" fmla="*/ 52827556 w 21600"/>
              <a:gd name="T9" fmla="*/ 330295186 h 21600"/>
              <a:gd name="T10" fmla="*/ 196131348 w 21600"/>
              <a:gd name="T11" fmla="*/ 2774882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8418" y="15961"/>
                </a:moveTo>
                <a:cubicBezTo>
                  <a:pt x="9164" y="16306"/>
                  <a:pt x="9977" y="16485"/>
                  <a:pt x="10800" y="16485"/>
                </a:cubicBezTo>
                <a:cubicBezTo>
                  <a:pt x="13221" y="16484"/>
                  <a:pt x="15377" y="14950"/>
                  <a:pt x="16171" y="12662"/>
                </a:cubicBezTo>
                <a:lnTo>
                  <a:pt x="21003" y="14338"/>
                </a:lnTo>
                <a:cubicBezTo>
                  <a:pt x="19496" y="18685"/>
                  <a:pt x="15400" y="21599"/>
                  <a:pt x="10800" y="21600"/>
                </a:cubicBezTo>
                <a:cubicBezTo>
                  <a:pt x="9237" y="21600"/>
                  <a:pt x="7693" y="21260"/>
                  <a:pt x="6274" y="20606"/>
                </a:cubicBezTo>
                <a:lnTo>
                  <a:pt x="5143" y="23057"/>
                </a:lnTo>
                <a:lnTo>
                  <a:pt x="2572" y="16081"/>
                </a:lnTo>
                <a:lnTo>
                  <a:pt x="9549" y="13510"/>
                </a:lnTo>
                <a:lnTo>
                  <a:pt x="8418" y="1596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4" name="AutoShape 12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431698365 w 21600"/>
              <a:gd name="T1" fmla="*/ 293652673 h 21600"/>
              <a:gd name="T2" fmla="*/ 375564099 w 21600"/>
              <a:gd name="T3" fmla="*/ 149157513 h 21600"/>
              <a:gd name="T4" fmla="*/ 333704671 w 21600"/>
              <a:gd name="T5" fmla="*/ 260111731 h 21600"/>
              <a:gd name="T6" fmla="*/ 347342901 w 21600"/>
              <a:gd name="T7" fmla="*/ 469059679 h 21600"/>
              <a:gd name="T8" fmla="*/ 203155835 w 21600"/>
              <a:gd name="T9" fmla="*/ 421983266 h 21600"/>
              <a:gd name="T10" fmla="*/ 250252886 w 21600"/>
              <a:gd name="T11" fmla="*/ 27781683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406" y="15934"/>
                </a:moveTo>
                <a:cubicBezTo>
                  <a:pt x="15339" y="14952"/>
                  <a:pt x="16558" y="12968"/>
                  <a:pt x="16558" y="10800"/>
                </a:cubicBezTo>
                <a:cubicBezTo>
                  <a:pt x="16558" y="9949"/>
                  <a:pt x="16369" y="9109"/>
                  <a:pt x="16005" y="8339"/>
                </a:cubicBezTo>
                <a:lnTo>
                  <a:pt x="20564" y="6185"/>
                </a:lnTo>
                <a:cubicBezTo>
                  <a:pt x="21246" y="7628"/>
                  <a:pt x="21600" y="9204"/>
                  <a:pt x="21600" y="10800"/>
                </a:cubicBezTo>
                <a:cubicBezTo>
                  <a:pt x="21600" y="14866"/>
                  <a:pt x="19315" y="18588"/>
                  <a:pt x="15689" y="20430"/>
                </a:cubicBezTo>
                <a:lnTo>
                  <a:pt x="16911" y="22837"/>
                </a:lnTo>
                <a:lnTo>
                  <a:pt x="9891" y="20545"/>
                </a:lnTo>
                <a:lnTo>
                  <a:pt x="12184" y="13526"/>
                </a:lnTo>
                <a:lnTo>
                  <a:pt x="13406" y="15934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5" name="AutoShape 13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408550551 w 21600"/>
              <a:gd name="T1" fmla="*/ 102060605 h 21600"/>
              <a:gd name="T2" fmla="*/ 260070743 w 21600"/>
              <a:gd name="T3" fmla="*/ 56565665 h 21600"/>
              <a:gd name="T4" fmla="*/ 320641425 w 21600"/>
              <a:gd name="T5" fmla="*/ 158441411 h 21600"/>
              <a:gd name="T6" fmla="*/ 493419373 w 21600"/>
              <a:gd name="T7" fmla="*/ 277652453 h 21600"/>
              <a:gd name="T8" fmla="*/ 366280380 w 21600"/>
              <a:gd name="T9" fmla="*/ 361412512 h 21600"/>
              <a:gd name="T10" fmla="*/ 282499828 w 21600"/>
              <a:gd name="T11" fmla="*/ 23429365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8" y="11950"/>
                </a:moveTo>
                <a:cubicBezTo>
                  <a:pt x="16476" y="11572"/>
                  <a:pt x="16516" y="11186"/>
                  <a:pt x="16516" y="10800"/>
                </a:cubicBezTo>
                <a:cubicBezTo>
                  <a:pt x="16516" y="8139"/>
                  <a:pt x="14681" y="5831"/>
                  <a:pt x="12089" y="5231"/>
                </a:cubicBezTo>
                <a:lnTo>
                  <a:pt x="13236" y="278"/>
                </a:lnTo>
                <a:cubicBezTo>
                  <a:pt x="18132" y="1412"/>
                  <a:pt x="21600" y="5773"/>
                  <a:pt x="21600" y="10800"/>
                </a:cubicBezTo>
                <a:cubicBezTo>
                  <a:pt x="21600" y="11530"/>
                  <a:pt x="21525" y="12259"/>
                  <a:pt x="21378" y="12974"/>
                </a:cubicBezTo>
                <a:lnTo>
                  <a:pt x="24023" y="13518"/>
                </a:lnTo>
                <a:lnTo>
                  <a:pt x="17833" y="17596"/>
                </a:lnTo>
                <a:lnTo>
                  <a:pt x="13754" y="11407"/>
                </a:lnTo>
                <a:lnTo>
                  <a:pt x="16398" y="11950"/>
                </a:lnTo>
                <a:close/>
              </a:path>
            </a:pathLst>
          </a:custGeom>
          <a:solidFill>
            <a:srgbClr val="99FF33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6" name="AutoShape 14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286053059 w 21600"/>
              <a:gd name="T1" fmla="*/ 9489238 h 21600"/>
              <a:gd name="T2" fmla="*/ 176064396 w 21600"/>
              <a:gd name="T3" fmla="*/ 58599031 h 21600"/>
              <a:gd name="T4" fmla="*/ 255757364 w 21600"/>
              <a:gd name="T5" fmla="*/ 109639725 h 21600"/>
              <a:gd name="T6" fmla="*/ 432129746 w 21600"/>
              <a:gd name="T7" fmla="*/ 41099441 h 21600"/>
              <a:gd name="T8" fmla="*/ 420607146 w 21600"/>
              <a:gd name="T9" fmla="*/ 193091618 h 21600"/>
              <a:gd name="T10" fmla="*/ 268635589 w 21600"/>
              <a:gd name="T11" fmla="*/ 18156887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7" y="7081"/>
                </a:moveTo>
                <a:cubicBezTo>
                  <a:pt x="14043" y="5819"/>
                  <a:pt x="12463" y="5094"/>
                  <a:pt x="10800" y="5094"/>
                </a:cubicBezTo>
                <a:cubicBezTo>
                  <a:pt x="10279" y="5093"/>
                  <a:pt x="9761" y="5165"/>
                  <a:pt x="9259" y="5305"/>
                </a:cubicBezTo>
                <a:lnTo>
                  <a:pt x="7884" y="400"/>
                </a:lnTo>
                <a:cubicBezTo>
                  <a:pt x="8833" y="134"/>
                  <a:pt x="9814" y="-1"/>
                  <a:pt x="10800" y="0"/>
                </a:cubicBezTo>
                <a:cubicBezTo>
                  <a:pt x="13948" y="0"/>
                  <a:pt x="16939" y="1373"/>
                  <a:pt x="18991" y="3761"/>
                </a:cubicBezTo>
                <a:lnTo>
                  <a:pt x="21039" y="2001"/>
                </a:lnTo>
                <a:lnTo>
                  <a:pt x="20478" y="9401"/>
                </a:lnTo>
                <a:lnTo>
                  <a:pt x="13079" y="8840"/>
                </a:lnTo>
                <a:lnTo>
                  <a:pt x="15127" y="7081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7" name="AutoShape 15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142359036 w 21600"/>
              <a:gd name="T1" fmla="*/ 14706224 h 21600"/>
              <a:gd name="T2" fmla="*/ 108612723 w 21600"/>
              <a:gd name="T3" fmla="*/ 95981001 h 21600"/>
              <a:gd name="T4" fmla="*/ 180007877 w 21600"/>
              <a:gd name="T5" fmla="*/ 112843839 h 21600"/>
              <a:gd name="T6" fmla="*/ 221805679 w 21600"/>
              <a:gd name="T7" fmla="*/ -55456543 h 21600"/>
              <a:gd name="T8" fmla="*/ 329822816 w 21600"/>
              <a:gd name="T9" fmla="*/ 52560558 h 21600"/>
              <a:gd name="T10" fmla="*/ 221805679 w 21600"/>
              <a:gd name="T11" fmla="*/ 16057753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99" y="5118"/>
                </a:moveTo>
                <a:cubicBezTo>
                  <a:pt x="9396" y="5118"/>
                  <a:pt x="8042" y="5637"/>
                  <a:pt x="6999" y="6575"/>
                </a:cubicBezTo>
                <a:lnTo>
                  <a:pt x="3576" y="2771"/>
                </a:lnTo>
                <a:cubicBezTo>
                  <a:pt x="5559" y="987"/>
                  <a:pt x="8132" y="0"/>
                  <a:pt x="10799" y="0"/>
                </a:cubicBezTo>
                <a:lnTo>
                  <a:pt x="10799" y="-2700"/>
                </a:lnTo>
                <a:lnTo>
                  <a:pt x="16058" y="2559"/>
                </a:lnTo>
                <a:lnTo>
                  <a:pt x="10799" y="7818"/>
                </a:lnTo>
                <a:lnTo>
                  <a:pt x="10799" y="5118"/>
                </a:lnTo>
                <a:close/>
              </a:path>
            </a:pathLst>
          </a:custGeom>
          <a:solidFill>
            <a:srgbClr val="CCFF99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8" name="AutoShape 16"/>
          <p:cNvSpPr>
            <a:spLocks noChangeArrowheads="1"/>
          </p:cNvSpPr>
          <p:nvPr/>
        </p:nvSpPr>
        <p:spPr bwMode="auto">
          <a:xfrm>
            <a:off x="3000375" y="2619350"/>
            <a:ext cx="3095625" cy="3095625"/>
          </a:xfrm>
          <a:custGeom>
            <a:avLst/>
            <a:gdLst>
              <a:gd name="T0" fmla="*/ 51718434 w 21600"/>
              <a:gd name="T1" fmla="*/ 79426149 h 21600"/>
              <a:gd name="T2" fmla="*/ 91482744 w 21600"/>
              <a:gd name="T3" fmla="*/ 113377834 h 21600"/>
              <a:gd name="T4" fmla="*/ 131883932 w 21600"/>
              <a:gd name="T5" fmla="*/ 146528526 h 21600"/>
              <a:gd name="T6" fmla="*/ 9735742 w 21600"/>
              <a:gd name="T7" fmla="*/ 43194576 h 21600"/>
              <a:gd name="T8" fmla="*/ 161522417 w 21600"/>
              <a:gd name="T9" fmla="*/ 30213585 h 21600"/>
              <a:gd name="T10" fmla="*/ 174523894 w 21600"/>
              <a:gd name="T11" fmla="*/ 18197976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432" y="7121"/>
                </a:moveTo>
                <a:cubicBezTo>
                  <a:pt x="6425" y="7130"/>
                  <a:pt x="6417" y="7139"/>
                  <a:pt x="6410" y="7148"/>
                </a:cubicBezTo>
                <a:lnTo>
                  <a:pt x="2497" y="3892"/>
                </a:lnTo>
                <a:cubicBezTo>
                  <a:pt x="2511" y="3875"/>
                  <a:pt x="2525" y="3859"/>
                  <a:pt x="2539" y="3842"/>
                </a:cubicBezTo>
                <a:lnTo>
                  <a:pt x="474" y="2103"/>
                </a:lnTo>
                <a:lnTo>
                  <a:pt x="7864" y="1471"/>
                </a:lnTo>
                <a:lnTo>
                  <a:pt x="8497" y="8860"/>
                </a:lnTo>
                <a:lnTo>
                  <a:pt x="6432" y="7121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9" name="Rectangle 17"/>
          <p:cNvSpPr>
            <a:spLocks noChangeArrowheads="1"/>
          </p:cNvSpPr>
          <p:nvPr/>
        </p:nvSpPr>
        <p:spPr bwMode="auto">
          <a:xfrm rot="2256875">
            <a:off x="3286125" y="3362300"/>
            <a:ext cx="719138" cy="76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3548063" y="3941737"/>
            <a:ext cx="202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C83C3C"/>
                </a:solidFill>
              </a:rPr>
              <a:t>Communication</a:t>
            </a:r>
          </a:p>
        </p:txBody>
      </p:sp>
      <p:sp>
        <p:nvSpPr>
          <p:cNvPr id="23" name="Rectangle 19"/>
          <p:cNvSpPr txBox="1">
            <a:spLocks noChangeArrowheads="1"/>
          </p:cNvSpPr>
          <p:nvPr/>
        </p:nvSpPr>
        <p:spPr bwMode="auto">
          <a:xfrm>
            <a:off x="419735" y="881063"/>
            <a:ext cx="83534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50" kern="0" dirty="0" smtClean="0"/>
              <a:t>Implementation Steps for a Balanced Scorecard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620713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IV </a:t>
            </a:r>
            <a:r>
              <a:rPr lang="de-DE" dirty="0" err="1" smtClean="0">
                <a:solidFill>
                  <a:schemeClr val="tx1"/>
                </a:solidFill>
              </a:rPr>
              <a:t>Implement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strategic</a:t>
            </a:r>
            <a:r>
              <a:rPr lang="de-DE" dirty="0" smtClean="0">
                <a:solidFill>
                  <a:schemeClr val="tx1"/>
                </a:solidFill>
              </a:rPr>
              <a:t>                </a:t>
            </a:r>
            <a:r>
              <a:rPr lang="de-DE" dirty="0" err="1" smtClean="0">
                <a:solidFill>
                  <a:schemeClr val="tx1"/>
                </a:solidFill>
              </a:rPr>
              <a:t>projects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 rot="-5400000">
            <a:off x="-286543" y="4772819"/>
            <a:ext cx="2881312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57440" name="AutoShape 7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41" name="Text Box 8"/>
            <p:cNvSpPr txBox="1">
              <a:spLocks noChangeArrowheads="1"/>
            </p:cNvSpPr>
            <p:nvPr/>
          </p:nvSpPr>
          <p:spPr bwMode="auto">
            <a:xfrm>
              <a:off x="1752" y="1163"/>
              <a:ext cx="22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chemeClr val="accent2"/>
                  </a:solidFill>
                </a:rPr>
                <a:t>worldwide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innovative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supplier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7442" name="Text Box 9"/>
            <p:cNvSpPr txBox="1">
              <a:spLocks noChangeArrowheads="1"/>
            </p:cNvSpPr>
            <p:nvPr/>
          </p:nvSpPr>
          <p:spPr bwMode="auto">
            <a:xfrm>
              <a:off x="1752" y="890"/>
              <a:ext cx="22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start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to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be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a</a:t>
              </a:r>
              <a:r>
                <a:rPr lang="de-DE" sz="1400" b="1" dirty="0">
                  <a:solidFill>
                    <a:srgbClr val="C83C3C"/>
                  </a:solidFill>
                </a:rPr>
                <a:t/>
              </a:r>
              <a:br>
                <a:rPr lang="de-DE" sz="1400" b="1" dirty="0">
                  <a:solidFill>
                    <a:srgbClr val="C83C3C"/>
                  </a:solidFill>
                </a:rPr>
              </a:br>
              <a:r>
                <a:rPr lang="de-DE" sz="1400" b="1" dirty="0" err="1">
                  <a:solidFill>
                    <a:srgbClr val="C83C3C"/>
                  </a:solidFill>
                </a:rPr>
                <a:t>technological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market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leader</a:t>
              </a:r>
              <a:endParaRPr lang="de-DE" sz="1400" b="1" dirty="0">
                <a:solidFill>
                  <a:srgbClr val="C83C3C"/>
                </a:solidFill>
              </a:endParaRPr>
            </a:p>
          </p:txBody>
        </p:sp>
        <p:sp>
          <p:nvSpPr>
            <p:cNvPr id="57443" name="Text Box 10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>
                  <a:solidFill>
                    <a:srgbClr val="009900"/>
                  </a:solidFill>
                </a:rPr>
                <a:t>number of jointly developed innovations</a:t>
              </a:r>
            </a:p>
          </p:txBody>
        </p:sp>
      </p:grp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>
            <a:off x="4840288" y="58388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>
            <a:off x="3184525" y="58388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6" name="Rectangle 15"/>
          <p:cNvSpPr>
            <a:spLocks noChangeArrowheads="1"/>
          </p:cNvSpPr>
          <p:nvPr/>
        </p:nvSpPr>
        <p:spPr bwMode="auto">
          <a:xfrm>
            <a:off x="4840288" y="525780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7" name="Rectangle 16"/>
          <p:cNvSpPr>
            <a:spLocks noChangeArrowheads="1"/>
          </p:cNvSpPr>
          <p:nvPr/>
        </p:nvSpPr>
        <p:spPr bwMode="auto">
          <a:xfrm>
            <a:off x="3184525" y="525780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8" name="Rectangle 17"/>
          <p:cNvSpPr>
            <a:spLocks noChangeArrowheads="1"/>
          </p:cNvSpPr>
          <p:nvPr/>
        </p:nvSpPr>
        <p:spPr bwMode="auto">
          <a:xfrm>
            <a:off x="6516688" y="5157788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9" name="Rectangle 18"/>
          <p:cNvSpPr>
            <a:spLocks noChangeArrowheads="1"/>
          </p:cNvSpPr>
          <p:nvPr/>
        </p:nvSpPr>
        <p:spPr bwMode="auto">
          <a:xfrm>
            <a:off x="4840288" y="467677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0" name="Rectangle 19"/>
          <p:cNvSpPr>
            <a:spLocks noChangeArrowheads="1"/>
          </p:cNvSpPr>
          <p:nvPr/>
        </p:nvSpPr>
        <p:spPr bwMode="auto">
          <a:xfrm>
            <a:off x="3184525" y="467677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1" name="Rectangle 20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2" name="Rectangle 21"/>
          <p:cNvSpPr>
            <a:spLocks noChangeArrowheads="1"/>
          </p:cNvSpPr>
          <p:nvPr/>
        </p:nvSpPr>
        <p:spPr bwMode="auto">
          <a:xfrm>
            <a:off x="4859338" y="371633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3" name="Rectangle 22"/>
          <p:cNvSpPr>
            <a:spLocks noChangeArrowheads="1"/>
          </p:cNvSpPr>
          <p:nvPr/>
        </p:nvSpPr>
        <p:spPr bwMode="auto">
          <a:xfrm>
            <a:off x="3184525" y="409575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4" name="Rectangle 23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5" name="Rectangle 24"/>
          <p:cNvSpPr>
            <a:spLocks noChangeArrowheads="1"/>
          </p:cNvSpPr>
          <p:nvPr/>
        </p:nvSpPr>
        <p:spPr bwMode="auto">
          <a:xfrm>
            <a:off x="4840288" y="351472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6" name="Rectangle 25"/>
          <p:cNvSpPr>
            <a:spLocks noChangeArrowheads="1"/>
          </p:cNvSpPr>
          <p:nvPr/>
        </p:nvSpPr>
        <p:spPr bwMode="auto">
          <a:xfrm>
            <a:off x="3184525" y="351472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8" name="Rectangle 27"/>
          <p:cNvSpPr>
            <a:spLocks noChangeArrowheads="1"/>
          </p:cNvSpPr>
          <p:nvPr/>
        </p:nvSpPr>
        <p:spPr bwMode="auto">
          <a:xfrm>
            <a:off x="3184525" y="2349500"/>
            <a:ext cx="1655763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higher revenue</a:t>
            </a:r>
            <a:br>
              <a:rPr lang="de-DE" sz="1400"/>
            </a:br>
            <a:endParaRPr lang="de-DE" sz="1400"/>
          </a:p>
          <a:p>
            <a:pPr algn="ctr">
              <a:lnSpc>
                <a:spcPct val="90000"/>
              </a:lnSpc>
            </a:pPr>
            <a:r>
              <a:rPr lang="de-DE" sz="1400" b="1"/>
              <a:t>extension of sales dept.</a:t>
            </a:r>
          </a:p>
          <a:p>
            <a:pPr algn="ctr">
              <a:lnSpc>
                <a:spcPct val="90000"/>
              </a:lnSpc>
            </a:pPr>
            <a:r>
              <a:rPr lang="de-DE" sz="1400" i="1"/>
              <a:t>sale potential</a:t>
            </a:r>
          </a:p>
        </p:txBody>
      </p:sp>
      <p:sp>
        <p:nvSpPr>
          <p:cNvPr id="57369" name="Rectangle 28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57370" name="Line 29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1" name="Line 30"/>
          <p:cNvSpPr>
            <a:spLocks noChangeShapeType="1"/>
          </p:cNvSpPr>
          <p:nvPr/>
        </p:nvSpPr>
        <p:spPr bwMode="auto">
          <a:xfrm>
            <a:off x="952500" y="4114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2" name="Line 31"/>
          <p:cNvSpPr>
            <a:spLocks noChangeShapeType="1"/>
          </p:cNvSpPr>
          <p:nvPr/>
        </p:nvSpPr>
        <p:spPr bwMode="auto">
          <a:xfrm>
            <a:off x="952500" y="47244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3" name="Line 32"/>
          <p:cNvSpPr>
            <a:spLocks noChangeShapeType="1"/>
          </p:cNvSpPr>
          <p:nvPr/>
        </p:nvSpPr>
        <p:spPr bwMode="auto">
          <a:xfrm>
            <a:off x="952500" y="53149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4" name="Line 33"/>
          <p:cNvSpPr>
            <a:spLocks noChangeShapeType="1"/>
          </p:cNvSpPr>
          <p:nvPr/>
        </p:nvSpPr>
        <p:spPr bwMode="auto">
          <a:xfrm>
            <a:off x="952500" y="59245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5" name="Line 34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6" name="Line 35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7" name="Line 36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8" name="Line 37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9" name="Line 38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0" name="Line 39"/>
          <p:cNvSpPr>
            <a:spLocks noChangeShapeType="1"/>
          </p:cNvSpPr>
          <p:nvPr/>
        </p:nvSpPr>
        <p:spPr bwMode="auto">
          <a:xfrm flipH="1">
            <a:off x="8172450" y="2349500"/>
            <a:ext cx="0" cy="4175125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1" name="Line 40"/>
          <p:cNvSpPr>
            <a:spLocks noChangeShapeType="1"/>
          </p:cNvSpPr>
          <p:nvPr/>
        </p:nvSpPr>
        <p:spPr bwMode="auto">
          <a:xfrm>
            <a:off x="952500" y="653415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2" name="Rectangle 41"/>
          <p:cNvSpPr>
            <a:spLocks noChangeArrowheads="1"/>
          </p:cNvSpPr>
          <p:nvPr/>
        </p:nvSpPr>
        <p:spPr bwMode="auto">
          <a:xfrm>
            <a:off x="971550" y="3513138"/>
            <a:ext cx="504825" cy="301148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grpSp>
        <p:nvGrpSpPr>
          <p:cNvPr id="57383" name="Group 42"/>
          <p:cNvGrpSpPr>
            <a:grpSpLocks/>
          </p:cNvGrpSpPr>
          <p:nvPr/>
        </p:nvGrpSpPr>
        <p:grpSpPr bwMode="auto">
          <a:xfrm>
            <a:off x="1042988" y="3500438"/>
            <a:ext cx="2160587" cy="3024187"/>
            <a:chOff x="657" y="2205"/>
            <a:chExt cx="1361" cy="1905"/>
          </a:xfrm>
        </p:grpSpPr>
        <p:sp>
          <p:nvSpPr>
            <p:cNvPr id="57435" name="Text Box 43"/>
            <p:cNvSpPr txBox="1">
              <a:spLocks noChangeArrowheads="1"/>
            </p:cNvSpPr>
            <p:nvPr/>
          </p:nvSpPr>
          <p:spPr bwMode="auto">
            <a:xfrm rot="-5400000">
              <a:off x="-145" y="3007"/>
              <a:ext cx="1815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de-DE" sz="1600" b="1"/>
                <a:t>Perspectives</a:t>
              </a:r>
            </a:p>
          </p:txBody>
        </p:sp>
        <p:sp>
          <p:nvSpPr>
            <p:cNvPr id="57436" name="Rectangle 44"/>
            <p:cNvSpPr>
              <a:spLocks noChangeArrowheads="1"/>
            </p:cNvSpPr>
            <p:nvPr/>
          </p:nvSpPr>
          <p:spPr bwMode="auto">
            <a:xfrm>
              <a:off x="930" y="3733"/>
              <a:ext cx="1088" cy="377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0" bIns="0"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Cost</a:t>
              </a:r>
              <a:r>
                <a:rPr lang="de-DE" sz="500"/>
                <a:t>  </a:t>
              </a:r>
              <a:r>
                <a:rPr lang="de-DE" sz="1400"/>
                <a:t>consciousness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fin. &amp; controlling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Cash Flow </a:t>
              </a:r>
            </a:p>
          </p:txBody>
        </p:sp>
        <p:sp>
          <p:nvSpPr>
            <p:cNvPr id="57437" name="Rectangle 45"/>
            <p:cNvSpPr>
              <a:spLocks noChangeArrowheads="1"/>
            </p:cNvSpPr>
            <p:nvPr/>
          </p:nvSpPr>
          <p:spPr bwMode="auto">
            <a:xfrm>
              <a:off x="930" y="3355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Reliability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Partners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Audits </a:t>
              </a:r>
            </a:p>
          </p:txBody>
        </p:sp>
        <p:sp>
          <p:nvSpPr>
            <p:cNvPr id="57438" name="Rectangle 47"/>
            <p:cNvSpPr>
              <a:spLocks noChangeArrowheads="1"/>
            </p:cNvSpPr>
            <p:nvPr/>
          </p:nvSpPr>
          <p:spPr bwMode="auto">
            <a:xfrm>
              <a:off x="930" y="2599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dedication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 i="1"/>
                <a:t>employees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CIP-Groups</a:t>
              </a:r>
            </a:p>
          </p:txBody>
        </p:sp>
        <p:sp>
          <p:nvSpPr>
            <p:cNvPr id="57439" name="Rectangle 48"/>
            <p:cNvSpPr>
              <a:spLocks noChangeArrowheads="1"/>
            </p:cNvSpPr>
            <p:nvPr/>
          </p:nvSpPr>
          <p:spPr bwMode="auto">
            <a:xfrm>
              <a:off x="930" y="2220"/>
              <a:ext cx="1088" cy="379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70000"/>
                </a:lnSpc>
              </a:pPr>
              <a:r>
                <a:rPr lang="de-DE" sz="1400"/>
                <a:t>Customer retention</a:t>
              </a:r>
              <a:br>
                <a:rPr lang="de-DE" sz="1400"/>
              </a:br>
              <a:r>
                <a:rPr lang="de-DE" sz="1400" b="1"/>
                <a:t>Customers</a:t>
              </a:r>
              <a:br>
                <a:rPr lang="de-DE" sz="1400" b="1"/>
              </a:br>
              <a:r>
                <a:rPr lang="de-DE" sz="1400" i="1"/>
                <a:t>New contracts</a:t>
              </a:r>
              <a:r>
                <a:rPr lang="de-DE" sz="2000" b="1"/>
                <a:t> </a:t>
              </a:r>
            </a:p>
          </p:txBody>
        </p:sp>
      </p:grpSp>
      <p:sp>
        <p:nvSpPr>
          <p:cNvPr id="57384" name="Line 49"/>
          <p:cNvSpPr>
            <a:spLocks noChangeShapeType="1"/>
          </p:cNvSpPr>
          <p:nvPr/>
        </p:nvSpPr>
        <p:spPr bwMode="auto">
          <a:xfrm>
            <a:off x="1476375" y="3524250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5" name="Line 50"/>
          <p:cNvSpPr>
            <a:spLocks noChangeShapeType="1"/>
          </p:cNvSpPr>
          <p:nvPr/>
        </p:nvSpPr>
        <p:spPr bwMode="auto">
          <a:xfrm>
            <a:off x="1476375" y="412591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6" name="Line 51"/>
          <p:cNvSpPr>
            <a:spLocks noChangeShapeType="1"/>
          </p:cNvSpPr>
          <p:nvPr/>
        </p:nvSpPr>
        <p:spPr bwMode="auto">
          <a:xfrm>
            <a:off x="1476375" y="472598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7" name="Line 52"/>
          <p:cNvSpPr>
            <a:spLocks noChangeShapeType="1"/>
          </p:cNvSpPr>
          <p:nvPr/>
        </p:nvSpPr>
        <p:spPr bwMode="auto">
          <a:xfrm>
            <a:off x="1476375" y="532606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8" name="Line 53"/>
          <p:cNvSpPr>
            <a:spLocks noChangeShapeType="1"/>
          </p:cNvSpPr>
          <p:nvPr/>
        </p:nvSpPr>
        <p:spPr bwMode="auto">
          <a:xfrm>
            <a:off x="1476375" y="592613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9" name="Line 54"/>
          <p:cNvSpPr>
            <a:spLocks noChangeShapeType="1"/>
          </p:cNvSpPr>
          <p:nvPr/>
        </p:nvSpPr>
        <p:spPr bwMode="auto">
          <a:xfrm>
            <a:off x="1476375" y="6524625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90" name="Line 55"/>
          <p:cNvSpPr>
            <a:spLocks noChangeShapeType="1"/>
          </p:cNvSpPr>
          <p:nvPr/>
        </p:nvSpPr>
        <p:spPr bwMode="auto">
          <a:xfrm>
            <a:off x="14763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91" name="Line 56"/>
          <p:cNvSpPr>
            <a:spLocks noChangeShapeType="1"/>
          </p:cNvSpPr>
          <p:nvPr/>
        </p:nvSpPr>
        <p:spPr bwMode="auto">
          <a:xfrm>
            <a:off x="32035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92" name="Rectangle 57"/>
          <p:cNvSpPr>
            <a:spLocks noChangeArrowheads="1"/>
          </p:cNvSpPr>
          <p:nvPr/>
        </p:nvSpPr>
        <p:spPr bwMode="auto">
          <a:xfrm>
            <a:off x="4840288" y="234950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/>
              <a:t>image</a:t>
            </a:r>
            <a:br>
              <a:rPr lang="de-DE" sz="1400"/>
            </a:br>
            <a:r>
              <a:rPr lang="de-DE" sz="140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1400" b="1"/>
              <a:t>jointly developed innovations</a:t>
            </a:r>
          </a:p>
          <a:p>
            <a:pPr algn="ctr">
              <a:lnSpc>
                <a:spcPct val="90000"/>
              </a:lnSpc>
            </a:pPr>
            <a:r>
              <a:rPr lang="de-DE" sz="1400"/>
              <a:t># of projects</a:t>
            </a:r>
          </a:p>
        </p:txBody>
      </p:sp>
      <p:sp>
        <p:nvSpPr>
          <p:cNvPr id="1305658" name="Rectangle 58"/>
          <p:cNvSpPr>
            <a:spLocks noChangeArrowheads="1"/>
          </p:cNvSpPr>
          <p:nvPr/>
        </p:nvSpPr>
        <p:spPr bwMode="auto">
          <a:xfrm>
            <a:off x="3203575" y="3529013"/>
            <a:ext cx="1655763" cy="576262"/>
          </a:xfrm>
          <a:prstGeom prst="rect">
            <a:avLst/>
          </a:prstGeom>
          <a:solidFill>
            <a:srgbClr val="00FF00">
              <a:alpha val="76862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5659" name="AutoShape 59"/>
          <p:cNvSpPr>
            <a:spLocks noChangeArrowheads="1"/>
          </p:cNvSpPr>
          <p:nvPr/>
        </p:nvSpPr>
        <p:spPr bwMode="auto">
          <a:xfrm rot="-5400000">
            <a:off x="3223419" y="3737769"/>
            <a:ext cx="144462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5660" name="AutoShape 60"/>
          <p:cNvSpPr>
            <a:spLocks noChangeArrowheads="1"/>
          </p:cNvSpPr>
          <p:nvPr/>
        </p:nvSpPr>
        <p:spPr bwMode="auto">
          <a:xfrm>
            <a:off x="3546475" y="3486150"/>
            <a:ext cx="144463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5661" name="Text Box 61"/>
          <p:cNvSpPr txBox="1">
            <a:spLocks noChangeArrowheads="1"/>
          </p:cNvSpPr>
          <p:nvPr/>
        </p:nvSpPr>
        <p:spPr bwMode="auto">
          <a:xfrm>
            <a:off x="3330575" y="3573463"/>
            <a:ext cx="865188" cy="519112"/>
          </a:xfrm>
          <a:prstGeom prst="rect">
            <a:avLst/>
          </a:prstGeom>
          <a:solidFill>
            <a:srgbClr val="6EE47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1000" b="1" smtClean="0">
                <a:solidFill>
                  <a:srgbClr val="FF0000"/>
                </a:solidFill>
              </a:rPr>
              <a:t>T</a:t>
            </a:r>
            <a:r>
              <a:rPr lang="de-DE" sz="1000" b="1" smtClean="0"/>
              <a:t>arget</a:t>
            </a:r>
            <a:endParaRPr lang="de-DE" sz="1000" b="1"/>
          </a:p>
          <a:p>
            <a:pPr eaLnBrk="1" hangingPunct="1"/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pPr eaLnBrk="1" hangingPunct="1"/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62" name="Text Box 62"/>
          <p:cNvSpPr txBox="1">
            <a:spLocks noChangeArrowheads="1"/>
          </p:cNvSpPr>
          <p:nvPr/>
        </p:nvSpPr>
        <p:spPr bwMode="auto">
          <a:xfrm>
            <a:off x="3763963" y="37020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63" name="Text Box 63"/>
          <p:cNvSpPr txBox="1">
            <a:spLocks noChangeArrowheads="1"/>
          </p:cNvSpPr>
          <p:nvPr/>
        </p:nvSpPr>
        <p:spPr bwMode="auto">
          <a:xfrm>
            <a:off x="3475038" y="4060825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64" name="Text Box 64"/>
          <p:cNvSpPr txBox="1">
            <a:spLocks noChangeArrowheads="1"/>
          </p:cNvSpPr>
          <p:nvPr/>
        </p:nvSpPr>
        <p:spPr bwMode="auto">
          <a:xfrm>
            <a:off x="4138613" y="400526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65" name="Text Box 65"/>
          <p:cNvSpPr txBox="1">
            <a:spLocks noChangeArrowheads="1"/>
          </p:cNvSpPr>
          <p:nvPr/>
        </p:nvSpPr>
        <p:spPr bwMode="auto">
          <a:xfrm>
            <a:off x="4627563" y="3557588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66" name="Text Box 66"/>
          <p:cNvSpPr txBox="1">
            <a:spLocks noChangeArrowheads="1"/>
          </p:cNvSpPr>
          <p:nvPr/>
        </p:nvSpPr>
        <p:spPr bwMode="auto">
          <a:xfrm>
            <a:off x="5348288" y="3773488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67" name="Text Box 67"/>
          <p:cNvSpPr txBox="1">
            <a:spLocks noChangeArrowheads="1"/>
          </p:cNvSpPr>
          <p:nvPr/>
        </p:nvSpPr>
        <p:spPr bwMode="auto">
          <a:xfrm>
            <a:off x="4843463" y="3989388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68" name="Text Box 68"/>
          <p:cNvSpPr txBox="1">
            <a:spLocks noChangeArrowheads="1"/>
          </p:cNvSpPr>
          <p:nvPr/>
        </p:nvSpPr>
        <p:spPr bwMode="auto">
          <a:xfrm>
            <a:off x="5491163" y="42783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69" name="Text Box 69"/>
          <p:cNvSpPr txBox="1">
            <a:spLocks noChangeArrowheads="1"/>
          </p:cNvSpPr>
          <p:nvPr/>
        </p:nvSpPr>
        <p:spPr bwMode="auto">
          <a:xfrm>
            <a:off x="6804025" y="3716338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0" name="Text Box 70"/>
          <p:cNvSpPr txBox="1">
            <a:spLocks noChangeArrowheads="1"/>
          </p:cNvSpPr>
          <p:nvPr/>
        </p:nvSpPr>
        <p:spPr bwMode="auto">
          <a:xfrm>
            <a:off x="6859588" y="42783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1" name="Text Box 71"/>
          <p:cNvSpPr txBox="1">
            <a:spLocks noChangeArrowheads="1"/>
          </p:cNvSpPr>
          <p:nvPr/>
        </p:nvSpPr>
        <p:spPr bwMode="auto">
          <a:xfrm>
            <a:off x="3619500" y="4565650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2" name="Text Box 72"/>
          <p:cNvSpPr txBox="1">
            <a:spLocks noChangeArrowheads="1"/>
          </p:cNvSpPr>
          <p:nvPr/>
        </p:nvSpPr>
        <p:spPr bwMode="auto">
          <a:xfrm>
            <a:off x="4556125" y="4565650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3" name="Text Box 73"/>
          <p:cNvSpPr txBox="1">
            <a:spLocks noChangeArrowheads="1"/>
          </p:cNvSpPr>
          <p:nvPr/>
        </p:nvSpPr>
        <p:spPr bwMode="auto">
          <a:xfrm>
            <a:off x="5132388" y="47815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4" name="Text Box 74"/>
          <p:cNvSpPr txBox="1">
            <a:spLocks noChangeArrowheads="1"/>
          </p:cNvSpPr>
          <p:nvPr/>
        </p:nvSpPr>
        <p:spPr bwMode="auto">
          <a:xfrm>
            <a:off x="6499225" y="4781550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5" name="Text Box 75"/>
          <p:cNvSpPr txBox="1">
            <a:spLocks noChangeArrowheads="1"/>
          </p:cNvSpPr>
          <p:nvPr/>
        </p:nvSpPr>
        <p:spPr bwMode="auto">
          <a:xfrm>
            <a:off x="6283325" y="5141913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6" name="Text Box 76"/>
          <p:cNvSpPr txBox="1">
            <a:spLocks noChangeArrowheads="1"/>
          </p:cNvSpPr>
          <p:nvPr/>
        </p:nvSpPr>
        <p:spPr bwMode="auto">
          <a:xfrm>
            <a:off x="7019925" y="5013325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7" name="Text Box 77"/>
          <p:cNvSpPr txBox="1">
            <a:spLocks noChangeArrowheads="1"/>
          </p:cNvSpPr>
          <p:nvPr/>
        </p:nvSpPr>
        <p:spPr bwMode="auto">
          <a:xfrm>
            <a:off x="5564188" y="53578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8" name="Text Box 78"/>
          <p:cNvSpPr txBox="1">
            <a:spLocks noChangeArrowheads="1"/>
          </p:cNvSpPr>
          <p:nvPr/>
        </p:nvSpPr>
        <p:spPr bwMode="auto">
          <a:xfrm>
            <a:off x="4556125" y="5068888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79" name="Text Box 79"/>
          <p:cNvSpPr txBox="1">
            <a:spLocks noChangeArrowheads="1"/>
          </p:cNvSpPr>
          <p:nvPr/>
        </p:nvSpPr>
        <p:spPr bwMode="auto">
          <a:xfrm>
            <a:off x="3403600" y="5286375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0" name="Text Box 80"/>
          <p:cNvSpPr txBox="1">
            <a:spLocks noChangeArrowheads="1"/>
          </p:cNvSpPr>
          <p:nvPr/>
        </p:nvSpPr>
        <p:spPr bwMode="auto">
          <a:xfrm>
            <a:off x="3763963" y="56451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1" name="Text Box 81"/>
          <p:cNvSpPr txBox="1">
            <a:spLocks noChangeArrowheads="1"/>
          </p:cNvSpPr>
          <p:nvPr/>
        </p:nvSpPr>
        <p:spPr bwMode="auto">
          <a:xfrm>
            <a:off x="3259138" y="58610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2" name="Text Box 82"/>
          <p:cNvSpPr txBox="1">
            <a:spLocks noChangeArrowheads="1"/>
          </p:cNvSpPr>
          <p:nvPr/>
        </p:nvSpPr>
        <p:spPr bwMode="auto">
          <a:xfrm>
            <a:off x="4627563" y="5645150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3" name="Text Box 83"/>
          <p:cNvSpPr txBox="1">
            <a:spLocks noChangeArrowheads="1"/>
          </p:cNvSpPr>
          <p:nvPr/>
        </p:nvSpPr>
        <p:spPr bwMode="auto">
          <a:xfrm>
            <a:off x="5132388" y="57896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4" name="Text Box 84"/>
          <p:cNvSpPr txBox="1">
            <a:spLocks noChangeArrowheads="1"/>
          </p:cNvSpPr>
          <p:nvPr/>
        </p:nvSpPr>
        <p:spPr bwMode="auto">
          <a:xfrm>
            <a:off x="6427788" y="5718175"/>
            <a:ext cx="865187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5" name="Text Box 85"/>
          <p:cNvSpPr txBox="1">
            <a:spLocks noChangeArrowheads="1"/>
          </p:cNvSpPr>
          <p:nvPr/>
        </p:nvSpPr>
        <p:spPr bwMode="auto">
          <a:xfrm>
            <a:off x="3635375" y="6021388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6" name="Text Box 86"/>
          <p:cNvSpPr txBox="1">
            <a:spLocks noChangeArrowheads="1"/>
          </p:cNvSpPr>
          <p:nvPr/>
        </p:nvSpPr>
        <p:spPr bwMode="auto">
          <a:xfrm>
            <a:off x="4195763" y="6078538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7" name="Text Box 87"/>
          <p:cNvSpPr txBox="1">
            <a:spLocks noChangeArrowheads="1"/>
          </p:cNvSpPr>
          <p:nvPr/>
        </p:nvSpPr>
        <p:spPr bwMode="auto">
          <a:xfrm>
            <a:off x="5578475" y="6021388"/>
            <a:ext cx="865188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8" name="Text Box 88"/>
          <p:cNvSpPr txBox="1">
            <a:spLocks noChangeArrowheads="1"/>
          </p:cNvSpPr>
          <p:nvPr/>
        </p:nvSpPr>
        <p:spPr bwMode="auto">
          <a:xfrm>
            <a:off x="6875463" y="6005513"/>
            <a:ext cx="865187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89" name="Text Box 89"/>
          <p:cNvSpPr txBox="1">
            <a:spLocks noChangeArrowheads="1"/>
          </p:cNvSpPr>
          <p:nvPr/>
        </p:nvSpPr>
        <p:spPr bwMode="auto">
          <a:xfrm>
            <a:off x="6156325" y="4076700"/>
            <a:ext cx="865188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1000" b="1">
                <a:solidFill>
                  <a:srgbClr val="FF0000"/>
                </a:solidFill>
              </a:rPr>
              <a:t>T</a:t>
            </a:r>
            <a:r>
              <a:rPr lang="de-DE" sz="1000" b="1"/>
              <a:t>arget</a:t>
            </a:r>
          </a:p>
          <a:p>
            <a:r>
              <a:rPr lang="de-DE" sz="1000" b="1">
                <a:solidFill>
                  <a:srgbClr val="FF0000"/>
                </a:solidFill>
              </a:rPr>
              <a:t>A</a:t>
            </a:r>
            <a:r>
              <a:rPr lang="de-DE" sz="1000" b="1"/>
              <a:t>ction</a:t>
            </a:r>
          </a:p>
          <a:p>
            <a:r>
              <a:rPr lang="de-DE" sz="1000" b="1">
                <a:solidFill>
                  <a:srgbClr val="FF0000"/>
                </a:solidFill>
              </a:rPr>
              <a:t>I</a:t>
            </a:r>
            <a:r>
              <a:rPr lang="de-DE" sz="1000" b="1"/>
              <a:t>ndicator</a:t>
            </a:r>
          </a:p>
        </p:txBody>
      </p:sp>
      <p:sp>
        <p:nvSpPr>
          <p:cNvPr id="1305690" name="Oval 90"/>
          <p:cNvSpPr>
            <a:spLocks noChangeArrowheads="1"/>
          </p:cNvSpPr>
          <p:nvPr/>
        </p:nvSpPr>
        <p:spPr bwMode="auto">
          <a:xfrm>
            <a:off x="5076825" y="4320340"/>
            <a:ext cx="1295400" cy="1295400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 P</a:t>
            </a:r>
            <a:r>
              <a:rPr lang="de-DE" sz="1200" b="1" dirty="0" smtClean="0"/>
              <a:t>roject 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</p:txBody>
      </p:sp>
      <p:sp>
        <p:nvSpPr>
          <p:cNvPr id="1305691" name="Oval 91"/>
          <p:cNvSpPr>
            <a:spLocks noChangeArrowheads="1"/>
          </p:cNvSpPr>
          <p:nvPr/>
        </p:nvSpPr>
        <p:spPr bwMode="auto">
          <a:xfrm>
            <a:off x="5062538" y="3212970"/>
            <a:ext cx="1295400" cy="1295400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 smtClean="0">
                <a:solidFill>
                  <a:srgbClr val="FF0000"/>
                </a:solidFill>
              </a:rPr>
              <a:t>T</a:t>
            </a:r>
            <a:r>
              <a:rPr lang="de-DE" sz="1200" b="1" smtClean="0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P</a:t>
            </a:r>
            <a:r>
              <a:rPr lang="de-DE" sz="1200" b="1" dirty="0" smtClean="0"/>
              <a:t>roject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</p:txBody>
      </p:sp>
      <p:sp>
        <p:nvSpPr>
          <p:cNvPr id="1305692" name="Oval 92"/>
          <p:cNvSpPr>
            <a:spLocks noChangeArrowheads="1"/>
          </p:cNvSpPr>
          <p:nvPr/>
        </p:nvSpPr>
        <p:spPr bwMode="auto">
          <a:xfrm>
            <a:off x="6070600" y="3762245"/>
            <a:ext cx="1295400" cy="1295400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 P</a:t>
            </a:r>
            <a:r>
              <a:rPr lang="de-DE" sz="1200" b="1" dirty="0" smtClean="0"/>
              <a:t>roject 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  <a:p>
            <a:pPr eaLnBrk="1" hangingPunct="1"/>
            <a:endParaRPr lang="de-DE" sz="1200" b="1" i="1" dirty="0"/>
          </a:p>
        </p:txBody>
      </p:sp>
      <p:sp>
        <p:nvSpPr>
          <p:cNvPr id="1305694" name="Oval 94"/>
          <p:cNvSpPr>
            <a:spLocks noChangeArrowheads="1"/>
          </p:cNvSpPr>
          <p:nvPr/>
        </p:nvSpPr>
        <p:spPr bwMode="auto">
          <a:xfrm>
            <a:off x="5062538" y="5468807"/>
            <a:ext cx="1295400" cy="1295400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br>
              <a:rPr lang="de-DE" sz="1200" b="1"/>
            </a:br>
            <a:r>
              <a:rPr lang="de-DE" sz="1200" b="1" smtClean="0">
                <a:solidFill>
                  <a:srgbClr val="FF0000"/>
                </a:solidFill>
              </a:rPr>
              <a:t> P</a:t>
            </a:r>
            <a:r>
              <a:rPr lang="de-DE" sz="1200" b="1" smtClean="0"/>
              <a:t>roject 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</p:txBody>
      </p:sp>
      <p:sp>
        <p:nvSpPr>
          <p:cNvPr id="1305695" name="Oval 95"/>
          <p:cNvSpPr>
            <a:spLocks noChangeArrowheads="1"/>
          </p:cNvSpPr>
          <p:nvPr/>
        </p:nvSpPr>
        <p:spPr bwMode="auto">
          <a:xfrm>
            <a:off x="4067175" y="4916357"/>
            <a:ext cx="1295400" cy="1295400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 P</a:t>
            </a:r>
            <a:r>
              <a:rPr lang="de-DE" sz="1200" b="1" dirty="0" smtClean="0"/>
              <a:t>roject 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</p:txBody>
      </p:sp>
      <p:sp>
        <p:nvSpPr>
          <p:cNvPr id="1305697" name="Line 97"/>
          <p:cNvSpPr>
            <a:spLocks noChangeShapeType="1"/>
          </p:cNvSpPr>
          <p:nvPr/>
        </p:nvSpPr>
        <p:spPr bwMode="auto">
          <a:xfrm flipH="1" flipV="1">
            <a:off x="6084888" y="5070552"/>
            <a:ext cx="86360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305698" name="Line 98"/>
          <p:cNvSpPr>
            <a:spLocks noChangeShapeType="1"/>
          </p:cNvSpPr>
          <p:nvPr/>
        </p:nvSpPr>
        <p:spPr bwMode="auto">
          <a:xfrm>
            <a:off x="4500563" y="4252782"/>
            <a:ext cx="9350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de-DE"/>
          </a:p>
        </p:txBody>
      </p:sp>
      <p:pic>
        <p:nvPicPr>
          <p:cNvPr id="57434" name="Picture 2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5684838"/>
            <a:ext cx="1144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27"/>
          <p:cNvSpPr>
            <a:spLocks noChangeArrowheads="1"/>
          </p:cNvSpPr>
          <p:nvPr/>
        </p:nvSpPr>
        <p:spPr bwMode="auto">
          <a:xfrm>
            <a:off x="6497638" y="2349500"/>
            <a:ext cx="1655762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err="1"/>
              <a:t>d</a:t>
            </a:r>
            <a:r>
              <a:rPr lang="de-DE" sz="1400" dirty="0" err="1" smtClean="0"/>
              <a:t>evelopment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1300" b="1" dirty="0" err="1" smtClean="0"/>
              <a:t>Recruitement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of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internat</a:t>
            </a:r>
            <a:r>
              <a:rPr lang="de-DE" sz="1300" b="1" dirty="0" smtClean="0"/>
              <a:t>. </a:t>
            </a:r>
            <a:r>
              <a:rPr lang="de-DE" sz="1300" b="1" dirty="0" err="1"/>
              <a:t>o</a:t>
            </a:r>
            <a:r>
              <a:rPr lang="de-DE" sz="1300" b="1" dirty="0" err="1" smtClean="0"/>
              <a:t>riented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engineers</a:t>
            </a:r>
            <a:endParaRPr lang="de-DE" sz="1300" b="1" dirty="0" smtClean="0"/>
          </a:p>
          <a:p>
            <a:pPr algn="ctr">
              <a:lnSpc>
                <a:spcPct val="90000"/>
              </a:lnSpc>
            </a:pPr>
            <a:r>
              <a:rPr lang="de-DE" sz="1400" i="1" dirty="0" smtClean="0"/>
              <a:t>#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employments</a:t>
            </a:r>
            <a:endParaRPr lang="de-DE" sz="1400" i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  <p:sp>
        <p:nvSpPr>
          <p:cNvPr id="1305696" name="Oval 96"/>
          <p:cNvSpPr>
            <a:spLocks noChangeArrowheads="1"/>
          </p:cNvSpPr>
          <p:nvPr/>
        </p:nvSpPr>
        <p:spPr bwMode="auto">
          <a:xfrm>
            <a:off x="4067175" y="3763832"/>
            <a:ext cx="1295400" cy="1295400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 P</a:t>
            </a:r>
            <a:r>
              <a:rPr lang="de-DE" sz="1200" b="1" dirty="0" smtClean="0"/>
              <a:t>roject 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</p:txBody>
      </p:sp>
      <p:sp>
        <p:nvSpPr>
          <p:cNvPr id="1305693" name="Oval 93"/>
          <p:cNvSpPr>
            <a:spLocks noChangeArrowheads="1"/>
          </p:cNvSpPr>
          <p:nvPr/>
        </p:nvSpPr>
        <p:spPr bwMode="auto">
          <a:xfrm>
            <a:off x="6035675" y="4797970"/>
            <a:ext cx="1295400" cy="1295400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 P</a:t>
            </a:r>
            <a:r>
              <a:rPr lang="de-DE" sz="1200" b="1" dirty="0" smtClean="0"/>
              <a:t>roject 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  <a:p>
            <a:pPr eaLnBrk="1" hangingPunct="1"/>
            <a:endParaRPr lang="de-DE" sz="1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0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"/>
                                        <p:tgtEl>
                                          <p:spTgt spid="130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50"/>
                                        <p:tgtEl>
                                          <p:spTgt spid="130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50"/>
                                        <p:tgtEl>
                                          <p:spTgt spid="130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50"/>
                                        <p:tgtEl>
                                          <p:spTgt spid="130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50"/>
                                        <p:tgtEl>
                                          <p:spTgt spid="130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50"/>
                                        <p:tgtEl>
                                          <p:spTgt spid="130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50"/>
                                        <p:tgtEl>
                                          <p:spTgt spid="130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50"/>
                                        <p:tgtEl>
                                          <p:spTgt spid="130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50"/>
                                        <p:tgtEl>
                                          <p:spTgt spid="130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50"/>
                                        <p:tgtEl>
                                          <p:spTgt spid="130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50"/>
                                        <p:tgtEl>
                                          <p:spTgt spid="130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50"/>
                                        <p:tgtEl>
                                          <p:spTgt spid="130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50"/>
                                        <p:tgtEl>
                                          <p:spTgt spid="130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50"/>
                                        <p:tgtEl>
                                          <p:spTgt spid="130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50"/>
                                        <p:tgtEl>
                                          <p:spTgt spid="130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50"/>
                                        <p:tgtEl>
                                          <p:spTgt spid="130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50"/>
                                        <p:tgtEl>
                                          <p:spTgt spid="130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50"/>
                                        <p:tgtEl>
                                          <p:spTgt spid="130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50"/>
                                        <p:tgtEl>
                                          <p:spTgt spid="130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50"/>
                                        <p:tgtEl>
                                          <p:spTgt spid="130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50"/>
                                        <p:tgtEl>
                                          <p:spTgt spid="130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50"/>
                                        <p:tgtEl>
                                          <p:spTgt spid="130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50"/>
                                        <p:tgtEl>
                                          <p:spTgt spid="130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50"/>
                                        <p:tgtEl>
                                          <p:spTgt spid="130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50"/>
                                        <p:tgtEl>
                                          <p:spTgt spid="130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50"/>
                                        <p:tgtEl>
                                          <p:spTgt spid="130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50"/>
                                        <p:tgtEl>
                                          <p:spTgt spid="130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50"/>
                                        <p:tgtEl>
                                          <p:spTgt spid="130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0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0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0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0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0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0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0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0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30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30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30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0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30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658" grpId="0" animBg="1"/>
      <p:bldP spid="1305659" grpId="0" animBg="1"/>
      <p:bldP spid="1305660" grpId="0" animBg="1"/>
      <p:bldP spid="1305661" grpId="0" animBg="1"/>
      <p:bldP spid="1305662" grpId="0" animBg="1"/>
      <p:bldP spid="1305663" grpId="0" animBg="1"/>
      <p:bldP spid="1305664" grpId="0" animBg="1"/>
      <p:bldP spid="1305665" grpId="0" animBg="1"/>
      <p:bldP spid="1305666" grpId="0" animBg="1"/>
      <p:bldP spid="1305667" grpId="0" animBg="1"/>
      <p:bldP spid="1305668" grpId="0" animBg="1"/>
      <p:bldP spid="1305669" grpId="0" animBg="1"/>
      <p:bldP spid="1305670" grpId="0" animBg="1"/>
      <p:bldP spid="1305671" grpId="0" animBg="1"/>
      <p:bldP spid="1305672" grpId="0" animBg="1"/>
      <p:bldP spid="1305673" grpId="0" animBg="1"/>
      <p:bldP spid="1305674" grpId="0" animBg="1"/>
      <p:bldP spid="1305675" grpId="0" animBg="1"/>
      <p:bldP spid="1305676" grpId="0" animBg="1"/>
      <p:bldP spid="1305677" grpId="0" animBg="1"/>
      <p:bldP spid="1305678" grpId="0" animBg="1"/>
      <p:bldP spid="1305679" grpId="0" animBg="1"/>
      <p:bldP spid="1305680" grpId="0" animBg="1"/>
      <p:bldP spid="1305681" grpId="0" animBg="1"/>
      <p:bldP spid="1305682" grpId="0" animBg="1"/>
      <p:bldP spid="1305683" grpId="0" animBg="1"/>
      <p:bldP spid="1305684" grpId="0" animBg="1"/>
      <p:bldP spid="1305685" grpId="0" animBg="1"/>
      <p:bldP spid="1305686" grpId="0" animBg="1"/>
      <p:bldP spid="1305687" grpId="0" animBg="1"/>
      <p:bldP spid="1305688" grpId="0" animBg="1"/>
      <p:bldP spid="1305689" grpId="0" animBg="1"/>
      <p:bldP spid="1305690" grpId="0" animBg="1"/>
      <p:bldP spid="1305691" grpId="0" animBg="1"/>
      <p:bldP spid="1305692" grpId="0" animBg="1"/>
      <p:bldP spid="1305694" grpId="0" animBg="1"/>
      <p:bldP spid="1305695" grpId="0" animBg="1"/>
      <p:bldP spid="1305697" grpId="0" animBg="1"/>
      <p:bldP spid="1305698" grpId="0" animBg="1"/>
      <p:bldP spid="1305696" grpId="0" animBg="1"/>
      <p:bldP spid="13056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3411" y="876405"/>
            <a:ext cx="8567737" cy="504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175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pl-PL" altLang="pl-PL" dirty="0" smtClean="0"/>
              <a:t>N</a:t>
            </a:r>
            <a:r>
              <a:rPr lang="de-DE" altLang="pl-PL" dirty="0" err="1" smtClean="0"/>
              <a:t>eeds</a:t>
            </a:r>
            <a:r>
              <a:rPr lang="de-DE" altLang="pl-PL" dirty="0" smtClean="0"/>
              <a:t> </a:t>
            </a:r>
            <a:r>
              <a:rPr lang="de-DE" altLang="pl-PL" dirty="0" err="1" smtClean="0"/>
              <a:t>of</a:t>
            </a:r>
            <a:r>
              <a:rPr lang="de-DE" altLang="pl-PL" dirty="0" smtClean="0"/>
              <a:t> </a:t>
            </a:r>
            <a:r>
              <a:rPr lang="de-DE" altLang="pl-PL" dirty="0" err="1" smtClean="0"/>
              <a:t>strategy</a:t>
            </a:r>
            <a:endParaRPr lang="pl-PL" altLang="pl-PL" dirty="0" smtClean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99490" y="1578416"/>
            <a:ext cx="7345362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pl-PL" altLang="pl-PL" sz="2000" dirty="0"/>
              <a:t>FUTURE </a:t>
            </a:r>
            <a:r>
              <a:rPr lang="pl-PL" altLang="pl-PL" sz="2000" dirty="0" smtClean="0"/>
              <a:t>DIRECTION</a:t>
            </a:r>
            <a:endParaRPr lang="de-DE" altLang="pl-PL" sz="2000" dirty="0" smtClean="0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de-DE" altLang="pl-PL" sz="2000" dirty="0"/>
              <a:t>+</a:t>
            </a:r>
            <a:endParaRPr lang="pl-PL" altLang="pl-PL" sz="2000" dirty="0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pl-PL" altLang="pl-PL" sz="2000" dirty="0" smtClean="0"/>
              <a:t>OBJECTIVE</a:t>
            </a:r>
            <a:r>
              <a:rPr lang="de-DE" altLang="pl-PL" sz="2000" dirty="0" smtClean="0"/>
              <a:t> </a:t>
            </a:r>
            <a:r>
              <a:rPr lang="pl-PL" altLang="pl-PL" sz="2000" dirty="0" smtClean="0"/>
              <a:t>PATH</a:t>
            </a:r>
            <a:endParaRPr lang="de-DE" altLang="pl-PL" sz="2000" dirty="0" smtClean="0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de-DE" altLang="pl-PL" sz="2000" dirty="0" smtClean="0"/>
              <a:t>+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pl-PL" altLang="pl-PL" sz="2000" dirty="0" smtClean="0"/>
              <a:t> </a:t>
            </a:r>
            <a:r>
              <a:rPr lang="pl-PL" altLang="pl-PL" sz="2000" dirty="0"/>
              <a:t>COURSE OF ACTION</a:t>
            </a:r>
            <a:endParaRPr lang="en-GB" altLang="pl-PL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7045" y="4509150"/>
            <a:ext cx="73453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pl-PL" altLang="pl-PL" sz="2000" dirty="0"/>
              <a:t>Strategic management as a process</a:t>
            </a:r>
          </a:p>
          <a:p>
            <a:pPr eaLnBrk="1" hangingPunct="1">
              <a:lnSpc>
                <a:spcPct val="130000"/>
              </a:lnSpc>
            </a:pPr>
            <a:r>
              <a:rPr lang="pl-PL" altLang="pl-PL" sz="2000" dirty="0"/>
              <a:t>Aim: guide managers</a:t>
            </a:r>
            <a:endParaRPr lang="en-GB" altLang="pl-PL" sz="2000" dirty="0"/>
          </a:p>
        </p:txBody>
      </p:sp>
    </p:spTree>
    <p:extLst>
      <p:ext uri="{BB962C8B-B14F-4D97-AF65-F5344CB8AC3E}">
        <p14:creationId xmlns:p14="http://schemas.microsoft.com/office/powerpoint/2010/main" val="1902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51005" y="6502348"/>
            <a:ext cx="2895600" cy="360362"/>
          </a:xfrm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971550" y="3544888"/>
            <a:ext cx="504825" cy="2894012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 rot="-5400000">
            <a:off x="-248350" y="4734626"/>
            <a:ext cx="2892768" cy="4243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600" b="1"/>
              <a:t>Perspectives</a:t>
            </a:r>
            <a:endParaRPr lang="de-DE" sz="1000" b="1"/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827088" y="1196975"/>
            <a:ext cx="7489825" cy="1169988"/>
            <a:chOff x="521" y="754"/>
            <a:chExt cx="4718" cy="737"/>
          </a:xfrm>
        </p:grpSpPr>
        <p:sp>
          <p:nvSpPr>
            <p:cNvPr id="57440" name="AutoShape 7"/>
            <p:cNvSpPr>
              <a:spLocks noChangeArrowheads="1"/>
            </p:cNvSpPr>
            <p:nvPr/>
          </p:nvSpPr>
          <p:spPr bwMode="auto">
            <a:xfrm>
              <a:off x="521" y="754"/>
              <a:ext cx="4718" cy="7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FFE5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41" name="Text Box 8"/>
            <p:cNvSpPr txBox="1">
              <a:spLocks noChangeArrowheads="1"/>
            </p:cNvSpPr>
            <p:nvPr/>
          </p:nvSpPr>
          <p:spPr bwMode="auto">
            <a:xfrm>
              <a:off x="1752" y="1163"/>
              <a:ext cx="22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chemeClr val="accent2"/>
                  </a:solidFill>
                </a:rPr>
                <a:t>worldwide</a:t>
              </a:r>
              <a:r>
                <a:rPr lang="de-DE" sz="1400" b="1" dirty="0">
                  <a:solidFill>
                    <a:schemeClr val="accent2"/>
                  </a:solidFill>
                </a:rPr>
                <a:t> </a:t>
              </a:r>
              <a:r>
                <a:rPr lang="de-DE" sz="1400" b="1" dirty="0" smtClean="0">
                  <a:solidFill>
                    <a:schemeClr val="accent2"/>
                  </a:solidFill>
                </a:rPr>
                <a:t>innovative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supplier</a:t>
              </a:r>
              <a:endParaRPr lang="de-DE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7442" name="Text Box 9"/>
            <p:cNvSpPr txBox="1">
              <a:spLocks noChangeArrowheads="1"/>
            </p:cNvSpPr>
            <p:nvPr/>
          </p:nvSpPr>
          <p:spPr bwMode="auto">
            <a:xfrm>
              <a:off x="1752" y="890"/>
              <a:ext cx="22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dirty="0" err="1">
                  <a:solidFill>
                    <a:srgbClr val="C83C3C"/>
                  </a:solidFill>
                </a:rPr>
                <a:t>we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start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to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C83C3C"/>
                  </a:solidFill>
                </a:rPr>
                <a:t>be</a:t>
              </a:r>
              <a:r>
                <a:rPr lang="de-DE" sz="1400" b="1" dirty="0" smtClean="0">
                  <a:solidFill>
                    <a:srgbClr val="C83C3C"/>
                  </a:solidFill>
                </a:rPr>
                <a:t> a</a:t>
              </a:r>
              <a:r>
                <a:rPr lang="de-DE" sz="1400" b="1" dirty="0">
                  <a:solidFill>
                    <a:srgbClr val="C83C3C"/>
                  </a:solidFill>
                </a:rPr>
                <a:t/>
              </a:r>
              <a:br>
                <a:rPr lang="de-DE" sz="1400" b="1" dirty="0">
                  <a:solidFill>
                    <a:srgbClr val="C83C3C"/>
                  </a:solidFill>
                </a:rPr>
              </a:br>
              <a:r>
                <a:rPr lang="de-DE" sz="1400" b="1" dirty="0" err="1">
                  <a:solidFill>
                    <a:srgbClr val="C83C3C"/>
                  </a:solidFill>
                </a:rPr>
                <a:t>technological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market</a:t>
              </a:r>
              <a:r>
                <a:rPr lang="de-DE" sz="1400" b="1" dirty="0">
                  <a:solidFill>
                    <a:srgbClr val="C83C3C"/>
                  </a:solidFill>
                </a:rPr>
                <a:t> </a:t>
              </a:r>
              <a:r>
                <a:rPr lang="de-DE" sz="1400" b="1" dirty="0" err="1">
                  <a:solidFill>
                    <a:srgbClr val="C83C3C"/>
                  </a:solidFill>
                </a:rPr>
                <a:t>leader</a:t>
              </a:r>
              <a:endParaRPr lang="de-DE" sz="1400" b="1" dirty="0">
                <a:solidFill>
                  <a:srgbClr val="C83C3C"/>
                </a:solidFill>
              </a:endParaRPr>
            </a:p>
          </p:txBody>
        </p:sp>
        <p:sp>
          <p:nvSpPr>
            <p:cNvPr id="57443" name="Text Box 10"/>
            <p:cNvSpPr txBox="1">
              <a:spLocks noChangeArrowheads="1"/>
            </p:cNvSpPr>
            <p:nvPr/>
          </p:nvSpPr>
          <p:spPr bwMode="auto">
            <a:xfrm>
              <a:off x="1451" y="1299"/>
              <a:ext cx="2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400" b="1" i="1">
                  <a:solidFill>
                    <a:srgbClr val="009900"/>
                  </a:solidFill>
                </a:rPr>
                <a:t>number of jointly developed innovations</a:t>
              </a:r>
            </a:p>
          </p:txBody>
        </p:sp>
      </p:grp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6497638" y="58388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>
            <a:off x="4867093" y="588798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>
            <a:off x="3211330" y="588798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>
            <a:off x="6497638" y="525780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6" name="Rectangle 15"/>
          <p:cNvSpPr>
            <a:spLocks noChangeArrowheads="1"/>
          </p:cNvSpPr>
          <p:nvPr/>
        </p:nvSpPr>
        <p:spPr bwMode="auto">
          <a:xfrm>
            <a:off x="4867093" y="5306960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7" name="Rectangle 16"/>
          <p:cNvSpPr>
            <a:spLocks noChangeArrowheads="1"/>
          </p:cNvSpPr>
          <p:nvPr/>
        </p:nvSpPr>
        <p:spPr bwMode="auto">
          <a:xfrm>
            <a:off x="3211330" y="530696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8" name="Rectangle 17"/>
          <p:cNvSpPr>
            <a:spLocks noChangeArrowheads="1"/>
          </p:cNvSpPr>
          <p:nvPr/>
        </p:nvSpPr>
        <p:spPr bwMode="auto">
          <a:xfrm>
            <a:off x="6516688" y="5157788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59" name="Rectangle 18"/>
          <p:cNvSpPr>
            <a:spLocks noChangeArrowheads="1"/>
          </p:cNvSpPr>
          <p:nvPr/>
        </p:nvSpPr>
        <p:spPr bwMode="auto">
          <a:xfrm>
            <a:off x="4867093" y="472593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0" name="Rectangle 19"/>
          <p:cNvSpPr>
            <a:spLocks noChangeArrowheads="1"/>
          </p:cNvSpPr>
          <p:nvPr/>
        </p:nvSpPr>
        <p:spPr bwMode="auto">
          <a:xfrm>
            <a:off x="3211330" y="472593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1" name="Rectangle 20"/>
          <p:cNvSpPr>
            <a:spLocks noChangeArrowheads="1"/>
          </p:cNvSpPr>
          <p:nvPr/>
        </p:nvSpPr>
        <p:spPr bwMode="auto">
          <a:xfrm>
            <a:off x="6497638" y="4095750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2" name="Rectangle 21"/>
          <p:cNvSpPr>
            <a:spLocks noChangeArrowheads="1"/>
          </p:cNvSpPr>
          <p:nvPr/>
        </p:nvSpPr>
        <p:spPr bwMode="auto">
          <a:xfrm>
            <a:off x="4886143" y="3765498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3" name="Rectangle 22"/>
          <p:cNvSpPr>
            <a:spLocks noChangeArrowheads="1"/>
          </p:cNvSpPr>
          <p:nvPr/>
        </p:nvSpPr>
        <p:spPr bwMode="auto">
          <a:xfrm>
            <a:off x="3211330" y="4144910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4" name="Rectangle 23"/>
          <p:cNvSpPr>
            <a:spLocks noChangeArrowheads="1"/>
          </p:cNvSpPr>
          <p:nvPr/>
        </p:nvSpPr>
        <p:spPr bwMode="auto">
          <a:xfrm>
            <a:off x="6497638" y="3514725"/>
            <a:ext cx="1655762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5" name="Rectangle 24"/>
          <p:cNvSpPr>
            <a:spLocks noChangeArrowheads="1"/>
          </p:cNvSpPr>
          <p:nvPr/>
        </p:nvSpPr>
        <p:spPr bwMode="auto">
          <a:xfrm>
            <a:off x="4867093" y="3563885"/>
            <a:ext cx="16573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6" name="Rectangle 25"/>
          <p:cNvSpPr>
            <a:spLocks noChangeArrowheads="1"/>
          </p:cNvSpPr>
          <p:nvPr/>
        </p:nvSpPr>
        <p:spPr bwMode="auto">
          <a:xfrm>
            <a:off x="3211330" y="3563885"/>
            <a:ext cx="1655763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36000" rIns="90000" bIns="36000" anchor="ctr"/>
          <a:lstStyle/>
          <a:p>
            <a:pPr algn="ctr">
              <a:lnSpc>
                <a:spcPct val="80000"/>
              </a:lnSpc>
            </a:pPr>
            <a:endParaRPr lang="de-DE" sz="1400"/>
          </a:p>
        </p:txBody>
      </p:sp>
      <p:sp>
        <p:nvSpPr>
          <p:cNvPr id="57368" name="Rectangle 27"/>
          <p:cNvSpPr>
            <a:spLocks noChangeArrowheads="1"/>
          </p:cNvSpPr>
          <p:nvPr/>
        </p:nvSpPr>
        <p:spPr bwMode="auto">
          <a:xfrm>
            <a:off x="3184525" y="2349500"/>
            <a:ext cx="1655763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err="1"/>
              <a:t>higher</a:t>
            </a:r>
            <a:r>
              <a:rPr lang="de-DE" sz="1400" dirty="0"/>
              <a:t> </a:t>
            </a:r>
            <a:r>
              <a:rPr lang="de-DE" sz="1400" dirty="0" err="1"/>
              <a:t>revenue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/>
          </a:p>
          <a:p>
            <a:pPr algn="ctr">
              <a:lnSpc>
                <a:spcPct val="90000"/>
              </a:lnSpc>
            </a:pPr>
            <a:r>
              <a:rPr lang="de-DE" sz="1400" b="1" dirty="0" err="1"/>
              <a:t>extension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err="1" smtClean="0"/>
              <a:t>sales</a:t>
            </a:r>
            <a:r>
              <a:rPr lang="de-DE" sz="1400" b="1" dirty="0" smtClean="0"/>
              <a:t> </a:t>
            </a:r>
            <a:r>
              <a:rPr lang="de-DE" sz="1400" b="1" dirty="0" err="1"/>
              <a:t>dept</a:t>
            </a:r>
            <a:r>
              <a:rPr lang="de-DE" sz="1400" b="1" dirty="0"/>
              <a:t>.</a:t>
            </a:r>
          </a:p>
          <a:p>
            <a:pPr algn="ctr">
              <a:lnSpc>
                <a:spcPct val="90000"/>
              </a:lnSpc>
            </a:pPr>
            <a:r>
              <a:rPr lang="de-DE" sz="1400" i="1" dirty="0" err="1"/>
              <a:t>sale</a:t>
            </a:r>
            <a:r>
              <a:rPr lang="de-DE" sz="1400" i="1" dirty="0"/>
              <a:t> potential</a:t>
            </a:r>
          </a:p>
        </p:txBody>
      </p:sp>
      <p:sp>
        <p:nvSpPr>
          <p:cNvPr id="57369" name="Rectangle 28"/>
          <p:cNvSpPr>
            <a:spLocks noChangeArrowheads="1"/>
          </p:cNvSpPr>
          <p:nvPr/>
        </p:nvSpPr>
        <p:spPr bwMode="auto">
          <a:xfrm>
            <a:off x="947738" y="2349500"/>
            <a:ext cx="2251075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/>
          <a:lstStyle/>
          <a:p>
            <a:pPr algn="r">
              <a:lnSpc>
                <a:spcPct val="90000"/>
              </a:lnSpc>
            </a:pPr>
            <a:r>
              <a:rPr lang="de-DE" sz="1400"/>
              <a:t>objective  </a:t>
            </a:r>
            <a:br>
              <a:rPr lang="de-DE" sz="1400"/>
            </a:br>
            <a:endParaRPr lang="de-DE" sz="1400"/>
          </a:p>
          <a:p>
            <a:pPr algn="r">
              <a:lnSpc>
                <a:spcPct val="90000"/>
              </a:lnSpc>
            </a:pPr>
            <a:r>
              <a:rPr lang="de-DE" sz="1400" b="1"/>
              <a:t>Strategic topic  </a:t>
            </a:r>
            <a:br>
              <a:rPr lang="de-DE" sz="1400" b="1"/>
            </a:br>
            <a:r>
              <a:rPr lang="de-DE" sz="1400" b="1"/>
              <a:t/>
            </a:r>
            <a:br>
              <a:rPr lang="de-DE" sz="1400" b="1"/>
            </a:br>
            <a:r>
              <a:rPr lang="de-DE" sz="1400" i="1"/>
              <a:t>Indicator  </a:t>
            </a:r>
          </a:p>
        </p:txBody>
      </p:sp>
      <p:sp>
        <p:nvSpPr>
          <p:cNvPr id="57370" name="Line 29"/>
          <p:cNvSpPr>
            <a:spLocks noChangeShapeType="1"/>
          </p:cNvSpPr>
          <p:nvPr/>
        </p:nvSpPr>
        <p:spPr bwMode="auto">
          <a:xfrm>
            <a:off x="952500" y="3514725"/>
            <a:ext cx="7200900" cy="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1" name="Line 30"/>
          <p:cNvSpPr>
            <a:spLocks noChangeShapeType="1"/>
          </p:cNvSpPr>
          <p:nvPr/>
        </p:nvSpPr>
        <p:spPr bwMode="auto">
          <a:xfrm>
            <a:off x="952500" y="41148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2" name="Line 31"/>
          <p:cNvSpPr>
            <a:spLocks noChangeShapeType="1"/>
          </p:cNvSpPr>
          <p:nvPr/>
        </p:nvSpPr>
        <p:spPr bwMode="auto">
          <a:xfrm>
            <a:off x="952500" y="472440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3" name="Line 32"/>
          <p:cNvSpPr>
            <a:spLocks noChangeShapeType="1"/>
          </p:cNvSpPr>
          <p:nvPr/>
        </p:nvSpPr>
        <p:spPr bwMode="auto">
          <a:xfrm>
            <a:off x="952500" y="53149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4" name="Line 33"/>
          <p:cNvSpPr>
            <a:spLocks noChangeShapeType="1"/>
          </p:cNvSpPr>
          <p:nvPr/>
        </p:nvSpPr>
        <p:spPr bwMode="auto">
          <a:xfrm>
            <a:off x="952500" y="5924550"/>
            <a:ext cx="7200900" cy="0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5" name="Line 34"/>
          <p:cNvSpPr>
            <a:spLocks noChangeShapeType="1"/>
          </p:cNvSpPr>
          <p:nvPr/>
        </p:nvSpPr>
        <p:spPr bwMode="auto">
          <a:xfrm flipH="1">
            <a:off x="3203575" y="2349500"/>
            <a:ext cx="0" cy="4175125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6" name="Line 35"/>
          <p:cNvSpPr>
            <a:spLocks noChangeShapeType="1"/>
          </p:cNvSpPr>
          <p:nvPr/>
        </p:nvSpPr>
        <p:spPr bwMode="auto">
          <a:xfrm flipH="1">
            <a:off x="4859338" y="2420938"/>
            <a:ext cx="0" cy="4103687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7" name="Line 36"/>
          <p:cNvSpPr>
            <a:spLocks noChangeShapeType="1"/>
          </p:cNvSpPr>
          <p:nvPr/>
        </p:nvSpPr>
        <p:spPr bwMode="auto">
          <a:xfrm flipH="1">
            <a:off x="6516688" y="2349500"/>
            <a:ext cx="0" cy="4175125"/>
          </a:xfrm>
          <a:prstGeom prst="line">
            <a:avLst/>
          </a:prstGeom>
          <a:noFill/>
          <a:ln w="3175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8" name="Line 37"/>
          <p:cNvSpPr>
            <a:spLocks noChangeShapeType="1"/>
          </p:cNvSpPr>
          <p:nvPr/>
        </p:nvSpPr>
        <p:spPr bwMode="auto">
          <a:xfrm>
            <a:off x="1042988" y="2349500"/>
            <a:ext cx="7058025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79" name="Line 38"/>
          <p:cNvSpPr>
            <a:spLocks noChangeShapeType="1"/>
          </p:cNvSpPr>
          <p:nvPr/>
        </p:nvSpPr>
        <p:spPr bwMode="auto">
          <a:xfrm flipH="1">
            <a:off x="952500" y="2349500"/>
            <a:ext cx="19050" cy="407035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0" name="Line 39"/>
          <p:cNvSpPr>
            <a:spLocks noChangeShapeType="1"/>
          </p:cNvSpPr>
          <p:nvPr/>
        </p:nvSpPr>
        <p:spPr bwMode="auto">
          <a:xfrm flipH="1">
            <a:off x="8172450" y="2349500"/>
            <a:ext cx="0" cy="4175125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1" name="Line 40"/>
          <p:cNvSpPr>
            <a:spLocks noChangeShapeType="1"/>
          </p:cNvSpPr>
          <p:nvPr/>
        </p:nvSpPr>
        <p:spPr bwMode="auto">
          <a:xfrm>
            <a:off x="952500" y="6534150"/>
            <a:ext cx="7200900" cy="0"/>
          </a:xfrm>
          <a:prstGeom prst="line">
            <a:avLst/>
          </a:prstGeom>
          <a:noFill/>
          <a:ln w="28575" cap="sq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2" name="Rectangle 41"/>
          <p:cNvSpPr>
            <a:spLocks noChangeArrowheads="1"/>
          </p:cNvSpPr>
          <p:nvPr/>
        </p:nvSpPr>
        <p:spPr bwMode="auto">
          <a:xfrm>
            <a:off x="971550" y="3513138"/>
            <a:ext cx="504825" cy="2409827"/>
          </a:xfrm>
          <a:prstGeom prst="rect">
            <a:avLst/>
          </a:prstGeom>
          <a:solidFill>
            <a:srgbClr val="FFD1A3"/>
          </a:solidFill>
          <a:ln w="12700" algn="ctr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 sz="2000"/>
          </a:p>
        </p:txBody>
      </p:sp>
      <p:grpSp>
        <p:nvGrpSpPr>
          <p:cNvPr id="57383" name="Group 42"/>
          <p:cNvGrpSpPr>
            <a:grpSpLocks/>
          </p:cNvGrpSpPr>
          <p:nvPr/>
        </p:nvGrpSpPr>
        <p:grpSpPr bwMode="auto">
          <a:xfrm>
            <a:off x="1041400" y="3502027"/>
            <a:ext cx="2162174" cy="2432050"/>
            <a:chOff x="656" y="2206"/>
            <a:chExt cx="1362" cy="1532"/>
          </a:xfrm>
        </p:grpSpPr>
        <p:sp>
          <p:nvSpPr>
            <p:cNvPr id="57435" name="Text Box 43"/>
            <p:cNvSpPr txBox="1">
              <a:spLocks noChangeArrowheads="1"/>
            </p:cNvSpPr>
            <p:nvPr/>
          </p:nvSpPr>
          <p:spPr bwMode="auto">
            <a:xfrm rot="16200000">
              <a:off x="-8" y="2870"/>
              <a:ext cx="1532" cy="20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de-DE" sz="1600" b="1" dirty="0" err="1"/>
                <a:t>Perspectives</a:t>
              </a:r>
              <a:endParaRPr lang="de-DE" sz="1600" b="1" dirty="0"/>
            </a:p>
          </p:txBody>
        </p:sp>
        <p:sp>
          <p:nvSpPr>
            <p:cNvPr id="57436" name="Rectangle 44"/>
            <p:cNvSpPr>
              <a:spLocks noChangeArrowheads="1"/>
            </p:cNvSpPr>
            <p:nvPr/>
          </p:nvSpPr>
          <p:spPr bwMode="auto">
            <a:xfrm>
              <a:off x="930" y="3354"/>
              <a:ext cx="1088" cy="377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lIns="0" tIns="0" bIns="0"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Cost</a:t>
              </a:r>
              <a:r>
                <a:rPr lang="de-DE" sz="500"/>
                <a:t>  </a:t>
              </a:r>
              <a:r>
                <a:rPr lang="de-DE" sz="1400"/>
                <a:t>consciousness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/>
                <a:t>fin. &amp; controlling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Cash Flow </a:t>
              </a:r>
            </a:p>
          </p:txBody>
        </p:sp>
        <p:sp>
          <p:nvSpPr>
            <p:cNvPr id="57437" name="Rectangle 45"/>
            <p:cNvSpPr>
              <a:spLocks noChangeArrowheads="1"/>
            </p:cNvSpPr>
            <p:nvPr/>
          </p:nvSpPr>
          <p:spPr bwMode="auto">
            <a:xfrm>
              <a:off x="930" y="2976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 dirty="0" err="1"/>
                <a:t>Reliability</a:t>
              </a:r>
              <a:endParaRPr lang="de-DE" sz="1400" dirty="0"/>
            </a:p>
            <a:p>
              <a:pPr algn="r">
                <a:lnSpc>
                  <a:spcPct val="80000"/>
                </a:lnSpc>
              </a:pPr>
              <a:r>
                <a:rPr lang="de-DE" sz="1400" b="1" dirty="0"/>
                <a:t>Partners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 dirty="0"/>
                <a:t>Audits </a:t>
              </a:r>
            </a:p>
          </p:txBody>
        </p:sp>
        <p:sp>
          <p:nvSpPr>
            <p:cNvPr id="57438" name="Rectangle 47"/>
            <p:cNvSpPr>
              <a:spLocks noChangeArrowheads="1"/>
            </p:cNvSpPr>
            <p:nvPr/>
          </p:nvSpPr>
          <p:spPr bwMode="auto">
            <a:xfrm>
              <a:off x="930" y="2599"/>
              <a:ext cx="1088" cy="37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de-DE" sz="1400"/>
                <a:t>dedication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b="1" i="1"/>
                <a:t>employees</a:t>
              </a:r>
            </a:p>
            <a:p>
              <a:pPr algn="r">
                <a:lnSpc>
                  <a:spcPct val="80000"/>
                </a:lnSpc>
              </a:pPr>
              <a:r>
                <a:rPr lang="de-DE" sz="1400" i="1"/>
                <a:t>CIP-Groups</a:t>
              </a:r>
            </a:p>
          </p:txBody>
        </p:sp>
        <p:sp>
          <p:nvSpPr>
            <p:cNvPr id="57439" name="Rectangle 48"/>
            <p:cNvSpPr>
              <a:spLocks noChangeArrowheads="1"/>
            </p:cNvSpPr>
            <p:nvPr/>
          </p:nvSpPr>
          <p:spPr bwMode="auto">
            <a:xfrm>
              <a:off x="930" y="2220"/>
              <a:ext cx="1088" cy="379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70000"/>
                </a:lnSpc>
              </a:pPr>
              <a:r>
                <a:rPr lang="de-DE" sz="1400"/>
                <a:t>Customer retention</a:t>
              </a:r>
              <a:br>
                <a:rPr lang="de-DE" sz="1400"/>
              </a:br>
              <a:r>
                <a:rPr lang="de-DE" sz="1400" b="1"/>
                <a:t>Customers</a:t>
              </a:r>
              <a:br>
                <a:rPr lang="de-DE" sz="1400" b="1"/>
              </a:br>
              <a:r>
                <a:rPr lang="de-DE" sz="1400" i="1"/>
                <a:t>New contracts</a:t>
              </a:r>
              <a:r>
                <a:rPr lang="de-DE" sz="2000" b="1"/>
                <a:t> </a:t>
              </a:r>
            </a:p>
          </p:txBody>
        </p:sp>
      </p:grpSp>
      <p:sp>
        <p:nvSpPr>
          <p:cNvPr id="57384" name="Line 49"/>
          <p:cNvSpPr>
            <a:spLocks noChangeShapeType="1"/>
          </p:cNvSpPr>
          <p:nvPr/>
        </p:nvSpPr>
        <p:spPr bwMode="auto">
          <a:xfrm>
            <a:off x="1476375" y="3524250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5" name="Line 50"/>
          <p:cNvSpPr>
            <a:spLocks noChangeShapeType="1"/>
          </p:cNvSpPr>
          <p:nvPr/>
        </p:nvSpPr>
        <p:spPr bwMode="auto">
          <a:xfrm>
            <a:off x="1476375" y="4125913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6" name="Line 51"/>
          <p:cNvSpPr>
            <a:spLocks noChangeShapeType="1"/>
          </p:cNvSpPr>
          <p:nvPr/>
        </p:nvSpPr>
        <p:spPr bwMode="auto">
          <a:xfrm>
            <a:off x="1476375" y="4725988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7" name="Line 52"/>
          <p:cNvSpPr>
            <a:spLocks noChangeShapeType="1"/>
          </p:cNvSpPr>
          <p:nvPr/>
        </p:nvSpPr>
        <p:spPr bwMode="auto">
          <a:xfrm>
            <a:off x="1476375" y="4725180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8" name="Line 53"/>
          <p:cNvSpPr>
            <a:spLocks noChangeShapeType="1"/>
          </p:cNvSpPr>
          <p:nvPr/>
        </p:nvSpPr>
        <p:spPr bwMode="auto">
          <a:xfrm>
            <a:off x="1476375" y="5325255"/>
            <a:ext cx="1727200" cy="0"/>
          </a:xfrm>
          <a:prstGeom prst="line">
            <a:avLst/>
          </a:prstGeom>
          <a:noFill/>
          <a:ln w="31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89" name="Line 54"/>
          <p:cNvSpPr>
            <a:spLocks noChangeShapeType="1"/>
          </p:cNvSpPr>
          <p:nvPr/>
        </p:nvSpPr>
        <p:spPr bwMode="auto">
          <a:xfrm>
            <a:off x="1476375" y="5923742"/>
            <a:ext cx="1727200" cy="0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90" name="Line 55"/>
          <p:cNvSpPr>
            <a:spLocks noChangeShapeType="1"/>
          </p:cNvSpPr>
          <p:nvPr/>
        </p:nvSpPr>
        <p:spPr bwMode="auto">
          <a:xfrm>
            <a:off x="1476375" y="352425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91" name="Line 56"/>
          <p:cNvSpPr>
            <a:spLocks noChangeShapeType="1"/>
          </p:cNvSpPr>
          <p:nvPr/>
        </p:nvSpPr>
        <p:spPr bwMode="auto">
          <a:xfrm>
            <a:off x="3230380" y="3573410"/>
            <a:ext cx="0" cy="3000375"/>
          </a:xfrm>
          <a:prstGeom prst="line">
            <a:avLst/>
          </a:prstGeom>
          <a:noFill/>
          <a:ln w="28575" cap="rnd">
            <a:solidFill>
              <a:srgbClr val="4D4D4D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7392" name="Rectangle 57"/>
          <p:cNvSpPr>
            <a:spLocks noChangeArrowheads="1"/>
          </p:cNvSpPr>
          <p:nvPr/>
        </p:nvSpPr>
        <p:spPr bwMode="auto">
          <a:xfrm>
            <a:off x="4840288" y="2349500"/>
            <a:ext cx="1657350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err="1"/>
              <a:t>image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1400" b="1" dirty="0" err="1"/>
              <a:t>jointly</a:t>
            </a:r>
            <a:r>
              <a:rPr lang="de-DE" sz="1400" b="1" dirty="0"/>
              <a:t> </a:t>
            </a:r>
            <a:r>
              <a:rPr lang="de-DE" sz="1400" b="1" dirty="0" err="1" smtClean="0"/>
              <a:t>develo</a:t>
            </a:r>
            <a:r>
              <a:rPr lang="de-DE" sz="1400" b="1" dirty="0" smtClean="0"/>
              <a:t>-</a:t>
            </a:r>
            <a:br>
              <a:rPr lang="de-DE" sz="1400" b="1" dirty="0" smtClean="0"/>
            </a:br>
            <a:r>
              <a:rPr lang="de-DE" sz="1400" b="1" dirty="0" err="1" smtClean="0"/>
              <a:t>ped</a:t>
            </a:r>
            <a:r>
              <a:rPr lang="de-DE" sz="1400" b="1" dirty="0" smtClean="0"/>
              <a:t> </a:t>
            </a:r>
            <a:r>
              <a:rPr lang="de-DE" sz="1400" b="1" dirty="0" err="1"/>
              <a:t>innovations</a:t>
            </a:r>
            <a:endParaRPr lang="de-DE" sz="1400" b="1" dirty="0"/>
          </a:p>
          <a:p>
            <a:pPr algn="ctr">
              <a:lnSpc>
                <a:spcPct val="90000"/>
              </a:lnSpc>
            </a:pPr>
            <a:r>
              <a:rPr lang="de-DE" sz="1400" dirty="0"/>
              <a:t>#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projects</a:t>
            </a:r>
            <a:endParaRPr lang="de-DE" sz="1400" dirty="0"/>
          </a:p>
        </p:txBody>
      </p:sp>
      <p:sp>
        <p:nvSpPr>
          <p:cNvPr id="1305658" name="Rectangle 58"/>
          <p:cNvSpPr>
            <a:spLocks noChangeArrowheads="1"/>
          </p:cNvSpPr>
          <p:nvPr/>
        </p:nvSpPr>
        <p:spPr bwMode="auto">
          <a:xfrm>
            <a:off x="3230379" y="3524249"/>
            <a:ext cx="4923021" cy="2970267"/>
          </a:xfrm>
          <a:prstGeom prst="rect">
            <a:avLst/>
          </a:prstGeom>
          <a:solidFill>
            <a:schemeClr val="bg1">
              <a:alpha val="77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5690" name="Oval 90"/>
          <p:cNvSpPr>
            <a:spLocks noChangeArrowheads="1"/>
          </p:cNvSpPr>
          <p:nvPr/>
        </p:nvSpPr>
        <p:spPr bwMode="auto">
          <a:xfrm>
            <a:off x="4283960" y="4638428"/>
            <a:ext cx="1295400" cy="1238912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 P</a:t>
            </a:r>
            <a:r>
              <a:rPr lang="de-DE" sz="1200" b="1" dirty="0" smtClean="0"/>
              <a:t>roject 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</p:txBody>
      </p:sp>
      <p:sp>
        <p:nvSpPr>
          <p:cNvPr id="1305691" name="Oval 91"/>
          <p:cNvSpPr>
            <a:spLocks noChangeArrowheads="1"/>
          </p:cNvSpPr>
          <p:nvPr/>
        </p:nvSpPr>
        <p:spPr bwMode="auto">
          <a:xfrm>
            <a:off x="3419840" y="3717040"/>
            <a:ext cx="1177636" cy="1127685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P</a:t>
            </a:r>
            <a:r>
              <a:rPr lang="de-DE" sz="1200" b="1" dirty="0" smtClean="0"/>
              <a:t>roject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</p:txBody>
      </p:sp>
      <p:sp>
        <p:nvSpPr>
          <p:cNvPr id="1305693" name="Oval 93"/>
          <p:cNvSpPr>
            <a:spLocks noChangeArrowheads="1"/>
          </p:cNvSpPr>
          <p:nvPr/>
        </p:nvSpPr>
        <p:spPr bwMode="auto">
          <a:xfrm>
            <a:off x="5057776" y="3571875"/>
            <a:ext cx="1295400" cy="1219201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/>
            <a:r>
              <a:rPr lang="de-DE" sz="1200" b="1">
                <a:solidFill>
                  <a:srgbClr val="FF0000"/>
                </a:solidFill>
              </a:rPr>
              <a:t>T</a:t>
            </a:r>
            <a:r>
              <a:rPr lang="de-DE" sz="1200" b="1"/>
              <a:t>arget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>
                <a:solidFill>
                  <a:srgbClr val="FF0000"/>
                </a:solidFill>
              </a:rPr>
              <a:t> P</a:t>
            </a:r>
            <a:r>
              <a:rPr lang="de-DE" sz="1200" b="1" dirty="0" smtClean="0"/>
              <a:t>roject 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i="1" dirty="0" err="1">
                <a:solidFill>
                  <a:srgbClr val="FF0000"/>
                </a:solidFill>
              </a:rPr>
              <a:t>I</a:t>
            </a:r>
            <a:r>
              <a:rPr lang="de-DE" sz="1200" b="1" i="1" dirty="0" err="1"/>
              <a:t>ndicator</a:t>
            </a:r>
            <a:endParaRPr lang="de-DE" sz="1200" b="1" i="1" dirty="0"/>
          </a:p>
          <a:p>
            <a:pPr eaLnBrk="1" hangingPunct="1"/>
            <a:endParaRPr lang="de-DE" sz="1200" b="1" i="1" dirty="0"/>
          </a:p>
        </p:txBody>
      </p:sp>
      <p:sp>
        <p:nvSpPr>
          <p:cNvPr id="101" name="Rectangle 27"/>
          <p:cNvSpPr>
            <a:spLocks noChangeArrowheads="1"/>
          </p:cNvSpPr>
          <p:nvPr/>
        </p:nvSpPr>
        <p:spPr bwMode="auto">
          <a:xfrm>
            <a:off x="6497638" y="2349500"/>
            <a:ext cx="1655762" cy="1165225"/>
          </a:xfrm>
          <a:prstGeom prst="rect">
            <a:avLst/>
          </a:prstGeom>
          <a:solidFill>
            <a:srgbClr val="FFFF99">
              <a:alpha val="5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0" anchor="ctr" anchorCtr="1"/>
          <a:lstStyle/>
          <a:p>
            <a:pPr algn="ctr">
              <a:lnSpc>
                <a:spcPct val="90000"/>
              </a:lnSpc>
            </a:pPr>
            <a:r>
              <a:rPr lang="de-DE" sz="1400" dirty="0" err="1"/>
              <a:t>d</a:t>
            </a:r>
            <a:r>
              <a:rPr lang="de-DE" sz="1400" dirty="0" err="1" smtClean="0"/>
              <a:t>evelopment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1300" b="1" dirty="0" err="1" smtClean="0"/>
              <a:t>Recruitement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of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internat</a:t>
            </a:r>
            <a:r>
              <a:rPr lang="de-DE" sz="1300" b="1" dirty="0" smtClean="0"/>
              <a:t>. </a:t>
            </a:r>
            <a:r>
              <a:rPr lang="de-DE" sz="1300" b="1" dirty="0" err="1"/>
              <a:t>o</a:t>
            </a:r>
            <a:r>
              <a:rPr lang="de-DE" sz="1300" b="1" dirty="0" err="1" smtClean="0"/>
              <a:t>riented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engineers</a:t>
            </a:r>
            <a:endParaRPr lang="de-DE" sz="1300" b="1" dirty="0" smtClean="0"/>
          </a:p>
          <a:p>
            <a:pPr algn="ctr">
              <a:lnSpc>
                <a:spcPct val="90000"/>
              </a:lnSpc>
            </a:pPr>
            <a:r>
              <a:rPr lang="de-DE" sz="1400" i="1" dirty="0" smtClean="0"/>
              <a:t>#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employments</a:t>
            </a:r>
            <a:endParaRPr lang="de-DE" sz="1400" i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45033" y="4653170"/>
            <a:ext cx="2603297" cy="1235419"/>
            <a:chOff x="4345033" y="5157787"/>
            <a:chExt cx="2603297" cy="1235419"/>
          </a:xfrm>
        </p:grpSpPr>
        <p:sp>
          <p:nvSpPr>
            <p:cNvPr id="1305694" name="Oval 94"/>
            <p:cNvSpPr>
              <a:spLocks noChangeArrowheads="1"/>
            </p:cNvSpPr>
            <p:nvPr/>
          </p:nvSpPr>
          <p:spPr bwMode="auto">
            <a:xfrm>
              <a:off x="5652930" y="5157787"/>
              <a:ext cx="1295400" cy="1235419"/>
            </a:xfrm>
            <a:prstGeom prst="ellipse">
              <a:avLst/>
            </a:prstGeom>
            <a:solidFill>
              <a:srgbClr val="CCFFCC">
                <a:alpha val="7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eaLnBrk="1" hangingPunct="1"/>
              <a:r>
                <a:rPr lang="de-DE" sz="1200" b="1">
                  <a:solidFill>
                    <a:srgbClr val="FF0000"/>
                  </a:solidFill>
                </a:rPr>
                <a:t>T</a:t>
              </a:r>
              <a:r>
                <a:rPr lang="de-DE" sz="1200" b="1"/>
                <a:t>arget</a:t>
              </a:r>
              <a:r>
                <a:rPr lang="de-DE" sz="1200" b="1" dirty="0"/>
                <a:t/>
              </a:r>
              <a:br>
                <a:rPr lang="de-DE" sz="1200" b="1" dirty="0"/>
              </a:br>
              <a:r>
                <a:rPr lang="de-DE" sz="1200" b="1" dirty="0" smtClean="0">
                  <a:solidFill>
                    <a:srgbClr val="FF0000"/>
                  </a:solidFill>
                </a:rPr>
                <a:t> P</a:t>
              </a:r>
              <a:r>
                <a:rPr lang="de-DE" sz="1200" b="1" dirty="0" smtClean="0"/>
                <a:t>roject </a:t>
              </a:r>
              <a:r>
                <a:rPr lang="de-DE" sz="1200" b="1" dirty="0"/>
                <a:t/>
              </a:r>
              <a:br>
                <a:rPr lang="de-DE" sz="1200" b="1" dirty="0"/>
              </a:br>
              <a:r>
                <a:rPr lang="de-DE" sz="1200" b="1" i="1" dirty="0" err="1">
                  <a:solidFill>
                    <a:srgbClr val="FF0000"/>
                  </a:solidFill>
                </a:rPr>
                <a:t>I</a:t>
              </a:r>
              <a:r>
                <a:rPr lang="de-DE" sz="1200" b="1" i="1" dirty="0" err="1"/>
                <a:t>ndicator</a:t>
              </a:r>
              <a:endParaRPr lang="de-DE" sz="1200" b="1" i="1" dirty="0"/>
            </a:p>
          </p:txBody>
        </p:sp>
        <p:grpSp>
          <p:nvGrpSpPr>
            <p:cNvPr id="105" name="Gruppieren 104"/>
            <p:cNvGrpSpPr/>
            <p:nvPr/>
          </p:nvGrpSpPr>
          <p:grpSpPr>
            <a:xfrm>
              <a:off x="5736419" y="5466607"/>
              <a:ext cx="180000" cy="576002"/>
              <a:chOff x="179390" y="2420938"/>
              <a:chExt cx="180000" cy="576002"/>
            </a:xfrm>
          </p:grpSpPr>
          <p:sp>
            <p:nvSpPr>
              <p:cNvPr id="106" name="Ellipse 105"/>
              <p:cNvSpPr/>
              <p:nvPr/>
            </p:nvSpPr>
            <p:spPr bwMode="auto">
              <a:xfrm>
                <a:off x="202565" y="246062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Ellipse 106"/>
              <p:cNvSpPr/>
              <p:nvPr/>
            </p:nvSpPr>
            <p:spPr bwMode="auto">
              <a:xfrm>
                <a:off x="200620" y="2633344"/>
                <a:ext cx="144000" cy="14400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Ellipse 107"/>
              <p:cNvSpPr/>
              <p:nvPr/>
            </p:nvSpPr>
            <p:spPr bwMode="auto">
              <a:xfrm>
                <a:off x="189550" y="2806064"/>
                <a:ext cx="144000" cy="144000"/>
              </a:xfrm>
              <a:prstGeom prst="ellipse">
                <a:avLst/>
              </a:prstGeom>
              <a:solidFill>
                <a:srgbClr val="00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hteck 108"/>
              <p:cNvSpPr/>
              <p:nvPr/>
            </p:nvSpPr>
            <p:spPr bwMode="auto">
              <a:xfrm>
                <a:off x="179390" y="2420938"/>
                <a:ext cx="180000" cy="576002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0" name="Gruppieren 109"/>
            <p:cNvGrpSpPr/>
            <p:nvPr/>
          </p:nvGrpSpPr>
          <p:grpSpPr>
            <a:xfrm>
              <a:off x="4345033" y="5478565"/>
              <a:ext cx="180000" cy="576002"/>
              <a:chOff x="179390" y="2420938"/>
              <a:chExt cx="180000" cy="576002"/>
            </a:xfrm>
          </p:grpSpPr>
          <p:sp>
            <p:nvSpPr>
              <p:cNvPr id="111" name="Ellipse 110"/>
              <p:cNvSpPr/>
              <p:nvPr/>
            </p:nvSpPr>
            <p:spPr bwMode="auto">
              <a:xfrm>
                <a:off x="202565" y="246062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Ellipse 111"/>
              <p:cNvSpPr/>
              <p:nvPr/>
            </p:nvSpPr>
            <p:spPr bwMode="auto">
              <a:xfrm>
                <a:off x="200620" y="2633344"/>
                <a:ext cx="144000" cy="14400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Ellipse 112"/>
              <p:cNvSpPr/>
              <p:nvPr/>
            </p:nvSpPr>
            <p:spPr bwMode="auto">
              <a:xfrm>
                <a:off x="189550" y="2806064"/>
                <a:ext cx="144000" cy="144000"/>
              </a:xfrm>
              <a:prstGeom prst="ellipse">
                <a:avLst/>
              </a:prstGeom>
              <a:solidFill>
                <a:srgbClr val="00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Rechteck 113"/>
              <p:cNvSpPr/>
              <p:nvPr/>
            </p:nvSpPr>
            <p:spPr bwMode="auto">
              <a:xfrm>
                <a:off x="179390" y="2420938"/>
                <a:ext cx="180000" cy="576002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6638846" y="3789050"/>
            <a:ext cx="1295400" cy="1187899"/>
            <a:chOff x="6638846" y="4062069"/>
            <a:chExt cx="1295400" cy="1187899"/>
          </a:xfrm>
        </p:grpSpPr>
        <p:sp>
          <p:nvSpPr>
            <p:cNvPr id="1305692" name="Oval 92"/>
            <p:cNvSpPr>
              <a:spLocks noChangeArrowheads="1"/>
            </p:cNvSpPr>
            <p:nvPr/>
          </p:nvSpPr>
          <p:spPr bwMode="auto">
            <a:xfrm>
              <a:off x="6638846" y="4062069"/>
              <a:ext cx="1295400" cy="1187899"/>
            </a:xfrm>
            <a:prstGeom prst="ellipse">
              <a:avLst/>
            </a:prstGeom>
            <a:solidFill>
              <a:srgbClr val="CCFFCC">
                <a:alpha val="7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eaLnBrk="1" hangingPunct="1"/>
              <a:r>
                <a:rPr lang="de-DE" sz="1200" b="1">
                  <a:solidFill>
                    <a:srgbClr val="FF0000"/>
                  </a:solidFill>
                </a:rPr>
                <a:t>T</a:t>
              </a:r>
              <a:r>
                <a:rPr lang="de-DE" sz="1200" b="1"/>
                <a:t>arget</a:t>
              </a:r>
              <a:r>
                <a:rPr lang="de-DE" sz="1200" b="1" dirty="0"/>
                <a:t/>
              </a:r>
              <a:br>
                <a:rPr lang="de-DE" sz="1200" b="1" dirty="0"/>
              </a:br>
              <a:r>
                <a:rPr lang="de-DE" sz="1200" b="1" dirty="0" smtClean="0">
                  <a:solidFill>
                    <a:srgbClr val="FF0000"/>
                  </a:solidFill>
                </a:rPr>
                <a:t> P</a:t>
              </a:r>
              <a:r>
                <a:rPr lang="de-DE" sz="1200" b="1" dirty="0" smtClean="0"/>
                <a:t>roject </a:t>
              </a:r>
              <a:r>
                <a:rPr lang="de-DE" sz="1200" b="1" dirty="0"/>
                <a:t/>
              </a:r>
              <a:br>
                <a:rPr lang="de-DE" sz="1200" b="1" dirty="0"/>
              </a:br>
              <a:r>
                <a:rPr lang="de-DE" sz="1200" b="1" i="1" dirty="0" err="1">
                  <a:solidFill>
                    <a:srgbClr val="FF0000"/>
                  </a:solidFill>
                </a:rPr>
                <a:t>I</a:t>
              </a:r>
              <a:r>
                <a:rPr lang="de-DE" sz="1200" b="1" i="1" dirty="0" err="1"/>
                <a:t>ndicator</a:t>
              </a:r>
              <a:endParaRPr lang="de-DE" sz="1200" b="1" i="1" dirty="0"/>
            </a:p>
            <a:p>
              <a:pPr eaLnBrk="1" hangingPunct="1"/>
              <a:endParaRPr lang="de-DE" sz="1200" b="1" i="1" dirty="0"/>
            </a:p>
          </p:txBody>
        </p:sp>
        <p:grpSp>
          <p:nvGrpSpPr>
            <p:cNvPr id="115" name="Gruppieren 114"/>
            <p:cNvGrpSpPr/>
            <p:nvPr/>
          </p:nvGrpSpPr>
          <p:grpSpPr>
            <a:xfrm>
              <a:off x="6714306" y="4331091"/>
              <a:ext cx="180000" cy="576002"/>
              <a:chOff x="179390" y="2420938"/>
              <a:chExt cx="180000" cy="576002"/>
            </a:xfrm>
          </p:grpSpPr>
          <p:sp>
            <p:nvSpPr>
              <p:cNvPr id="116" name="Ellipse 115"/>
              <p:cNvSpPr/>
              <p:nvPr/>
            </p:nvSpPr>
            <p:spPr bwMode="auto">
              <a:xfrm>
                <a:off x="202565" y="246062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Ellipse 116"/>
              <p:cNvSpPr/>
              <p:nvPr/>
            </p:nvSpPr>
            <p:spPr bwMode="auto">
              <a:xfrm>
                <a:off x="200620" y="2633344"/>
                <a:ext cx="144000" cy="14400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Ellipse 117"/>
              <p:cNvSpPr/>
              <p:nvPr/>
            </p:nvSpPr>
            <p:spPr bwMode="auto">
              <a:xfrm>
                <a:off x="189550" y="2806064"/>
                <a:ext cx="144000" cy="144000"/>
              </a:xfrm>
              <a:prstGeom prst="ellipse">
                <a:avLst/>
              </a:prstGeom>
              <a:solidFill>
                <a:srgbClr val="00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hteck 118"/>
              <p:cNvSpPr/>
              <p:nvPr/>
            </p:nvSpPr>
            <p:spPr bwMode="auto">
              <a:xfrm>
                <a:off x="179390" y="2420938"/>
                <a:ext cx="180000" cy="576002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20" name="Gruppieren 119"/>
          <p:cNvGrpSpPr/>
          <p:nvPr/>
        </p:nvGrpSpPr>
        <p:grpSpPr>
          <a:xfrm>
            <a:off x="5128873" y="3854340"/>
            <a:ext cx="180000" cy="576002"/>
            <a:chOff x="179390" y="2420938"/>
            <a:chExt cx="180000" cy="576002"/>
          </a:xfrm>
        </p:grpSpPr>
        <p:sp>
          <p:nvSpPr>
            <p:cNvPr id="121" name="Ellipse 120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Ellipse 121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Ellipse 122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hteck 123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5" name="Gruppieren 124"/>
          <p:cNvGrpSpPr/>
          <p:nvPr/>
        </p:nvGrpSpPr>
        <p:grpSpPr>
          <a:xfrm>
            <a:off x="3421448" y="4011583"/>
            <a:ext cx="163636" cy="536282"/>
            <a:chOff x="179390" y="2420938"/>
            <a:chExt cx="180000" cy="576002"/>
          </a:xfrm>
        </p:grpSpPr>
        <p:sp>
          <p:nvSpPr>
            <p:cNvPr id="126" name="Ellipse 125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Ellipse 126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Ellipse 127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hteck 128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1" name="Gruppieren 130"/>
          <p:cNvGrpSpPr/>
          <p:nvPr/>
        </p:nvGrpSpPr>
        <p:grpSpPr>
          <a:xfrm>
            <a:off x="4644010" y="2669512"/>
            <a:ext cx="180000" cy="576002"/>
            <a:chOff x="179390" y="2420938"/>
            <a:chExt cx="180000" cy="576002"/>
          </a:xfrm>
        </p:grpSpPr>
        <p:sp>
          <p:nvSpPr>
            <p:cNvPr id="132" name="Ellipse 131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Ellipse 132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lipse 133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hteck 134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6" name="Gruppieren 135"/>
          <p:cNvGrpSpPr/>
          <p:nvPr/>
        </p:nvGrpSpPr>
        <p:grpSpPr>
          <a:xfrm>
            <a:off x="6348102" y="2691736"/>
            <a:ext cx="180000" cy="576002"/>
            <a:chOff x="179390" y="2420938"/>
            <a:chExt cx="180000" cy="576002"/>
          </a:xfrm>
        </p:grpSpPr>
        <p:sp>
          <p:nvSpPr>
            <p:cNvPr id="137" name="Ellipse 136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Ellipse 137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Ellipse 138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hteck 139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1" name="Gruppieren 140"/>
          <p:cNvGrpSpPr/>
          <p:nvPr/>
        </p:nvGrpSpPr>
        <p:grpSpPr>
          <a:xfrm>
            <a:off x="7982927" y="2682265"/>
            <a:ext cx="180000" cy="576002"/>
            <a:chOff x="179390" y="2420938"/>
            <a:chExt cx="180000" cy="576002"/>
          </a:xfrm>
        </p:grpSpPr>
        <p:sp>
          <p:nvSpPr>
            <p:cNvPr id="142" name="Ellipse 141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Ellipse 142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Ellipse 143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hteck 144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6" name="Gruppieren 145"/>
          <p:cNvGrpSpPr/>
          <p:nvPr/>
        </p:nvGrpSpPr>
        <p:grpSpPr>
          <a:xfrm>
            <a:off x="1484353" y="3527592"/>
            <a:ext cx="180000" cy="576002"/>
            <a:chOff x="179390" y="2420938"/>
            <a:chExt cx="180000" cy="576002"/>
          </a:xfrm>
        </p:grpSpPr>
        <p:sp>
          <p:nvSpPr>
            <p:cNvPr id="147" name="Ellipse 146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Ellipse 147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Ellipse 148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hteck 149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1" name="Gruppieren 150"/>
          <p:cNvGrpSpPr/>
          <p:nvPr/>
        </p:nvGrpSpPr>
        <p:grpSpPr>
          <a:xfrm>
            <a:off x="1475570" y="4149100"/>
            <a:ext cx="180000" cy="576002"/>
            <a:chOff x="179390" y="2420938"/>
            <a:chExt cx="180000" cy="576002"/>
          </a:xfrm>
        </p:grpSpPr>
        <p:sp>
          <p:nvSpPr>
            <p:cNvPr id="152" name="Ellipse 151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Ellipse 152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Ellipse 153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hteck 154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6" name="Gruppieren 155"/>
          <p:cNvGrpSpPr/>
          <p:nvPr/>
        </p:nvGrpSpPr>
        <p:grpSpPr>
          <a:xfrm>
            <a:off x="1475570" y="4752695"/>
            <a:ext cx="180000" cy="576002"/>
            <a:chOff x="179390" y="2420938"/>
            <a:chExt cx="180000" cy="576002"/>
          </a:xfrm>
        </p:grpSpPr>
        <p:sp>
          <p:nvSpPr>
            <p:cNvPr id="157" name="Ellipse 156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Ellipse 157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Ellipse 158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hteck 159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1" name="Gruppieren 160"/>
          <p:cNvGrpSpPr/>
          <p:nvPr/>
        </p:nvGrpSpPr>
        <p:grpSpPr>
          <a:xfrm>
            <a:off x="1475570" y="5348545"/>
            <a:ext cx="180000" cy="576002"/>
            <a:chOff x="179390" y="2420938"/>
            <a:chExt cx="180000" cy="576002"/>
          </a:xfrm>
        </p:grpSpPr>
        <p:sp>
          <p:nvSpPr>
            <p:cNvPr id="162" name="Ellipse 161"/>
            <p:cNvSpPr/>
            <p:nvPr/>
          </p:nvSpPr>
          <p:spPr bwMode="auto">
            <a:xfrm>
              <a:off x="202565" y="2460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Ellipse 162"/>
            <p:cNvSpPr/>
            <p:nvPr/>
          </p:nvSpPr>
          <p:spPr bwMode="auto">
            <a:xfrm>
              <a:off x="200620" y="2633344"/>
              <a:ext cx="144000" cy="144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Ellipse 163"/>
            <p:cNvSpPr/>
            <p:nvPr/>
          </p:nvSpPr>
          <p:spPr bwMode="auto">
            <a:xfrm>
              <a:off x="189550" y="2806064"/>
              <a:ext cx="144000" cy="144000"/>
            </a:xfrm>
            <a:prstGeom prst="ellipse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hteck 164"/>
            <p:cNvSpPr/>
            <p:nvPr/>
          </p:nvSpPr>
          <p:spPr bwMode="auto">
            <a:xfrm>
              <a:off x="179390" y="2420938"/>
              <a:ext cx="180000" cy="5760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7" name="Rectangle 58"/>
          <p:cNvSpPr>
            <a:spLocks noChangeArrowheads="1"/>
          </p:cNvSpPr>
          <p:nvPr/>
        </p:nvSpPr>
        <p:spPr bwMode="auto">
          <a:xfrm>
            <a:off x="683460" y="5949477"/>
            <a:ext cx="7633453" cy="608207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7434" name="Picture 2" descr="spiegel_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39" y="5818187"/>
            <a:ext cx="1144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 bwMode="auto">
          <a:xfrm>
            <a:off x="3207691" y="3515371"/>
            <a:ext cx="4964114" cy="2425228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37184" y="863600"/>
            <a:ext cx="9188768" cy="620713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House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Balanced Scorecard – </a:t>
            </a:r>
            <a:r>
              <a:rPr lang="de-DE" dirty="0" err="1" smtClean="0">
                <a:solidFill>
                  <a:schemeClr val="tx1"/>
                </a:solidFill>
              </a:rPr>
              <a:t>what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doing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42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395288" y="1671638"/>
            <a:ext cx="8353425" cy="3322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None/>
            </a:pPr>
            <a:r>
              <a:rPr lang="en-GB" sz="2000"/>
              <a:t>The most important things: 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/>
              <a:t>Don‘t look for perfect solutions!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/>
              <a:t>Delegate responsibilities and competences, demand and support consequence!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/>
              <a:t>Organise the things that can be already done.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en-GB" sz="2000"/>
              <a:t>The sooner the first success appear, the greater the acceptance of Balanced Scorecard will be.</a:t>
            </a:r>
          </a:p>
          <a:p>
            <a:pPr marL="355600" indent="-355600">
              <a:spcBef>
                <a:spcPct val="75000"/>
              </a:spcBef>
            </a:pPr>
            <a:endParaRPr lang="en-GB" sz="80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425768" y="863600"/>
            <a:ext cx="8748712" cy="981075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dirty="0"/>
              <a:t>I</a:t>
            </a:r>
            <a:r>
              <a:rPr lang="en-GB" dirty="0" smtClean="0"/>
              <a:t>mplementation the strategy by BSC-projects</a:t>
            </a:r>
          </a:p>
        </p:txBody>
      </p:sp>
      <p:sp>
        <p:nvSpPr>
          <p:cNvPr id="1305604" name="AutoShape 4"/>
          <p:cNvSpPr>
            <a:spLocks noChangeArrowheads="1"/>
          </p:cNvSpPr>
          <p:nvPr/>
        </p:nvSpPr>
        <p:spPr bwMode="auto">
          <a:xfrm>
            <a:off x="682625" y="5467350"/>
            <a:ext cx="7777163" cy="1057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8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90000" rIns="90000" anchor="ctr"/>
          <a:lstStyle/>
          <a:p>
            <a:pPr algn="ctr">
              <a:lnSpc>
                <a:spcPct val="115000"/>
              </a:lnSpc>
              <a:spcBef>
                <a:spcPct val="75000"/>
              </a:spcBef>
              <a:defRPr/>
            </a:pPr>
            <a:r>
              <a:rPr lang="en-GB" b="1" dirty="0"/>
              <a:t>Let us start, there‘s a lot  of work ahead of us!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60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206274" name="Rectangle 2"/>
          <p:cNvSpPr>
            <a:spLocks noChangeArrowheads="1"/>
          </p:cNvSpPr>
          <p:nvPr/>
        </p:nvSpPr>
        <p:spPr bwMode="auto">
          <a:xfrm>
            <a:off x="411163" y="1573213"/>
            <a:ext cx="8408987" cy="5024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65125" indent="-365125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/>
              <a:t>having objectives only is not enough – </a:t>
            </a:r>
            <a:br>
              <a:rPr lang="de-DE" sz="2000"/>
            </a:br>
            <a:r>
              <a:rPr lang="de-DE" sz="2000"/>
              <a:t>we have to want to do it !</a:t>
            </a:r>
          </a:p>
          <a:p>
            <a:pPr marL="365125" indent="-365125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/>
              <a:t>assign clear responsibilities </a:t>
            </a:r>
          </a:p>
          <a:p>
            <a:pPr marL="365125" indent="-365125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/>
              <a:t>achieve early wins</a:t>
            </a:r>
          </a:p>
          <a:p>
            <a:pPr marL="365125" indent="-365125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/>
              <a:t>develop adjuvant rituals</a:t>
            </a:r>
          </a:p>
          <a:p>
            <a:pPr marL="365125" indent="-365125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/>
              <a:t>train consequent leader behaviour</a:t>
            </a:r>
          </a:p>
          <a:p>
            <a:pPr marL="365125" indent="-365125">
              <a:spcBef>
                <a:spcPct val="4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/>
              <a:t>pay attention: time is a critical resource</a:t>
            </a:r>
          </a:p>
          <a:p>
            <a:pPr marL="365125" indent="-365125">
              <a:spcBef>
                <a:spcPts val="600"/>
              </a:spcBef>
              <a:buClr>
                <a:srgbClr val="C83C3C"/>
              </a:buClr>
              <a:buSzPct val="125000"/>
              <a:buFont typeface="Wingdings" pitchFamily="2" charset="2"/>
              <a:buNone/>
            </a:pPr>
            <a:r>
              <a:rPr lang="de-DE" sz="2000"/>
              <a:t>	-  time cannot be stored</a:t>
            </a:r>
          </a:p>
          <a:p>
            <a:pPr marL="365125" indent="-365125">
              <a:spcBef>
                <a:spcPts val="600"/>
              </a:spcBef>
              <a:buClr>
                <a:srgbClr val="C83C3C"/>
              </a:buClr>
              <a:buSzPct val="125000"/>
              <a:buFont typeface="Wingdings" pitchFamily="2" charset="2"/>
              <a:buNone/>
            </a:pPr>
            <a:r>
              <a:rPr lang="de-DE" sz="2000"/>
              <a:t>	-  each process needs sufficient timing </a:t>
            </a:r>
          </a:p>
          <a:p>
            <a:pPr marL="365125" indent="-365125">
              <a:spcBef>
                <a:spcPts val="600"/>
              </a:spcBef>
              <a:buClr>
                <a:srgbClr val="C83C3C"/>
              </a:buClr>
              <a:buSzPct val="125000"/>
              <a:buFont typeface="Wingdings" pitchFamily="2" charset="2"/>
              <a:buNone/>
            </a:pPr>
            <a:r>
              <a:rPr lang="de-DE" sz="2000"/>
              <a:t>	-  point in time as important as the period of time</a:t>
            </a: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395288" y="865188"/>
            <a:ext cx="83534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361950">
              <a:spcBef>
                <a:spcPct val="50000"/>
              </a:spcBef>
            </a:pPr>
            <a:r>
              <a:rPr lang="de-DE" sz="2800" b="1">
                <a:sym typeface="Wingdings 3" pitchFamily="18" charset="2"/>
              </a:rPr>
              <a:t>… and organize active doing</a:t>
            </a:r>
            <a:r>
              <a:rPr lang="de-DE" sz="2800"/>
              <a:t> </a:t>
            </a:r>
            <a:endParaRPr lang="de-DE" sz="2800" b="1" i="1"/>
          </a:p>
        </p:txBody>
      </p:sp>
      <p:pic>
        <p:nvPicPr>
          <p:cNvPr id="26626" name="Picture 2" descr="http://www.gruene-niedersachsen.de/typo3temp/pics/1dc73d738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r="13554"/>
          <a:stretch/>
        </p:blipFill>
        <p:spPr bwMode="auto">
          <a:xfrm>
            <a:off x="4867685" y="1916113"/>
            <a:ext cx="3816531" cy="24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1195010" name="Text Box 2"/>
          <p:cNvSpPr txBox="1">
            <a:spLocks noChangeArrowheads="1"/>
          </p:cNvSpPr>
          <p:nvPr/>
        </p:nvSpPr>
        <p:spPr bwMode="auto">
          <a:xfrm>
            <a:off x="466725" y="2205038"/>
            <a:ext cx="8208963" cy="2376487"/>
          </a:xfrm>
          <a:prstGeom prst="rect">
            <a:avLst/>
          </a:prstGeom>
          <a:solidFill>
            <a:srgbClr val="E1F4FF">
              <a:alpha val="89999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/>
          <a:p>
            <a:pPr algn="ctr">
              <a:lnSpc>
                <a:spcPct val="115000"/>
              </a:lnSpc>
              <a:spcBef>
                <a:spcPct val="75000"/>
              </a:spcBef>
              <a:defRPr/>
            </a:pPr>
            <a:r>
              <a:rPr lang="de-DE" sz="2800" b="1" dirty="0">
                <a:solidFill>
                  <a:srgbClr val="C83C3C"/>
                </a:solidFill>
                <a:latin typeface="+mj-lt"/>
              </a:rPr>
              <a:t>The </a:t>
            </a:r>
            <a:r>
              <a:rPr lang="de-DE" sz="2800" b="1" dirty="0" err="1">
                <a:solidFill>
                  <a:srgbClr val="C83C3C"/>
                </a:solidFill>
                <a:latin typeface="+mj-lt"/>
              </a:rPr>
              <a:t>balanced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C83C3C"/>
                </a:solidFill>
                <a:latin typeface="+mj-lt"/>
              </a:rPr>
              <a:t>scorecard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C83C3C"/>
                </a:solidFill>
                <a:latin typeface="+mj-lt"/>
              </a:rPr>
              <a:t>puts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C83C3C"/>
                </a:solidFill>
                <a:latin typeface="+mj-lt"/>
              </a:rPr>
              <a:t>strategy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 </a:t>
            </a:r>
            <a:br>
              <a:rPr lang="de-DE" sz="2800" b="1" dirty="0">
                <a:solidFill>
                  <a:srgbClr val="C83C3C"/>
                </a:solidFill>
                <a:latin typeface="+mj-lt"/>
              </a:rPr>
            </a:br>
            <a:r>
              <a:rPr lang="de-DE" sz="2800" b="1" dirty="0">
                <a:solidFill>
                  <a:srgbClr val="C83C3C"/>
                </a:solidFill>
                <a:latin typeface="+mj-lt"/>
              </a:rPr>
              <a:t>– not </a:t>
            </a:r>
            <a:r>
              <a:rPr lang="de-DE" sz="2800" b="1" dirty="0" err="1">
                <a:solidFill>
                  <a:srgbClr val="C83C3C"/>
                </a:solidFill>
                <a:latin typeface="+mj-lt"/>
              </a:rPr>
              <a:t>control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 – </a:t>
            </a:r>
            <a:r>
              <a:rPr lang="de-DE" sz="2800" b="1" dirty="0" err="1">
                <a:solidFill>
                  <a:srgbClr val="C83C3C"/>
                </a:solidFill>
                <a:latin typeface="+mj-lt"/>
              </a:rPr>
              <a:t>at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C83C3C"/>
                </a:solidFill>
                <a:latin typeface="+mj-lt"/>
              </a:rPr>
              <a:t>the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C83C3C"/>
                </a:solidFill>
                <a:latin typeface="+mj-lt"/>
              </a:rPr>
              <a:t>center</a:t>
            </a:r>
            <a:endParaRPr lang="de-DE" sz="2800" b="1" dirty="0">
              <a:solidFill>
                <a:srgbClr val="C83C3C"/>
              </a:solidFill>
              <a:latin typeface="+mj-lt"/>
            </a:endParaRPr>
          </a:p>
          <a:p>
            <a:pPr algn="ctr">
              <a:lnSpc>
                <a:spcPct val="115000"/>
              </a:lnSpc>
              <a:spcBef>
                <a:spcPct val="75000"/>
              </a:spcBef>
              <a:defRPr/>
            </a:pPr>
            <a:r>
              <a:rPr lang="de-DE" sz="1200" b="1" dirty="0">
                <a:solidFill>
                  <a:srgbClr val="C83C3C"/>
                </a:solidFill>
                <a:latin typeface="+mj-lt"/>
              </a:rPr>
              <a:t>___________________</a:t>
            </a:r>
          </a:p>
          <a:p>
            <a:pPr algn="ctr">
              <a:lnSpc>
                <a:spcPct val="115000"/>
              </a:lnSpc>
              <a:spcBef>
                <a:spcPct val="75000"/>
              </a:spcBef>
              <a:defRPr/>
            </a:pPr>
            <a:r>
              <a:rPr lang="de-DE" sz="1600" b="1" dirty="0">
                <a:solidFill>
                  <a:srgbClr val="C83C3C"/>
                </a:solidFill>
                <a:latin typeface="+mj-lt"/>
              </a:rPr>
              <a:t>Kaplan / Norton (1992)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395288" y="2060575"/>
            <a:ext cx="82819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dirty="0" err="1"/>
              <a:t>Everyone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company</a:t>
            </a:r>
            <a:r>
              <a:rPr lang="de-DE" sz="2000" dirty="0"/>
              <a:t> </a:t>
            </a:r>
            <a:r>
              <a:rPr lang="de-DE" sz="2000" dirty="0" err="1"/>
              <a:t>knows</a:t>
            </a:r>
            <a:r>
              <a:rPr lang="de-DE" sz="2000" dirty="0"/>
              <a:t>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future</a:t>
            </a:r>
            <a:r>
              <a:rPr lang="de-DE" sz="2000" dirty="0"/>
              <a:t> 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dirty="0"/>
              <a:t>All </a:t>
            </a:r>
            <a:r>
              <a:rPr lang="de-DE" sz="2000" dirty="0" err="1"/>
              <a:t>stakeholder</a:t>
            </a:r>
            <a:r>
              <a:rPr lang="de-DE" sz="2000" dirty="0"/>
              <a:t> </a:t>
            </a:r>
            <a:r>
              <a:rPr lang="de-DE" sz="2000" dirty="0" err="1"/>
              <a:t>aim</a:t>
            </a:r>
            <a:r>
              <a:rPr lang="de-DE" sz="2000" dirty="0"/>
              <a:t> </a:t>
            </a:r>
            <a:r>
              <a:rPr lang="de-DE" sz="2000" dirty="0" err="1"/>
              <a:t>jointly</a:t>
            </a:r>
            <a:r>
              <a:rPr lang="de-DE" sz="2000" dirty="0"/>
              <a:t> in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direction</a:t>
            </a:r>
            <a:endParaRPr lang="de-DE" sz="2000" dirty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dirty="0"/>
              <a:t>Limitation on </a:t>
            </a:r>
            <a:r>
              <a:rPr lang="de-DE" sz="2000" dirty="0" err="1"/>
              <a:t>less</a:t>
            </a:r>
            <a:r>
              <a:rPr lang="de-DE" sz="2000" dirty="0"/>
              <a:t>, on </a:t>
            </a:r>
            <a:r>
              <a:rPr lang="de-DE" sz="2000" dirty="0" err="1"/>
              <a:t>the</a:t>
            </a:r>
            <a:r>
              <a:rPr lang="de-DE" sz="2000" dirty="0"/>
              <a:t> fundamental </a:t>
            </a:r>
            <a:r>
              <a:rPr lang="de-DE" sz="2000" dirty="0" err="1"/>
              <a:t>things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future</a:t>
            </a:r>
            <a:endParaRPr lang="de-DE" sz="2000" dirty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dirty="0" err="1">
                <a:sym typeface="Wingdings" pitchFamily="2" charset="2"/>
              </a:rPr>
              <a:t>better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operating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profits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as</a:t>
            </a:r>
            <a:r>
              <a:rPr lang="de-DE" sz="2000" dirty="0">
                <a:sym typeface="Wingdings" pitchFamily="2" charset="2"/>
              </a:rPr>
              <a:t> a </a:t>
            </a:r>
            <a:r>
              <a:rPr lang="de-DE" sz="2000" dirty="0" err="1">
                <a:sym typeface="Wingdings" pitchFamily="2" charset="2"/>
              </a:rPr>
              <a:t>base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sustainability</a:t>
            </a:r>
            <a:endParaRPr lang="de-DE" sz="2000" dirty="0" smtClean="0">
              <a:sym typeface="Wingdings" pitchFamily="2" charset="2"/>
            </a:endParaRP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/>
              <a:t>rating</a:t>
            </a:r>
            <a:r>
              <a:rPr lang="de-DE" sz="2000" dirty="0"/>
              <a:t> </a:t>
            </a:r>
            <a:endParaRPr lang="de-DE" sz="2000" dirty="0" smtClean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EFQM-</a:t>
            </a:r>
            <a:r>
              <a:rPr lang="de-DE" sz="2000" dirty="0" err="1"/>
              <a:t>Process</a:t>
            </a:r>
            <a:r>
              <a:rPr lang="de-DE" sz="2000" dirty="0"/>
              <a:t> 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endParaRPr lang="de-DE" sz="2000" dirty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endParaRPr lang="de-DE" sz="2000" dirty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93763"/>
            <a:ext cx="8208962" cy="981075"/>
          </a:xfrm>
        </p:spPr>
        <p:txBody>
          <a:bodyPr/>
          <a:lstStyle/>
          <a:p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safeguarding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Balanced Scorecard</a:t>
            </a:r>
          </a:p>
        </p:txBody>
      </p:sp>
      <p:pic>
        <p:nvPicPr>
          <p:cNvPr id="29702" name="Picture 6" descr="http://4.bp.blogspot.com/-bZFL4kkXLlI/UILxgF0E6pI/AAAAAAAAASE/dThXvFdT00w/s1600/zukun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9" t="29303"/>
          <a:stretch/>
        </p:blipFill>
        <p:spPr bwMode="auto">
          <a:xfrm>
            <a:off x="4860040" y="4060897"/>
            <a:ext cx="3802489" cy="23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353425" cy="2447925"/>
          </a:xfrm>
          <a:noFill/>
        </p:spPr>
        <p:txBody>
          <a:bodyPr lIns="36000" rIns="36000"/>
          <a:lstStyle/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b="0" dirty="0" err="1" smtClean="0"/>
              <a:t>We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have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joint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clearly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defined</a:t>
            </a:r>
            <a:r>
              <a:rPr lang="de-DE" sz="2000" b="0" dirty="0" smtClean="0"/>
              <a:t> operative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strategic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objectives</a:t>
            </a:r>
            <a:r>
              <a:rPr lang="de-DE" sz="2000" b="0" dirty="0" smtClean="0"/>
              <a:t> </a:t>
            </a:r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b="0" dirty="0" err="1" smtClean="0"/>
              <a:t>By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communication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we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achieve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thinking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responsibility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objective-orientated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action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all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our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employees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partners</a:t>
            </a:r>
            <a:endParaRPr lang="de-DE" sz="2000" b="0" dirty="0" smtClean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</a:pPr>
            <a:r>
              <a:rPr lang="de-DE" sz="2000" b="0" dirty="0" err="1" smtClean="0"/>
              <a:t>Better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transparency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creates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confidence</a:t>
            </a:r>
            <a:r>
              <a:rPr lang="de-DE" sz="2000" b="0" dirty="0" smtClean="0"/>
              <a:t> at </a:t>
            </a:r>
            <a:r>
              <a:rPr lang="de-DE" sz="2000" b="0" dirty="0" err="1" smtClean="0"/>
              <a:t>internal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external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partners</a:t>
            </a:r>
            <a:r>
              <a:rPr lang="de-DE" sz="2000" b="0" dirty="0" smtClean="0"/>
              <a:t> 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881063"/>
            <a:ext cx="8353425" cy="981075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843781" name="Text Box 5"/>
          <p:cNvSpPr txBox="1">
            <a:spLocks noChangeArrowheads="1"/>
          </p:cNvSpPr>
          <p:nvPr/>
        </p:nvSpPr>
        <p:spPr bwMode="auto">
          <a:xfrm>
            <a:off x="395288" y="1582738"/>
            <a:ext cx="84978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>
              <a:spcBef>
                <a:spcPct val="50000"/>
              </a:spcBef>
            </a:pPr>
            <a:r>
              <a:rPr lang="de-DE" b="1"/>
              <a:t>more successful because of strategy developemt and implementation with the help of Balanced Scorecard ?</a:t>
            </a:r>
          </a:p>
        </p:txBody>
      </p:sp>
      <p:sp>
        <p:nvSpPr>
          <p:cNvPr id="843782" name="AutoShape 6"/>
          <p:cNvSpPr>
            <a:spLocks noChangeArrowheads="1"/>
          </p:cNvSpPr>
          <p:nvPr/>
        </p:nvSpPr>
        <p:spPr bwMode="auto">
          <a:xfrm>
            <a:off x="755650" y="5224463"/>
            <a:ext cx="7632700" cy="5095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8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36000" rIns="36000" anchor="ctr">
            <a:spAutoFit/>
          </a:bodyPr>
          <a:lstStyle/>
          <a:p>
            <a:pPr algn="ctr">
              <a:defRPr/>
            </a:pPr>
            <a:r>
              <a:rPr lang="de-DE" b="1">
                <a:latin typeface="Arial" pitchFamily="34" charset="0"/>
              </a:rPr>
              <a:t>Strategy is the first task of leaders 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1FB0-4EA8-42B4-9EA3-E5F82C3AFB8E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1" grpId="0"/>
      <p:bldP spid="84378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  <a:endParaRPr lang="de-DE" dirty="0" smtClean="0"/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395288" y="1698625"/>
            <a:ext cx="83534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  <a:tabLst>
                <a:tab pos="7988300" algn="r"/>
              </a:tabLst>
            </a:pPr>
            <a:r>
              <a:rPr lang="en-GB" sz="2000" dirty="0"/>
              <a:t>"</a:t>
            </a:r>
            <a:r>
              <a:rPr lang="de-DE" sz="2000" dirty="0"/>
              <a:t>Balanced Scorecard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a </a:t>
            </a:r>
            <a:r>
              <a:rPr lang="de-DE" sz="2000" dirty="0" err="1"/>
              <a:t>performance</a:t>
            </a:r>
            <a:r>
              <a:rPr lang="de-DE" sz="2000" dirty="0"/>
              <a:t> </a:t>
            </a:r>
            <a:r>
              <a:rPr lang="de-DE" sz="2000" dirty="0" err="1" smtClean="0"/>
              <a:t>measurement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</a:t>
            </a:r>
            <a:r>
              <a:rPr lang="de-DE" sz="2000" dirty="0" err="1"/>
              <a:t>system</a:t>
            </a:r>
            <a:r>
              <a:rPr lang="en-GB" sz="2000" dirty="0"/>
              <a:t>”</a:t>
            </a:r>
            <a:r>
              <a:rPr lang="en-GB" sz="2000" b="1" dirty="0"/>
              <a:t>                  	</a:t>
            </a:r>
            <a:r>
              <a:rPr lang="en-GB" sz="2000" dirty="0"/>
              <a:t>Friedag / Schmidt</a:t>
            </a:r>
            <a:r>
              <a:rPr lang="de-DE" sz="2000" dirty="0"/>
              <a:t> </a:t>
            </a:r>
            <a:endParaRPr lang="de-DE" sz="2000" b="1" dirty="0"/>
          </a:p>
          <a:p>
            <a:pPr marL="355600" indent="-355600">
              <a:spcBef>
                <a:spcPct val="75000"/>
              </a:spcBef>
              <a:buClr>
                <a:srgbClr val="C83C3C"/>
              </a:buClr>
              <a:buSzPct val="125000"/>
              <a:buFont typeface="Wingdings" pitchFamily="2" charset="2"/>
              <a:buChar char="§"/>
              <a:tabLst>
                <a:tab pos="7988300" algn="r"/>
              </a:tabLst>
            </a:pPr>
            <a:r>
              <a:rPr lang="en-GB" sz="2000" dirty="0"/>
              <a:t>"Balanced scorecard is management, not measurement"</a:t>
            </a:r>
            <a:r>
              <a:rPr lang="en-GB" sz="2000" b="1" dirty="0"/>
              <a:t>	           	</a:t>
            </a:r>
            <a:r>
              <a:rPr lang="en-GB" sz="2000" dirty="0"/>
              <a:t>Kaplan / Norton</a:t>
            </a:r>
            <a:endParaRPr lang="de-DE" sz="2000" dirty="0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863600"/>
            <a:ext cx="8353425" cy="981075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mtClean="0"/>
              <a:t>Fazit </a:t>
            </a:r>
          </a:p>
        </p:txBody>
      </p:sp>
      <p:sp>
        <p:nvSpPr>
          <p:cNvPr id="1333252" name="AutoShape 4"/>
          <p:cNvSpPr>
            <a:spLocks noChangeArrowheads="1"/>
          </p:cNvSpPr>
          <p:nvPr/>
        </p:nvSpPr>
        <p:spPr bwMode="auto">
          <a:xfrm>
            <a:off x="682625" y="3948113"/>
            <a:ext cx="7777163" cy="1136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8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90000" rIns="90000"/>
          <a:lstStyle/>
          <a:p>
            <a:pPr algn="ctr">
              <a:lnSpc>
                <a:spcPct val="115000"/>
              </a:lnSpc>
              <a:spcBef>
                <a:spcPct val="75000"/>
              </a:spcBef>
              <a:defRPr/>
            </a:pPr>
            <a:r>
              <a:rPr lang="en-GB" b="1"/>
              <a:t>balanced scorecard </a:t>
            </a:r>
            <a:br>
              <a:rPr lang="en-GB" b="1"/>
            </a:br>
            <a:r>
              <a:rPr lang="en-GB" b="1"/>
              <a:t>transforms strategy into action</a:t>
            </a:r>
            <a:endParaRPr lang="de-DE" b="1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D81A-3505-4FD4-B1DF-928A47E66992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5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539750" y="1557338"/>
            <a:ext cx="81359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pl-PL" b="1" dirty="0">
                <a:solidFill>
                  <a:srgbClr val="0066FF"/>
                </a:solidFill>
              </a:rPr>
              <a:t> </a:t>
            </a:r>
            <a:r>
              <a:rPr lang="en-GB" altLang="pl-PL" dirty="0"/>
              <a:t>If managers have ever </a:t>
            </a:r>
            <a:r>
              <a:rPr lang="en-GB" altLang="pl-PL" dirty="0" smtClean="0"/>
              <a:t>had a </a:t>
            </a:r>
            <a:endParaRPr lang="pl-PL" altLang="pl-PL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pl-PL" b="1" dirty="0">
                <a:solidFill>
                  <a:srgbClr val="0066FF"/>
                </a:solidFill>
              </a:rPr>
              <a:t>professional modern </a:t>
            </a:r>
            <a:endParaRPr lang="pl-PL" altLang="pl-PL" b="1" dirty="0">
              <a:solidFill>
                <a:srgbClr val="0066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pl-PL" b="1" dirty="0">
                <a:solidFill>
                  <a:srgbClr val="0066FF"/>
                </a:solidFill>
              </a:rPr>
              <a:t>strategic controlling,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pl-PL" dirty="0"/>
              <a:t>they </a:t>
            </a:r>
            <a:r>
              <a:rPr lang="en-GB" altLang="pl-PL" dirty="0" smtClean="0"/>
              <a:t>will not </a:t>
            </a:r>
            <a:r>
              <a:rPr lang="en-GB" altLang="pl-PL" dirty="0"/>
              <a:t>manage without it.</a:t>
            </a:r>
          </a:p>
        </p:txBody>
      </p:sp>
    </p:spTree>
    <p:extLst>
      <p:ext uri="{BB962C8B-B14F-4D97-AF65-F5344CB8AC3E}">
        <p14:creationId xmlns:p14="http://schemas.microsoft.com/office/powerpoint/2010/main" val="3246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© Friedag 2015</a:t>
            </a:r>
          </a:p>
        </p:txBody>
      </p:sp>
      <p:pic>
        <p:nvPicPr>
          <p:cNvPr id="80900" name="Picture 7"/>
          <p:cNvPicPr>
            <a:picLocks noChangeAspect="1" noChangeArrowheads="1"/>
          </p:cNvPicPr>
          <p:nvPr/>
        </p:nvPicPr>
        <p:blipFill>
          <a:blip r:embed="rId3" cstate="print"/>
          <a:srcRect l="5923" t="2731" r="6783" b="8549"/>
          <a:stretch>
            <a:fillRect/>
          </a:stretch>
        </p:blipFill>
        <p:spPr bwMode="auto">
          <a:xfrm>
            <a:off x="252413" y="839788"/>
            <a:ext cx="8640762" cy="566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0901" name="Rectangle 8"/>
          <p:cNvSpPr>
            <a:spLocks noChangeArrowheads="1"/>
          </p:cNvSpPr>
          <p:nvPr/>
        </p:nvSpPr>
        <p:spPr bwMode="auto">
          <a:xfrm>
            <a:off x="179388" y="765175"/>
            <a:ext cx="8785225" cy="5832475"/>
          </a:xfrm>
          <a:prstGeom prst="rect">
            <a:avLst/>
          </a:prstGeom>
          <a:solidFill>
            <a:schemeClr val="bg1">
              <a:alpha val="65097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902" name="Text Box 2"/>
          <p:cNvSpPr txBox="1">
            <a:spLocks noChangeArrowheads="1"/>
          </p:cNvSpPr>
          <p:nvPr/>
        </p:nvSpPr>
        <p:spPr bwMode="auto">
          <a:xfrm>
            <a:off x="323850" y="2276840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6000" b="1" dirty="0" smtClean="0">
                <a:solidFill>
                  <a:srgbClr val="C83C3C"/>
                </a:solidFill>
              </a:rPr>
              <a:t>Work on </a:t>
            </a:r>
            <a:r>
              <a:rPr lang="de-DE" sz="6000" b="1" dirty="0" err="1" smtClean="0">
                <a:solidFill>
                  <a:srgbClr val="C83C3C"/>
                </a:solidFill>
              </a:rPr>
              <a:t>your</a:t>
            </a:r>
            <a:r>
              <a:rPr lang="de-DE" sz="6000" b="1" dirty="0" smtClean="0">
                <a:solidFill>
                  <a:srgbClr val="C83C3C"/>
                </a:solidFill>
              </a:rPr>
              <a:t> </a:t>
            </a:r>
            <a:endParaRPr lang="de-DE" sz="6000" b="1" dirty="0">
              <a:solidFill>
                <a:srgbClr val="C83C3C"/>
              </a:solidFill>
            </a:endParaRPr>
          </a:p>
          <a:p>
            <a:pPr algn="ctr"/>
            <a:r>
              <a:rPr lang="de-DE" sz="6000" b="1" dirty="0">
                <a:solidFill>
                  <a:srgbClr val="C83C3C"/>
                </a:solidFill>
              </a:rPr>
              <a:t>Future!</a:t>
            </a:r>
          </a:p>
        </p:txBody>
      </p:sp>
      <p:sp>
        <p:nvSpPr>
          <p:cNvPr id="80903" name="Text Box 3"/>
          <p:cNvSpPr txBox="1">
            <a:spLocks noChangeArrowheads="1"/>
          </p:cNvSpPr>
          <p:nvPr/>
        </p:nvSpPr>
        <p:spPr bwMode="auto">
          <a:xfrm>
            <a:off x="323850" y="4286615"/>
            <a:ext cx="84502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de-DE" dirty="0" err="1" smtClean="0">
                <a:solidFill>
                  <a:srgbClr val="4D4D4D"/>
                </a:solidFill>
              </a:rPr>
              <a:t>Strategy-development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>
                <a:solidFill>
                  <a:srgbClr val="4D4D4D"/>
                </a:solidFill>
              </a:rPr>
              <a:t>and </a:t>
            </a:r>
            <a:r>
              <a:rPr lang="de-DE" dirty="0" smtClean="0">
                <a:solidFill>
                  <a:srgbClr val="4D4D4D"/>
                </a:solidFill>
              </a:rPr>
              <a:t>-</a:t>
            </a:r>
            <a:r>
              <a:rPr lang="de-DE" dirty="0" err="1" smtClean="0">
                <a:solidFill>
                  <a:srgbClr val="4D4D4D"/>
                </a:solidFill>
              </a:rPr>
              <a:t>implementation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>
                <a:solidFill>
                  <a:srgbClr val="4D4D4D"/>
                </a:solidFill>
              </a:rPr>
              <a:t>with</a:t>
            </a:r>
            <a:r>
              <a:rPr lang="de-DE" dirty="0">
                <a:solidFill>
                  <a:srgbClr val="4D4D4D"/>
                </a:solidFill>
              </a:rPr>
              <a:t> </a:t>
            </a:r>
            <a:r>
              <a:rPr lang="de-DE" dirty="0" err="1">
                <a:solidFill>
                  <a:srgbClr val="4D4D4D"/>
                </a:solidFill>
              </a:rPr>
              <a:t>the</a:t>
            </a:r>
            <a:r>
              <a:rPr lang="de-DE" dirty="0">
                <a:solidFill>
                  <a:srgbClr val="4D4D4D"/>
                </a:solidFill>
              </a:rPr>
              <a:t> </a:t>
            </a:r>
            <a:br>
              <a:rPr lang="de-DE" dirty="0">
                <a:solidFill>
                  <a:srgbClr val="4D4D4D"/>
                </a:solidFill>
              </a:rPr>
            </a:br>
            <a:r>
              <a:rPr lang="de-DE" dirty="0">
                <a:solidFill>
                  <a:srgbClr val="4D4D4D"/>
                </a:solidFill>
              </a:rPr>
              <a:t>Balanced Scorecard [BSC]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19A7-5553-452F-A96C-400EE518F60D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9696" y="5517290"/>
            <a:ext cx="8567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pl-PL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Edyta Szarska	                               Herwig Friedag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edyta.szarska@controllingpartner.pl</a:t>
            </a:r>
            <a:r>
              <a:rPr lang="de-DE" altLang="pl-PL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    </a:t>
            </a:r>
            <a:r>
              <a:rPr lang="de-DE" altLang="pl-PL" sz="800" dirty="0" smtClean="0">
                <a:solidFill>
                  <a:schemeClr val="tx2"/>
                </a:solidFill>
                <a:sym typeface="Wingdings" panose="05000000000000000000" pitchFamily="2" charset="2"/>
              </a:rPr>
              <a:t>and   </a:t>
            </a:r>
            <a:r>
              <a:rPr lang="de-DE" altLang="pl-PL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altLang="pl-PL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consult@friedag.com</a:t>
            </a:r>
            <a:endParaRPr lang="pl-PL" altLang="pl-PL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587" y="870196"/>
            <a:ext cx="8567737" cy="6481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175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pl-PL" altLang="pl-PL" dirty="0" smtClean="0"/>
              <a:t>L</a:t>
            </a:r>
            <a:r>
              <a:rPr lang="de-DE" altLang="pl-PL" dirty="0" err="1" smtClean="0"/>
              <a:t>evels</a:t>
            </a:r>
            <a:r>
              <a:rPr lang="de-DE" altLang="pl-PL" dirty="0" smtClean="0"/>
              <a:t> </a:t>
            </a:r>
            <a:r>
              <a:rPr lang="de-DE" altLang="pl-PL" dirty="0" err="1" smtClean="0"/>
              <a:t>of</a:t>
            </a:r>
            <a:r>
              <a:rPr lang="de-DE" altLang="pl-PL" dirty="0" smtClean="0"/>
              <a:t> </a:t>
            </a:r>
            <a:r>
              <a:rPr lang="de-DE" altLang="pl-PL" dirty="0" err="1" smtClean="0"/>
              <a:t>strategy</a:t>
            </a:r>
            <a:endParaRPr lang="pl-PL" altLang="pl-PL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1556740"/>
            <a:ext cx="8281855" cy="440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3552</Words>
  <Application>Microsoft Office PowerPoint</Application>
  <PresentationFormat>Bildschirmpräsentation (4:3)</PresentationFormat>
  <Paragraphs>1384</Paragraphs>
  <Slides>88</Slides>
  <Notes>65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88</vt:i4>
      </vt:variant>
    </vt:vector>
  </HeadingPairs>
  <TitlesOfParts>
    <vt:vector size="96" baseType="lpstr">
      <vt:lpstr>Arial</vt:lpstr>
      <vt:lpstr>Calibri</vt:lpstr>
      <vt:lpstr>Symbol</vt:lpstr>
      <vt:lpstr>Times New Roman</vt:lpstr>
      <vt:lpstr>Wingdings</vt:lpstr>
      <vt:lpstr>Wingdings 3</vt:lpstr>
      <vt:lpstr>ヒラギノ角ゴ Pro W3</vt:lpstr>
      <vt:lpstr>Standarddesign</vt:lpstr>
      <vt:lpstr>PowerPoint-Präsentation</vt:lpstr>
      <vt:lpstr>Combine a strategy with the Balanced Scorecard</vt:lpstr>
      <vt:lpstr>PowerPoint-Präsentation</vt:lpstr>
      <vt:lpstr>PowerPoint-Präsentation</vt:lpstr>
      <vt:lpstr>Why a strategy is a need for every company? </vt:lpstr>
      <vt:lpstr>Requirements to start the process of strategy implementation</vt:lpstr>
      <vt:lpstr>PowerPoint-Präsentation</vt:lpstr>
      <vt:lpstr>Needs of strategy</vt:lpstr>
      <vt:lpstr>Levels of strategy</vt:lpstr>
      <vt:lpstr>PowerPoint-Präsentation</vt:lpstr>
      <vt:lpstr>Aspects of the development of potential</vt:lpstr>
      <vt:lpstr>Strategic questions</vt:lpstr>
      <vt:lpstr>Strategic dimensions and how we proceed</vt:lpstr>
      <vt:lpstr>Strategic steps</vt:lpstr>
      <vt:lpstr>Steps to create a strategy</vt:lpstr>
      <vt:lpstr>Business-Idea</vt:lpstr>
      <vt:lpstr>PowerPoint-Präsentation</vt:lpstr>
      <vt:lpstr>Business-Idea</vt:lpstr>
      <vt:lpstr>PowerPoint-Präsentation</vt:lpstr>
      <vt:lpstr>Strategy formulation</vt:lpstr>
      <vt:lpstr>Strategy formulation</vt:lpstr>
      <vt:lpstr>Combine a strategy with the Balanced Scorecard</vt:lpstr>
      <vt:lpstr>PowerPoint-Präsentation</vt:lpstr>
      <vt:lpstr>PowerPoint-Präsentation</vt:lpstr>
      <vt:lpstr>Strategic steps</vt:lpstr>
      <vt:lpstr>Steps to create a strategy</vt:lpstr>
      <vt:lpstr>The business-model </vt:lpstr>
      <vt:lpstr>PowerPoint-Präsentation</vt:lpstr>
      <vt:lpstr>PowerPoint-Präsentation</vt:lpstr>
      <vt:lpstr>PowerPoint-Präsentation</vt:lpstr>
      <vt:lpstr>Steps to create a strategy</vt:lpstr>
      <vt:lpstr>Corporate Policy Orientation (CPO)</vt:lpstr>
      <vt:lpstr>PowerPoint-Präsentation</vt:lpstr>
      <vt:lpstr>PowerPoint-Präsentation</vt:lpstr>
      <vt:lpstr>Steps to create a strategy</vt:lpstr>
      <vt:lpstr>Concretion</vt:lpstr>
      <vt:lpstr>Example: Concretion</vt:lpstr>
      <vt:lpstr>PowerPoint-Präsentation</vt:lpstr>
      <vt:lpstr>Combine a strategy with the Balanced Scorecard</vt:lpstr>
      <vt:lpstr>Internal analysis</vt:lpstr>
      <vt:lpstr>Strategy choice</vt:lpstr>
      <vt:lpstr>More successful with a strategy ?</vt:lpstr>
      <vt:lpstr>IT IS NOT IMPORTANT  TO DIVIDE A CAKE INTO PIECES…</vt:lpstr>
      <vt:lpstr>IMPORTANT IS TO MAKE THE BIGGEST CAKE!</vt:lpstr>
      <vt:lpstr>Strategic steps</vt:lpstr>
      <vt:lpstr>PowerPoint-Präsentation</vt:lpstr>
      <vt:lpstr>Implementation steps for a Balanced Scorecard</vt:lpstr>
      <vt:lpstr>PowerPoint-Präsentation</vt:lpstr>
      <vt:lpstr>Key objective (short time vision)</vt:lpstr>
      <vt:lpstr>Key image (short time Mission statement )</vt:lpstr>
      <vt:lpstr>Key indicator</vt:lpstr>
      <vt:lpstr>Agreement on objectives</vt:lpstr>
      <vt:lpstr>PowerPoint-Präsentation</vt:lpstr>
      <vt:lpstr>Combine a strategy with the Balanced Scorecard</vt:lpstr>
      <vt:lpstr>PowerPoint-Präsentation</vt:lpstr>
      <vt:lpstr>II. Developing the strategic action frame</vt:lpstr>
      <vt:lpstr>Strategic topics</vt:lpstr>
      <vt:lpstr>Strategic topics</vt:lpstr>
      <vt:lpstr>PowerPoint-Präsentation</vt:lpstr>
      <vt:lpstr>PowerPoint-Präsentation</vt:lpstr>
      <vt:lpstr>Combine a strategy with the Balanced Scorecard</vt:lpstr>
      <vt:lpstr>Perspectives for the               stakeholder</vt:lpstr>
      <vt:lpstr>Example for a                  strategic frame</vt:lpstr>
      <vt:lpstr>Relevant stakeholders</vt:lpstr>
      <vt:lpstr>PowerPoint-Präsentation</vt:lpstr>
      <vt:lpstr>Combine a strategy with the Balanced Scorecard</vt:lpstr>
      <vt:lpstr>PowerPoint-Präsentation</vt:lpstr>
      <vt:lpstr>PowerPoint-Präsentation</vt:lpstr>
      <vt:lpstr>III. Objective-oriented actions - the TAI-principle</vt:lpstr>
      <vt:lpstr>Define target-orientated actions</vt:lpstr>
      <vt:lpstr>Define target-orientated actions</vt:lpstr>
      <vt:lpstr>Create target-orientated actions</vt:lpstr>
      <vt:lpstr>So many TAI´s</vt:lpstr>
      <vt:lpstr>For each development field of the company there have to be developed actions supporting the achievement of the goals</vt:lpstr>
      <vt:lpstr>PowerPoint-Präsentation</vt:lpstr>
      <vt:lpstr>PowerPoint-Präsentation</vt:lpstr>
      <vt:lpstr>Combine a strategy with the Balanced Scorecard</vt:lpstr>
      <vt:lpstr>PowerPoint-Präsentation</vt:lpstr>
      <vt:lpstr>IV Implement strategic                projects</vt:lpstr>
      <vt:lpstr>House of the Balanced Scorecard – what we are doing</vt:lpstr>
      <vt:lpstr>Implementation the strategy by BSC-projects</vt:lpstr>
      <vt:lpstr>PowerPoint-Präsentation</vt:lpstr>
      <vt:lpstr>PowerPoint-Präsentation</vt:lpstr>
      <vt:lpstr>Benefits of safeguarding the company with the help of the Balanced Scorecard</vt:lpstr>
      <vt:lpstr>Conclusion</vt:lpstr>
      <vt:lpstr>Fazit </vt:lpstr>
      <vt:lpstr>PowerPoint-Präsentation</vt:lpstr>
      <vt:lpstr>PowerPoint-Präsentation</vt:lpstr>
    </vt:vector>
  </TitlesOfParts>
  <Company>Friedag Consult-imcp-ask schmdit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Strategieumsetzung mit der BSC</dc:title>
  <dc:creator>Friedag-Pape-Schmidt</dc:creator>
  <cp:lastModifiedBy>Herwig Friedag</cp:lastModifiedBy>
  <cp:revision>967</cp:revision>
  <cp:lastPrinted>2015-05-05T06:25:28Z</cp:lastPrinted>
  <dcterms:created xsi:type="dcterms:W3CDTF">2002-04-16T20:21:51Z</dcterms:created>
  <dcterms:modified xsi:type="dcterms:W3CDTF">2015-10-27T16:40:25Z</dcterms:modified>
</cp:coreProperties>
</file>