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2"/>
  </p:sldMasterIdLst>
  <p:notesMasterIdLst>
    <p:notesMasterId r:id="rId12"/>
  </p:notesMasterIdLst>
  <p:handoutMasterIdLst>
    <p:handoutMasterId r:id="rId13"/>
  </p:handoutMasterIdLst>
  <p:sldIdLst>
    <p:sldId id="726" r:id="rId3"/>
    <p:sldId id="1023" r:id="rId4"/>
    <p:sldId id="992" r:id="rId5"/>
    <p:sldId id="1024" r:id="rId6"/>
    <p:sldId id="1016" r:id="rId7"/>
    <p:sldId id="1017" r:id="rId8"/>
    <p:sldId id="1021" r:id="rId9"/>
    <p:sldId id="1022" r:id="rId10"/>
    <p:sldId id="1020" r:id="rId11"/>
  </p:sldIdLst>
  <p:sldSz cx="9144000" cy="5143500" type="screen16x9"/>
  <p:notesSz cx="6797675" cy="9926638"/>
  <p:custDataLst>
    <p:tags r:id="rId14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ヒラギノ角ゴ Pro W3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ヒラギノ角ゴ Pro W3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ヒラギノ角ゴ Pro W3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ヒラギノ角ゴ Pro W3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436" userDrawn="1">
          <p15:clr>
            <a:srgbClr val="A4A3A4"/>
          </p15:clr>
        </p15:guide>
        <p15:guide id="2" pos="5624" userDrawn="1">
          <p15:clr>
            <a:srgbClr val="A4A3A4"/>
          </p15:clr>
        </p15:guide>
        <p15:guide id="3" orient="horz" pos="1207" userDrawn="1">
          <p15:clr>
            <a:srgbClr val="A4A3A4"/>
          </p15:clr>
        </p15:guide>
        <p15:guide id="5" pos="295" userDrawn="1">
          <p15:clr>
            <a:srgbClr val="A4A3A4"/>
          </p15:clr>
        </p15:guide>
        <p15:guide id="6" orient="horz" pos="804" userDrawn="1">
          <p15:clr>
            <a:srgbClr val="A4A3A4"/>
          </p15:clr>
        </p15:guide>
        <p15:guide id="8" orient="horz" pos="3884">
          <p15:clr>
            <a:srgbClr val="A4A3A4"/>
          </p15:clr>
        </p15:guide>
        <p15:guide id="9" orient="horz" pos="2160" userDrawn="1">
          <p15:clr>
            <a:srgbClr val="A4A3A4"/>
          </p15:clr>
        </p15:guide>
        <p15:guide id="10" pos="2880" userDrawn="1">
          <p15:clr>
            <a:srgbClr val="A4A3A4"/>
          </p15:clr>
        </p15:guide>
        <p15:guide id="15" orient="horz" pos="2913">
          <p15:clr>
            <a:srgbClr val="A4A3A4"/>
          </p15:clr>
        </p15:guide>
        <p15:guide id="16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ACDB"/>
    <a:srgbClr val="2254A1"/>
    <a:srgbClr val="FF0000"/>
    <a:srgbClr val="CCFFCC"/>
    <a:srgbClr val="FFCC99"/>
    <a:srgbClr val="9B9EA7"/>
    <a:srgbClr val="CD5A00"/>
    <a:srgbClr val="2254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7" autoAdjust="0"/>
    <p:restoredTop sz="90925" autoAdjust="0"/>
  </p:normalViewPr>
  <p:slideViewPr>
    <p:cSldViewPr>
      <p:cViewPr varScale="1">
        <p:scale>
          <a:sx n="147" d="100"/>
          <a:sy n="147" d="100"/>
        </p:scale>
        <p:origin x="408" y="126"/>
      </p:cViewPr>
      <p:guideLst>
        <p:guide orient="horz" pos="436"/>
        <p:guide pos="5624"/>
        <p:guide orient="horz" pos="1207"/>
        <p:guide pos="295"/>
        <p:guide orient="horz" pos="804"/>
        <p:guide orient="horz" pos="3884"/>
        <p:guide orient="horz" pos="2160"/>
        <p:guide pos="2880"/>
        <p:guide orient="horz" pos="2913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2904" y="-90"/>
      </p:cViewPr>
      <p:guideLst>
        <p:guide orient="horz" pos="3126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93" tIns="45497" rIns="90993" bIns="45497" numCol="1" anchor="t" anchorCtr="0" compatLnSpc="1">
            <a:prstTxWarp prst="textNoShape">
              <a:avLst/>
            </a:prstTxWarp>
          </a:bodyPr>
          <a:lstStyle>
            <a:lvl1pPr defTabSz="909564" eaLnBrk="0" hangingPunct="0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9" y="1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93" tIns="45497" rIns="90993" bIns="45497" numCol="1" anchor="t" anchorCtr="0" compatLnSpc="1">
            <a:prstTxWarp prst="textNoShape">
              <a:avLst/>
            </a:prstTxWarp>
          </a:bodyPr>
          <a:lstStyle>
            <a:lvl1pPr algn="r" defTabSz="909564" eaLnBrk="0" hangingPunct="0">
              <a:defRPr sz="1200"/>
            </a:lvl1pPr>
          </a:lstStyle>
          <a:p>
            <a:pPr>
              <a:defRPr/>
            </a:pPr>
            <a:fld id="{AE0408D4-8534-46FD-A6E5-6AF770D90F8A}" type="datetimeFigureOut">
              <a:rPr lang="de-DE"/>
              <a:pPr>
                <a:defRPr/>
              </a:pPr>
              <a:t>08.11.2020</a:t>
            </a:fld>
            <a:endParaRPr lang="de-DE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1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93" tIns="45497" rIns="90993" bIns="45497" numCol="1" anchor="b" anchorCtr="0" compatLnSpc="1">
            <a:prstTxWarp prst="textNoShape">
              <a:avLst/>
            </a:prstTxWarp>
          </a:bodyPr>
          <a:lstStyle>
            <a:lvl1pPr defTabSz="909564" eaLnBrk="0" hangingPunct="0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9" y="9429751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93" tIns="45497" rIns="90993" bIns="45497" numCol="1" anchor="b" anchorCtr="0" compatLnSpc="1">
            <a:prstTxWarp prst="textNoShape">
              <a:avLst/>
            </a:prstTxWarp>
          </a:bodyPr>
          <a:lstStyle>
            <a:lvl1pPr algn="r" defTabSz="909564" eaLnBrk="0" hangingPunct="0">
              <a:defRPr sz="1200"/>
            </a:lvl1pPr>
          </a:lstStyle>
          <a:p>
            <a:pPr>
              <a:defRPr/>
            </a:pPr>
            <a:fld id="{A66A1FA2-FE3D-4B37-A335-163802B16E2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71289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6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C8AC5E31-368D-4BDA-B010-4448EBD4963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12296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i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AC5E31-368D-4BDA-B010-4448EBD4963F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8969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i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AC5E31-368D-4BDA-B010-4448EBD4963F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4463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i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AC5E31-368D-4BDA-B010-4448EBD4963F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7884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i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AC5E31-368D-4BDA-B010-4448EBD4963F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7919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i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AC5E31-368D-4BDA-B010-4448EBD4963F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077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i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AC5E31-368D-4BDA-B010-4448EBD4963F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9549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i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AC5E31-368D-4BDA-B010-4448EBD4963F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9024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i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AC5E31-368D-4BDA-B010-4448EBD4963F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4687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3508" y="6465"/>
            <a:ext cx="8892988" cy="675075"/>
          </a:xfrm>
        </p:spPr>
        <p:txBody>
          <a:bodyPr anchor="b"/>
          <a:lstStyle>
            <a:lvl1pPr>
              <a:defRPr sz="2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 dirty="0"/>
              <a:t>Titelmasterformat durch Klicken bearbeiten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3D59B2BA-4EC5-4E36-884E-3082283EE96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4" y="4882185"/>
            <a:ext cx="4517583" cy="21544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800" dirty="0">
                <a:latin typeface="Arial" pitchFamily="34" charset="0"/>
              </a:rPr>
              <a:t>Internationaler Controller Verein eV | </a:t>
            </a:r>
            <a:r>
              <a:rPr lang="pl-PL" sz="800" dirty="0">
                <a:latin typeface="Arial" pitchFamily="34" charset="0"/>
              </a:rPr>
              <a:t>www.icv-controlling.com</a:t>
            </a:r>
            <a:r>
              <a:rPr lang="de-DE" sz="800" dirty="0">
                <a:latin typeface="Arial" pitchFamily="34" charset="0"/>
              </a:rPr>
              <a:t>| international work group | 20</a:t>
            </a:r>
            <a:r>
              <a:rPr lang="pl-PL" sz="800" dirty="0">
                <a:latin typeface="Arial" pitchFamily="34" charset="0"/>
              </a:rPr>
              <a:t>20</a:t>
            </a:r>
            <a:r>
              <a:rPr lang="de-DE" sz="800" dirty="0">
                <a:latin typeface="Arial" pitchFamily="34" charset="0"/>
              </a:rPr>
              <a:t> |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673376"/>
            <a:ext cx="7772400" cy="37767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6795" y="1221600"/>
            <a:ext cx="7772400" cy="3618309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5292" y="1464627"/>
            <a:ext cx="7772400" cy="3618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051" name="Rectangle 9"/>
          <p:cNvSpPr>
            <a:spLocks noChangeArrowheads="1"/>
          </p:cNvSpPr>
          <p:nvPr/>
        </p:nvSpPr>
        <p:spPr bwMode="auto">
          <a:xfrm>
            <a:off x="107504" y="4891087"/>
            <a:ext cx="3472425" cy="18466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Internationaler Controller Verein eV | www.</a:t>
            </a:r>
            <a:r>
              <a:rPr lang="pl-PL" sz="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icv-controlling.com</a:t>
            </a:r>
            <a:r>
              <a:rPr lang="de-DE" sz="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 | international work group | 2019 | 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1540" y="700379"/>
            <a:ext cx="6407150" cy="377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3982" r:id="rId2"/>
    <p:sldLayoutId id="2147483986" r:id="rId3"/>
    <p:sldLayoutId id="2147483987" r:id="rId4"/>
  </p:sldLayoutIdLst>
  <p:transition spd="med">
    <p:wipe dir="r"/>
  </p:transition>
  <p:hf sldNum="0" hdr="0" ftr="0" dt="0"/>
  <p:txStyles>
    <p:titleStyle>
      <a:lvl1pPr marL="0" indent="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ヒラギノ角ゴ Pro W3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300" b="1">
          <a:solidFill>
            <a:srgbClr val="2254A0"/>
          </a:solidFill>
          <a:latin typeface="Arial" charset="0"/>
          <a:ea typeface="ヒラギノ角ゴ Pro W3" charset="-128"/>
          <a:cs typeface="ヒラギノ角ゴ Pro W3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300" b="1">
          <a:solidFill>
            <a:srgbClr val="2254A0"/>
          </a:solidFill>
          <a:latin typeface="Arial" charset="0"/>
          <a:ea typeface="ヒラギノ角ゴ Pro W3" charset="-128"/>
          <a:cs typeface="ヒラギノ角ゴ Pro W3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300" b="1">
          <a:solidFill>
            <a:srgbClr val="2254A0"/>
          </a:solidFill>
          <a:latin typeface="Arial" charset="0"/>
          <a:ea typeface="ヒラギノ角ゴ Pro W3" charset="-128"/>
          <a:cs typeface="ヒラギノ角ゴ Pro W3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300" b="1">
          <a:solidFill>
            <a:srgbClr val="2254A0"/>
          </a:solidFill>
          <a:latin typeface="Arial" charset="0"/>
          <a:ea typeface="ヒラギノ角ゴ Pro W3" charset="-128"/>
          <a:cs typeface="ヒラギノ角ゴ Pro W3"/>
        </a:defRPr>
      </a:lvl5pPr>
      <a:lvl6pPr marL="457200" algn="l" rtl="0" fontAlgn="base">
        <a:spcBef>
          <a:spcPct val="0"/>
        </a:spcBef>
        <a:spcAft>
          <a:spcPct val="0"/>
        </a:spcAft>
        <a:defRPr sz="2300" b="1">
          <a:solidFill>
            <a:srgbClr val="2254A0"/>
          </a:solidFill>
          <a:latin typeface="Arial" charset="0"/>
          <a:ea typeface="ヒラギノ角ゴ Pro W3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300" b="1">
          <a:solidFill>
            <a:srgbClr val="2254A0"/>
          </a:solidFill>
          <a:latin typeface="Arial" charset="0"/>
          <a:ea typeface="ヒラギノ角ゴ Pro W3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300" b="1">
          <a:solidFill>
            <a:srgbClr val="2254A0"/>
          </a:solidFill>
          <a:latin typeface="Arial" charset="0"/>
          <a:ea typeface="ヒラギノ角ゴ Pro W3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300" b="1">
          <a:solidFill>
            <a:srgbClr val="2254A0"/>
          </a:solidFill>
          <a:latin typeface="Arial" charset="0"/>
          <a:ea typeface="ヒラギノ角ゴ Pro W3" charset="-128"/>
        </a:defRPr>
      </a:lvl9pPr>
    </p:titleStyle>
    <p:bodyStyle>
      <a:lvl1pPr marL="342900" indent="-342900" algn="l" defTabSz="714375" rtl="0" eaLnBrk="0" fontAlgn="base" hangingPunct="0">
        <a:spcBef>
          <a:spcPct val="20000"/>
        </a:spcBef>
        <a:spcAft>
          <a:spcPct val="60000"/>
        </a:spcAft>
        <a:defRPr sz="2000" b="1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271463" indent="-271463" algn="l" defTabSz="714375" rtl="0" eaLnBrk="0" fontAlgn="base" hangingPunct="0">
        <a:spcBef>
          <a:spcPct val="20000"/>
        </a:spcBef>
        <a:spcAft>
          <a:spcPct val="40000"/>
        </a:spcAft>
        <a:buClr>
          <a:srgbClr val="2254A1"/>
        </a:buClr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533400" indent="-261938" algn="l" defTabSz="714375" rtl="0" eaLnBrk="0" fontAlgn="base" hangingPunct="0">
        <a:spcBef>
          <a:spcPct val="20000"/>
        </a:spcBef>
        <a:spcAft>
          <a:spcPct val="0"/>
        </a:spcAft>
        <a:buChar char="-"/>
        <a:defRPr sz="1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951038" indent="-381000" algn="l" defTabSz="714375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511425" indent="-381000" algn="l" defTabSz="714375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968625" indent="-381000" algn="l" defTabSz="71437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3425825" indent="-381000" algn="l" defTabSz="71437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883025" indent="-381000" algn="l" defTabSz="71437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4340225" indent="-381000" algn="l" defTabSz="71437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ec.europa.eu/commission/presscorner/detail/en/QANDA_20_1257" TargetMode="External"/><Relationship Id="rId13" Type="http://schemas.openxmlformats.org/officeDocument/2006/relationships/hyperlink" Target="https://www.youtube.com/watch?v=uJL_D0FcZkA&amp;feature=youtu.be" TargetMode="External"/><Relationship Id="rId3" Type="http://schemas.openxmlformats.org/officeDocument/2006/relationships/hyperlink" Target="file:///C:\Users\Downloads\Thaueretal.1977.pdf" TargetMode="External"/><Relationship Id="rId7" Type="http://schemas.openxmlformats.org/officeDocument/2006/relationships/hyperlink" Target="https://www.explainthatstuff.com/fuelcells.html" TargetMode="External"/><Relationship Id="rId12" Type="http://schemas.openxmlformats.org/officeDocument/2006/relationships/hyperlink" Target="https://www.bbc.com/news/business-54242176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researchgate.net/post/How_can_I_calculate_the_maximum_yield_of_hydrogen_gas_from_SCWG_of_biomass" TargetMode="External"/><Relationship Id="rId11" Type="http://schemas.openxmlformats.org/officeDocument/2006/relationships/hyperlink" Target="https://horizon-magazine.eu/article/quiet-and-green-why-hydrogen-planes-could-be-future-aviation.html" TargetMode="External"/><Relationship Id="rId5" Type="http://schemas.openxmlformats.org/officeDocument/2006/relationships/hyperlink" Target="https://byjus.com/hydrogen-gas-formula/" TargetMode="External"/><Relationship Id="rId10" Type="http://schemas.openxmlformats.org/officeDocument/2006/relationships/hyperlink" Target="https://afdc.energy.gov/fuels/hydrogen_basics.html" TargetMode="External"/><Relationship Id="rId4" Type="http://schemas.openxmlformats.org/officeDocument/2006/relationships/hyperlink" Target="https://onlinelibrary.wiley.com/doi/pdf/10.1002/9781118878330.app2" TargetMode="External"/><Relationship Id="rId9" Type="http://schemas.openxmlformats.org/officeDocument/2006/relationships/hyperlink" Target="https://www.fch.europa.eu/sites/default/files/Hydrogen%20Roadmap%20Europe_Report.pdf" TargetMode="External"/><Relationship Id="rId14" Type="http://schemas.openxmlformats.org/officeDocument/2006/relationships/hyperlink" Target="https://www.youtube.com/watch?v=f7MzFfuNOt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 txBox="1">
            <a:spLocks noChangeArrowheads="1"/>
          </p:cNvSpPr>
          <p:nvPr/>
        </p:nvSpPr>
        <p:spPr bwMode="auto">
          <a:xfrm>
            <a:off x="4896037" y="3809711"/>
            <a:ext cx="28786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t"/>
            <a:r>
              <a:rPr lang="de-DE" sz="1200" dirty="0">
                <a:ea typeface="ヒラギノ角ゴ Pro W3" pitchFamily="1" charset="-128"/>
                <a:cs typeface="Arial" charset="0"/>
              </a:rPr>
              <a:t>Sub-Team </a:t>
            </a:r>
            <a:r>
              <a:rPr lang="de-DE" sz="1200" dirty="0" err="1">
                <a:ea typeface="ヒラギノ角ゴ Pro W3" pitchFamily="1" charset="-128"/>
                <a:cs typeface="Arial" charset="0"/>
              </a:rPr>
              <a:t>member</a:t>
            </a:r>
            <a:r>
              <a:rPr lang="pl-PL" sz="1200" dirty="0">
                <a:ea typeface="ヒラギノ角ゴ Pro W3" pitchFamily="1" charset="-128"/>
                <a:cs typeface="Arial" charset="0"/>
              </a:rPr>
              <a:t>s</a:t>
            </a:r>
            <a:r>
              <a:rPr lang="de-DE" sz="1200" dirty="0">
                <a:ea typeface="ヒラギノ角ゴ Pro W3" pitchFamily="1" charset="-128"/>
                <a:cs typeface="Arial" charset="0"/>
              </a:rPr>
              <a:t>: </a:t>
            </a:r>
            <a:br>
              <a:rPr lang="de-DE" sz="1200" dirty="0">
                <a:ea typeface="ヒラギノ角ゴ Pro W3" pitchFamily="1" charset="-128"/>
                <a:cs typeface="Arial" charset="0"/>
              </a:rPr>
            </a:br>
            <a:endParaRPr lang="de-DE" sz="1200" dirty="0"/>
          </a:p>
          <a:p>
            <a:pPr algn="r" fontAlgn="t"/>
            <a:r>
              <a:rPr lang="de-DE" sz="1200" dirty="0"/>
              <a:t>Roger Maurer, Borut </a:t>
            </a:r>
            <a:r>
              <a:rPr lang="de-DE" sz="1200" dirty="0" err="1"/>
              <a:t>Kadunc</a:t>
            </a:r>
            <a:endParaRPr lang="de-DE" sz="1200" dirty="0"/>
          </a:p>
        </p:txBody>
      </p:sp>
      <p:sp>
        <p:nvSpPr>
          <p:cNvPr id="7" name="Textfeld 2">
            <a:extLst>
              <a:ext uri="{FF2B5EF4-FFF2-40B4-BE49-F238E27FC236}">
                <a16:creationId xmlns:a16="http://schemas.microsoft.com/office/drawing/2014/main" id="{6B99C806-032C-4DB0-A380-E6AC84AD7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7389" y="695605"/>
            <a:ext cx="5886654" cy="143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de-DE" sz="1800" b="1" kern="0" dirty="0">
                <a:solidFill>
                  <a:srgbClr val="2254A0"/>
                </a:solidFill>
                <a:ea typeface="ヒラギノ角ゴ Pro W3" pitchFamily="1" charset="-128"/>
                <a:cs typeface="+mn-cs"/>
              </a:rPr>
              <a:t>Team 3, Sub-Team:</a:t>
            </a:r>
            <a:br>
              <a:rPr lang="de-DE" sz="1500" b="1" kern="0" dirty="0">
                <a:solidFill>
                  <a:srgbClr val="2254A0"/>
                </a:solidFill>
                <a:ea typeface="ヒラギノ角ゴ Pro W3" pitchFamily="1" charset="-128"/>
                <a:cs typeface="+mn-cs"/>
              </a:rPr>
            </a:br>
            <a:endParaRPr lang="en-US" sz="1500" dirty="0">
              <a:ea typeface="ヒラギノ角ゴ Pro W3" pitchFamily="1" charset="-128"/>
              <a:cs typeface="Arial" charset="0"/>
            </a:endParaRPr>
          </a:p>
          <a:p>
            <a:pPr algn="ctr" eaLnBrk="0" hangingPunct="0">
              <a:defRPr/>
            </a:pPr>
            <a:r>
              <a:rPr lang="de-DE" sz="2700" b="1" dirty="0">
                <a:ea typeface="ヒラギノ角ゴ Pro W3" pitchFamily="1" charset="-128"/>
                <a:cs typeface="Arial" charset="0"/>
              </a:rPr>
              <a:t>   </a:t>
            </a:r>
            <a:r>
              <a:rPr lang="pl-PL" sz="2700" b="1" dirty="0">
                <a:ea typeface="ヒラギノ角ゴ Pro W3" pitchFamily="1" charset="-128"/>
                <a:cs typeface="Arial" charset="0"/>
              </a:rPr>
              <a:t>„</a:t>
            </a:r>
            <a:r>
              <a:rPr lang="de-DE" sz="2700" b="1" dirty="0">
                <a:ea typeface="ヒラギノ角ゴ Pro W3" pitchFamily="1" charset="-128"/>
                <a:cs typeface="Arial" charset="0"/>
              </a:rPr>
              <a:t> Hydrogen</a:t>
            </a:r>
            <a:r>
              <a:rPr lang="pl-PL" sz="2700" b="1" dirty="0">
                <a:ea typeface="ヒラギノ角ゴ Pro W3" pitchFamily="1" charset="-128"/>
                <a:cs typeface="Arial" charset="0"/>
              </a:rPr>
              <a:t>”</a:t>
            </a:r>
            <a:br>
              <a:rPr lang="de-DE" sz="2700" b="1" dirty="0">
                <a:ea typeface="ヒラギノ角ゴ Pro W3" pitchFamily="1" charset="-128"/>
                <a:cs typeface="Arial" charset="0"/>
              </a:rPr>
            </a:br>
            <a:r>
              <a:rPr lang="de-DE" sz="2700" b="1" dirty="0">
                <a:ea typeface="ヒラギノ角ゴ Pro W3" pitchFamily="1" charset="-128"/>
                <a:cs typeface="Arial" charset="0"/>
              </a:rPr>
              <a:t>H2</a:t>
            </a:r>
            <a:endParaRPr lang="de-DE" sz="2700" b="1" dirty="0">
              <a:ea typeface="ヒラギノ角ゴ Pro W3" pitchFamily="1" charset="-128"/>
              <a:cs typeface="+mn-c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14C08FD-5590-4FFD-9CC1-2477288FE39D}"/>
              </a:ext>
            </a:extLst>
          </p:cNvPr>
          <p:cNvSpPr txBox="1"/>
          <p:nvPr/>
        </p:nvSpPr>
        <p:spPr>
          <a:xfrm>
            <a:off x="1750187" y="2517745"/>
            <a:ext cx="5643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dirty="0" err="1"/>
              <a:t>Final</a:t>
            </a:r>
            <a:r>
              <a:rPr lang="pl-PL" sz="1800" dirty="0"/>
              <a:t> </a:t>
            </a:r>
            <a:r>
              <a:rPr lang="de-DE" sz="1800" dirty="0" err="1"/>
              <a:t>meeting</a:t>
            </a:r>
            <a:r>
              <a:rPr lang="de-DE" sz="1800" dirty="0"/>
              <a:t> ICV Work Group 2020 </a:t>
            </a:r>
          </a:p>
          <a:p>
            <a:pPr algn="ctr"/>
            <a:r>
              <a:rPr lang="pl-PL" sz="1800" dirty="0"/>
              <a:t>0</a:t>
            </a:r>
            <a:r>
              <a:rPr lang="de-DE" sz="1800" dirty="0"/>
              <a:t>7.</a:t>
            </a:r>
            <a:r>
              <a:rPr lang="pl-PL" sz="1800" dirty="0"/>
              <a:t>11</a:t>
            </a:r>
            <a:r>
              <a:rPr lang="de-DE" sz="1800" dirty="0"/>
              <a:t>.2020</a:t>
            </a: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594AAD6B-E521-4361-B293-9A373C62EE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701" y="245041"/>
            <a:ext cx="1064399" cy="116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68616"/>
      </p:ext>
    </p:extLst>
  </p:cSld>
  <p:clrMapOvr>
    <a:masterClrMapping/>
  </p:clrMapOvr>
  <p:transition spd="med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59532" y="377925"/>
            <a:ext cx="885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000" b="1"/>
            </a:lvl1pPr>
          </a:lstStyle>
          <a:p>
            <a:r>
              <a:rPr lang="sl-SI" dirty="0"/>
              <a:t>HYDROGEN concept</a:t>
            </a:r>
            <a:endParaRPr lang="pl-PL" dirty="0"/>
          </a:p>
        </p:txBody>
      </p:sp>
      <p:cxnSp>
        <p:nvCxnSpPr>
          <p:cNvPr id="5" name="Łącznik prostoliniowy 4"/>
          <p:cNvCxnSpPr/>
          <p:nvPr/>
        </p:nvCxnSpPr>
        <p:spPr bwMode="auto">
          <a:xfrm>
            <a:off x="143508" y="681540"/>
            <a:ext cx="889298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1ccfe1b1-ea2a-4c88-b14c-beb979f59726">
            <a:hlinkClick r:id="" action="ppaction://media"/>
            <a:extLst>
              <a:ext uri="{FF2B5EF4-FFF2-40B4-BE49-F238E27FC236}">
                <a16:creationId xmlns:a16="http://schemas.microsoft.com/office/drawing/2014/main" id="{10335A10-D482-4B22-A60A-C1E61BE9BA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2446622" y="-883492"/>
            <a:ext cx="4045657" cy="735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6229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72502" y="375989"/>
            <a:ext cx="885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000" b="1"/>
            </a:lvl1pPr>
          </a:lstStyle>
          <a:p>
            <a:r>
              <a:rPr lang="sl-SI" sz="2000" dirty="0"/>
              <a:t>Hydrogen vs</a:t>
            </a:r>
            <a:r>
              <a:rPr lang="de-DE" sz="2000" dirty="0"/>
              <a:t>.</a:t>
            </a:r>
            <a:r>
              <a:rPr lang="sl-SI" sz="2000" dirty="0"/>
              <a:t> electric car</a:t>
            </a:r>
            <a:r>
              <a:rPr lang="de-DE" sz="2000" dirty="0"/>
              <a:t> </a:t>
            </a:r>
            <a:r>
              <a:rPr lang="sl-SI" sz="2000" dirty="0"/>
              <a:t>efficiency</a:t>
            </a:r>
            <a:endParaRPr lang="pl-PL" dirty="0"/>
          </a:p>
        </p:txBody>
      </p:sp>
      <p:cxnSp>
        <p:nvCxnSpPr>
          <p:cNvPr id="5" name="Łącznik prostoliniowy 4"/>
          <p:cNvCxnSpPr/>
          <p:nvPr/>
        </p:nvCxnSpPr>
        <p:spPr bwMode="auto">
          <a:xfrm>
            <a:off x="143508" y="681540"/>
            <a:ext cx="889298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2109E740-5B72-488C-9BEB-866225F2F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25" y="1575957"/>
            <a:ext cx="1763919" cy="121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BED7A5-71F0-4232-8C50-5EB57B10BDF2}"/>
              </a:ext>
            </a:extLst>
          </p:cNvPr>
          <p:cNvSpPr txBox="1"/>
          <p:nvPr/>
        </p:nvSpPr>
        <p:spPr>
          <a:xfrm>
            <a:off x="372502" y="853050"/>
            <a:ext cx="4788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/>
              <a:t>1kg </a:t>
            </a:r>
            <a:r>
              <a:rPr lang="sl-SI" sz="2000" dirty="0">
                <a:solidFill>
                  <a:srgbClr val="00B050"/>
                </a:solidFill>
              </a:rPr>
              <a:t>H2</a:t>
            </a:r>
            <a:r>
              <a:rPr lang="sl-SI" sz="2000" dirty="0"/>
              <a:t> = 8kg H</a:t>
            </a:r>
            <a:r>
              <a:rPr lang="sl-SI" sz="2000" baseline="-25000" dirty="0"/>
              <a:t>2</a:t>
            </a:r>
            <a:r>
              <a:rPr lang="sl-SI" sz="2000" dirty="0"/>
              <a:t>O + 162 MJ </a:t>
            </a:r>
            <a:br>
              <a:rPr lang="de-DE" sz="2000" dirty="0"/>
            </a:br>
            <a:r>
              <a:rPr lang="sl-SI" sz="2000" dirty="0"/>
              <a:t>electricity¸= 33,3 kW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F2C98D0-7297-4616-ADBD-EC99B4A35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840" y="1558379"/>
            <a:ext cx="1128713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FD038E-013A-4C4C-87AA-4851B3476BDD}"/>
              </a:ext>
            </a:extLst>
          </p:cNvPr>
          <p:cNvSpPr txBox="1"/>
          <p:nvPr/>
        </p:nvSpPr>
        <p:spPr>
          <a:xfrm>
            <a:off x="395536" y="2729860"/>
            <a:ext cx="3674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/>
              <a:t>7,5 k HV </a:t>
            </a:r>
            <a:r>
              <a:rPr lang="sl-SI" sz="1200" dirty="0" err="1"/>
              <a:t>vs</a:t>
            </a:r>
            <a:r>
              <a:rPr lang="sl-SI" sz="1200" dirty="0"/>
              <a:t> 5 mio EV on </a:t>
            </a:r>
            <a:r>
              <a:rPr lang="sl-SI" sz="1200" dirty="0" err="1"/>
              <a:t>roads</a:t>
            </a:r>
            <a:r>
              <a:rPr lang="sl-SI" sz="1200" dirty="0"/>
              <a:t> </a:t>
            </a:r>
            <a:r>
              <a:rPr lang="sl-SI" sz="1200" dirty="0" err="1"/>
              <a:t>by</a:t>
            </a:r>
            <a:r>
              <a:rPr lang="sl-SI" sz="1200" dirty="0"/>
              <a:t> </a:t>
            </a:r>
            <a:r>
              <a:rPr lang="sl-SI" sz="1200" dirty="0" err="1"/>
              <a:t>the</a:t>
            </a:r>
            <a:r>
              <a:rPr lang="sl-SI" sz="1200" dirty="0"/>
              <a:t> </a:t>
            </a:r>
            <a:r>
              <a:rPr lang="sl-SI" sz="1200" dirty="0" err="1"/>
              <a:t>end</a:t>
            </a:r>
            <a:r>
              <a:rPr lang="sl-SI" sz="1200" dirty="0"/>
              <a:t> </a:t>
            </a:r>
            <a:r>
              <a:rPr lang="sl-SI" sz="1200" dirty="0" err="1"/>
              <a:t>of</a:t>
            </a:r>
            <a:r>
              <a:rPr lang="sl-SI" sz="1200" dirty="0"/>
              <a:t> 2019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C7A403-84F0-481E-A958-9536F50C248A}"/>
              </a:ext>
            </a:extLst>
          </p:cNvPr>
          <p:cNvSpPr txBox="1"/>
          <p:nvPr/>
        </p:nvSpPr>
        <p:spPr>
          <a:xfrm>
            <a:off x="3057882" y="3954128"/>
            <a:ext cx="59766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222222"/>
                </a:solidFill>
                <a:effectLst/>
                <a:latin typeface="Lato"/>
              </a:rPr>
              <a:t>Hydrogen still has very few </a:t>
            </a:r>
            <a:r>
              <a:rPr lang="en-US" sz="2000" b="0" i="0" dirty="0" err="1">
                <a:solidFill>
                  <a:srgbClr val="222222"/>
                </a:solidFill>
                <a:effectLst/>
                <a:latin typeface="Lato"/>
              </a:rPr>
              <a:t>refuelling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Lato"/>
              </a:rPr>
              <a:t> stations and building them is hardly going to be a priority during the coronavirus pandemic</a:t>
            </a:r>
            <a:r>
              <a:rPr lang="sl-SI" sz="2000" b="0" i="0" dirty="0">
                <a:solidFill>
                  <a:srgbClr val="222222"/>
                </a:solidFill>
                <a:effectLst/>
                <a:latin typeface="Lato"/>
              </a:rPr>
              <a:t>.</a:t>
            </a:r>
            <a:endParaRPr lang="sl-SI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E5A4F8-673C-4FE4-9296-52D7FBD87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9932" y="724522"/>
            <a:ext cx="4965406" cy="32681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78EF9D-0413-4FD1-AB88-BCA4C7BCB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226" y="3147814"/>
            <a:ext cx="2191562" cy="177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14709"/>
      </p:ext>
    </p:extLst>
  </p:cSld>
  <p:clrMapOvr>
    <a:masterClrMapping/>
  </p:clrMapOvr>
  <p:transition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89051" y="388473"/>
            <a:ext cx="885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What is </a:t>
            </a:r>
            <a:r>
              <a:rPr lang="sl-SI" sz="2000" b="1" dirty="0" err="1"/>
              <a:t>our</a:t>
            </a:r>
            <a:r>
              <a:rPr lang="en-US" sz="2000" b="1" dirty="0"/>
              <a:t> dream about</a:t>
            </a:r>
            <a:r>
              <a:rPr lang="sl-SI" sz="2000" b="1" dirty="0"/>
              <a:t> HYDROGEN?</a:t>
            </a:r>
            <a:endParaRPr lang="pl-PL" sz="2000" b="1" dirty="0"/>
          </a:p>
        </p:txBody>
      </p:sp>
      <p:cxnSp>
        <p:nvCxnSpPr>
          <p:cNvPr id="5" name="Łącznik prostoliniowy 4"/>
          <p:cNvCxnSpPr/>
          <p:nvPr/>
        </p:nvCxnSpPr>
        <p:spPr bwMode="auto">
          <a:xfrm>
            <a:off x="143508" y="681540"/>
            <a:ext cx="889298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4E0500F-7A1A-4B8A-939E-8680720B1B57}"/>
              </a:ext>
            </a:extLst>
          </p:cNvPr>
          <p:cNvSpPr txBox="1"/>
          <p:nvPr/>
        </p:nvSpPr>
        <p:spPr>
          <a:xfrm>
            <a:off x="389051" y="947505"/>
            <a:ext cx="846742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err="1">
                <a:solidFill>
                  <a:srgbClr val="00B050"/>
                </a:solidFill>
              </a:rPr>
              <a:t>Zero</a:t>
            </a:r>
            <a:r>
              <a:rPr lang="sl-SI" sz="3200" dirty="0">
                <a:solidFill>
                  <a:srgbClr val="00B050"/>
                </a:solidFill>
              </a:rPr>
              <a:t> </a:t>
            </a:r>
            <a:r>
              <a:rPr lang="sl-SI" sz="3200" dirty="0" err="1">
                <a:solidFill>
                  <a:srgbClr val="00B050"/>
                </a:solidFill>
              </a:rPr>
              <a:t>emission</a:t>
            </a:r>
            <a:r>
              <a:rPr lang="sl-SI" sz="3200" dirty="0">
                <a:solidFill>
                  <a:srgbClr val="00B050"/>
                </a:solidFill>
              </a:rPr>
              <a:t> </a:t>
            </a:r>
            <a:r>
              <a:rPr lang="sl-SI" sz="3200" dirty="0" err="1">
                <a:solidFill>
                  <a:srgbClr val="00B050"/>
                </a:solidFill>
              </a:rPr>
              <a:t>energy</a:t>
            </a:r>
            <a:r>
              <a:rPr lang="sl-SI" sz="3200" dirty="0">
                <a:solidFill>
                  <a:srgbClr val="00B050"/>
                </a:solidFill>
              </a:rPr>
              <a:t> !</a:t>
            </a:r>
          </a:p>
          <a:p>
            <a:r>
              <a:rPr lang="sl-SI" sz="2000" b="0" i="0" u="none" strike="noStrike" dirty="0" err="1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Energy</a:t>
            </a:r>
            <a:r>
              <a:rPr lang="sl-SI" sz="2000" b="0" i="0" u="none" strike="noStrike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l-SI" sz="2000" b="0" i="0" u="none" strike="noStrike" dirty="0" err="1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independent</a:t>
            </a:r>
            <a:r>
              <a:rPr lang="sl-SI" sz="2000" b="0" i="0" u="none" strike="noStrike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l-SI" sz="2000" b="0" i="0" u="none" strike="noStrike" dirty="0" err="1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and</a:t>
            </a:r>
            <a:r>
              <a:rPr lang="sl-SI" sz="2000" b="0" i="0" u="none" strike="noStrike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l-SI" sz="2000" b="0" i="0" u="none" strike="noStrike" dirty="0" err="1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pollution</a:t>
            </a:r>
            <a:r>
              <a:rPr lang="sl-SI" sz="2000" b="0" i="0" u="none" strike="noStrike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l-SI" sz="2000" b="0" i="0" u="none" strike="noStrike" dirty="0" err="1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free</a:t>
            </a:r>
            <a:r>
              <a:rPr lang="sl-SI" sz="2000" b="0" i="0" u="none" strike="noStrike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 EU </a:t>
            </a:r>
            <a:endParaRPr lang="sl-SI" sz="2000" i="1" dirty="0"/>
          </a:p>
          <a:p>
            <a:endParaRPr lang="sl-SI" sz="1600" i="1" dirty="0"/>
          </a:p>
          <a:p>
            <a:r>
              <a:rPr lang="sl-SI" sz="2000" i="1" dirty="0" err="1"/>
              <a:t>We</a:t>
            </a:r>
            <a:r>
              <a:rPr lang="sl-SI" sz="2000" i="1" dirty="0"/>
              <a:t> </a:t>
            </a:r>
            <a:r>
              <a:rPr lang="sl-SI" sz="2000" i="1" dirty="0" err="1"/>
              <a:t>can</a:t>
            </a:r>
            <a:r>
              <a:rPr lang="sl-SI" sz="2000" i="1" dirty="0"/>
              <a:t> not </a:t>
            </a:r>
            <a:r>
              <a:rPr lang="sl-SI" sz="2000" i="1" dirty="0" err="1"/>
              <a:t>beat</a:t>
            </a:r>
            <a:r>
              <a:rPr lang="sl-SI" sz="2000" i="1" dirty="0"/>
              <a:t> </a:t>
            </a:r>
            <a:r>
              <a:rPr lang="sl-SI" sz="2000" i="1" dirty="0" err="1">
                <a:solidFill>
                  <a:srgbClr val="00B050"/>
                </a:solidFill>
              </a:rPr>
              <a:t>climate</a:t>
            </a:r>
            <a:r>
              <a:rPr lang="sl-SI" sz="2000" i="1" dirty="0">
                <a:solidFill>
                  <a:srgbClr val="00B050"/>
                </a:solidFill>
              </a:rPr>
              <a:t> </a:t>
            </a:r>
            <a:r>
              <a:rPr lang="sl-SI" sz="2000" i="1" dirty="0" err="1">
                <a:solidFill>
                  <a:srgbClr val="00B050"/>
                </a:solidFill>
              </a:rPr>
              <a:t>change</a:t>
            </a:r>
            <a:r>
              <a:rPr lang="sl-SI" sz="2000" i="1" dirty="0">
                <a:solidFill>
                  <a:srgbClr val="00B050"/>
                </a:solidFill>
              </a:rPr>
              <a:t> </a:t>
            </a:r>
            <a:r>
              <a:rPr lang="sl-SI" sz="2000" i="1" dirty="0" err="1"/>
              <a:t>without</a:t>
            </a:r>
            <a:r>
              <a:rPr lang="sl-SI" sz="2000" i="1" dirty="0"/>
              <a:t> </a:t>
            </a:r>
            <a:r>
              <a:rPr lang="sl-SI" sz="2000" i="1" dirty="0" err="1"/>
              <a:t>transportation</a:t>
            </a:r>
            <a:r>
              <a:rPr lang="sl-SI" sz="2000" i="1" dirty="0"/>
              <a:t> </a:t>
            </a:r>
            <a:r>
              <a:rPr lang="sl-SI" sz="2000" i="1" dirty="0" err="1"/>
              <a:t>being</a:t>
            </a:r>
            <a:r>
              <a:rPr lang="sl-SI" sz="2000" i="1" dirty="0"/>
              <a:t> </a:t>
            </a:r>
            <a:r>
              <a:rPr lang="sl-SI" sz="2000" i="1" dirty="0" err="1"/>
              <a:t>decarbonised</a:t>
            </a:r>
            <a:r>
              <a:rPr lang="sl-SI" sz="2000" i="1" dirty="0"/>
              <a:t>.</a:t>
            </a:r>
            <a:r>
              <a:rPr lang="sl-SI" sz="1600" dirty="0"/>
              <a:t>	</a:t>
            </a:r>
          </a:p>
          <a:p>
            <a:r>
              <a:rPr lang="sl-SI" sz="2000" dirty="0" err="1"/>
              <a:t>Currently</a:t>
            </a:r>
            <a:r>
              <a:rPr lang="sl-SI" sz="2000" dirty="0"/>
              <a:t>, EU </a:t>
            </a:r>
            <a:r>
              <a:rPr lang="sl-SI" sz="2000" dirty="0" err="1"/>
              <a:t>imports</a:t>
            </a:r>
            <a:r>
              <a:rPr lang="sl-SI" sz="2000" dirty="0"/>
              <a:t> most </a:t>
            </a:r>
            <a:r>
              <a:rPr lang="sl-SI" sz="2000" dirty="0" err="1"/>
              <a:t>of</a:t>
            </a:r>
            <a:r>
              <a:rPr lang="sl-SI" sz="2000" dirty="0"/>
              <a:t> </a:t>
            </a:r>
            <a:r>
              <a:rPr lang="sl-SI" sz="2000" dirty="0" err="1"/>
              <a:t>energy</a:t>
            </a:r>
            <a:r>
              <a:rPr lang="sl-SI" sz="2000" dirty="0"/>
              <a:t> </a:t>
            </a:r>
            <a:r>
              <a:rPr lang="sl-SI" sz="2000" dirty="0" err="1"/>
              <a:t>for</a:t>
            </a:r>
            <a:r>
              <a:rPr lang="sl-SI" sz="2000" dirty="0"/>
              <a:t> </a:t>
            </a:r>
            <a:r>
              <a:rPr lang="sl-SI" sz="2000" dirty="0" err="1"/>
              <a:t>transportation</a:t>
            </a:r>
            <a:r>
              <a:rPr lang="sl-SI" sz="2000" dirty="0"/>
              <a:t> </a:t>
            </a:r>
            <a:r>
              <a:rPr lang="sl-SI" sz="2000" dirty="0" err="1"/>
              <a:t>that</a:t>
            </a:r>
            <a:r>
              <a:rPr lang="sl-SI" sz="2000" dirty="0"/>
              <a:t> </a:t>
            </a:r>
            <a:r>
              <a:rPr lang="sl-SI" sz="2000" dirty="0" err="1"/>
              <a:t>adds</a:t>
            </a:r>
            <a:r>
              <a:rPr lang="sl-SI" sz="2000" dirty="0"/>
              <a:t> </a:t>
            </a:r>
            <a:r>
              <a:rPr lang="sl-SI" sz="2000" dirty="0" err="1"/>
              <a:t>massively</a:t>
            </a:r>
            <a:r>
              <a:rPr lang="sl-SI" sz="2000" dirty="0"/>
              <a:t> to </a:t>
            </a:r>
            <a:r>
              <a:rPr lang="sl-SI" sz="2000" dirty="0" err="1"/>
              <a:t>pollution</a:t>
            </a:r>
            <a:r>
              <a:rPr lang="sl-SI" sz="2000" dirty="0"/>
              <a:t>. </a:t>
            </a:r>
          </a:p>
          <a:p>
            <a:endParaRPr lang="sl-SI" sz="2000" dirty="0"/>
          </a:p>
          <a:p>
            <a:r>
              <a:rPr lang="sl-SI" sz="2000" dirty="0"/>
              <a:t>Therefore, EU is losing on energy market, however with Hydrogen it could become the winner, producing and exporting own </a:t>
            </a:r>
            <a:r>
              <a:rPr lang="sl-SI" sz="2000" dirty="0">
                <a:solidFill>
                  <a:srgbClr val="00B050"/>
                </a:solidFill>
              </a:rPr>
              <a:t>green energy</a:t>
            </a:r>
            <a:r>
              <a:rPr lang="sl-SI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6699879"/>
      </p:ext>
    </p:extLst>
  </p:cSld>
  <p:clrMapOvr>
    <a:masterClrMapping/>
  </p:clrMapOvr>
  <p:transition spd="med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ermany bets on green hydrogen in quest for climate neutrality | Clean  Energy Wire">
            <a:extLst>
              <a:ext uri="{FF2B5EF4-FFF2-40B4-BE49-F238E27FC236}">
                <a16:creationId xmlns:a16="http://schemas.microsoft.com/office/drawing/2014/main" id="{BC5E79E7-8AE4-4761-8BE5-B0654875FB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5"/>
          <a:stretch/>
        </p:blipFill>
        <p:spPr bwMode="auto">
          <a:xfrm>
            <a:off x="4319870" y="2463738"/>
            <a:ext cx="4608614" cy="258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78987" y="384410"/>
            <a:ext cx="885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000" b="1"/>
            </a:lvl1pPr>
          </a:lstStyle>
          <a:p>
            <a:r>
              <a:rPr lang="sl-SI" dirty="0"/>
              <a:t>Advantages of HYDROGEN</a:t>
            </a:r>
          </a:p>
        </p:txBody>
      </p:sp>
      <p:cxnSp>
        <p:nvCxnSpPr>
          <p:cNvPr id="5" name="Łącznik prostoliniowy 4"/>
          <p:cNvCxnSpPr/>
          <p:nvPr/>
        </p:nvCxnSpPr>
        <p:spPr bwMode="auto">
          <a:xfrm>
            <a:off x="143508" y="681540"/>
            <a:ext cx="889298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0536389-183C-4E9C-8FC3-854D6DE732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25818"/>
              </p:ext>
            </p:extLst>
          </p:nvPr>
        </p:nvGraphicFramePr>
        <p:xfrm>
          <a:off x="434054" y="1042809"/>
          <a:ext cx="7607300" cy="683832"/>
        </p:xfrm>
        <a:graphic>
          <a:graphicData uri="http://schemas.openxmlformats.org/drawingml/2006/table">
            <a:tbl>
              <a:tblPr/>
              <a:tblGrid>
                <a:gridCol w="7607300">
                  <a:extLst>
                    <a:ext uri="{9D8B030D-6E8A-4147-A177-3AD203B41FA5}">
                      <a16:colId xmlns:a16="http://schemas.microsoft.com/office/drawing/2014/main" val="214913050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342900" indent="-342900" algn="l" rtl="0" fontAlgn="base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Hydrogen is non-toxic (if produced by electrolysis with green electricity there is no emission)</a:t>
                      </a: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845052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C98361C-22D9-4D31-B613-11B1F36C48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465221"/>
              </p:ext>
            </p:extLst>
          </p:nvPr>
        </p:nvGraphicFramePr>
        <p:xfrm>
          <a:off x="454575" y="1676566"/>
          <a:ext cx="8255371" cy="2938528"/>
        </p:xfrm>
        <a:graphic>
          <a:graphicData uri="http://schemas.openxmlformats.org/drawingml/2006/table">
            <a:tbl>
              <a:tblPr/>
              <a:tblGrid>
                <a:gridCol w="8255371">
                  <a:extLst>
                    <a:ext uri="{9D8B030D-6E8A-4147-A177-3AD203B41FA5}">
                      <a16:colId xmlns:a16="http://schemas.microsoft.com/office/drawing/2014/main" val="601476521"/>
                    </a:ext>
                  </a:extLst>
                </a:gridCol>
              </a:tblGrid>
              <a:tr h="327724">
                <a:tc>
                  <a:txBody>
                    <a:bodyPr/>
                    <a:lstStyle/>
                    <a:p>
                      <a:pPr marL="342900" indent="-34290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Being light it can be compressed at high pressure (efficient storage)</a:t>
                      </a:r>
                    </a:p>
                  </a:txBody>
                  <a:tcPr marL="7872" marR="7872" marT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9260071"/>
                  </a:ext>
                </a:extLst>
              </a:tr>
              <a:tr h="327724">
                <a:tc>
                  <a:txBody>
                    <a:bodyPr/>
                    <a:lstStyle/>
                    <a:p>
                      <a:pPr marL="342900" indent="-34290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Possibility of delivery through gas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pipelin</a:t>
                      </a:r>
                      <a:r>
                        <a:rPr lang="sl-SI" sz="2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7872" marR="7872" marT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1200981"/>
                  </a:ext>
                </a:extLst>
              </a:tr>
              <a:tr h="626533">
                <a:tc>
                  <a:txBody>
                    <a:bodyPr/>
                    <a:lstStyle/>
                    <a:p>
                      <a:pPr marL="342900" indent="-34290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Can be produced in large quantities and stored </a:t>
                      </a:r>
                      <a:b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for a long time without loss of capacity</a:t>
                      </a:r>
                    </a:p>
                  </a:txBody>
                  <a:tcPr marL="7872" marR="7872" marT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5389158"/>
                  </a:ext>
                </a:extLst>
              </a:tr>
              <a:tr h="1503412">
                <a:tc>
                  <a:txBody>
                    <a:bodyPr/>
                    <a:lstStyle/>
                    <a:p>
                      <a:pPr marL="342900" indent="-34290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l-SI" sz="2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Help decarbonise environment</a:t>
                      </a:r>
                    </a:p>
                    <a:p>
                      <a:pPr marL="342900" indent="-34290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l-SI" sz="2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Useful in many fields as shown </a:t>
                      </a:r>
                      <a:br>
                        <a:rPr lang="de-DE" sz="2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sl-SI" sz="2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in th</a:t>
                      </a:r>
                      <a:r>
                        <a:rPr lang="de-DE" sz="2000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is</a:t>
                      </a:r>
                      <a:r>
                        <a:rPr lang="sl-SI" sz="2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pic</a:t>
                      </a:r>
                      <a:r>
                        <a:rPr lang="de-DE" sz="2000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ture</a:t>
                      </a:r>
                      <a:r>
                        <a:rPr lang="sl-SI" sz="2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342900" indent="-34290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endParaRPr lang="sl-SI" sz="20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872" marR="7872" marT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47624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2623948"/>
      </p:ext>
    </p:extLst>
  </p:cSld>
  <p:clrMapOvr>
    <a:masterClrMapping/>
  </p:clrMapOvr>
  <p:transition spd="med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9512" y="-14271"/>
            <a:ext cx="885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/>
              <a:t>HYDROGEN used </a:t>
            </a:r>
            <a:r>
              <a:rPr lang="sl-SI" sz="2000" dirty="0" err="1">
                <a:solidFill>
                  <a:srgbClr val="00B050"/>
                </a:solidFill>
              </a:rPr>
              <a:t>today</a:t>
            </a:r>
            <a:endParaRPr lang="pl-PL" sz="2000" dirty="0">
              <a:solidFill>
                <a:srgbClr val="00B050"/>
              </a:solidFill>
            </a:endParaRPr>
          </a:p>
        </p:txBody>
      </p:sp>
      <p:cxnSp>
        <p:nvCxnSpPr>
          <p:cNvPr id="5" name="Łącznik prostoliniowy 4"/>
          <p:cNvCxnSpPr/>
          <p:nvPr/>
        </p:nvCxnSpPr>
        <p:spPr bwMode="auto">
          <a:xfrm>
            <a:off x="143508" y="681540"/>
            <a:ext cx="889298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30A0A43-0960-42FB-A77B-F14D7AD13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76" y="751076"/>
            <a:ext cx="6341043" cy="4113109"/>
          </a:xfrm>
          <a:prstGeom prst="rect">
            <a:avLst/>
          </a:prstGeom>
        </p:spPr>
      </p:pic>
      <p:pic>
        <p:nvPicPr>
          <p:cNvPr id="2050" name="Picture 2" descr="Advantages of Hydrogen Forklifts | Adaptalift Group">
            <a:extLst>
              <a:ext uri="{FF2B5EF4-FFF2-40B4-BE49-F238E27FC236}">
                <a16:creationId xmlns:a16="http://schemas.microsoft.com/office/drawing/2014/main" id="{2E24120E-1458-419A-8F1A-0857F502B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820" y="3366507"/>
            <a:ext cx="2664180" cy="149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475547"/>
      </p:ext>
    </p:extLst>
  </p:cSld>
  <p:clrMapOvr>
    <a:masterClrMapping/>
  </p:clrMapOvr>
  <p:transition spd="med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66017" y="384410"/>
            <a:ext cx="885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000" b="1"/>
            </a:lvl1pPr>
          </a:lstStyle>
          <a:p>
            <a:r>
              <a:rPr lang="sl-SI" dirty="0"/>
              <a:t>Disadvantages of HYDROGEN</a:t>
            </a:r>
            <a:endParaRPr lang="pl-PL" dirty="0"/>
          </a:p>
        </p:txBody>
      </p:sp>
      <p:cxnSp>
        <p:nvCxnSpPr>
          <p:cNvPr id="5" name="Łącznik prostoliniowy 4"/>
          <p:cNvCxnSpPr/>
          <p:nvPr/>
        </p:nvCxnSpPr>
        <p:spPr bwMode="auto">
          <a:xfrm>
            <a:off x="143508" y="681540"/>
            <a:ext cx="889298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0760EA6-F145-46E8-B07B-0B7E81D7EC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722568"/>
              </p:ext>
            </p:extLst>
          </p:nvPr>
        </p:nvGraphicFramePr>
        <p:xfrm>
          <a:off x="409273" y="1453324"/>
          <a:ext cx="8892988" cy="2743328"/>
        </p:xfrm>
        <a:graphic>
          <a:graphicData uri="http://schemas.openxmlformats.org/drawingml/2006/table">
            <a:tbl>
              <a:tblPr/>
              <a:tblGrid>
                <a:gridCol w="8892988">
                  <a:extLst>
                    <a:ext uri="{9D8B030D-6E8A-4147-A177-3AD203B41FA5}">
                      <a16:colId xmlns:a16="http://schemas.microsoft.com/office/drawing/2014/main" val="52738447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en-US" sz="20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7727579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mar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Font typeface="Wingdings" panose="05000000000000000000" pitchFamily="2" charset="2"/>
                        <a:buNone/>
                      </a:pPr>
                      <a:endParaRPr lang="en-US" sz="20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368535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342900" indent="-34290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endParaRPr lang="en-US" sz="20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275353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endParaRPr lang="sl-SI" sz="20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endParaRPr lang="sl-SI" sz="20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8475507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indent="0" algn="l" fontAlgn="t">
                        <a:buFontTx/>
                        <a:buNone/>
                      </a:pP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4753025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72259B09-61F7-488D-B303-7E60DDB8BDC2}"/>
              </a:ext>
            </a:extLst>
          </p:cNvPr>
          <p:cNvSpPr txBox="1"/>
          <p:nvPr/>
        </p:nvSpPr>
        <p:spPr>
          <a:xfrm>
            <a:off x="366017" y="988882"/>
            <a:ext cx="8490459" cy="5399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sl-SI" sz="2000" dirty="0">
                <a:latin typeface="+mj-lt"/>
                <a:ea typeface="+mn-ea"/>
                <a:cs typeface="Times New Roman" panose="02020603050405020304" pitchFamily="18" charset="0"/>
              </a:rPr>
              <a:t>Commercial planes to be on the market in 2035 &amp;</a:t>
            </a:r>
            <a:r>
              <a:rPr lang="en-US" sz="2000" dirty="0">
                <a:latin typeface="+mj-lt"/>
                <a:ea typeface="+mn-ea"/>
                <a:cs typeface="Times New Roman" panose="02020603050405020304" pitchFamily="18" charset="0"/>
              </a:rPr>
              <a:t> few and expensive cars exists</a:t>
            </a:r>
            <a:r>
              <a:rPr lang="sl-SI" sz="2000" dirty="0">
                <a:latin typeface="+mj-lt"/>
                <a:ea typeface="+mn-ea"/>
                <a:cs typeface="Times New Roman" panose="02020603050405020304" pitchFamily="18" charset="0"/>
              </a:rPr>
              <a:t> (</a:t>
            </a:r>
            <a:r>
              <a:rPr lang="en-US" sz="2000" dirty="0">
                <a:latin typeface="+mj-lt"/>
                <a:ea typeface="+mn-ea"/>
                <a:cs typeface="Times New Roman" panose="02020603050405020304" pitchFamily="18" charset="0"/>
              </a:rPr>
              <a:t>gas station network is thin</a:t>
            </a:r>
            <a:r>
              <a:rPr lang="sl-SI" sz="2000" dirty="0">
                <a:latin typeface="+mj-lt"/>
                <a:ea typeface="+mn-ea"/>
                <a:cs typeface="Times New Roman" panose="02020603050405020304" pitchFamily="18" charset="0"/>
              </a:rPr>
              <a:t>)</a:t>
            </a:r>
            <a:endParaRPr lang="de-DE" sz="2000" dirty="0">
              <a:latin typeface="+mj-lt"/>
              <a:ea typeface="+mn-ea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00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Times New Roman" panose="02020603050405020304" pitchFamily="18" charset="0"/>
              </a:rPr>
              <a:t>Only if H2 is produced by green </a:t>
            </a:r>
            <a:r>
              <a:rPr lang="sl-SI" sz="200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Times New Roman" panose="02020603050405020304" pitchFamily="18" charset="0"/>
              </a:rPr>
              <a:t>electricity</a:t>
            </a:r>
            <a:r>
              <a:rPr lang="en-US" sz="200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Times New Roman" panose="02020603050405020304" pitchFamily="18" charset="0"/>
              </a:rPr>
              <a:t> it </a:t>
            </a:r>
            <a:r>
              <a:rPr lang="sl-SI" sz="200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Times New Roman" panose="02020603050405020304" pitchFamily="18" charset="0"/>
              </a:rPr>
              <a:t>is </a:t>
            </a:r>
            <a:r>
              <a:rPr lang="en-US" sz="2000" kern="1200" dirty="0" err="1">
                <a:solidFill>
                  <a:schemeClr val="tx1"/>
                </a:solidFill>
                <a:effectLst/>
                <a:latin typeface="+mj-lt"/>
                <a:ea typeface="+mn-ea"/>
                <a:cs typeface="Times New Roman" panose="02020603050405020304" pitchFamily="18" charset="0"/>
              </a:rPr>
              <a:t>ecoligical</a:t>
            </a:r>
            <a:r>
              <a:rPr lang="sl-SI" sz="200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Times New Roman" panose="02020603050405020304" pitchFamily="18" charset="0"/>
              </a:rPr>
              <a:t>, however very expensive:</a:t>
            </a:r>
            <a:r>
              <a:rPr lang="de-DE" sz="200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Times New Roman" panose="02020603050405020304" pitchFamily="18" charset="0"/>
              </a:rPr>
              <a:t>producing 1 kg of hydrogen (which has a specific energy of </a:t>
            </a:r>
            <a:r>
              <a:rPr lang="sl-SI" sz="160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Times New Roman" panose="02020603050405020304" pitchFamily="18" charset="0"/>
              </a:rPr>
              <a:t>33,3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Times New Roman" panose="02020603050405020304" pitchFamily="18" charset="0"/>
              </a:rPr>
              <a:t> kWh/kg) requires </a:t>
            </a:r>
            <a:r>
              <a:rPr lang="sl-SI" sz="160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Times New Roman" panose="02020603050405020304" pitchFamily="18" charset="0"/>
              </a:rPr>
              <a:t>4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Times New Roman" panose="02020603050405020304" pitchFamily="18" charset="0"/>
              </a:rPr>
              <a:t>5 kWh of electricity</a:t>
            </a:r>
            <a:r>
              <a:rPr lang="sl-SI" sz="160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Times New Roman" panose="02020603050405020304" pitchFamily="18" charset="0"/>
              </a:rPr>
              <a:t>!</a:t>
            </a:r>
            <a:endParaRPr lang="de-DE" sz="1600" kern="1200" dirty="0">
              <a:solidFill>
                <a:schemeClr val="tx1"/>
              </a:solidFill>
              <a:effectLst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00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Times New Roman" panose="02020603050405020304" pitchFamily="18" charset="0"/>
              </a:rPr>
              <a:t>Hydrogen has a high energy density by </a:t>
            </a:r>
            <a:r>
              <a:rPr lang="sl-SI" sz="200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Times New Roman" panose="02020603050405020304" pitchFamily="18" charset="0"/>
              </a:rPr>
              <a:t>weight</a:t>
            </a:r>
            <a:r>
              <a:rPr lang="en-US" sz="200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Times New Roman" panose="02020603050405020304" pitchFamily="18" charset="0"/>
              </a:rPr>
              <a:t> </a:t>
            </a:r>
            <a:r>
              <a:rPr lang="sl-SI" sz="200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Times New Roman" panose="02020603050405020304" pitchFamily="18" charset="0"/>
              </a:rPr>
              <a:t>(</a:t>
            </a:r>
            <a:r>
              <a:rPr lang="en-US" sz="200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Times New Roman" panose="02020603050405020304" pitchFamily="18" charset="0"/>
              </a:rPr>
              <a:t>three times that of gasoline or natural gas</a:t>
            </a:r>
            <a:r>
              <a:rPr lang="sl-SI" sz="200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Times New Roman" panose="02020603050405020304" pitchFamily="18" charset="0"/>
              </a:rPr>
              <a:t>) </a:t>
            </a:r>
            <a:r>
              <a:rPr lang="en-US" sz="200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Times New Roman" panose="02020603050405020304" pitchFamily="18" charset="0"/>
              </a:rPr>
              <a:t>but </a:t>
            </a:r>
            <a:r>
              <a:rPr lang="sl-SI" sz="200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Times New Roman" panose="02020603050405020304" pitchFamily="18" charset="0"/>
              </a:rPr>
              <a:t>l</a:t>
            </a:r>
            <a:r>
              <a:rPr lang="en-US" sz="200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Times New Roman" panose="02020603050405020304" pitchFamily="18" charset="0"/>
              </a:rPr>
              <a:t>ow by</a:t>
            </a:r>
            <a:r>
              <a:rPr lang="sl-SI" sz="200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Times New Roman" panose="02020603050405020304" pitchFamily="18" charset="0"/>
              </a:rPr>
              <a:t> volume</a:t>
            </a:r>
            <a:r>
              <a:rPr lang="en-US" sz="200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lang="sl-SI" sz="200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Times New Roman" panose="02020603050405020304" pitchFamily="18" charset="0"/>
              </a:rPr>
              <a:t>(e</a:t>
            </a:r>
            <a:r>
              <a:rPr lang="en-US" sz="2000" kern="1200" dirty="0" err="1">
                <a:solidFill>
                  <a:schemeClr val="tx1"/>
                </a:solidFill>
                <a:effectLst/>
                <a:latin typeface="+mj-lt"/>
                <a:ea typeface="+mn-ea"/>
                <a:cs typeface="Times New Roman" panose="02020603050405020304" pitchFamily="18" charset="0"/>
              </a:rPr>
              <a:t>ven</a:t>
            </a:r>
            <a:r>
              <a:rPr lang="en-US" sz="200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Times New Roman" panose="02020603050405020304" pitchFamily="18" charset="0"/>
              </a:rPr>
              <a:t> when highly compressed</a:t>
            </a:r>
            <a:r>
              <a:rPr lang="sl-SI" sz="200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Times New Roman" panose="02020603050405020304" pitchFamily="18" charset="0"/>
              </a:rPr>
              <a:t>only 1/4 that of gasoline</a:t>
            </a:r>
            <a:r>
              <a:rPr lang="sl-SI" sz="200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Times New Roman" panose="02020603050405020304" pitchFamily="18" charset="0"/>
              </a:rPr>
              <a:t>)</a:t>
            </a:r>
            <a:endParaRPr lang="de-DE" sz="2000" kern="1200" dirty="0">
              <a:solidFill>
                <a:schemeClr val="tx1"/>
              </a:solidFill>
              <a:effectLst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sl-SI" sz="200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Times New Roman" panose="02020603050405020304" pitchFamily="18" charset="0"/>
              </a:rPr>
              <a:t>Possible market scams such as with Nikola zero emission electrical trucks.</a:t>
            </a:r>
            <a:endParaRPr lang="en-US" sz="2000" kern="1200" dirty="0">
              <a:solidFill>
                <a:schemeClr val="tx1"/>
              </a:solidFill>
              <a:effectLst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de-DE" sz="2000" kern="1200" dirty="0">
              <a:solidFill>
                <a:schemeClr val="tx1"/>
              </a:solidFill>
              <a:effectLst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sl-SI" sz="2000" kern="1200" dirty="0">
              <a:solidFill>
                <a:schemeClr val="tx1"/>
              </a:solidFill>
              <a:effectLst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en-US" sz="2000" dirty="0">
              <a:latin typeface="+mj-lt"/>
              <a:ea typeface="+mn-ea"/>
              <a:cs typeface="Times New Roman" panose="02020603050405020304" pitchFamily="18" charset="0"/>
            </a:endParaRPr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993077279"/>
      </p:ext>
    </p:extLst>
  </p:cSld>
  <p:clrMapOvr>
    <a:masterClrMapping/>
  </p:clrMapOvr>
  <p:transition spd="med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59532" y="384410"/>
            <a:ext cx="885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000" b="1"/>
            </a:lvl1pPr>
          </a:lstStyle>
          <a:p>
            <a:r>
              <a:rPr lang="sl-SI" dirty="0"/>
              <a:t>HYDROGEN </a:t>
            </a:r>
            <a:r>
              <a:rPr lang="en-US" dirty="0"/>
              <a:t>impact on our job as controller / CFO</a:t>
            </a:r>
            <a:endParaRPr lang="pl-PL" dirty="0"/>
          </a:p>
        </p:txBody>
      </p:sp>
      <p:cxnSp>
        <p:nvCxnSpPr>
          <p:cNvPr id="5" name="Łącznik prostoliniowy 4"/>
          <p:cNvCxnSpPr/>
          <p:nvPr/>
        </p:nvCxnSpPr>
        <p:spPr bwMode="auto">
          <a:xfrm>
            <a:off x="143508" y="681540"/>
            <a:ext cx="889298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0760EA6-F145-46E8-B07B-0B7E81D7EC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525136"/>
              </p:ext>
            </p:extLst>
          </p:nvPr>
        </p:nvGraphicFramePr>
        <p:xfrm>
          <a:off x="438025" y="1023578"/>
          <a:ext cx="7308812" cy="3341943"/>
        </p:xfrm>
        <a:graphic>
          <a:graphicData uri="http://schemas.openxmlformats.org/drawingml/2006/table">
            <a:tbl>
              <a:tblPr/>
              <a:tblGrid>
                <a:gridCol w="7308812">
                  <a:extLst>
                    <a:ext uri="{9D8B030D-6E8A-4147-A177-3AD203B41FA5}">
                      <a16:colId xmlns:a16="http://schemas.microsoft.com/office/drawing/2014/main" val="52738447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342900" indent="-342900" algn="l" rtl="0" fontAlgn="base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The market is estimated on 140</a:t>
                      </a:r>
                      <a:r>
                        <a:rPr lang="sl-SI" sz="2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billions by 2030. The controller has to check how H2 can impact </a:t>
                      </a:r>
                      <a:r>
                        <a:rPr lang="sl-SI" sz="2000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lowering</a:t>
                      </a:r>
                      <a:r>
                        <a:rPr lang="sl-SI" sz="2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emission</a:t>
                      </a:r>
                      <a:r>
                        <a:rPr lang="sl-SI" sz="2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in the own production facilities and estimates impacts on own products and on supplied products. 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7727579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marL="342900" indent="-342900" algn="l" rtl="0" fontAlgn="base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endParaRPr lang="en-US" sz="20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368535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342900" indent="-342900" algn="l" rtl="0" fontAlgn="base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sl-SI" sz="2000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Due</a:t>
                      </a:r>
                      <a:r>
                        <a:rPr lang="sl-SI" sz="2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to </a:t>
                      </a:r>
                      <a:r>
                        <a:rPr lang="sl-SI" sz="2000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present</a:t>
                      </a:r>
                      <a:r>
                        <a:rPr lang="sl-SI" sz="2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sl-SI" sz="2000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high</a:t>
                      </a:r>
                      <a:r>
                        <a:rPr lang="sl-SI" sz="2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sl-SI" sz="2000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production</a:t>
                      </a:r>
                      <a:r>
                        <a:rPr lang="sl-SI" sz="2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sl-SI" sz="2000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price</a:t>
                      </a:r>
                      <a:r>
                        <a:rPr lang="sl-SI" sz="2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sl-SI" sz="2000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for</a:t>
                      </a:r>
                      <a:r>
                        <a:rPr lang="sl-SI" sz="2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sl-SI" sz="2000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green</a:t>
                      </a:r>
                      <a:r>
                        <a:rPr lang="sl-SI" sz="2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sl-SI" sz="2000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hydrogen</a:t>
                      </a:r>
                      <a:r>
                        <a:rPr lang="sl-SI" sz="2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sl-SI" sz="2000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own</a:t>
                      </a:r>
                      <a:r>
                        <a:rPr lang="sl-SI" sz="2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sl-SI" sz="2000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sensitivity</a:t>
                      </a:r>
                      <a:r>
                        <a:rPr lang="sl-SI" sz="2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sl-SI" sz="2000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analysis</a:t>
                      </a:r>
                      <a:r>
                        <a:rPr lang="sl-SI" sz="2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sl-SI" sz="2000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should</a:t>
                      </a:r>
                      <a:r>
                        <a:rPr lang="sl-SI" sz="2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be </a:t>
                      </a:r>
                      <a:r>
                        <a:rPr lang="sl-SI" sz="2000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made</a:t>
                      </a:r>
                      <a:r>
                        <a:rPr lang="sl-SI" sz="2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on </a:t>
                      </a:r>
                      <a:r>
                        <a:rPr lang="sl-SI" sz="2000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projected</a:t>
                      </a:r>
                      <a:r>
                        <a:rPr lang="sl-SI" sz="2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sl-SI" sz="2000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lower</a:t>
                      </a:r>
                      <a:r>
                        <a:rPr lang="sl-SI" sz="2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sl-SI" sz="2000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production</a:t>
                      </a:r>
                      <a:r>
                        <a:rPr lang="sl-SI" sz="2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sl-SI" sz="2000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price</a:t>
                      </a:r>
                      <a:r>
                        <a:rPr lang="sl-SI" sz="2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in the future.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275353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342900" indent="-342900" algn="l" rtl="0" fontAlgn="base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endParaRPr lang="en-US" sz="20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84755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9876878"/>
      </p:ext>
    </p:extLst>
  </p:cSld>
  <p:clrMapOvr>
    <a:masterClrMapping/>
  </p:clrMapOvr>
  <p:transition spd="med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72502" y="372808"/>
            <a:ext cx="885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000" b="1"/>
            </a:lvl1pPr>
          </a:lstStyle>
          <a:p>
            <a:r>
              <a:rPr lang="sl-SI" dirty="0"/>
              <a:t>Want to learn more on HYDROGEN</a:t>
            </a:r>
            <a:endParaRPr lang="pl-PL" dirty="0"/>
          </a:p>
        </p:txBody>
      </p:sp>
      <p:cxnSp>
        <p:nvCxnSpPr>
          <p:cNvPr id="5" name="Łącznik prostoliniowy 4"/>
          <p:cNvCxnSpPr/>
          <p:nvPr/>
        </p:nvCxnSpPr>
        <p:spPr bwMode="auto">
          <a:xfrm>
            <a:off x="143508" y="681540"/>
            <a:ext cx="889298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ABBB7CF-1A4F-448F-BAE3-D3288D1C63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699087"/>
              </p:ext>
            </p:extLst>
          </p:nvPr>
        </p:nvGraphicFramePr>
        <p:xfrm>
          <a:off x="468313" y="1081650"/>
          <a:ext cx="8496944" cy="26691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66903">
                  <a:extLst>
                    <a:ext uri="{9D8B030D-6E8A-4147-A177-3AD203B41FA5}">
                      <a16:colId xmlns:a16="http://schemas.microsoft.com/office/drawing/2014/main" val="2537635580"/>
                    </a:ext>
                  </a:extLst>
                </a:gridCol>
                <a:gridCol w="5730041">
                  <a:extLst>
                    <a:ext uri="{9D8B030D-6E8A-4147-A177-3AD203B41FA5}">
                      <a16:colId xmlns:a16="http://schemas.microsoft.com/office/drawing/2014/main" val="1754621603"/>
                    </a:ext>
                  </a:extLst>
                </a:gridCol>
              </a:tblGrid>
              <a:tr h="1830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Energy Conservation in Chemotrophic Anaerobic Bacteria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5" marR="5385" marT="538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sng" strike="noStrike">
                          <a:effectLst/>
                          <a:hlinkClick r:id="rId3" action="ppaction://hlinkfile"/>
                        </a:rPr>
                        <a:t>file:///C:/Users/Petrol/Downloads/Thaueretal.1977.pdf</a:t>
                      </a:r>
                      <a:endParaRPr lang="en-US" sz="11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5" marR="5385" marT="5385" marB="0" anchor="b"/>
                </a:tc>
                <a:extLst>
                  <a:ext uri="{0D108BD9-81ED-4DB2-BD59-A6C34878D82A}">
                    <a16:rowId xmlns:a16="http://schemas.microsoft.com/office/drawing/2014/main" val="2807015053"/>
                  </a:ext>
                </a:extLst>
              </a:tr>
              <a:tr h="183020">
                <a:tc>
                  <a:txBody>
                    <a:bodyPr/>
                    <a:lstStyle/>
                    <a:p>
                      <a:pPr algn="l" fontAlgn="b"/>
                      <a:r>
                        <a:rPr lang="sl-SI" sz="1100" u="none" strike="noStrike" dirty="0">
                          <a:effectLst/>
                        </a:rPr>
                        <a:t>Useful </a:t>
                      </a:r>
                      <a:r>
                        <a:rPr lang="sl-SI" sz="1100" u="none" strike="noStrike" dirty="0" err="1">
                          <a:effectLst/>
                        </a:rPr>
                        <a:t>Fuel</a:t>
                      </a:r>
                      <a:r>
                        <a:rPr lang="sl-SI" sz="1100" u="none" strike="noStrike" dirty="0">
                          <a:effectLst/>
                        </a:rPr>
                        <a:t> </a:t>
                      </a:r>
                      <a:r>
                        <a:rPr lang="sl-SI" sz="1100" u="none" strike="noStrike" dirty="0" err="1">
                          <a:effectLst/>
                        </a:rPr>
                        <a:t>Cell</a:t>
                      </a:r>
                      <a:r>
                        <a:rPr lang="sl-SI" sz="1100" u="none" strike="noStrike" dirty="0">
                          <a:effectLst/>
                        </a:rPr>
                        <a:t> </a:t>
                      </a:r>
                      <a:r>
                        <a:rPr lang="sl-SI" sz="1100" u="none" strike="noStrike" dirty="0" err="1">
                          <a:effectLst/>
                        </a:rPr>
                        <a:t>Equations</a:t>
                      </a:r>
                      <a:endParaRPr lang="sl-SI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5" marR="5385" marT="538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100" u="sng" strike="noStrike">
                          <a:effectLst/>
                          <a:hlinkClick r:id="rId4"/>
                        </a:rPr>
                        <a:t>https://onlinelibrary.wiley.com/doi/pdf/10.1002/9781118878330.app2</a:t>
                      </a:r>
                      <a:endParaRPr lang="sl-SI" sz="11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5" marR="5385" marT="5385" marB="0" anchor="b"/>
                </a:tc>
                <a:extLst>
                  <a:ext uri="{0D108BD9-81ED-4DB2-BD59-A6C34878D82A}">
                    <a16:rowId xmlns:a16="http://schemas.microsoft.com/office/drawing/2014/main" val="830894372"/>
                  </a:ext>
                </a:extLst>
              </a:tr>
              <a:tr h="183020">
                <a:tc>
                  <a:txBody>
                    <a:bodyPr/>
                    <a:lstStyle/>
                    <a:p>
                      <a:pPr algn="l" fontAlgn="b"/>
                      <a:r>
                        <a:rPr lang="sl-SI" sz="1100" u="none" strike="noStrike">
                          <a:effectLst/>
                        </a:rPr>
                        <a:t>Hydrogen Gas Chemical Formula</a:t>
                      </a:r>
                      <a:endParaRPr lang="sl-SI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5" marR="5385" marT="538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100" u="sng" strike="noStrike">
                          <a:effectLst/>
                          <a:hlinkClick r:id="rId5"/>
                        </a:rPr>
                        <a:t>https://byjus.com/hydrogen-gas-formula/</a:t>
                      </a:r>
                      <a:endParaRPr lang="sl-SI" sz="11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5" marR="5385" marT="5385" marB="0" anchor="b"/>
                </a:tc>
                <a:extLst>
                  <a:ext uri="{0D108BD9-81ED-4DB2-BD59-A6C34878D82A}">
                    <a16:rowId xmlns:a16="http://schemas.microsoft.com/office/drawing/2014/main" val="3418660905"/>
                  </a:ext>
                </a:extLst>
              </a:tr>
              <a:tr h="1830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How can I calculate the maximum yield of hydrogen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5" marR="5385" marT="538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100" u="sng" strike="noStrike" dirty="0">
                          <a:effectLst/>
                          <a:hlinkClick r:id="rId6"/>
                        </a:rPr>
                        <a:t>https://www.researchgate.net/post/How_can_I_calculate_the_maximum_yield_of_hydrogen_gas_from_SCWG_of_biomass</a:t>
                      </a:r>
                      <a:endParaRPr lang="sl-SI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5" marR="5385" marT="5385" marB="0" anchor="b"/>
                </a:tc>
                <a:extLst>
                  <a:ext uri="{0D108BD9-81ED-4DB2-BD59-A6C34878D82A}">
                    <a16:rowId xmlns:a16="http://schemas.microsoft.com/office/drawing/2014/main" val="2981140496"/>
                  </a:ext>
                </a:extLst>
              </a:tr>
              <a:tr h="1830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How fuel cells are used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5" marR="5385" marT="538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100" u="sng" strike="noStrike" dirty="0">
                          <a:effectLst/>
                          <a:hlinkClick r:id="rId7"/>
                        </a:rPr>
                        <a:t>https://www.explainthatstuff.com/fuelcells.html</a:t>
                      </a:r>
                      <a:endParaRPr lang="sl-SI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5" marR="5385" marT="5385" marB="0" anchor="b"/>
                </a:tc>
                <a:extLst>
                  <a:ext uri="{0D108BD9-81ED-4DB2-BD59-A6C34878D82A}">
                    <a16:rowId xmlns:a16="http://schemas.microsoft.com/office/drawing/2014/main" val="783593271"/>
                  </a:ext>
                </a:extLst>
              </a:tr>
              <a:tr h="18302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Q&amp;A EU Commission on Hydrogen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5" marR="5385" marT="538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100" u="sng" strike="noStrike">
                          <a:effectLst/>
                          <a:hlinkClick r:id="rId8"/>
                        </a:rPr>
                        <a:t>https://ec.europa.eu/commission/presscorner/detail/en/QANDA_20_1257</a:t>
                      </a:r>
                      <a:endParaRPr lang="sl-SI" sz="11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5" marR="5385" marT="5385" marB="0" anchor="b"/>
                </a:tc>
                <a:extLst>
                  <a:ext uri="{0D108BD9-81ED-4DB2-BD59-A6C34878D82A}">
                    <a16:rowId xmlns:a16="http://schemas.microsoft.com/office/drawing/2014/main" val="394826915"/>
                  </a:ext>
                </a:extLst>
              </a:tr>
              <a:tr h="183020">
                <a:tc>
                  <a:txBody>
                    <a:bodyPr/>
                    <a:lstStyle/>
                    <a:p>
                      <a:pPr algn="l" fontAlgn="b"/>
                      <a:r>
                        <a:rPr lang="sl-SI" sz="1100" u="none" strike="noStrike">
                          <a:effectLst/>
                        </a:rPr>
                        <a:t>Hydrogen roadmap &amp; impact</a:t>
                      </a:r>
                      <a:endParaRPr lang="sl-SI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5" marR="5385" marT="538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100" u="sng" strike="noStrike" dirty="0">
                          <a:effectLst/>
                          <a:hlinkClick r:id="rId9"/>
                        </a:rPr>
                        <a:t>https://www.fch.europa.eu/sites/default/files/Hydrogen%20Roadmap%20Europe_Report.pdf</a:t>
                      </a:r>
                      <a:endParaRPr lang="sl-SI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5" marR="5385" marT="5385" marB="0" anchor="b"/>
                </a:tc>
                <a:extLst>
                  <a:ext uri="{0D108BD9-81ED-4DB2-BD59-A6C34878D82A}">
                    <a16:rowId xmlns:a16="http://schemas.microsoft.com/office/drawing/2014/main" val="895682855"/>
                  </a:ext>
                </a:extLst>
              </a:tr>
              <a:tr h="183020">
                <a:tc>
                  <a:txBody>
                    <a:bodyPr/>
                    <a:lstStyle/>
                    <a:p>
                      <a:pPr algn="l" fontAlgn="b"/>
                      <a:r>
                        <a:rPr lang="sl-SI" sz="1100" u="none" strike="noStrike">
                          <a:effectLst/>
                        </a:rPr>
                        <a:t>Hydrogen power vs gasoline</a:t>
                      </a:r>
                      <a:endParaRPr lang="sl-SI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5" marR="5385" marT="538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100" u="sng" strike="noStrike">
                          <a:effectLst/>
                          <a:hlinkClick r:id="rId10"/>
                        </a:rPr>
                        <a:t>https://afdc.energy.gov/fuels/hydrogen_basics.html</a:t>
                      </a:r>
                      <a:endParaRPr lang="sl-SI" sz="11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5" marR="5385" marT="5385" marB="0" anchor="b"/>
                </a:tc>
                <a:extLst>
                  <a:ext uri="{0D108BD9-81ED-4DB2-BD59-A6C34878D82A}">
                    <a16:rowId xmlns:a16="http://schemas.microsoft.com/office/drawing/2014/main" val="523799251"/>
                  </a:ext>
                </a:extLst>
              </a:tr>
              <a:tr h="183020">
                <a:tc>
                  <a:txBody>
                    <a:bodyPr/>
                    <a:lstStyle/>
                    <a:p>
                      <a:pPr algn="l" fontAlgn="b"/>
                      <a:r>
                        <a:rPr lang="sl-SI" sz="1100" u="none" strike="noStrike">
                          <a:effectLst/>
                        </a:rPr>
                        <a:t>Hydrogen planes</a:t>
                      </a:r>
                      <a:endParaRPr lang="sl-SI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5" marR="5385" marT="538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100" u="sng" strike="noStrike">
                          <a:effectLst/>
                          <a:hlinkClick r:id="rId11"/>
                        </a:rPr>
                        <a:t>https://horizon-magazine.eu/article/quiet-and-green-why-hydrogen-planes-could-be-future-aviation.html</a:t>
                      </a:r>
                      <a:endParaRPr lang="sl-SI" sz="11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5" marR="5385" marT="5385" marB="0" anchor="b"/>
                </a:tc>
                <a:extLst>
                  <a:ext uri="{0D108BD9-81ED-4DB2-BD59-A6C34878D82A}">
                    <a16:rowId xmlns:a16="http://schemas.microsoft.com/office/drawing/2014/main" val="485159409"/>
                  </a:ext>
                </a:extLst>
              </a:tr>
              <a:tr h="183020">
                <a:tc>
                  <a:txBody>
                    <a:bodyPr/>
                    <a:lstStyle/>
                    <a:p>
                      <a:pPr algn="l" fontAlgn="b"/>
                      <a:r>
                        <a:rPr lang="sl-SI" sz="1100" u="none" strike="noStrike">
                          <a:effectLst/>
                        </a:rPr>
                        <a:t>Hydrogen Airbus</a:t>
                      </a:r>
                      <a:endParaRPr lang="sl-SI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5" marR="5385" marT="538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100" u="sng" strike="noStrike">
                          <a:effectLst/>
                          <a:hlinkClick r:id="rId12"/>
                        </a:rPr>
                        <a:t>https://www.bbc.com/news/business-54242176</a:t>
                      </a:r>
                      <a:endParaRPr lang="sl-SI" sz="11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5" marR="5385" marT="5385" marB="0" anchor="b"/>
                </a:tc>
                <a:extLst>
                  <a:ext uri="{0D108BD9-81ED-4DB2-BD59-A6C34878D82A}">
                    <a16:rowId xmlns:a16="http://schemas.microsoft.com/office/drawing/2014/main" val="1592551069"/>
                  </a:ext>
                </a:extLst>
              </a:tr>
              <a:tr h="183020">
                <a:tc>
                  <a:txBody>
                    <a:bodyPr/>
                    <a:lstStyle/>
                    <a:p>
                      <a:pPr algn="l" fontAlgn="b"/>
                      <a:r>
                        <a:rPr lang="sl-SI" sz="1100" u="none" strike="noStrike">
                          <a:effectLst/>
                        </a:rPr>
                        <a:t>Hydrogen explained</a:t>
                      </a:r>
                      <a:endParaRPr lang="sl-SI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5" marR="5385" marT="538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100" u="sng" strike="noStrike">
                          <a:effectLst/>
                          <a:hlinkClick r:id="rId13"/>
                        </a:rPr>
                        <a:t>https://www.youtube.com/watch?v=uJL_D0FcZkA&amp;feature=youtu.be</a:t>
                      </a:r>
                      <a:endParaRPr lang="sl-SI" sz="11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5" marR="5385" marT="5385" marB="0" anchor="b"/>
                </a:tc>
                <a:extLst>
                  <a:ext uri="{0D108BD9-81ED-4DB2-BD59-A6C34878D82A}">
                    <a16:rowId xmlns:a16="http://schemas.microsoft.com/office/drawing/2014/main" val="3018720652"/>
                  </a:ext>
                </a:extLst>
              </a:tr>
              <a:tr h="183020">
                <a:tc>
                  <a:txBody>
                    <a:bodyPr/>
                    <a:lstStyle/>
                    <a:p>
                      <a:pPr algn="l" fontAlgn="b"/>
                      <a:r>
                        <a:rPr lang="sl-SI" sz="1100" u="none" strike="noStrike" dirty="0">
                          <a:effectLst/>
                        </a:rPr>
                        <a:t>The </a:t>
                      </a:r>
                      <a:r>
                        <a:rPr lang="sl-SI" sz="1100" u="none" strike="noStrike" dirty="0" err="1">
                          <a:effectLst/>
                        </a:rPr>
                        <a:t>truth</a:t>
                      </a:r>
                      <a:r>
                        <a:rPr lang="sl-SI" sz="1100" u="none" strike="noStrike" dirty="0">
                          <a:effectLst/>
                        </a:rPr>
                        <a:t> </a:t>
                      </a:r>
                      <a:r>
                        <a:rPr lang="sl-SI" sz="1100" u="none" strike="noStrike" dirty="0" err="1">
                          <a:effectLst/>
                        </a:rPr>
                        <a:t>about</a:t>
                      </a:r>
                      <a:r>
                        <a:rPr lang="sl-SI" sz="1100" u="none" strike="noStrike" dirty="0">
                          <a:effectLst/>
                        </a:rPr>
                        <a:t> </a:t>
                      </a:r>
                      <a:r>
                        <a:rPr lang="sl-SI" sz="1100" u="none" strike="noStrike" dirty="0" err="1">
                          <a:effectLst/>
                        </a:rPr>
                        <a:t>Hydrogen</a:t>
                      </a:r>
                      <a:endParaRPr lang="sl-SI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5" marR="5385" marT="5385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l-SI" sz="1100" u="sng" strike="noStrike" dirty="0">
                          <a:effectLst/>
                          <a:hlinkClick r:id="rId14"/>
                        </a:rPr>
                        <a:t>https://www.youtube.com/watch?v=f7MzFfuNOtY</a:t>
                      </a:r>
                      <a:endParaRPr lang="sl-SI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85" marR="5385" marT="5385" marB="0" anchor="ctr"/>
                </a:tc>
                <a:extLst>
                  <a:ext uri="{0D108BD9-81ED-4DB2-BD59-A6C34878D82A}">
                    <a16:rowId xmlns:a16="http://schemas.microsoft.com/office/drawing/2014/main" val="3180630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3726719"/>
      </p:ext>
    </p:extLst>
  </p:cSld>
  <p:clrMapOvr>
    <a:masterClrMapping/>
  </p:clrMapOvr>
  <p:transition spd="med">
    <p:wipe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Application xmlns="http://www.sap.com/cof/powerpoint/application">
  <Version>2</Version>
  <Revision>2.7.500.88128</Revision>
</Application>
</file>

<file path=customXml/itemProps1.xml><?xml version="1.0" encoding="utf-8"?>
<ds:datastoreItem xmlns:ds="http://schemas.openxmlformats.org/officeDocument/2006/customXml" ds:itemID="{922867BE-BBA4-47F2-A36C-ABBB7E452FA6}">
  <ds:schemaRefs>
    <ds:schemaRef ds:uri="http://www.sap.com/cof/powerpoint/applic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685</Words>
  <Application>Microsoft Office PowerPoint</Application>
  <PresentationFormat>Bildschirmpräsentation (16:9)</PresentationFormat>
  <Paragraphs>70</Paragraphs>
  <Slides>9</Slides>
  <Notes>8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Arial</vt:lpstr>
      <vt:lpstr>Calibri</vt:lpstr>
      <vt:lpstr>Lato</vt:lpstr>
      <vt:lpstr>Wingdings</vt:lpstr>
      <vt:lpstr>Leere 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DEYHLE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Warum soll ich Mitglied  beim ICV werden?</dc:title>
  <dc:creator>DEYHLE design</dc:creator>
  <cp:lastModifiedBy>Herwig Friedag</cp:lastModifiedBy>
  <cp:revision>900</cp:revision>
  <cp:lastPrinted>2019-09-27T16:53:35Z</cp:lastPrinted>
  <dcterms:created xsi:type="dcterms:W3CDTF">2008-11-11T10:40:53Z</dcterms:created>
  <dcterms:modified xsi:type="dcterms:W3CDTF">2020-11-09T07:25:34Z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927291c-037a-440c-adf1-8868a69323fa_Enabled">
    <vt:lpwstr>True</vt:lpwstr>
  </property>
  <property fmtid="{D5CDD505-2E9C-101B-9397-08002B2CF9AE}" pid="3" name="MSIP_Label_2927291c-037a-440c-adf1-8868a69323fa_SiteId">
    <vt:lpwstr>c0701940-7b3f-4116-a59f-159078bc3c63</vt:lpwstr>
  </property>
  <property fmtid="{D5CDD505-2E9C-101B-9397-08002B2CF9AE}" pid="4" name="MSIP_Label_2927291c-037a-440c-adf1-8868a69323fa_Owner">
    <vt:lpwstr>andys@vestas.com</vt:lpwstr>
  </property>
  <property fmtid="{D5CDD505-2E9C-101B-9397-08002B2CF9AE}" pid="5" name="MSIP_Label_2927291c-037a-440c-adf1-8868a69323fa_SetDate">
    <vt:lpwstr>2019-06-27T03:07:00.9708630Z</vt:lpwstr>
  </property>
  <property fmtid="{D5CDD505-2E9C-101B-9397-08002B2CF9AE}" pid="6" name="MSIP_Label_2927291c-037a-440c-adf1-8868a69323fa_Name">
    <vt:lpwstr>Restricted</vt:lpwstr>
  </property>
  <property fmtid="{D5CDD505-2E9C-101B-9397-08002B2CF9AE}" pid="7" name="MSIP_Label_2927291c-037a-440c-adf1-8868a69323fa_Application">
    <vt:lpwstr>Microsoft Azure Information Protection</vt:lpwstr>
  </property>
  <property fmtid="{D5CDD505-2E9C-101B-9397-08002B2CF9AE}" pid="8" name="MSIP_Label_2927291c-037a-440c-adf1-8868a69323fa_Extended_MSFT_Method">
    <vt:lpwstr>Automatic</vt:lpwstr>
  </property>
  <property fmtid="{D5CDD505-2E9C-101B-9397-08002B2CF9AE}" pid="9" name="Sensitivity">
    <vt:lpwstr>Restricted</vt:lpwstr>
  </property>
</Properties>
</file>