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726" r:id="rId2"/>
    <p:sldId id="371" r:id="rId3"/>
    <p:sldId id="372" r:id="rId4"/>
    <p:sldId id="258" r:id="rId5"/>
    <p:sldId id="370" r:id="rId6"/>
    <p:sldId id="355" r:id="rId7"/>
    <p:sldId id="316" r:id="rId8"/>
    <p:sldId id="356" r:id="rId9"/>
    <p:sldId id="359" r:id="rId10"/>
    <p:sldId id="323" r:id="rId11"/>
    <p:sldId id="360" r:id="rId12"/>
    <p:sldId id="324" r:id="rId13"/>
    <p:sldId id="314" r:id="rId14"/>
    <p:sldId id="361" r:id="rId15"/>
    <p:sldId id="362" r:id="rId16"/>
    <p:sldId id="363" r:id="rId17"/>
    <p:sldId id="364" r:id="rId18"/>
    <p:sldId id="365" r:id="rId19"/>
    <p:sldId id="366" r:id="rId20"/>
    <p:sldId id="367" r:id="rId21"/>
    <p:sldId id="368" r:id="rId22"/>
    <p:sldId id="369" r:id="rId23"/>
    <p:sldId id="269" r:id="rId24"/>
    <p:sldId id="352" r:id="rId25"/>
    <p:sldId id="375" r:id="rId26"/>
    <p:sldId id="373" r:id="rId27"/>
    <p:sldId id="374" r:id="rId28"/>
    <p:sldId id="376" r:id="rId29"/>
    <p:sldId id="377" r:id="rId30"/>
    <p:sldId id="378" r:id="rId31"/>
    <p:sldId id="380" r:id="rId32"/>
    <p:sldId id="381" r:id="rId33"/>
    <p:sldId id="379" r:id="rId34"/>
    <p:sldId id="383" r:id="rId35"/>
    <p:sldId id="382" r:id="rId36"/>
    <p:sldId id="384" r:id="rId37"/>
    <p:sldId id="385" r:id="rId38"/>
    <p:sldId id="386" r:id="rId39"/>
    <p:sldId id="387" r:id="rId40"/>
    <p:sldId id="354" r:id="rId41"/>
    <p:sldId id="335" r:id="rId42"/>
  </p:sldIdLst>
  <p:sldSz cx="9144000" cy="6858000" type="screen4x3"/>
  <p:notesSz cx="9926638" cy="6797675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ヒラギノ角ゴ Pro W3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ヒラギノ角ゴ Pro W3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ヒラギノ角ゴ Pro W3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ヒラギノ角ゴ Pro W3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ヒラギノ角ゴ Pro W3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070B1AA-C337-884E-A541-DC2F18180E78}">
          <p14:sldIdLst>
            <p14:sldId id="726"/>
            <p14:sldId id="371"/>
            <p14:sldId id="372"/>
            <p14:sldId id="258"/>
            <p14:sldId id="370"/>
            <p14:sldId id="355"/>
            <p14:sldId id="316"/>
            <p14:sldId id="356"/>
            <p14:sldId id="359"/>
            <p14:sldId id="323"/>
            <p14:sldId id="360"/>
            <p14:sldId id="324"/>
            <p14:sldId id="314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  <p14:sldId id="269"/>
            <p14:sldId id="352"/>
            <p14:sldId id="375"/>
            <p14:sldId id="373"/>
            <p14:sldId id="374"/>
            <p14:sldId id="376"/>
            <p14:sldId id="377"/>
            <p14:sldId id="378"/>
            <p14:sldId id="380"/>
            <p14:sldId id="381"/>
            <p14:sldId id="379"/>
            <p14:sldId id="383"/>
            <p14:sldId id="382"/>
            <p14:sldId id="384"/>
            <p14:sldId id="385"/>
            <p14:sldId id="386"/>
            <p14:sldId id="387"/>
            <p14:sldId id="354"/>
            <p14:sldId id="335"/>
          </p14:sldIdLst>
        </p14:section>
      </p14:sectionLst>
    </p:ext>
    <p:ext uri="{EFAFB233-063F-42B5-8137-9DF3F51BA10A}">
      <p15:sldGuideLst xmlns:p15="http://schemas.microsoft.com/office/powerpoint/2012/main">
        <p15:guide id="2" pos="5602" userDrawn="1">
          <p15:clr>
            <a:srgbClr val="A4A3A4"/>
          </p15:clr>
        </p15:guide>
        <p15:guide id="5" pos="317" userDrawn="1">
          <p15:clr>
            <a:srgbClr val="A4A3A4"/>
          </p15:clr>
        </p15:guide>
        <p15:guide id="9" orient="horz" pos="2160" userDrawn="1">
          <p15:clr>
            <a:srgbClr val="A4A3A4"/>
          </p15:clr>
        </p15:guide>
        <p15:guide id="10" pos="2880" userDrawn="1">
          <p15:clr>
            <a:srgbClr val="A4A3A4"/>
          </p15:clr>
        </p15:guide>
        <p15:guide id="11" orient="horz" pos="414" userDrawn="1">
          <p15:clr>
            <a:srgbClr val="A4A3A4"/>
          </p15:clr>
        </p15:guide>
        <p15:guide id="12" orient="horz" pos="82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2254A1"/>
    <a:srgbClr val="FFCC99"/>
    <a:srgbClr val="8AACDB"/>
    <a:srgbClr val="9B9EA7"/>
    <a:srgbClr val="CD5A00"/>
    <a:srgbClr val="2254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56"/>
    <p:restoredTop sz="76682"/>
  </p:normalViewPr>
  <p:slideViewPr>
    <p:cSldViewPr snapToGrid="0">
      <p:cViewPr varScale="1">
        <p:scale>
          <a:sx n="93" d="100"/>
          <a:sy n="93" d="100"/>
        </p:scale>
        <p:origin x="2478" y="96"/>
      </p:cViewPr>
      <p:guideLst>
        <p:guide pos="5602"/>
        <p:guide pos="317"/>
        <p:guide orient="horz" pos="2160"/>
        <p:guide pos="2880"/>
        <p:guide orient="horz" pos="414"/>
        <p:guide orient="horz" pos="82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8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141"/>
        <p:guide pos="312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302625" cy="33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93" tIns="45497" rIns="90993" bIns="45497" numCol="1" anchor="t" anchorCtr="0" compatLnSpc="1">
            <a:prstTxWarp prst="textNoShape">
              <a:avLst/>
            </a:prstTxWarp>
          </a:bodyPr>
          <a:lstStyle>
            <a:lvl1pPr defTabSz="909564" eaLnBrk="0" hangingPunct="0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1697" y="1"/>
            <a:ext cx="4302625" cy="33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93" tIns="45497" rIns="90993" bIns="45497" numCol="1" anchor="t" anchorCtr="0" compatLnSpc="1">
            <a:prstTxWarp prst="textNoShape">
              <a:avLst/>
            </a:prstTxWarp>
          </a:bodyPr>
          <a:lstStyle>
            <a:lvl1pPr algn="r" defTabSz="909564" eaLnBrk="0" hangingPunct="0">
              <a:defRPr sz="1200"/>
            </a:lvl1pPr>
          </a:lstStyle>
          <a:p>
            <a:pPr>
              <a:defRPr/>
            </a:pPr>
            <a:fld id="{AE0408D4-8534-46FD-A6E5-6AF770D90F8A}" type="datetimeFigureOut">
              <a:rPr lang="de-DE"/>
              <a:pPr>
                <a:defRPr/>
              </a:pPr>
              <a:t>09.11.2020</a:t>
            </a:fld>
            <a:endParaRPr lang="de-DE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7411"/>
            <a:ext cx="4302625" cy="33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93" tIns="45497" rIns="90993" bIns="45497" numCol="1" anchor="b" anchorCtr="0" compatLnSpc="1">
            <a:prstTxWarp prst="textNoShape">
              <a:avLst/>
            </a:prstTxWarp>
          </a:bodyPr>
          <a:lstStyle>
            <a:lvl1pPr defTabSz="909564" eaLnBrk="0" hangingPunct="0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1697" y="6457411"/>
            <a:ext cx="4302625" cy="33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93" tIns="45497" rIns="90993" bIns="45497" numCol="1" anchor="b" anchorCtr="0" compatLnSpc="1">
            <a:prstTxWarp prst="textNoShape">
              <a:avLst/>
            </a:prstTxWarp>
          </a:bodyPr>
          <a:lstStyle>
            <a:lvl1pPr algn="r" defTabSz="909564" eaLnBrk="0" hangingPunct="0">
              <a:defRPr sz="1200"/>
            </a:lvl1pPr>
          </a:lstStyle>
          <a:p>
            <a:pPr>
              <a:defRPr/>
            </a:pPr>
            <a:fld id="{A66A1FA2-FE3D-4B37-A335-163802B16E2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71289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302625" cy="34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4013" y="1"/>
            <a:ext cx="4302625" cy="34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24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3900" y="509588"/>
            <a:ext cx="3398838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3707" y="3228707"/>
            <a:ext cx="7279225" cy="3059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7411"/>
            <a:ext cx="4302625" cy="34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2" tIns="45711" rIns="91422" bIns="4571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4013" y="6457411"/>
            <a:ext cx="4302625" cy="34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2" tIns="45711" rIns="91422" bIns="4571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C8AC5E31-368D-4BDA-B010-4448EBD4963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12296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b="1" dirty="0">
                <a:latin typeface="Arial"/>
                <a:ea typeface="ヒラギノ角ゴ Pro W3"/>
                <a:cs typeface="Arial"/>
              </a:rPr>
              <a:t>we choose Business Model Canvas/BMC</a:t>
            </a:r>
            <a:endParaRPr lang="en-US" dirty="0"/>
          </a:p>
          <a:p>
            <a:pPr marL="628650" lvl="1" indent="-171450">
              <a:spcBef>
                <a:spcPct val="0"/>
              </a:spcBef>
              <a:buFont typeface="Arial,Sans-Serif"/>
              <a:buChar char="•"/>
            </a:pPr>
            <a:r>
              <a:rPr lang="en-US" dirty="0">
                <a:latin typeface="Arial"/>
                <a:ea typeface="ヒラギノ角ゴ Pro W3"/>
                <a:cs typeface="Arial"/>
              </a:rPr>
              <a:t> as a really "proper and easy to use" tool </a:t>
            </a:r>
          </a:p>
          <a:p>
            <a:pPr marL="628650" lvl="1" indent="-171450">
              <a:spcBef>
                <a:spcPct val="0"/>
              </a:spcBef>
              <a:buFont typeface="Arial,Sans-Serif"/>
              <a:buChar char="•"/>
            </a:pPr>
            <a:r>
              <a:rPr lang="en-US" dirty="0">
                <a:latin typeface="Arial"/>
                <a:ea typeface="ヒラギノ角ゴ Pro W3"/>
                <a:cs typeface="Arial"/>
              </a:rPr>
              <a:t> we have heard, but never really "used" it </a:t>
            </a:r>
          </a:p>
          <a:p>
            <a:pPr marL="628650" lvl="1" indent="-171450">
              <a:spcBef>
                <a:spcPct val="0"/>
              </a:spcBef>
              <a:buFont typeface="Arial,Sans-Serif"/>
              <a:buChar char="•"/>
            </a:pPr>
            <a:r>
              <a:rPr lang="en-US" dirty="0">
                <a:latin typeface="Arial"/>
                <a:ea typeface="ヒラギノ角ゴ Pro W3"/>
                <a:cs typeface="Arial"/>
              </a:rPr>
              <a:t> we want to understand the difference between BM and Canvas</a:t>
            </a:r>
          </a:p>
          <a:p>
            <a:pPr marL="628650" lvl="1" indent="-171450">
              <a:spcBef>
                <a:spcPct val="0"/>
              </a:spcBef>
              <a:buFont typeface="Arial,Sans-Serif"/>
              <a:buChar char="•"/>
            </a:pPr>
            <a:r>
              <a:rPr lang="en-US" dirty="0">
                <a:latin typeface="Arial"/>
                <a:ea typeface="ヒラギノ角ゴ Pro W3"/>
                <a:cs typeface="Arial"/>
              </a:rPr>
              <a:t> we want to know more to use it properly (educate ourselves)</a:t>
            </a:r>
          </a:p>
          <a:p>
            <a:pPr marL="628650" lvl="1" indent="-171450">
              <a:spcBef>
                <a:spcPct val="0"/>
              </a:spcBef>
              <a:buFont typeface="Arial,Sans-Serif"/>
              <a:buChar char="•"/>
            </a:pPr>
            <a:r>
              <a:rPr lang="en-US" dirty="0">
                <a:latin typeface="Arial"/>
                <a:ea typeface="ヒラギノ角ゴ Pro W3"/>
                <a:cs typeface="Arial"/>
              </a:rPr>
              <a:t> we want to learn more about controlling role in Business Modelling</a:t>
            </a:r>
          </a:p>
          <a:p>
            <a:pPr marL="628650" lvl="1" indent="-171450">
              <a:spcBef>
                <a:spcPct val="0"/>
              </a:spcBef>
              <a:buFont typeface="Arial,Sans-Serif"/>
              <a:buChar char="•"/>
            </a:pPr>
            <a:r>
              <a:rPr lang="en-US" dirty="0">
                <a:latin typeface="Arial"/>
                <a:ea typeface="ヒラギノ角ゴ Pro W3"/>
                <a:cs typeface="Arial"/>
              </a:rPr>
              <a:t> we decided to use BMC as our basic and we built on it</a:t>
            </a:r>
          </a:p>
          <a:p>
            <a:pPr marL="628650" lvl="1" indent="-171450">
              <a:spcBef>
                <a:spcPct val="0"/>
              </a:spcBef>
              <a:buFont typeface="Arial,Sans-Serif"/>
              <a:buChar char="•"/>
            </a:pPr>
            <a:r>
              <a:rPr lang="en-US" dirty="0">
                <a:latin typeface="Arial"/>
                <a:ea typeface="ヒラギノ角ゴ Pro W3"/>
                <a:cs typeface="Arial"/>
              </a:rPr>
              <a:t> questionnaire on BMC basis</a:t>
            </a:r>
          </a:p>
          <a:p>
            <a:endParaRPr lang="ru-RU" dirty="0">
              <a:cs typeface="Arial"/>
            </a:endParaRPr>
          </a:p>
          <a:p>
            <a:pPr>
              <a:spcBef>
                <a:spcPct val="0"/>
              </a:spcBef>
            </a:pPr>
            <a:r>
              <a:rPr lang="en-US" b="1" dirty="0">
                <a:latin typeface="Arial"/>
                <a:ea typeface="ヒラギノ角ゴ Pro W3"/>
                <a:cs typeface="Arial"/>
              </a:rPr>
              <a:t>we created a Questionnaire</a:t>
            </a:r>
          </a:p>
          <a:p>
            <a:pPr marL="628650" lvl="1" indent="-171450">
              <a:spcBef>
                <a:spcPct val="0"/>
              </a:spcBef>
              <a:buFont typeface="Arial,Sans-Serif"/>
              <a:buChar char="•"/>
            </a:pPr>
            <a:r>
              <a:rPr lang="en-US" dirty="0">
                <a:latin typeface="Arial"/>
                <a:ea typeface="ヒラギノ角ゴ Pro W3"/>
                <a:cs typeface="Arial"/>
              </a:rPr>
              <a:t> Self education on BMC topic and later discussion</a:t>
            </a:r>
          </a:p>
          <a:p>
            <a:pPr marL="628650" lvl="1" indent="-171450">
              <a:spcBef>
                <a:spcPct val="0"/>
              </a:spcBef>
              <a:buFont typeface="Arial,Sans-Serif"/>
              <a:buChar char="•"/>
            </a:pPr>
            <a:r>
              <a:rPr lang="en-US" dirty="0">
                <a:latin typeface="Arial"/>
                <a:ea typeface="ヒラギノ角ゴ Pro W3"/>
                <a:cs typeface="Arial"/>
              </a:rPr>
              <a:t> We wrote all the BMC questions and ranked them</a:t>
            </a:r>
          </a:p>
          <a:p>
            <a:pPr marL="628650" lvl="1" indent="-171450">
              <a:spcBef>
                <a:spcPct val="0"/>
              </a:spcBef>
              <a:buFont typeface="Arial,Sans-Serif"/>
              <a:buChar char="•"/>
            </a:pPr>
            <a:r>
              <a:rPr lang="en-US" dirty="0">
                <a:latin typeface="Arial"/>
                <a:ea typeface="ヒラギノ角ゴ Pro W3"/>
                <a:cs typeface="Arial"/>
              </a:rPr>
              <a:t> Later we agreed to promote Questionnaire as entry ticket to out free webinar </a:t>
            </a:r>
          </a:p>
          <a:p>
            <a:endParaRPr lang="ru-RU" dirty="0">
              <a:cs typeface="Arial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AC5E31-368D-4BDA-B010-4448EBD4963F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20854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b="1">
                <a:latin typeface="Arial"/>
                <a:ea typeface="ヒラギノ角ゴ Pro W3"/>
                <a:cs typeface="Arial"/>
              </a:rPr>
              <a:t>1. Why we decided to go with the Q?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to get an idea, how known is this model/tool, is it used in practice?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To see, how companies (in practice) are prepared for the crisis?</a:t>
            </a: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hr-HR">
                <a:latin typeface="Arial"/>
                <a:ea typeface="ヒラギノ角ゴ Pro W3"/>
                <a:cs typeface="Arial"/>
              </a:rPr>
              <a:t>to </a:t>
            </a:r>
            <a:r>
              <a:rPr lang="hr-HR" err="1">
                <a:latin typeface="Arial"/>
                <a:ea typeface="ヒラギノ角ゴ Pro W3"/>
                <a:cs typeface="Arial"/>
              </a:rPr>
              <a:t>identify</a:t>
            </a:r>
            <a:r>
              <a:rPr lang="hr-HR">
                <a:latin typeface="Arial"/>
                <a:ea typeface="ヒラギノ角ゴ Pro W3"/>
                <a:cs typeface="Arial"/>
              </a:rPr>
              <a:t> (</a:t>
            </a:r>
            <a:r>
              <a:rPr lang="hr-HR" err="1">
                <a:latin typeface="Arial"/>
                <a:ea typeface="ヒラギノ角ゴ Pro W3"/>
                <a:cs typeface="Arial"/>
              </a:rPr>
              <a:t>syncronize</a:t>
            </a:r>
            <a:r>
              <a:rPr lang="hr-HR">
                <a:latin typeface="Arial"/>
                <a:ea typeface="ヒラギノ角ゴ Pro W3"/>
                <a:cs typeface="Arial"/>
              </a:rPr>
              <a:t>) </a:t>
            </a:r>
            <a:r>
              <a:rPr lang="hr-HR" err="1">
                <a:latin typeface="Arial"/>
                <a:ea typeface="ヒラギノ角ゴ Pro W3"/>
                <a:cs typeface="Arial"/>
              </a:rPr>
              <a:t>existing</a:t>
            </a:r>
            <a:r>
              <a:rPr lang="hr-HR">
                <a:latin typeface="Arial"/>
                <a:ea typeface="ヒラギノ角ゴ Pro W3"/>
                <a:cs typeface="Arial"/>
              </a:rPr>
              <a:t> BM </a:t>
            </a:r>
            <a:endParaRPr lang="en-US">
              <a:latin typeface="Arial"/>
              <a:ea typeface="ヒラギノ角ゴ Pro W3"/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hr-HR">
                <a:latin typeface="Arial"/>
                <a:ea typeface="ヒラギノ角ゴ Pro W3"/>
                <a:cs typeface="Arial"/>
              </a:rPr>
              <a:t>to </a:t>
            </a:r>
            <a:r>
              <a:rPr lang="hr-HR" err="1">
                <a:latin typeface="Arial"/>
                <a:ea typeface="ヒラギノ角ゴ Pro W3"/>
                <a:cs typeface="Arial"/>
              </a:rPr>
              <a:t>find</a:t>
            </a:r>
            <a:r>
              <a:rPr lang="hr-HR">
                <a:latin typeface="Arial"/>
                <a:ea typeface="ヒラギノ角ゴ Pro W3"/>
                <a:cs typeface="Arial"/>
              </a:rPr>
              <a:t> </a:t>
            </a:r>
            <a:r>
              <a:rPr lang="hr-HR" err="1">
                <a:latin typeface="Arial"/>
                <a:ea typeface="ヒラギノ角ゴ Pro W3"/>
                <a:cs typeface="Arial"/>
              </a:rPr>
              <a:t>ideas</a:t>
            </a:r>
            <a:r>
              <a:rPr lang="hr-HR">
                <a:latin typeface="Arial"/>
                <a:ea typeface="ヒラギノ角ゴ Pro W3"/>
                <a:cs typeface="Arial"/>
              </a:rPr>
              <a:t> to </a:t>
            </a:r>
            <a:r>
              <a:rPr lang="hr-HR" err="1">
                <a:latin typeface="Arial"/>
                <a:ea typeface="ヒラギノ角ゴ Pro W3"/>
                <a:cs typeface="Arial"/>
              </a:rPr>
              <a:t>transform</a:t>
            </a:r>
            <a:r>
              <a:rPr lang="hr-HR">
                <a:latin typeface="Arial"/>
                <a:ea typeface="ヒラギノ角ゴ Pro W3"/>
                <a:cs typeface="Arial"/>
              </a:rPr>
              <a:t> BM</a:t>
            </a:r>
            <a:endParaRPr lang="en-US">
              <a:latin typeface="Arial"/>
              <a:ea typeface="ヒラギノ角ゴ Pro W3"/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to gather more experience on this topic</a:t>
            </a: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And, on the other hand, to promote BMC and the Controlling role </a:t>
            </a:r>
            <a:endParaRPr lang="en-US"/>
          </a:p>
          <a:p>
            <a:pPr marL="800100" lvl="1" indent="-342900">
              <a:spcBef>
                <a:spcPct val="0"/>
              </a:spcBef>
              <a:buFont typeface="Arial,Sans-Serif"/>
              <a:buChar char="•"/>
            </a:pPr>
            <a:endParaRPr lang="en-US"/>
          </a:p>
          <a:p>
            <a:pPr>
              <a:spcBef>
                <a:spcPct val="0"/>
              </a:spcBef>
            </a:pPr>
            <a:r>
              <a:rPr lang="en-US" b="1">
                <a:latin typeface="Arial"/>
                <a:ea typeface="ヒラギノ角ゴ Pro W3"/>
                <a:cs typeface="Arial"/>
              </a:rPr>
              <a:t>2. Our steps:</a:t>
            </a:r>
            <a:r>
              <a:rPr lang="en-US">
                <a:latin typeface="Arial"/>
                <a:ea typeface="ヒラギノ角ゴ Pro W3"/>
                <a:cs typeface="Arial"/>
              </a:rPr>
              <a:t> </a:t>
            </a: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First we all have done a small research on this topic and discussed it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We prepared a small presentation to understand better and to agree on terminology (as you see it)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Prepare a questionnaire according to 9 areas of BMC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Target companies/persons: 5 countries, our clients, our participants, known companies/managers (personal approach)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Separately, each of us prepared "introduction seminar" and invitation to fill the Q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LinkedIn and Facebook promotion and invitation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Result: </a:t>
            </a:r>
            <a:r>
              <a:rPr lang="en-US" err="1">
                <a:latin typeface="Arial"/>
                <a:ea typeface="ヒラギノ角ゴ Pro W3"/>
                <a:cs typeface="Arial"/>
              </a:rPr>
              <a:t>xy</a:t>
            </a:r>
            <a:r>
              <a:rPr lang="en-US">
                <a:latin typeface="Arial"/>
                <a:ea typeface="ヒラギノ角ゴ Pro W3"/>
                <a:cs typeface="Arial"/>
              </a:rPr>
              <a:t> answers (from all countries)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Webinar and discussion - Russia</a:t>
            </a: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hr-HR">
                <a:latin typeface="Arial"/>
                <a:ea typeface="ヒラギノ角ゴ Pro W3"/>
                <a:cs typeface="Arial"/>
              </a:rPr>
              <a:t>Interview </a:t>
            </a:r>
            <a:r>
              <a:rPr lang="hr-HR" err="1">
                <a:latin typeface="Arial"/>
                <a:ea typeface="ヒラギノ角ゴ Pro W3"/>
                <a:cs typeface="Arial"/>
              </a:rPr>
              <a:t>with</a:t>
            </a:r>
            <a:r>
              <a:rPr lang="hr-HR">
                <a:latin typeface="Arial"/>
                <a:ea typeface="ヒラギノ角ゴ Pro W3"/>
                <a:cs typeface="Arial"/>
              </a:rPr>
              <a:t> </a:t>
            </a:r>
            <a:r>
              <a:rPr lang="hr-HR" err="1">
                <a:latin typeface="Arial"/>
                <a:ea typeface="ヒラギノ角ゴ Pro W3"/>
                <a:cs typeface="Arial"/>
              </a:rPr>
              <a:t>former</a:t>
            </a:r>
            <a:r>
              <a:rPr lang="hr-HR">
                <a:latin typeface="Arial"/>
                <a:ea typeface="ヒラギノ角ゴ Pro W3"/>
                <a:cs typeface="Arial"/>
              </a:rPr>
              <a:t> </a:t>
            </a:r>
            <a:r>
              <a:rPr lang="hr-HR" err="1">
                <a:latin typeface="Arial"/>
                <a:ea typeface="ヒラギノ角ゴ Pro W3"/>
                <a:cs typeface="Arial"/>
              </a:rPr>
              <a:t>target</a:t>
            </a:r>
            <a:r>
              <a:rPr lang="hr-HR">
                <a:latin typeface="Arial"/>
                <a:ea typeface="ヒラギノ角ゴ Pro W3"/>
                <a:cs typeface="Arial"/>
              </a:rPr>
              <a:t> </a:t>
            </a:r>
            <a:r>
              <a:rPr lang="hr-HR" err="1">
                <a:latin typeface="Arial"/>
                <a:ea typeface="ヒラギノ角ゴ Pro W3"/>
                <a:cs typeface="Arial"/>
              </a:rPr>
              <a:t>companies</a:t>
            </a:r>
            <a:r>
              <a:rPr lang="hr-HR">
                <a:latin typeface="Arial"/>
                <a:ea typeface="ヒラギノ角ゴ Pro W3"/>
                <a:cs typeface="Arial"/>
              </a:rPr>
              <a:t> (</a:t>
            </a:r>
            <a:r>
              <a:rPr lang="hr-HR" err="1">
                <a:latin typeface="Arial"/>
                <a:ea typeface="ヒラギノ角ゴ Pro W3"/>
                <a:cs typeface="Arial"/>
              </a:rPr>
              <a:t>Autodoc</a:t>
            </a:r>
            <a:r>
              <a:rPr lang="hr-HR">
                <a:latin typeface="Arial"/>
                <a:ea typeface="ヒラギノ角ゴ Pro W3"/>
                <a:cs typeface="Arial"/>
              </a:rPr>
              <a:t>, MDM, Tusgsal) </a:t>
            </a:r>
            <a:endParaRPr lang="en-US">
              <a:latin typeface="Arial"/>
              <a:ea typeface="ヒラギノ角ゴ Pro W3"/>
              <a:cs typeface="Arial"/>
            </a:endParaRPr>
          </a:p>
          <a:p>
            <a:endParaRPr lang="ru-RU">
              <a:cs typeface="Arial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AC5E31-368D-4BDA-B010-4448EBD4963F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461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b="1">
                <a:latin typeface="Arial"/>
                <a:ea typeface="ヒラギノ角ゴ Pro W3"/>
                <a:cs typeface="Arial"/>
              </a:rPr>
              <a:t>1. Why we decided to go with the Q?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to get an idea, how known is this model/tool, is it used in practice?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To see, how companies (in practice) are prepared for the crisis?</a:t>
            </a: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hr-HR">
                <a:latin typeface="Arial"/>
                <a:ea typeface="ヒラギノ角ゴ Pro W3"/>
                <a:cs typeface="Arial"/>
              </a:rPr>
              <a:t>to </a:t>
            </a:r>
            <a:r>
              <a:rPr lang="hr-HR" err="1">
                <a:latin typeface="Arial"/>
                <a:ea typeface="ヒラギノ角ゴ Pro W3"/>
                <a:cs typeface="Arial"/>
              </a:rPr>
              <a:t>identify</a:t>
            </a:r>
            <a:r>
              <a:rPr lang="hr-HR">
                <a:latin typeface="Arial"/>
                <a:ea typeface="ヒラギノ角ゴ Pro W3"/>
                <a:cs typeface="Arial"/>
              </a:rPr>
              <a:t> (</a:t>
            </a:r>
            <a:r>
              <a:rPr lang="hr-HR" err="1">
                <a:latin typeface="Arial"/>
                <a:ea typeface="ヒラギノ角ゴ Pro W3"/>
                <a:cs typeface="Arial"/>
              </a:rPr>
              <a:t>syncronize</a:t>
            </a:r>
            <a:r>
              <a:rPr lang="hr-HR">
                <a:latin typeface="Arial"/>
                <a:ea typeface="ヒラギノ角ゴ Pro W3"/>
                <a:cs typeface="Arial"/>
              </a:rPr>
              <a:t>) </a:t>
            </a:r>
            <a:r>
              <a:rPr lang="hr-HR" err="1">
                <a:latin typeface="Arial"/>
                <a:ea typeface="ヒラギノ角ゴ Pro W3"/>
                <a:cs typeface="Arial"/>
              </a:rPr>
              <a:t>existing</a:t>
            </a:r>
            <a:r>
              <a:rPr lang="hr-HR">
                <a:latin typeface="Arial"/>
                <a:ea typeface="ヒラギノ角ゴ Pro W3"/>
                <a:cs typeface="Arial"/>
              </a:rPr>
              <a:t> BM </a:t>
            </a:r>
            <a:endParaRPr lang="en-US">
              <a:latin typeface="Arial"/>
              <a:ea typeface="ヒラギノ角ゴ Pro W3"/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hr-HR">
                <a:latin typeface="Arial"/>
                <a:ea typeface="ヒラギノ角ゴ Pro W3"/>
                <a:cs typeface="Arial"/>
              </a:rPr>
              <a:t>to </a:t>
            </a:r>
            <a:r>
              <a:rPr lang="hr-HR" err="1">
                <a:latin typeface="Arial"/>
                <a:ea typeface="ヒラギノ角ゴ Pro W3"/>
                <a:cs typeface="Arial"/>
              </a:rPr>
              <a:t>find</a:t>
            </a:r>
            <a:r>
              <a:rPr lang="hr-HR">
                <a:latin typeface="Arial"/>
                <a:ea typeface="ヒラギノ角ゴ Pro W3"/>
                <a:cs typeface="Arial"/>
              </a:rPr>
              <a:t> </a:t>
            </a:r>
            <a:r>
              <a:rPr lang="hr-HR" err="1">
                <a:latin typeface="Arial"/>
                <a:ea typeface="ヒラギノ角ゴ Pro W3"/>
                <a:cs typeface="Arial"/>
              </a:rPr>
              <a:t>ideas</a:t>
            </a:r>
            <a:r>
              <a:rPr lang="hr-HR">
                <a:latin typeface="Arial"/>
                <a:ea typeface="ヒラギノ角ゴ Pro W3"/>
                <a:cs typeface="Arial"/>
              </a:rPr>
              <a:t> to </a:t>
            </a:r>
            <a:r>
              <a:rPr lang="hr-HR" err="1">
                <a:latin typeface="Arial"/>
                <a:ea typeface="ヒラギノ角ゴ Pro W3"/>
                <a:cs typeface="Arial"/>
              </a:rPr>
              <a:t>transform</a:t>
            </a:r>
            <a:r>
              <a:rPr lang="hr-HR">
                <a:latin typeface="Arial"/>
                <a:ea typeface="ヒラギノ角ゴ Pro W3"/>
                <a:cs typeface="Arial"/>
              </a:rPr>
              <a:t> BM</a:t>
            </a:r>
            <a:endParaRPr lang="en-US">
              <a:latin typeface="Arial"/>
              <a:ea typeface="ヒラギノ角ゴ Pro W3"/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to gather more experience on this topic</a:t>
            </a: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And, on the other hand, to promote BMC and the Controlling role </a:t>
            </a:r>
            <a:endParaRPr lang="en-US"/>
          </a:p>
          <a:p>
            <a:pPr marL="800100" lvl="1" indent="-342900">
              <a:spcBef>
                <a:spcPct val="0"/>
              </a:spcBef>
              <a:buFont typeface="Arial,Sans-Serif"/>
              <a:buChar char="•"/>
            </a:pPr>
            <a:endParaRPr lang="en-US"/>
          </a:p>
          <a:p>
            <a:pPr>
              <a:spcBef>
                <a:spcPct val="0"/>
              </a:spcBef>
            </a:pPr>
            <a:r>
              <a:rPr lang="en-US" b="1">
                <a:latin typeface="Arial"/>
                <a:ea typeface="ヒラギノ角ゴ Pro W3"/>
                <a:cs typeface="Arial"/>
              </a:rPr>
              <a:t>2. Our steps:</a:t>
            </a:r>
            <a:r>
              <a:rPr lang="en-US">
                <a:latin typeface="Arial"/>
                <a:ea typeface="ヒラギノ角ゴ Pro W3"/>
                <a:cs typeface="Arial"/>
              </a:rPr>
              <a:t> </a:t>
            </a: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First we all have done a small research on this topic and discussed it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We prepared a small presentation to understand better and to agree on terminology (as you see it)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Prepare a questionnaire according to 9 areas of BMC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Target companies/persons: 5 countries, our clients, our participants, known companies/managers (personal approach)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Separately, each of us prepared "introduction seminar" and invitation to fill the Q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LinkedIn and Facebook promotion and invitation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Result: </a:t>
            </a:r>
            <a:r>
              <a:rPr lang="en-US" err="1">
                <a:latin typeface="Arial"/>
                <a:ea typeface="ヒラギノ角ゴ Pro W3"/>
                <a:cs typeface="Arial"/>
              </a:rPr>
              <a:t>xy</a:t>
            </a:r>
            <a:r>
              <a:rPr lang="en-US">
                <a:latin typeface="Arial"/>
                <a:ea typeface="ヒラギノ角ゴ Pro W3"/>
                <a:cs typeface="Arial"/>
              </a:rPr>
              <a:t> answers (from all countries)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Webinar and discussion - Russia</a:t>
            </a: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hr-HR">
                <a:latin typeface="Arial"/>
                <a:ea typeface="ヒラギノ角ゴ Pro W3"/>
                <a:cs typeface="Arial"/>
              </a:rPr>
              <a:t>Interview </a:t>
            </a:r>
            <a:r>
              <a:rPr lang="hr-HR" err="1">
                <a:latin typeface="Arial"/>
                <a:ea typeface="ヒラギノ角ゴ Pro W3"/>
                <a:cs typeface="Arial"/>
              </a:rPr>
              <a:t>with</a:t>
            </a:r>
            <a:r>
              <a:rPr lang="hr-HR">
                <a:latin typeface="Arial"/>
                <a:ea typeface="ヒラギノ角ゴ Pro W3"/>
                <a:cs typeface="Arial"/>
              </a:rPr>
              <a:t> </a:t>
            </a:r>
            <a:r>
              <a:rPr lang="hr-HR" err="1">
                <a:latin typeface="Arial"/>
                <a:ea typeface="ヒラギノ角ゴ Pro W3"/>
                <a:cs typeface="Arial"/>
              </a:rPr>
              <a:t>former</a:t>
            </a:r>
            <a:r>
              <a:rPr lang="hr-HR">
                <a:latin typeface="Arial"/>
                <a:ea typeface="ヒラギノ角ゴ Pro W3"/>
                <a:cs typeface="Arial"/>
              </a:rPr>
              <a:t> </a:t>
            </a:r>
            <a:r>
              <a:rPr lang="hr-HR" err="1">
                <a:latin typeface="Arial"/>
                <a:ea typeface="ヒラギノ角ゴ Pro W3"/>
                <a:cs typeface="Arial"/>
              </a:rPr>
              <a:t>target</a:t>
            </a:r>
            <a:r>
              <a:rPr lang="hr-HR">
                <a:latin typeface="Arial"/>
                <a:ea typeface="ヒラギノ角ゴ Pro W3"/>
                <a:cs typeface="Arial"/>
              </a:rPr>
              <a:t> </a:t>
            </a:r>
            <a:r>
              <a:rPr lang="hr-HR" err="1">
                <a:latin typeface="Arial"/>
                <a:ea typeface="ヒラギノ角ゴ Pro W3"/>
                <a:cs typeface="Arial"/>
              </a:rPr>
              <a:t>companies</a:t>
            </a:r>
            <a:r>
              <a:rPr lang="hr-HR">
                <a:latin typeface="Arial"/>
                <a:ea typeface="ヒラギノ角ゴ Pro W3"/>
                <a:cs typeface="Arial"/>
              </a:rPr>
              <a:t> (</a:t>
            </a:r>
            <a:r>
              <a:rPr lang="hr-HR" err="1">
                <a:latin typeface="Arial"/>
                <a:ea typeface="ヒラギノ角ゴ Pro W3"/>
                <a:cs typeface="Arial"/>
              </a:rPr>
              <a:t>Autodoc</a:t>
            </a:r>
            <a:r>
              <a:rPr lang="hr-HR">
                <a:latin typeface="Arial"/>
                <a:ea typeface="ヒラギノ角ゴ Pro W3"/>
                <a:cs typeface="Arial"/>
              </a:rPr>
              <a:t>, MDM, Tusgsal) </a:t>
            </a:r>
            <a:endParaRPr lang="en-US">
              <a:latin typeface="Arial"/>
              <a:ea typeface="ヒラギノ角ゴ Pro W3"/>
              <a:cs typeface="Arial"/>
            </a:endParaRPr>
          </a:p>
          <a:p>
            <a:endParaRPr lang="ru-RU">
              <a:cs typeface="Arial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AC5E31-368D-4BDA-B010-4448EBD4963F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30948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b="1">
                <a:latin typeface="Arial"/>
                <a:ea typeface="ヒラギノ角ゴ Pro W3"/>
                <a:cs typeface="Arial"/>
              </a:rPr>
              <a:t>1. Why we decided to go with the Q?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to get an idea, how known is this model/tool, is it used in practice?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To see, how companies (in practice) are prepared for the crisis?</a:t>
            </a: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hr-HR">
                <a:latin typeface="Arial"/>
                <a:ea typeface="ヒラギノ角ゴ Pro W3"/>
                <a:cs typeface="Arial"/>
              </a:rPr>
              <a:t>to </a:t>
            </a:r>
            <a:r>
              <a:rPr lang="hr-HR" err="1">
                <a:latin typeface="Arial"/>
                <a:ea typeface="ヒラギノ角ゴ Pro W3"/>
                <a:cs typeface="Arial"/>
              </a:rPr>
              <a:t>identify</a:t>
            </a:r>
            <a:r>
              <a:rPr lang="hr-HR">
                <a:latin typeface="Arial"/>
                <a:ea typeface="ヒラギノ角ゴ Pro W3"/>
                <a:cs typeface="Arial"/>
              </a:rPr>
              <a:t> (</a:t>
            </a:r>
            <a:r>
              <a:rPr lang="hr-HR" err="1">
                <a:latin typeface="Arial"/>
                <a:ea typeface="ヒラギノ角ゴ Pro W3"/>
                <a:cs typeface="Arial"/>
              </a:rPr>
              <a:t>syncronize</a:t>
            </a:r>
            <a:r>
              <a:rPr lang="hr-HR">
                <a:latin typeface="Arial"/>
                <a:ea typeface="ヒラギノ角ゴ Pro W3"/>
                <a:cs typeface="Arial"/>
              </a:rPr>
              <a:t>) </a:t>
            </a:r>
            <a:r>
              <a:rPr lang="hr-HR" err="1">
                <a:latin typeface="Arial"/>
                <a:ea typeface="ヒラギノ角ゴ Pro W3"/>
                <a:cs typeface="Arial"/>
              </a:rPr>
              <a:t>existing</a:t>
            </a:r>
            <a:r>
              <a:rPr lang="hr-HR">
                <a:latin typeface="Arial"/>
                <a:ea typeface="ヒラギノ角ゴ Pro W3"/>
                <a:cs typeface="Arial"/>
              </a:rPr>
              <a:t> BM </a:t>
            </a:r>
            <a:endParaRPr lang="en-US">
              <a:latin typeface="Arial"/>
              <a:ea typeface="ヒラギノ角ゴ Pro W3"/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hr-HR">
                <a:latin typeface="Arial"/>
                <a:ea typeface="ヒラギノ角ゴ Pro W3"/>
                <a:cs typeface="Arial"/>
              </a:rPr>
              <a:t>to </a:t>
            </a:r>
            <a:r>
              <a:rPr lang="hr-HR" err="1">
                <a:latin typeface="Arial"/>
                <a:ea typeface="ヒラギノ角ゴ Pro W3"/>
                <a:cs typeface="Arial"/>
              </a:rPr>
              <a:t>find</a:t>
            </a:r>
            <a:r>
              <a:rPr lang="hr-HR">
                <a:latin typeface="Arial"/>
                <a:ea typeface="ヒラギノ角ゴ Pro W3"/>
                <a:cs typeface="Arial"/>
              </a:rPr>
              <a:t> </a:t>
            </a:r>
            <a:r>
              <a:rPr lang="hr-HR" err="1">
                <a:latin typeface="Arial"/>
                <a:ea typeface="ヒラギノ角ゴ Pro W3"/>
                <a:cs typeface="Arial"/>
              </a:rPr>
              <a:t>ideas</a:t>
            </a:r>
            <a:r>
              <a:rPr lang="hr-HR">
                <a:latin typeface="Arial"/>
                <a:ea typeface="ヒラギノ角ゴ Pro W3"/>
                <a:cs typeface="Arial"/>
              </a:rPr>
              <a:t> to </a:t>
            </a:r>
            <a:r>
              <a:rPr lang="hr-HR" err="1">
                <a:latin typeface="Arial"/>
                <a:ea typeface="ヒラギノ角ゴ Pro W3"/>
                <a:cs typeface="Arial"/>
              </a:rPr>
              <a:t>transform</a:t>
            </a:r>
            <a:r>
              <a:rPr lang="hr-HR">
                <a:latin typeface="Arial"/>
                <a:ea typeface="ヒラギノ角ゴ Pro W3"/>
                <a:cs typeface="Arial"/>
              </a:rPr>
              <a:t> BM</a:t>
            </a:r>
            <a:endParaRPr lang="en-US">
              <a:latin typeface="Arial"/>
              <a:ea typeface="ヒラギノ角ゴ Pro W3"/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to gather more experience on this topic</a:t>
            </a: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And, on the other hand, to promote BMC and the Controlling role </a:t>
            </a:r>
            <a:endParaRPr lang="en-US"/>
          </a:p>
          <a:p>
            <a:pPr marL="800100" lvl="1" indent="-342900">
              <a:spcBef>
                <a:spcPct val="0"/>
              </a:spcBef>
              <a:buFont typeface="Arial,Sans-Serif"/>
              <a:buChar char="•"/>
            </a:pPr>
            <a:endParaRPr lang="en-US"/>
          </a:p>
          <a:p>
            <a:pPr>
              <a:spcBef>
                <a:spcPct val="0"/>
              </a:spcBef>
            </a:pPr>
            <a:r>
              <a:rPr lang="en-US" b="1">
                <a:latin typeface="Arial"/>
                <a:ea typeface="ヒラギノ角ゴ Pro W3"/>
                <a:cs typeface="Arial"/>
              </a:rPr>
              <a:t>2. Our steps:</a:t>
            </a:r>
            <a:r>
              <a:rPr lang="en-US">
                <a:latin typeface="Arial"/>
                <a:ea typeface="ヒラギノ角ゴ Pro W3"/>
                <a:cs typeface="Arial"/>
              </a:rPr>
              <a:t> </a:t>
            </a: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First we all have done a small research on this topic and discussed it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We prepared a small presentation to understand better and to agree on terminology (as you see it)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Prepare a questionnaire according to 9 areas of BMC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Target companies/persons: 5 countries, our clients, our participants, known companies/managers (personal approach)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Separately, each of us prepared "introduction seminar" and invitation to fill the Q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LinkedIn and Facebook promotion and invitation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Result: </a:t>
            </a:r>
            <a:r>
              <a:rPr lang="en-US" err="1">
                <a:latin typeface="Arial"/>
                <a:ea typeface="ヒラギノ角ゴ Pro W3"/>
                <a:cs typeface="Arial"/>
              </a:rPr>
              <a:t>xy</a:t>
            </a:r>
            <a:r>
              <a:rPr lang="en-US">
                <a:latin typeface="Arial"/>
                <a:ea typeface="ヒラギノ角ゴ Pro W3"/>
                <a:cs typeface="Arial"/>
              </a:rPr>
              <a:t> answers (from all countries)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Webinar and discussion - Russia</a:t>
            </a: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hr-HR">
                <a:latin typeface="Arial"/>
                <a:ea typeface="ヒラギノ角ゴ Pro W3"/>
                <a:cs typeface="Arial"/>
              </a:rPr>
              <a:t>Interview </a:t>
            </a:r>
            <a:r>
              <a:rPr lang="hr-HR" err="1">
                <a:latin typeface="Arial"/>
                <a:ea typeface="ヒラギノ角ゴ Pro W3"/>
                <a:cs typeface="Arial"/>
              </a:rPr>
              <a:t>with</a:t>
            </a:r>
            <a:r>
              <a:rPr lang="hr-HR">
                <a:latin typeface="Arial"/>
                <a:ea typeface="ヒラギノ角ゴ Pro W3"/>
                <a:cs typeface="Arial"/>
              </a:rPr>
              <a:t> </a:t>
            </a:r>
            <a:r>
              <a:rPr lang="hr-HR" err="1">
                <a:latin typeface="Arial"/>
                <a:ea typeface="ヒラギノ角ゴ Pro W3"/>
                <a:cs typeface="Arial"/>
              </a:rPr>
              <a:t>former</a:t>
            </a:r>
            <a:r>
              <a:rPr lang="hr-HR">
                <a:latin typeface="Arial"/>
                <a:ea typeface="ヒラギノ角ゴ Pro W3"/>
                <a:cs typeface="Arial"/>
              </a:rPr>
              <a:t> </a:t>
            </a:r>
            <a:r>
              <a:rPr lang="hr-HR" err="1">
                <a:latin typeface="Arial"/>
                <a:ea typeface="ヒラギノ角ゴ Pro W3"/>
                <a:cs typeface="Arial"/>
              </a:rPr>
              <a:t>target</a:t>
            </a:r>
            <a:r>
              <a:rPr lang="hr-HR">
                <a:latin typeface="Arial"/>
                <a:ea typeface="ヒラギノ角ゴ Pro W3"/>
                <a:cs typeface="Arial"/>
              </a:rPr>
              <a:t> </a:t>
            </a:r>
            <a:r>
              <a:rPr lang="hr-HR" err="1">
                <a:latin typeface="Arial"/>
                <a:ea typeface="ヒラギノ角ゴ Pro W3"/>
                <a:cs typeface="Arial"/>
              </a:rPr>
              <a:t>companies</a:t>
            </a:r>
            <a:r>
              <a:rPr lang="hr-HR">
                <a:latin typeface="Arial"/>
                <a:ea typeface="ヒラギノ角ゴ Pro W3"/>
                <a:cs typeface="Arial"/>
              </a:rPr>
              <a:t> (</a:t>
            </a:r>
            <a:r>
              <a:rPr lang="hr-HR" err="1">
                <a:latin typeface="Arial"/>
                <a:ea typeface="ヒラギノ角ゴ Pro W3"/>
                <a:cs typeface="Arial"/>
              </a:rPr>
              <a:t>Autodoc</a:t>
            </a:r>
            <a:r>
              <a:rPr lang="hr-HR">
                <a:latin typeface="Arial"/>
                <a:ea typeface="ヒラギノ角ゴ Pro W3"/>
                <a:cs typeface="Arial"/>
              </a:rPr>
              <a:t>, MDM, Tusgsal) </a:t>
            </a:r>
            <a:endParaRPr lang="en-US">
              <a:latin typeface="Arial"/>
              <a:ea typeface="ヒラギノ角ゴ Pro W3"/>
              <a:cs typeface="Arial"/>
            </a:endParaRPr>
          </a:p>
          <a:p>
            <a:endParaRPr lang="ru-RU">
              <a:cs typeface="Arial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AC5E31-368D-4BDA-B010-4448EBD4963F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61838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b="1">
                <a:latin typeface="Arial"/>
                <a:ea typeface="ヒラギノ角ゴ Pro W3"/>
                <a:cs typeface="Arial"/>
              </a:rPr>
              <a:t>1. Why we decided to go with the Q?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to get an idea, how known is this model/tool, is it used in practice?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To see, how companies (in practice) are prepared for the crisis?</a:t>
            </a: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hr-HR">
                <a:latin typeface="Arial"/>
                <a:ea typeface="ヒラギノ角ゴ Pro W3"/>
                <a:cs typeface="Arial"/>
              </a:rPr>
              <a:t>to </a:t>
            </a:r>
            <a:r>
              <a:rPr lang="hr-HR" err="1">
                <a:latin typeface="Arial"/>
                <a:ea typeface="ヒラギノ角ゴ Pro W3"/>
                <a:cs typeface="Arial"/>
              </a:rPr>
              <a:t>identify</a:t>
            </a:r>
            <a:r>
              <a:rPr lang="hr-HR">
                <a:latin typeface="Arial"/>
                <a:ea typeface="ヒラギノ角ゴ Pro W3"/>
                <a:cs typeface="Arial"/>
              </a:rPr>
              <a:t> (</a:t>
            </a:r>
            <a:r>
              <a:rPr lang="hr-HR" err="1">
                <a:latin typeface="Arial"/>
                <a:ea typeface="ヒラギノ角ゴ Pro W3"/>
                <a:cs typeface="Arial"/>
              </a:rPr>
              <a:t>syncronize</a:t>
            </a:r>
            <a:r>
              <a:rPr lang="hr-HR">
                <a:latin typeface="Arial"/>
                <a:ea typeface="ヒラギノ角ゴ Pro W3"/>
                <a:cs typeface="Arial"/>
              </a:rPr>
              <a:t>) </a:t>
            </a:r>
            <a:r>
              <a:rPr lang="hr-HR" err="1">
                <a:latin typeface="Arial"/>
                <a:ea typeface="ヒラギノ角ゴ Pro W3"/>
                <a:cs typeface="Arial"/>
              </a:rPr>
              <a:t>existing</a:t>
            </a:r>
            <a:r>
              <a:rPr lang="hr-HR">
                <a:latin typeface="Arial"/>
                <a:ea typeface="ヒラギノ角ゴ Pro W3"/>
                <a:cs typeface="Arial"/>
              </a:rPr>
              <a:t> BM </a:t>
            </a:r>
            <a:endParaRPr lang="en-US">
              <a:latin typeface="Arial"/>
              <a:ea typeface="ヒラギノ角ゴ Pro W3"/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hr-HR">
                <a:latin typeface="Arial"/>
                <a:ea typeface="ヒラギノ角ゴ Pro W3"/>
                <a:cs typeface="Arial"/>
              </a:rPr>
              <a:t>to </a:t>
            </a:r>
            <a:r>
              <a:rPr lang="hr-HR" err="1">
                <a:latin typeface="Arial"/>
                <a:ea typeface="ヒラギノ角ゴ Pro W3"/>
                <a:cs typeface="Arial"/>
              </a:rPr>
              <a:t>find</a:t>
            </a:r>
            <a:r>
              <a:rPr lang="hr-HR">
                <a:latin typeface="Arial"/>
                <a:ea typeface="ヒラギノ角ゴ Pro W3"/>
                <a:cs typeface="Arial"/>
              </a:rPr>
              <a:t> </a:t>
            </a:r>
            <a:r>
              <a:rPr lang="hr-HR" err="1">
                <a:latin typeface="Arial"/>
                <a:ea typeface="ヒラギノ角ゴ Pro W3"/>
                <a:cs typeface="Arial"/>
              </a:rPr>
              <a:t>ideas</a:t>
            </a:r>
            <a:r>
              <a:rPr lang="hr-HR">
                <a:latin typeface="Arial"/>
                <a:ea typeface="ヒラギノ角ゴ Pro W3"/>
                <a:cs typeface="Arial"/>
              </a:rPr>
              <a:t> to </a:t>
            </a:r>
            <a:r>
              <a:rPr lang="hr-HR" err="1">
                <a:latin typeface="Arial"/>
                <a:ea typeface="ヒラギノ角ゴ Pro W3"/>
                <a:cs typeface="Arial"/>
              </a:rPr>
              <a:t>transform</a:t>
            </a:r>
            <a:r>
              <a:rPr lang="hr-HR">
                <a:latin typeface="Arial"/>
                <a:ea typeface="ヒラギノ角ゴ Pro W3"/>
                <a:cs typeface="Arial"/>
              </a:rPr>
              <a:t> BM</a:t>
            </a:r>
            <a:endParaRPr lang="en-US">
              <a:latin typeface="Arial"/>
              <a:ea typeface="ヒラギノ角ゴ Pro W3"/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to gather more experience on this topic</a:t>
            </a: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And, on the other hand, to promote BMC and the Controlling role </a:t>
            </a:r>
            <a:endParaRPr lang="en-US"/>
          </a:p>
          <a:p>
            <a:pPr marL="800100" lvl="1" indent="-342900">
              <a:spcBef>
                <a:spcPct val="0"/>
              </a:spcBef>
              <a:buFont typeface="Arial,Sans-Serif"/>
              <a:buChar char="•"/>
            </a:pPr>
            <a:endParaRPr lang="en-US"/>
          </a:p>
          <a:p>
            <a:pPr>
              <a:spcBef>
                <a:spcPct val="0"/>
              </a:spcBef>
            </a:pPr>
            <a:r>
              <a:rPr lang="en-US" b="1">
                <a:latin typeface="Arial"/>
                <a:ea typeface="ヒラギノ角ゴ Pro W3"/>
                <a:cs typeface="Arial"/>
              </a:rPr>
              <a:t>2. Our steps:</a:t>
            </a:r>
            <a:r>
              <a:rPr lang="en-US">
                <a:latin typeface="Arial"/>
                <a:ea typeface="ヒラギノ角ゴ Pro W3"/>
                <a:cs typeface="Arial"/>
              </a:rPr>
              <a:t> </a:t>
            </a: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First we all have done a small research on this topic and discussed it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We prepared a small presentation to understand better and to agree on terminology (as you see it)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Prepare a questionnaire according to 9 areas of BMC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Target companies/persons: 5 countries, our clients, our participants, known companies/managers (personal approach)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Separately, each of us prepared "introduction seminar" and invitation to fill the Q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LinkedIn and Facebook promotion and invitation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Result: </a:t>
            </a:r>
            <a:r>
              <a:rPr lang="en-US" err="1">
                <a:latin typeface="Arial"/>
                <a:ea typeface="ヒラギノ角ゴ Pro W3"/>
                <a:cs typeface="Arial"/>
              </a:rPr>
              <a:t>xy</a:t>
            </a:r>
            <a:r>
              <a:rPr lang="en-US">
                <a:latin typeface="Arial"/>
                <a:ea typeface="ヒラギノ角ゴ Pro W3"/>
                <a:cs typeface="Arial"/>
              </a:rPr>
              <a:t> answers (from all countries)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Webinar and discussion - Russia</a:t>
            </a: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hr-HR">
                <a:latin typeface="Arial"/>
                <a:ea typeface="ヒラギノ角ゴ Pro W3"/>
                <a:cs typeface="Arial"/>
              </a:rPr>
              <a:t>Interview </a:t>
            </a:r>
            <a:r>
              <a:rPr lang="hr-HR" err="1">
                <a:latin typeface="Arial"/>
                <a:ea typeface="ヒラギノ角ゴ Pro W3"/>
                <a:cs typeface="Arial"/>
              </a:rPr>
              <a:t>with</a:t>
            </a:r>
            <a:r>
              <a:rPr lang="hr-HR">
                <a:latin typeface="Arial"/>
                <a:ea typeface="ヒラギノ角ゴ Pro W3"/>
                <a:cs typeface="Arial"/>
              </a:rPr>
              <a:t> </a:t>
            </a:r>
            <a:r>
              <a:rPr lang="hr-HR" err="1">
                <a:latin typeface="Arial"/>
                <a:ea typeface="ヒラギノ角ゴ Pro W3"/>
                <a:cs typeface="Arial"/>
              </a:rPr>
              <a:t>former</a:t>
            </a:r>
            <a:r>
              <a:rPr lang="hr-HR">
                <a:latin typeface="Arial"/>
                <a:ea typeface="ヒラギノ角ゴ Pro W3"/>
                <a:cs typeface="Arial"/>
              </a:rPr>
              <a:t> </a:t>
            </a:r>
            <a:r>
              <a:rPr lang="hr-HR" err="1">
                <a:latin typeface="Arial"/>
                <a:ea typeface="ヒラギノ角ゴ Pro W3"/>
                <a:cs typeface="Arial"/>
              </a:rPr>
              <a:t>target</a:t>
            </a:r>
            <a:r>
              <a:rPr lang="hr-HR">
                <a:latin typeface="Arial"/>
                <a:ea typeface="ヒラギノ角ゴ Pro W3"/>
                <a:cs typeface="Arial"/>
              </a:rPr>
              <a:t> </a:t>
            </a:r>
            <a:r>
              <a:rPr lang="hr-HR" err="1">
                <a:latin typeface="Arial"/>
                <a:ea typeface="ヒラギノ角ゴ Pro W3"/>
                <a:cs typeface="Arial"/>
              </a:rPr>
              <a:t>companies</a:t>
            </a:r>
            <a:r>
              <a:rPr lang="hr-HR">
                <a:latin typeface="Arial"/>
                <a:ea typeface="ヒラギノ角ゴ Pro W3"/>
                <a:cs typeface="Arial"/>
              </a:rPr>
              <a:t> (</a:t>
            </a:r>
            <a:r>
              <a:rPr lang="hr-HR" err="1">
                <a:latin typeface="Arial"/>
                <a:ea typeface="ヒラギノ角ゴ Pro W3"/>
                <a:cs typeface="Arial"/>
              </a:rPr>
              <a:t>Autodoc</a:t>
            </a:r>
            <a:r>
              <a:rPr lang="hr-HR">
                <a:latin typeface="Arial"/>
                <a:ea typeface="ヒラギノ角ゴ Pro W3"/>
                <a:cs typeface="Arial"/>
              </a:rPr>
              <a:t>, MDM, Tusgsal) </a:t>
            </a:r>
            <a:endParaRPr lang="en-US">
              <a:latin typeface="Arial"/>
              <a:ea typeface="ヒラギノ角ゴ Pro W3"/>
              <a:cs typeface="Arial"/>
            </a:endParaRPr>
          </a:p>
          <a:p>
            <a:endParaRPr lang="ru-RU">
              <a:cs typeface="Arial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AC5E31-368D-4BDA-B010-4448EBD4963F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8032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b="1">
                <a:latin typeface="Arial"/>
                <a:ea typeface="ヒラギノ角ゴ Pro W3"/>
                <a:cs typeface="Arial"/>
              </a:rPr>
              <a:t>1. Why we decided to go with the Q?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to get an idea, how known is this model/tool, is it used in practice?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To see, how companies (in practice) are prepared for the crisis?</a:t>
            </a: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hr-HR">
                <a:latin typeface="Arial"/>
                <a:ea typeface="ヒラギノ角ゴ Pro W3"/>
                <a:cs typeface="Arial"/>
              </a:rPr>
              <a:t>to </a:t>
            </a:r>
            <a:r>
              <a:rPr lang="hr-HR" err="1">
                <a:latin typeface="Arial"/>
                <a:ea typeface="ヒラギノ角ゴ Pro W3"/>
                <a:cs typeface="Arial"/>
              </a:rPr>
              <a:t>identify</a:t>
            </a:r>
            <a:r>
              <a:rPr lang="hr-HR">
                <a:latin typeface="Arial"/>
                <a:ea typeface="ヒラギノ角ゴ Pro W3"/>
                <a:cs typeface="Arial"/>
              </a:rPr>
              <a:t> (</a:t>
            </a:r>
            <a:r>
              <a:rPr lang="hr-HR" err="1">
                <a:latin typeface="Arial"/>
                <a:ea typeface="ヒラギノ角ゴ Pro W3"/>
                <a:cs typeface="Arial"/>
              </a:rPr>
              <a:t>syncronize</a:t>
            </a:r>
            <a:r>
              <a:rPr lang="hr-HR">
                <a:latin typeface="Arial"/>
                <a:ea typeface="ヒラギノ角ゴ Pro W3"/>
                <a:cs typeface="Arial"/>
              </a:rPr>
              <a:t>) </a:t>
            </a:r>
            <a:r>
              <a:rPr lang="hr-HR" err="1">
                <a:latin typeface="Arial"/>
                <a:ea typeface="ヒラギノ角ゴ Pro W3"/>
                <a:cs typeface="Arial"/>
              </a:rPr>
              <a:t>existing</a:t>
            </a:r>
            <a:r>
              <a:rPr lang="hr-HR">
                <a:latin typeface="Arial"/>
                <a:ea typeface="ヒラギノ角ゴ Pro W3"/>
                <a:cs typeface="Arial"/>
              </a:rPr>
              <a:t> BM </a:t>
            </a:r>
            <a:endParaRPr lang="en-US">
              <a:latin typeface="Arial"/>
              <a:ea typeface="ヒラギノ角ゴ Pro W3"/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hr-HR">
                <a:latin typeface="Arial"/>
                <a:ea typeface="ヒラギノ角ゴ Pro W3"/>
                <a:cs typeface="Arial"/>
              </a:rPr>
              <a:t>to </a:t>
            </a:r>
            <a:r>
              <a:rPr lang="hr-HR" err="1">
                <a:latin typeface="Arial"/>
                <a:ea typeface="ヒラギノ角ゴ Pro W3"/>
                <a:cs typeface="Arial"/>
              </a:rPr>
              <a:t>find</a:t>
            </a:r>
            <a:r>
              <a:rPr lang="hr-HR">
                <a:latin typeface="Arial"/>
                <a:ea typeface="ヒラギノ角ゴ Pro W3"/>
                <a:cs typeface="Arial"/>
              </a:rPr>
              <a:t> </a:t>
            </a:r>
            <a:r>
              <a:rPr lang="hr-HR" err="1">
                <a:latin typeface="Arial"/>
                <a:ea typeface="ヒラギノ角ゴ Pro W3"/>
                <a:cs typeface="Arial"/>
              </a:rPr>
              <a:t>ideas</a:t>
            </a:r>
            <a:r>
              <a:rPr lang="hr-HR">
                <a:latin typeface="Arial"/>
                <a:ea typeface="ヒラギノ角ゴ Pro W3"/>
                <a:cs typeface="Arial"/>
              </a:rPr>
              <a:t> to </a:t>
            </a:r>
            <a:r>
              <a:rPr lang="hr-HR" err="1">
                <a:latin typeface="Arial"/>
                <a:ea typeface="ヒラギノ角ゴ Pro W3"/>
                <a:cs typeface="Arial"/>
              </a:rPr>
              <a:t>transform</a:t>
            </a:r>
            <a:r>
              <a:rPr lang="hr-HR">
                <a:latin typeface="Arial"/>
                <a:ea typeface="ヒラギノ角ゴ Pro W3"/>
                <a:cs typeface="Arial"/>
              </a:rPr>
              <a:t> BM</a:t>
            </a:r>
            <a:endParaRPr lang="en-US">
              <a:latin typeface="Arial"/>
              <a:ea typeface="ヒラギノ角ゴ Pro W3"/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to gather more experience on this topic</a:t>
            </a: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And, on the other hand, to promote BMC and the Controlling role </a:t>
            </a:r>
            <a:endParaRPr lang="en-US"/>
          </a:p>
          <a:p>
            <a:pPr marL="800100" lvl="1" indent="-342900">
              <a:spcBef>
                <a:spcPct val="0"/>
              </a:spcBef>
              <a:buFont typeface="Arial,Sans-Serif"/>
              <a:buChar char="•"/>
            </a:pPr>
            <a:endParaRPr lang="en-US"/>
          </a:p>
          <a:p>
            <a:pPr>
              <a:spcBef>
                <a:spcPct val="0"/>
              </a:spcBef>
            </a:pPr>
            <a:r>
              <a:rPr lang="en-US" b="1">
                <a:latin typeface="Arial"/>
                <a:ea typeface="ヒラギノ角ゴ Pro W3"/>
                <a:cs typeface="Arial"/>
              </a:rPr>
              <a:t>2. Our steps:</a:t>
            </a:r>
            <a:r>
              <a:rPr lang="en-US">
                <a:latin typeface="Arial"/>
                <a:ea typeface="ヒラギノ角ゴ Pro W3"/>
                <a:cs typeface="Arial"/>
              </a:rPr>
              <a:t> </a:t>
            </a: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First we all have done a small research on this topic and discussed it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We prepared a small presentation to understand better and to agree on terminology (as you see it)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Prepare a questionnaire according to 9 areas of BMC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Target companies/persons: 5 countries, our clients, our participants, known companies/managers (personal approach)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Separately, each of us prepared "introduction seminar" and invitation to fill the Q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LinkedIn and Facebook promotion and invitation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Result: </a:t>
            </a:r>
            <a:r>
              <a:rPr lang="en-US" err="1">
                <a:latin typeface="Arial"/>
                <a:ea typeface="ヒラギノ角ゴ Pro W3"/>
                <a:cs typeface="Arial"/>
              </a:rPr>
              <a:t>xy</a:t>
            </a:r>
            <a:r>
              <a:rPr lang="en-US">
                <a:latin typeface="Arial"/>
                <a:ea typeface="ヒラギノ角ゴ Pro W3"/>
                <a:cs typeface="Arial"/>
              </a:rPr>
              <a:t> answers (from all countries)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Webinar and discussion - Russia</a:t>
            </a: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hr-HR">
                <a:latin typeface="Arial"/>
                <a:ea typeface="ヒラギノ角ゴ Pro W3"/>
                <a:cs typeface="Arial"/>
              </a:rPr>
              <a:t>Interview </a:t>
            </a:r>
            <a:r>
              <a:rPr lang="hr-HR" err="1">
                <a:latin typeface="Arial"/>
                <a:ea typeface="ヒラギノ角ゴ Pro W3"/>
                <a:cs typeface="Arial"/>
              </a:rPr>
              <a:t>with</a:t>
            </a:r>
            <a:r>
              <a:rPr lang="hr-HR">
                <a:latin typeface="Arial"/>
                <a:ea typeface="ヒラギノ角ゴ Pro W3"/>
                <a:cs typeface="Arial"/>
              </a:rPr>
              <a:t> </a:t>
            </a:r>
            <a:r>
              <a:rPr lang="hr-HR" err="1">
                <a:latin typeface="Arial"/>
                <a:ea typeface="ヒラギノ角ゴ Pro W3"/>
                <a:cs typeface="Arial"/>
              </a:rPr>
              <a:t>former</a:t>
            </a:r>
            <a:r>
              <a:rPr lang="hr-HR">
                <a:latin typeface="Arial"/>
                <a:ea typeface="ヒラギノ角ゴ Pro W3"/>
                <a:cs typeface="Arial"/>
              </a:rPr>
              <a:t> </a:t>
            </a:r>
            <a:r>
              <a:rPr lang="hr-HR" err="1">
                <a:latin typeface="Arial"/>
                <a:ea typeface="ヒラギノ角ゴ Pro W3"/>
                <a:cs typeface="Arial"/>
              </a:rPr>
              <a:t>target</a:t>
            </a:r>
            <a:r>
              <a:rPr lang="hr-HR">
                <a:latin typeface="Arial"/>
                <a:ea typeface="ヒラギノ角ゴ Pro W3"/>
                <a:cs typeface="Arial"/>
              </a:rPr>
              <a:t> </a:t>
            </a:r>
            <a:r>
              <a:rPr lang="hr-HR" err="1">
                <a:latin typeface="Arial"/>
                <a:ea typeface="ヒラギノ角ゴ Pro W3"/>
                <a:cs typeface="Arial"/>
              </a:rPr>
              <a:t>companies</a:t>
            </a:r>
            <a:r>
              <a:rPr lang="hr-HR">
                <a:latin typeface="Arial"/>
                <a:ea typeface="ヒラギノ角ゴ Pro W3"/>
                <a:cs typeface="Arial"/>
              </a:rPr>
              <a:t> (</a:t>
            </a:r>
            <a:r>
              <a:rPr lang="hr-HR" err="1">
                <a:latin typeface="Arial"/>
                <a:ea typeface="ヒラギノ角ゴ Pro W3"/>
                <a:cs typeface="Arial"/>
              </a:rPr>
              <a:t>Autodoc</a:t>
            </a:r>
            <a:r>
              <a:rPr lang="hr-HR">
                <a:latin typeface="Arial"/>
                <a:ea typeface="ヒラギノ角ゴ Pro W3"/>
                <a:cs typeface="Arial"/>
              </a:rPr>
              <a:t>, MDM, Tusgsal) </a:t>
            </a:r>
            <a:endParaRPr lang="en-US">
              <a:latin typeface="Arial"/>
              <a:ea typeface="ヒラギノ角ゴ Pro W3"/>
              <a:cs typeface="Arial"/>
            </a:endParaRPr>
          </a:p>
          <a:p>
            <a:endParaRPr lang="ru-RU">
              <a:cs typeface="Arial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AC5E31-368D-4BDA-B010-4448EBD4963F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98450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b="1">
                <a:latin typeface="Arial"/>
                <a:ea typeface="ヒラギノ角ゴ Pro W3"/>
                <a:cs typeface="Arial"/>
              </a:rPr>
              <a:t>1. Why we decided to go with the Q?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to get an idea, how known is this model/tool, is it used in practice?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To see, how companies (in practice) are prepared for the crisis?</a:t>
            </a: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hr-HR">
                <a:latin typeface="Arial"/>
                <a:ea typeface="ヒラギノ角ゴ Pro W3"/>
                <a:cs typeface="Arial"/>
              </a:rPr>
              <a:t>to </a:t>
            </a:r>
            <a:r>
              <a:rPr lang="hr-HR" err="1">
                <a:latin typeface="Arial"/>
                <a:ea typeface="ヒラギノ角ゴ Pro W3"/>
                <a:cs typeface="Arial"/>
              </a:rPr>
              <a:t>identify</a:t>
            </a:r>
            <a:r>
              <a:rPr lang="hr-HR">
                <a:latin typeface="Arial"/>
                <a:ea typeface="ヒラギノ角ゴ Pro W3"/>
                <a:cs typeface="Arial"/>
              </a:rPr>
              <a:t> (</a:t>
            </a:r>
            <a:r>
              <a:rPr lang="hr-HR" err="1">
                <a:latin typeface="Arial"/>
                <a:ea typeface="ヒラギノ角ゴ Pro W3"/>
                <a:cs typeface="Arial"/>
              </a:rPr>
              <a:t>syncronize</a:t>
            </a:r>
            <a:r>
              <a:rPr lang="hr-HR">
                <a:latin typeface="Arial"/>
                <a:ea typeface="ヒラギノ角ゴ Pro W3"/>
                <a:cs typeface="Arial"/>
              </a:rPr>
              <a:t>) </a:t>
            </a:r>
            <a:r>
              <a:rPr lang="hr-HR" err="1">
                <a:latin typeface="Arial"/>
                <a:ea typeface="ヒラギノ角ゴ Pro W3"/>
                <a:cs typeface="Arial"/>
              </a:rPr>
              <a:t>existing</a:t>
            </a:r>
            <a:r>
              <a:rPr lang="hr-HR">
                <a:latin typeface="Arial"/>
                <a:ea typeface="ヒラギノ角ゴ Pro W3"/>
                <a:cs typeface="Arial"/>
              </a:rPr>
              <a:t> BM </a:t>
            </a:r>
            <a:endParaRPr lang="en-US">
              <a:latin typeface="Arial"/>
              <a:ea typeface="ヒラギノ角ゴ Pro W3"/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hr-HR">
                <a:latin typeface="Arial"/>
                <a:ea typeface="ヒラギノ角ゴ Pro W3"/>
                <a:cs typeface="Arial"/>
              </a:rPr>
              <a:t>to </a:t>
            </a:r>
            <a:r>
              <a:rPr lang="hr-HR" err="1">
                <a:latin typeface="Arial"/>
                <a:ea typeface="ヒラギノ角ゴ Pro W3"/>
                <a:cs typeface="Arial"/>
              </a:rPr>
              <a:t>find</a:t>
            </a:r>
            <a:r>
              <a:rPr lang="hr-HR">
                <a:latin typeface="Arial"/>
                <a:ea typeface="ヒラギノ角ゴ Pro W3"/>
                <a:cs typeface="Arial"/>
              </a:rPr>
              <a:t> </a:t>
            </a:r>
            <a:r>
              <a:rPr lang="hr-HR" err="1">
                <a:latin typeface="Arial"/>
                <a:ea typeface="ヒラギノ角ゴ Pro W3"/>
                <a:cs typeface="Arial"/>
              </a:rPr>
              <a:t>ideas</a:t>
            </a:r>
            <a:r>
              <a:rPr lang="hr-HR">
                <a:latin typeface="Arial"/>
                <a:ea typeface="ヒラギノ角ゴ Pro W3"/>
                <a:cs typeface="Arial"/>
              </a:rPr>
              <a:t> to </a:t>
            </a:r>
            <a:r>
              <a:rPr lang="hr-HR" err="1">
                <a:latin typeface="Arial"/>
                <a:ea typeface="ヒラギノ角ゴ Pro W3"/>
                <a:cs typeface="Arial"/>
              </a:rPr>
              <a:t>transform</a:t>
            </a:r>
            <a:r>
              <a:rPr lang="hr-HR">
                <a:latin typeface="Arial"/>
                <a:ea typeface="ヒラギノ角ゴ Pro W3"/>
                <a:cs typeface="Arial"/>
              </a:rPr>
              <a:t> BM</a:t>
            </a:r>
            <a:endParaRPr lang="en-US">
              <a:latin typeface="Arial"/>
              <a:ea typeface="ヒラギノ角ゴ Pro W3"/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to gather more experience on this topic</a:t>
            </a: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And, on the other hand, to promote BMC and the Controlling role </a:t>
            </a:r>
            <a:endParaRPr lang="en-US"/>
          </a:p>
          <a:p>
            <a:pPr marL="800100" lvl="1" indent="-342900">
              <a:spcBef>
                <a:spcPct val="0"/>
              </a:spcBef>
              <a:buFont typeface="Arial,Sans-Serif"/>
              <a:buChar char="•"/>
            </a:pPr>
            <a:endParaRPr lang="en-US"/>
          </a:p>
          <a:p>
            <a:pPr>
              <a:spcBef>
                <a:spcPct val="0"/>
              </a:spcBef>
            </a:pPr>
            <a:r>
              <a:rPr lang="en-US" b="1">
                <a:latin typeface="Arial"/>
                <a:ea typeface="ヒラギノ角ゴ Pro W3"/>
                <a:cs typeface="Arial"/>
              </a:rPr>
              <a:t>2. Our steps:</a:t>
            </a:r>
            <a:r>
              <a:rPr lang="en-US">
                <a:latin typeface="Arial"/>
                <a:ea typeface="ヒラギノ角ゴ Pro W3"/>
                <a:cs typeface="Arial"/>
              </a:rPr>
              <a:t> </a:t>
            </a: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First we all have done a small research on this topic and discussed it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We prepared a small presentation to understand better and to agree on terminology (as you see it)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Prepare a questionnaire according to 9 areas of BMC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Target companies/persons: 5 countries, our clients, our participants, known companies/managers (personal approach)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Separately, each of us prepared "introduction seminar" and invitation to fill the Q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LinkedIn and Facebook promotion and invitation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Result: </a:t>
            </a:r>
            <a:r>
              <a:rPr lang="en-US" err="1">
                <a:latin typeface="Arial"/>
                <a:ea typeface="ヒラギノ角ゴ Pro W3"/>
                <a:cs typeface="Arial"/>
              </a:rPr>
              <a:t>xy</a:t>
            </a:r>
            <a:r>
              <a:rPr lang="en-US">
                <a:latin typeface="Arial"/>
                <a:ea typeface="ヒラギノ角ゴ Pro W3"/>
                <a:cs typeface="Arial"/>
              </a:rPr>
              <a:t> answers (from all countries)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Webinar and discussion - Russia</a:t>
            </a: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hr-HR">
                <a:latin typeface="Arial"/>
                <a:ea typeface="ヒラギノ角ゴ Pro W3"/>
                <a:cs typeface="Arial"/>
              </a:rPr>
              <a:t>Interview </a:t>
            </a:r>
            <a:r>
              <a:rPr lang="hr-HR" err="1">
                <a:latin typeface="Arial"/>
                <a:ea typeface="ヒラギノ角ゴ Pro W3"/>
                <a:cs typeface="Arial"/>
              </a:rPr>
              <a:t>with</a:t>
            </a:r>
            <a:r>
              <a:rPr lang="hr-HR">
                <a:latin typeface="Arial"/>
                <a:ea typeface="ヒラギノ角ゴ Pro W3"/>
                <a:cs typeface="Arial"/>
              </a:rPr>
              <a:t> </a:t>
            </a:r>
            <a:r>
              <a:rPr lang="hr-HR" err="1">
                <a:latin typeface="Arial"/>
                <a:ea typeface="ヒラギノ角ゴ Pro W3"/>
                <a:cs typeface="Arial"/>
              </a:rPr>
              <a:t>former</a:t>
            </a:r>
            <a:r>
              <a:rPr lang="hr-HR">
                <a:latin typeface="Arial"/>
                <a:ea typeface="ヒラギノ角ゴ Pro W3"/>
                <a:cs typeface="Arial"/>
              </a:rPr>
              <a:t> </a:t>
            </a:r>
            <a:r>
              <a:rPr lang="hr-HR" err="1">
                <a:latin typeface="Arial"/>
                <a:ea typeface="ヒラギノ角ゴ Pro W3"/>
                <a:cs typeface="Arial"/>
              </a:rPr>
              <a:t>target</a:t>
            </a:r>
            <a:r>
              <a:rPr lang="hr-HR">
                <a:latin typeface="Arial"/>
                <a:ea typeface="ヒラギノ角ゴ Pro W3"/>
                <a:cs typeface="Arial"/>
              </a:rPr>
              <a:t> </a:t>
            </a:r>
            <a:r>
              <a:rPr lang="hr-HR" err="1">
                <a:latin typeface="Arial"/>
                <a:ea typeface="ヒラギノ角ゴ Pro W3"/>
                <a:cs typeface="Arial"/>
              </a:rPr>
              <a:t>companies</a:t>
            </a:r>
            <a:r>
              <a:rPr lang="hr-HR">
                <a:latin typeface="Arial"/>
                <a:ea typeface="ヒラギノ角ゴ Pro W3"/>
                <a:cs typeface="Arial"/>
              </a:rPr>
              <a:t> (</a:t>
            </a:r>
            <a:r>
              <a:rPr lang="hr-HR" err="1">
                <a:latin typeface="Arial"/>
                <a:ea typeface="ヒラギノ角ゴ Pro W3"/>
                <a:cs typeface="Arial"/>
              </a:rPr>
              <a:t>Autodoc</a:t>
            </a:r>
            <a:r>
              <a:rPr lang="hr-HR">
                <a:latin typeface="Arial"/>
                <a:ea typeface="ヒラギノ角ゴ Pro W3"/>
                <a:cs typeface="Arial"/>
              </a:rPr>
              <a:t>, MDM, Tusgsal) </a:t>
            </a:r>
            <a:endParaRPr lang="en-US">
              <a:latin typeface="Arial"/>
              <a:ea typeface="ヒラギノ角ゴ Pro W3"/>
              <a:cs typeface="Arial"/>
            </a:endParaRPr>
          </a:p>
          <a:p>
            <a:endParaRPr lang="ru-RU">
              <a:cs typeface="Arial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AC5E31-368D-4BDA-B010-4448EBD4963F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55874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b="1">
                <a:latin typeface="Arial"/>
                <a:ea typeface="ヒラギノ角ゴ Pro W3"/>
                <a:cs typeface="Arial"/>
              </a:rPr>
              <a:t>1. Why we decided to go with the Q?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to get an idea, how known is this model/tool, is it used in practice?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To see, how companies (in practice) are prepared for the crisis?</a:t>
            </a: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hr-HR">
                <a:latin typeface="Arial"/>
                <a:ea typeface="ヒラギノ角ゴ Pro W3"/>
                <a:cs typeface="Arial"/>
              </a:rPr>
              <a:t>to </a:t>
            </a:r>
            <a:r>
              <a:rPr lang="hr-HR" err="1">
                <a:latin typeface="Arial"/>
                <a:ea typeface="ヒラギノ角ゴ Pro W3"/>
                <a:cs typeface="Arial"/>
              </a:rPr>
              <a:t>identify</a:t>
            </a:r>
            <a:r>
              <a:rPr lang="hr-HR">
                <a:latin typeface="Arial"/>
                <a:ea typeface="ヒラギノ角ゴ Pro W3"/>
                <a:cs typeface="Arial"/>
              </a:rPr>
              <a:t> (</a:t>
            </a:r>
            <a:r>
              <a:rPr lang="hr-HR" err="1">
                <a:latin typeface="Arial"/>
                <a:ea typeface="ヒラギノ角ゴ Pro W3"/>
                <a:cs typeface="Arial"/>
              </a:rPr>
              <a:t>syncronize</a:t>
            </a:r>
            <a:r>
              <a:rPr lang="hr-HR">
                <a:latin typeface="Arial"/>
                <a:ea typeface="ヒラギノ角ゴ Pro W3"/>
                <a:cs typeface="Arial"/>
              </a:rPr>
              <a:t>) </a:t>
            </a:r>
            <a:r>
              <a:rPr lang="hr-HR" err="1">
                <a:latin typeface="Arial"/>
                <a:ea typeface="ヒラギノ角ゴ Pro W3"/>
                <a:cs typeface="Arial"/>
              </a:rPr>
              <a:t>existing</a:t>
            </a:r>
            <a:r>
              <a:rPr lang="hr-HR">
                <a:latin typeface="Arial"/>
                <a:ea typeface="ヒラギノ角ゴ Pro W3"/>
                <a:cs typeface="Arial"/>
              </a:rPr>
              <a:t> BM </a:t>
            </a:r>
            <a:endParaRPr lang="en-US">
              <a:latin typeface="Arial"/>
              <a:ea typeface="ヒラギノ角ゴ Pro W3"/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hr-HR">
                <a:latin typeface="Arial"/>
                <a:ea typeface="ヒラギノ角ゴ Pro W3"/>
                <a:cs typeface="Arial"/>
              </a:rPr>
              <a:t>to </a:t>
            </a:r>
            <a:r>
              <a:rPr lang="hr-HR" err="1">
                <a:latin typeface="Arial"/>
                <a:ea typeface="ヒラギノ角ゴ Pro W3"/>
                <a:cs typeface="Arial"/>
              </a:rPr>
              <a:t>find</a:t>
            </a:r>
            <a:r>
              <a:rPr lang="hr-HR">
                <a:latin typeface="Arial"/>
                <a:ea typeface="ヒラギノ角ゴ Pro W3"/>
                <a:cs typeface="Arial"/>
              </a:rPr>
              <a:t> </a:t>
            </a:r>
            <a:r>
              <a:rPr lang="hr-HR" err="1">
                <a:latin typeface="Arial"/>
                <a:ea typeface="ヒラギノ角ゴ Pro W3"/>
                <a:cs typeface="Arial"/>
              </a:rPr>
              <a:t>ideas</a:t>
            </a:r>
            <a:r>
              <a:rPr lang="hr-HR">
                <a:latin typeface="Arial"/>
                <a:ea typeface="ヒラギノ角ゴ Pro W3"/>
                <a:cs typeface="Arial"/>
              </a:rPr>
              <a:t> to </a:t>
            </a:r>
            <a:r>
              <a:rPr lang="hr-HR" err="1">
                <a:latin typeface="Arial"/>
                <a:ea typeface="ヒラギノ角ゴ Pro W3"/>
                <a:cs typeface="Arial"/>
              </a:rPr>
              <a:t>transform</a:t>
            </a:r>
            <a:r>
              <a:rPr lang="hr-HR">
                <a:latin typeface="Arial"/>
                <a:ea typeface="ヒラギノ角ゴ Pro W3"/>
                <a:cs typeface="Arial"/>
              </a:rPr>
              <a:t> BM</a:t>
            </a:r>
            <a:endParaRPr lang="en-US">
              <a:latin typeface="Arial"/>
              <a:ea typeface="ヒラギノ角ゴ Pro W3"/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to gather more experience on this topic</a:t>
            </a: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And, on the other hand, to promote BMC and the Controlling role </a:t>
            </a:r>
            <a:endParaRPr lang="en-US"/>
          </a:p>
          <a:p>
            <a:pPr marL="800100" lvl="1" indent="-342900">
              <a:spcBef>
                <a:spcPct val="0"/>
              </a:spcBef>
              <a:buFont typeface="Arial,Sans-Serif"/>
              <a:buChar char="•"/>
            </a:pPr>
            <a:endParaRPr lang="en-US"/>
          </a:p>
          <a:p>
            <a:pPr>
              <a:spcBef>
                <a:spcPct val="0"/>
              </a:spcBef>
            </a:pPr>
            <a:r>
              <a:rPr lang="en-US" b="1">
                <a:latin typeface="Arial"/>
                <a:ea typeface="ヒラギノ角ゴ Pro W3"/>
                <a:cs typeface="Arial"/>
              </a:rPr>
              <a:t>2. Our steps:</a:t>
            </a:r>
            <a:r>
              <a:rPr lang="en-US">
                <a:latin typeface="Arial"/>
                <a:ea typeface="ヒラギノ角ゴ Pro W3"/>
                <a:cs typeface="Arial"/>
              </a:rPr>
              <a:t> </a:t>
            </a: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First we all have done a small research on this topic and discussed it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We prepared a small presentation to understand better and to agree on terminology (as you see it)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Prepare a questionnaire according to 9 areas of BMC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Target companies/persons: 5 countries, our clients, our participants, known companies/managers (personal approach)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Separately, each of us prepared "introduction seminar" and invitation to fill the Q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LinkedIn and Facebook promotion and invitation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Result: </a:t>
            </a:r>
            <a:r>
              <a:rPr lang="en-US" err="1">
                <a:latin typeface="Arial"/>
                <a:ea typeface="ヒラギノ角ゴ Pro W3"/>
                <a:cs typeface="Arial"/>
              </a:rPr>
              <a:t>xy</a:t>
            </a:r>
            <a:r>
              <a:rPr lang="en-US">
                <a:latin typeface="Arial"/>
                <a:ea typeface="ヒラギノ角ゴ Pro W3"/>
                <a:cs typeface="Arial"/>
              </a:rPr>
              <a:t> answers (from all countries)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Webinar and discussion - Russia</a:t>
            </a: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hr-HR">
                <a:latin typeface="Arial"/>
                <a:ea typeface="ヒラギノ角ゴ Pro W3"/>
                <a:cs typeface="Arial"/>
              </a:rPr>
              <a:t>Interview </a:t>
            </a:r>
            <a:r>
              <a:rPr lang="hr-HR" err="1">
                <a:latin typeface="Arial"/>
                <a:ea typeface="ヒラギノ角ゴ Pro W3"/>
                <a:cs typeface="Arial"/>
              </a:rPr>
              <a:t>with</a:t>
            </a:r>
            <a:r>
              <a:rPr lang="hr-HR">
                <a:latin typeface="Arial"/>
                <a:ea typeface="ヒラギノ角ゴ Pro W3"/>
                <a:cs typeface="Arial"/>
              </a:rPr>
              <a:t> </a:t>
            </a:r>
            <a:r>
              <a:rPr lang="hr-HR" err="1">
                <a:latin typeface="Arial"/>
                <a:ea typeface="ヒラギノ角ゴ Pro W3"/>
                <a:cs typeface="Arial"/>
              </a:rPr>
              <a:t>former</a:t>
            </a:r>
            <a:r>
              <a:rPr lang="hr-HR">
                <a:latin typeface="Arial"/>
                <a:ea typeface="ヒラギノ角ゴ Pro W3"/>
                <a:cs typeface="Arial"/>
              </a:rPr>
              <a:t> </a:t>
            </a:r>
            <a:r>
              <a:rPr lang="hr-HR" err="1">
                <a:latin typeface="Arial"/>
                <a:ea typeface="ヒラギノ角ゴ Pro W3"/>
                <a:cs typeface="Arial"/>
              </a:rPr>
              <a:t>target</a:t>
            </a:r>
            <a:r>
              <a:rPr lang="hr-HR">
                <a:latin typeface="Arial"/>
                <a:ea typeface="ヒラギノ角ゴ Pro W3"/>
                <a:cs typeface="Arial"/>
              </a:rPr>
              <a:t> </a:t>
            </a:r>
            <a:r>
              <a:rPr lang="hr-HR" err="1">
                <a:latin typeface="Arial"/>
                <a:ea typeface="ヒラギノ角ゴ Pro W3"/>
                <a:cs typeface="Arial"/>
              </a:rPr>
              <a:t>companies</a:t>
            </a:r>
            <a:r>
              <a:rPr lang="hr-HR">
                <a:latin typeface="Arial"/>
                <a:ea typeface="ヒラギノ角ゴ Pro W3"/>
                <a:cs typeface="Arial"/>
              </a:rPr>
              <a:t> (</a:t>
            </a:r>
            <a:r>
              <a:rPr lang="hr-HR" err="1">
                <a:latin typeface="Arial"/>
                <a:ea typeface="ヒラギノ角ゴ Pro W3"/>
                <a:cs typeface="Arial"/>
              </a:rPr>
              <a:t>Autodoc</a:t>
            </a:r>
            <a:r>
              <a:rPr lang="hr-HR">
                <a:latin typeface="Arial"/>
                <a:ea typeface="ヒラギノ角ゴ Pro W3"/>
                <a:cs typeface="Arial"/>
              </a:rPr>
              <a:t>, MDM, Tusgsal) </a:t>
            </a:r>
            <a:endParaRPr lang="en-US">
              <a:latin typeface="Arial"/>
              <a:ea typeface="ヒラギノ角ゴ Pro W3"/>
              <a:cs typeface="Arial"/>
            </a:endParaRPr>
          </a:p>
          <a:p>
            <a:endParaRPr lang="ru-RU">
              <a:cs typeface="Arial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AC5E31-368D-4BDA-B010-4448EBD4963F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4960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b="1">
                <a:latin typeface="Arial"/>
                <a:ea typeface="ヒラギノ角ゴ Pro W3"/>
                <a:cs typeface="Arial"/>
              </a:rPr>
              <a:t>1. Why we decided to go with the Q?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to get an idea, how known is this model/tool, is it used in practice?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To see, how companies (in practice) are prepared for the crisis?</a:t>
            </a: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hr-HR">
                <a:latin typeface="Arial"/>
                <a:ea typeface="ヒラギノ角ゴ Pro W3"/>
                <a:cs typeface="Arial"/>
              </a:rPr>
              <a:t>to </a:t>
            </a:r>
            <a:r>
              <a:rPr lang="hr-HR" err="1">
                <a:latin typeface="Arial"/>
                <a:ea typeface="ヒラギノ角ゴ Pro W3"/>
                <a:cs typeface="Arial"/>
              </a:rPr>
              <a:t>identify</a:t>
            </a:r>
            <a:r>
              <a:rPr lang="hr-HR">
                <a:latin typeface="Arial"/>
                <a:ea typeface="ヒラギノ角ゴ Pro W3"/>
                <a:cs typeface="Arial"/>
              </a:rPr>
              <a:t> (</a:t>
            </a:r>
            <a:r>
              <a:rPr lang="hr-HR" err="1">
                <a:latin typeface="Arial"/>
                <a:ea typeface="ヒラギノ角ゴ Pro W3"/>
                <a:cs typeface="Arial"/>
              </a:rPr>
              <a:t>syncronize</a:t>
            </a:r>
            <a:r>
              <a:rPr lang="hr-HR">
                <a:latin typeface="Arial"/>
                <a:ea typeface="ヒラギノ角ゴ Pro W3"/>
                <a:cs typeface="Arial"/>
              </a:rPr>
              <a:t>) </a:t>
            </a:r>
            <a:r>
              <a:rPr lang="hr-HR" err="1">
                <a:latin typeface="Arial"/>
                <a:ea typeface="ヒラギノ角ゴ Pro W3"/>
                <a:cs typeface="Arial"/>
              </a:rPr>
              <a:t>existing</a:t>
            </a:r>
            <a:r>
              <a:rPr lang="hr-HR">
                <a:latin typeface="Arial"/>
                <a:ea typeface="ヒラギノ角ゴ Pro W3"/>
                <a:cs typeface="Arial"/>
              </a:rPr>
              <a:t> BM </a:t>
            </a:r>
            <a:endParaRPr lang="en-US">
              <a:latin typeface="Arial"/>
              <a:ea typeface="ヒラギノ角ゴ Pro W3"/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hr-HR">
                <a:latin typeface="Arial"/>
                <a:ea typeface="ヒラギノ角ゴ Pro W3"/>
                <a:cs typeface="Arial"/>
              </a:rPr>
              <a:t>to </a:t>
            </a:r>
            <a:r>
              <a:rPr lang="hr-HR" err="1">
                <a:latin typeface="Arial"/>
                <a:ea typeface="ヒラギノ角ゴ Pro W3"/>
                <a:cs typeface="Arial"/>
              </a:rPr>
              <a:t>find</a:t>
            </a:r>
            <a:r>
              <a:rPr lang="hr-HR">
                <a:latin typeface="Arial"/>
                <a:ea typeface="ヒラギノ角ゴ Pro W3"/>
                <a:cs typeface="Arial"/>
              </a:rPr>
              <a:t> </a:t>
            </a:r>
            <a:r>
              <a:rPr lang="hr-HR" err="1">
                <a:latin typeface="Arial"/>
                <a:ea typeface="ヒラギノ角ゴ Pro W3"/>
                <a:cs typeface="Arial"/>
              </a:rPr>
              <a:t>ideas</a:t>
            </a:r>
            <a:r>
              <a:rPr lang="hr-HR">
                <a:latin typeface="Arial"/>
                <a:ea typeface="ヒラギノ角ゴ Pro W3"/>
                <a:cs typeface="Arial"/>
              </a:rPr>
              <a:t> to </a:t>
            </a:r>
            <a:r>
              <a:rPr lang="hr-HR" err="1">
                <a:latin typeface="Arial"/>
                <a:ea typeface="ヒラギノ角ゴ Pro W3"/>
                <a:cs typeface="Arial"/>
              </a:rPr>
              <a:t>transform</a:t>
            </a:r>
            <a:r>
              <a:rPr lang="hr-HR">
                <a:latin typeface="Arial"/>
                <a:ea typeface="ヒラギノ角ゴ Pro W3"/>
                <a:cs typeface="Arial"/>
              </a:rPr>
              <a:t> BM</a:t>
            </a:r>
            <a:endParaRPr lang="en-US">
              <a:latin typeface="Arial"/>
              <a:ea typeface="ヒラギノ角ゴ Pro W3"/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to gather more experience on this topic</a:t>
            </a: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And, on the other hand, to promote BMC and the Controlling role </a:t>
            </a:r>
            <a:endParaRPr lang="en-US"/>
          </a:p>
          <a:p>
            <a:pPr marL="800100" lvl="1" indent="-342900">
              <a:spcBef>
                <a:spcPct val="0"/>
              </a:spcBef>
              <a:buFont typeface="Arial,Sans-Serif"/>
              <a:buChar char="•"/>
            </a:pPr>
            <a:endParaRPr lang="en-US"/>
          </a:p>
          <a:p>
            <a:pPr>
              <a:spcBef>
                <a:spcPct val="0"/>
              </a:spcBef>
            </a:pPr>
            <a:r>
              <a:rPr lang="en-US" b="1">
                <a:latin typeface="Arial"/>
                <a:ea typeface="ヒラギノ角ゴ Pro W3"/>
                <a:cs typeface="Arial"/>
              </a:rPr>
              <a:t>2. Our steps:</a:t>
            </a:r>
            <a:r>
              <a:rPr lang="en-US">
                <a:latin typeface="Arial"/>
                <a:ea typeface="ヒラギノ角ゴ Pro W3"/>
                <a:cs typeface="Arial"/>
              </a:rPr>
              <a:t> </a:t>
            </a: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First we all have done a small research on this topic and discussed it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We prepared a small presentation to understand better and to agree on terminology (as you see it)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Prepare a questionnaire according to 9 areas of BMC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Target companies/persons: 5 countries, our clients, our participants, known companies/managers (personal approach)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Separately, each of us prepared "introduction seminar" and invitation to fill the Q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LinkedIn and Facebook promotion and invitation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Result: </a:t>
            </a:r>
            <a:r>
              <a:rPr lang="en-US" err="1">
                <a:latin typeface="Arial"/>
                <a:ea typeface="ヒラギノ角ゴ Pro W3"/>
                <a:cs typeface="Arial"/>
              </a:rPr>
              <a:t>xy</a:t>
            </a:r>
            <a:r>
              <a:rPr lang="en-US">
                <a:latin typeface="Arial"/>
                <a:ea typeface="ヒラギノ角ゴ Pro W3"/>
                <a:cs typeface="Arial"/>
              </a:rPr>
              <a:t> answers (from all countries)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Webinar and discussion - Russia</a:t>
            </a: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hr-HR">
                <a:latin typeface="Arial"/>
                <a:ea typeface="ヒラギノ角ゴ Pro W3"/>
                <a:cs typeface="Arial"/>
              </a:rPr>
              <a:t>Interview </a:t>
            </a:r>
            <a:r>
              <a:rPr lang="hr-HR" err="1">
                <a:latin typeface="Arial"/>
                <a:ea typeface="ヒラギノ角ゴ Pro W3"/>
                <a:cs typeface="Arial"/>
              </a:rPr>
              <a:t>with</a:t>
            </a:r>
            <a:r>
              <a:rPr lang="hr-HR">
                <a:latin typeface="Arial"/>
                <a:ea typeface="ヒラギノ角ゴ Pro W3"/>
                <a:cs typeface="Arial"/>
              </a:rPr>
              <a:t> </a:t>
            </a:r>
            <a:r>
              <a:rPr lang="hr-HR" err="1">
                <a:latin typeface="Arial"/>
                <a:ea typeface="ヒラギノ角ゴ Pro W3"/>
                <a:cs typeface="Arial"/>
              </a:rPr>
              <a:t>former</a:t>
            </a:r>
            <a:r>
              <a:rPr lang="hr-HR">
                <a:latin typeface="Arial"/>
                <a:ea typeface="ヒラギノ角ゴ Pro W3"/>
                <a:cs typeface="Arial"/>
              </a:rPr>
              <a:t> </a:t>
            </a:r>
            <a:r>
              <a:rPr lang="hr-HR" err="1">
                <a:latin typeface="Arial"/>
                <a:ea typeface="ヒラギノ角ゴ Pro W3"/>
                <a:cs typeface="Arial"/>
              </a:rPr>
              <a:t>target</a:t>
            </a:r>
            <a:r>
              <a:rPr lang="hr-HR">
                <a:latin typeface="Arial"/>
                <a:ea typeface="ヒラギノ角ゴ Pro W3"/>
                <a:cs typeface="Arial"/>
              </a:rPr>
              <a:t> </a:t>
            </a:r>
            <a:r>
              <a:rPr lang="hr-HR" err="1">
                <a:latin typeface="Arial"/>
                <a:ea typeface="ヒラギノ角ゴ Pro W3"/>
                <a:cs typeface="Arial"/>
              </a:rPr>
              <a:t>companies</a:t>
            </a:r>
            <a:r>
              <a:rPr lang="hr-HR">
                <a:latin typeface="Arial"/>
                <a:ea typeface="ヒラギノ角ゴ Pro W3"/>
                <a:cs typeface="Arial"/>
              </a:rPr>
              <a:t> (</a:t>
            </a:r>
            <a:r>
              <a:rPr lang="hr-HR" err="1">
                <a:latin typeface="Arial"/>
                <a:ea typeface="ヒラギノ角ゴ Pro W3"/>
                <a:cs typeface="Arial"/>
              </a:rPr>
              <a:t>Autodoc</a:t>
            </a:r>
            <a:r>
              <a:rPr lang="hr-HR">
                <a:latin typeface="Arial"/>
                <a:ea typeface="ヒラギノ角ゴ Pro W3"/>
                <a:cs typeface="Arial"/>
              </a:rPr>
              <a:t>, MDM, Tusgsal) </a:t>
            </a:r>
            <a:endParaRPr lang="en-US">
              <a:latin typeface="Arial"/>
              <a:ea typeface="ヒラギノ角ゴ Pro W3"/>
              <a:cs typeface="Arial"/>
            </a:endParaRPr>
          </a:p>
          <a:p>
            <a:endParaRPr lang="ru-RU">
              <a:cs typeface="Arial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AC5E31-368D-4BDA-B010-4448EBD4963F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33574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err="1">
                <a:latin typeface="Arial"/>
                <a:ea typeface="ヒラギノ角ゴ Pro W3"/>
                <a:cs typeface="Arial"/>
              </a:rPr>
              <a:t>What</a:t>
            </a:r>
            <a:r>
              <a:rPr lang="ru-RU" b="1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b="1" dirty="0" err="1">
                <a:latin typeface="Arial"/>
                <a:ea typeface="ヒラギノ角ゴ Pro W3"/>
                <a:cs typeface="Arial"/>
              </a:rPr>
              <a:t>would</a:t>
            </a:r>
            <a:r>
              <a:rPr lang="ru-RU" b="1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b="1" dirty="0" err="1">
                <a:latin typeface="Arial"/>
                <a:ea typeface="ヒラギノ角ゴ Pro W3"/>
                <a:cs typeface="Arial"/>
              </a:rPr>
              <a:t>you</a:t>
            </a:r>
            <a:r>
              <a:rPr lang="ru-RU" b="1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b="1" dirty="0" err="1">
                <a:latin typeface="Arial"/>
                <a:ea typeface="ヒラギノ角ゴ Pro W3"/>
                <a:cs typeface="Arial"/>
              </a:rPr>
              <a:t>have</a:t>
            </a:r>
            <a:r>
              <a:rPr lang="ru-RU" b="1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b="1" dirty="0" err="1">
                <a:latin typeface="Arial"/>
                <a:ea typeface="ヒラギノ角ゴ Pro W3"/>
                <a:cs typeface="Arial"/>
              </a:rPr>
              <a:t>done</a:t>
            </a:r>
            <a:r>
              <a:rPr lang="ru-RU" b="1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b="1" dirty="0" err="1">
                <a:latin typeface="Arial"/>
                <a:ea typeface="ヒラギノ角ゴ Pro W3"/>
                <a:cs typeface="Arial"/>
              </a:rPr>
              <a:t>differently</a:t>
            </a:r>
            <a:r>
              <a:rPr lang="ru-RU" b="1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b="1" dirty="0" err="1">
                <a:latin typeface="Arial"/>
                <a:ea typeface="ヒラギノ角ゴ Pro W3"/>
                <a:cs typeface="Arial"/>
              </a:rPr>
              <a:t>in</a:t>
            </a:r>
            <a:r>
              <a:rPr lang="ru-RU" b="1" dirty="0">
                <a:latin typeface="Arial"/>
                <a:ea typeface="ヒラギノ角ゴ Pro W3"/>
                <a:cs typeface="Arial"/>
              </a:rPr>
              <a:t> 2019 </a:t>
            </a:r>
            <a:r>
              <a:rPr lang="ru-RU" b="1" dirty="0" err="1">
                <a:latin typeface="Arial"/>
                <a:ea typeface="ヒラギノ角ゴ Pro W3"/>
                <a:cs typeface="Arial"/>
              </a:rPr>
              <a:t>if</a:t>
            </a:r>
            <a:r>
              <a:rPr lang="ru-RU" b="1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b="1" dirty="0" err="1">
                <a:latin typeface="Arial"/>
                <a:ea typeface="ヒラギノ角ゴ Pro W3"/>
                <a:cs typeface="Arial"/>
              </a:rPr>
              <a:t>you</a:t>
            </a:r>
            <a:r>
              <a:rPr lang="ru-RU" b="1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b="1" dirty="0" err="1">
                <a:latin typeface="Arial"/>
                <a:ea typeface="ヒラギノ角ゴ Pro W3"/>
                <a:cs typeface="Arial"/>
              </a:rPr>
              <a:t>had</a:t>
            </a:r>
            <a:r>
              <a:rPr lang="ru-RU" b="1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b="1" dirty="0" err="1">
                <a:latin typeface="Arial"/>
                <a:ea typeface="ヒラギノ角ゴ Pro W3"/>
                <a:cs typeface="Arial"/>
              </a:rPr>
              <a:t>known</a:t>
            </a:r>
            <a:r>
              <a:rPr lang="ru-RU" b="1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b="1" dirty="0" err="1">
                <a:latin typeface="Arial"/>
                <a:ea typeface="ヒラギノ角ゴ Pro W3"/>
                <a:cs typeface="Arial"/>
              </a:rPr>
              <a:t>about</a:t>
            </a:r>
            <a:r>
              <a:rPr lang="ru-RU" b="1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b="1" dirty="0" err="1">
                <a:latin typeface="Arial"/>
                <a:ea typeface="ヒラギノ角ゴ Pro W3"/>
                <a:cs typeface="Arial"/>
              </a:rPr>
              <a:t>the</a:t>
            </a:r>
            <a:r>
              <a:rPr lang="ru-RU" b="1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b="1" dirty="0" err="1">
                <a:latin typeface="Arial"/>
                <a:ea typeface="ヒラギノ角ゴ Pro W3"/>
                <a:cs typeface="Arial"/>
              </a:rPr>
              <a:t>upcoming</a:t>
            </a:r>
            <a:r>
              <a:rPr lang="ru-RU" b="1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b="1" dirty="0" err="1">
                <a:latin typeface="Arial"/>
                <a:ea typeface="ヒラギノ角ゴ Pro W3"/>
                <a:cs typeface="Arial"/>
              </a:rPr>
              <a:t>Coronavirus</a:t>
            </a:r>
            <a:r>
              <a:rPr lang="ru-RU" b="1" dirty="0">
                <a:latin typeface="Arial"/>
                <a:ea typeface="ヒラギノ角ゴ Pro W3"/>
                <a:cs typeface="Arial"/>
              </a:rPr>
              <a:t> COVID-19 </a:t>
            </a:r>
            <a:r>
              <a:rPr lang="ru-RU" b="1" dirty="0" err="1">
                <a:latin typeface="Arial"/>
                <a:ea typeface="ヒラギノ角ゴ Pro W3"/>
                <a:cs typeface="Arial"/>
              </a:rPr>
              <a:t>pandemic</a:t>
            </a:r>
            <a:r>
              <a:rPr lang="ru-RU" b="1" dirty="0">
                <a:latin typeface="Arial"/>
                <a:ea typeface="ヒラギノ角ゴ Pro W3"/>
                <a:cs typeface="Arial"/>
              </a:rPr>
              <a:t>?</a:t>
            </a:r>
            <a:endParaRPr lang="en-US" b="1" dirty="0">
              <a:latin typeface="Arial"/>
              <a:ea typeface="ヒラギノ角ゴ Pro W3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ru-RU" dirty="0" err="1">
                <a:latin typeface="Arial"/>
                <a:ea typeface="ヒラギノ角ゴ Pro W3"/>
                <a:cs typeface="Arial"/>
              </a:rPr>
              <a:t>Cut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the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salaries</a:t>
            </a:r>
            <a:r>
              <a:rPr lang="ru-RU" dirty="0">
                <a:latin typeface="Arial"/>
                <a:ea typeface="ヒラギノ角ゴ Pro W3"/>
                <a:cs typeface="Arial"/>
              </a:rPr>
              <a:t>,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accumulate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more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reserves</a:t>
            </a:r>
            <a:r>
              <a:rPr lang="ru-RU" dirty="0">
                <a:latin typeface="Arial"/>
                <a:ea typeface="ヒラギノ角ゴ Pro W3"/>
                <a:cs typeface="Arial"/>
              </a:rPr>
              <a:t>,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cut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noneffective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processes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and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fire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nonefficient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employees</a:t>
            </a:r>
            <a:r>
              <a:rPr lang="ru-RU" dirty="0">
                <a:latin typeface="Arial"/>
                <a:ea typeface="ヒラギノ角ゴ Pro W3"/>
                <a:cs typeface="Arial"/>
              </a:rPr>
              <a:t>, </a:t>
            </a:r>
            <a:endParaRPr lang="en-US" dirty="0">
              <a:latin typeface="Arial"/>
              <a:ea typeface="ヒラギノ角ゴ Pro W3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ru-RU" dirty="0" err="1">
                <a:latin typeface="Arial"/>
                <a:ea typeface="ヒラギノ角ゴ Pro W3"/>
                <a:cs typeface="Arial"/>
              </a:rPr>
              <a:t>work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more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closely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with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loyal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customers</a:t>
            </a:r>
            <a:r>
              <a:rPr lang="ru-RU" dirty="0">
                <a:latin typeface="Arial"/>
                <a:ea typeface="ヒラギノ角ゴ Pro W3"/>
                <a:cs typeface="Arial"/>
              </a:rPr>
              <a:t>,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get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better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foreign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specialists</a:t>
            </a:r>
            <a:r>
              <a:rPr lang="ru-RU" dirty="0">
                <a:latin typeface="Arial"/>
                <a:ea typeface="ヒラギノ角ゴ Pro W3"/>
                <a:cs typeface="Arial"/>
              </a:rPr>
              <a:t>,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start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online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sales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much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earlier</a:t>
            </a:r>
            <a:r>
              <a:rPr lang="ru-RU" dirty="0">
                <a:latin typeface="Arial"/>
                <a:ea typeface="ヒラギノ角ゴ Pro W3"/>
                <a:cs typeface="Arial"/>
              </a:rPr>
              <a:t>, </a:t>
            </a:r>
            <a:endParaRPr lang="en-US" dirty="0">
              <a:latin typeface="Arial"/>
              <a:ea typeface="ヒラギノ角ゴ Pro W3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ru-RU" dirty="0" err="1">
                <a:latin typeface="Arial"/>
                <a:ea typeface="ヒラギノ角ゴ Pro W3"/>
                <a:cs typeface="Arial"/>
              </a:rPr>
              <a:t>change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intensives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plan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for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sales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managers</a:t>
            </a:r>
            <a:r>
              <a:rPr lang="ru-RU" dirty="0">
                <a:latin typeface="Arial"/>
                <a:ea typeface="ヒラギノ角ゴ Pro W3"/>
                <a:cs typeface="Arial"/>
              </a:rPr>
              <a:t>, </a:t>
            </a:r>
            <a:endParaRPr lang="en-US" dirty="0">
              <a:latin typeface="Arial"/>
              <a:ea typeface="ヒラギノ角ゴ Pro W3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ru-RU" dirty="0" err="1">
                <a:latin typeface="Arial"/>
                <a:ea typeface="ヒラギノ角ゴ Pro W3"/>
                <a:cs typeface="Arial"/>
              </a:rPr>
              <a:t>buy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more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masks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cheap</a:t>
            </a:r>
            <a:r>
              <a:rPr lang="ru-RU" dirty="0">
                <a:latin typeface="Arial"/>
                <a:ea typeface="ヒラギノ角ゴ Pro W3"/>
                <a:cs typeface="Arial"/>
              </a:rPr>
              <a:t>,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buy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more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materials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cheap</a:t>
            </a:r>
            <a:r>
              <a:rPr lang="ru-RU" dirty="0">
                <a:latin typeface="Arial"/>
                <a:ea typeface="ヒラギノ角ゴ Pro W3"/>
                <a:cs typeface="Arial"/>
              </a:rPr>
              <a:t>, </a:t>
            </a:r>
            <a:endParaRPr lang="en-US" dirty="0">
              <a:latin typeface="Arial"/>
              <a:ea typeface="ヒラギノ角ゴ Pro W3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ru-RU" dirty="0" err="1">
                <a:latin typeface="Arial"/>
                <a:ea typeface="ヒラギノ角ゴ Pro W3"/>
                <a:cs typeface="Arial"/>
              </a:rPr>
              <a:t>deversify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my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services</a:t>
            </a:r>
            <a:r>
              <a:rPr lang="ru-RU" dirty="0">
                <a:latin typeface="Arial"/>
                <a:ea typeface="ヒラギノ角ゴ Pro W3"/>
                <a:cs typeface="Arial"/>
              </a:rPr>
              <a:t>,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going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to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end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user</a:t>
            </a:r>
            <a:r>
              <a:rPr lang="ru-RU" dirty="0">
                <a:latin typeface="Arial"/>
                <a:ea typeface="ヒラギノ角ゴ Pro W3"/>
                <a:cs typeface="Arial"/>
              </a:rPr>
              <a:t> (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buyer</a:t>
            </a:r>
            <a:r>
              <a:rPr lang="ru-RU" dirty="0">
                <a:latin typeface="Arial"/>
                <a:ea typeface="ヒラギノ角ゴ Pro W3"/>
                <a:cs typeface="Arial"/>
              </a:rPr>
              <a:t>), </a:t>
            </a:r>
            <a:endParaRPr lang="en-US" dirty="0">
              <a:latin typeface="Arial"/>
              <a:ea typeface="ヒラギノ角ゴ Pro W3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ru-RU" dirty="0" err="1">
                <a:latin typeface="Arial"/>
                <a:ea typeface="ヒラギノ角ゴ Pro W3"/>
                <a:cs typeface="Arial"/>
              </a:rPr>
              <a:t>renegotiate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office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and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warehouse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rent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contracts</a:t>
            </a:r>
            <a:r>
              <a:rPr lang="ru-RU" dirty="0">
                <a:latin typeface="Arial"/>
                <a:ea typeface="ヒラギノ角ゴ Pro W3"/>
                <a:cs typeface="Arial"/>
              </a:rPr>
              <a:t>,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do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online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store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year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ago</a:t>
            </a:r>
            <a:r>
              <a:rPr lang="ru-RU" dirty="0">
                <a:latin typeface="Arial"/>
                <a:ea typeface="ヒラギノ角ゴ Pro W3"/>
                <a:cs typeface="Arial"/>
              </a:rPr>
              <a:t>, </a:t>
            </a:r>
            <a:endParaRPr lang="en-US" dirty="0">
              <a:latin typeface="Arial"/>
              <a:ea typeface="ヒラギノ角ゴ Pro W3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ru-RU" dirty="0" err="1">
                <a:latin typeface="Arial"/>
                <a:ea typeface="ヒラギノ角ゴ Pro W3"/>
                <a:cs typeface="Arial"/>
              </a:rPr>
              <a:t>transfer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maximum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of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our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processes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into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online</a:t>
            </a:r>
            <a:endParaRPr lang="en-US" dirty="0">
              <a:latin typeface="Arial"/>
              <a:ea typeface="ヒラギノ角ゴ Pro W3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ru-RU" b="1" dirty="0" err="1">
                <a:latin typeface="Arial"/>
                <a:ea typeface="ヒラギノ角ゴ Pro W3"/>
                <a:cs typeface="Arial"/>
              </a:rPr>
              <a:t>buy</a:t>
            </a:r>
            <a:r>
              <a:rPr lang="ru-RU" b="1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b="1" dirty="0" err="1">
                <a:latin typeface="Arial"/>
                <a:ea typeface="ヒラギノ角ゴ Pro W3"/>
                <a:cs typeface="Arial"/>
              </a:rPr>
              <a:t>mask</a:t>
            </a:r>
            <a:r>
              <a:rPr lang="ru-RU" b="1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b="1" dirty="0" err="1">
                <a:latin typeface="Arial"/>
                <a:ea typeface="ヒラギノ角ゴ Pro W3"/>
                <a:cs typeface="Arial"/>
              </a:rPr>
              <a:t>in</a:t>
            </a:r>
            <a:r>
              <a:rPr lang="ru-RU" b="1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b="1" dirty="0" err="1">
                <a:latin typeface="Arial"/>
                <a:ea typeface="ヒラギノ角ゴ Pro W3"/>
                <a:cs typeface="Arial"/>
              </a:rPr>
              <a:t>advance</a:t>
            </a:r>
            <a:r>
              <a:rPr lang="ru-RU" b="1" dirty="0">
                <a:latin typeface="Arial"/>
                <a:ea typeface="ヒラギノ角ゴ Pro W3"/>
                <a:cs typeface="Arial"/>
              </a:rPr>
              <a:t>, </a:t>
            </a:r>
            <a:r>
              <a:rPr lang="ru-RU" b="1" dirty="0" err="1">
                <a:latin typeface="Arial"/>
                <a:ea typeface="ヒラギノ角ゴ Pro W3"/>
                <a:cs typeface="Arial"/>
              </a:rPr>
              <a:t>they</a:t>
            </a:r>
            <a:r>
              <a:rPr lang="ru-RU" b="1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b="1" dirty="0" err="1">
                <a:latin typeface="Arial"/>
                <a:ea typeface="ヒラギノ角ゴ Pro W3"/>
                <a:cs typeface="Arial"/>
              </a:rPr>
              <a:t>were</a:t>
            </a:r>
            <a:r>
              <a:rPr lang="ru-RU" b="1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b="1" dirty="0" err="1">
                <a:latin typeface="Arial"/>
                <a:ea typeface="ヒラギノ角ゴ Pro W3"/>
                <a:cs typeface="Arial"/>
              </a:rPr>
              <a:t>now</a:t>
            </a:r>
            <a:r>
              <a:rPr lang="ru-RU" b="1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b="1" dirty="0" err="1">
                <a:latin typeface="Arial"/>
                <a:ea typeface="ヒラギノ角ゴ Pro W3"/>
                <a:cs typeface="Arial"/>
              </a:rPr>
              <a:t>just</a:t>
            </a:r>
            <a:r>
              <a:rPr lang="ru-RU" b="1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b="1" dirty="0" err="1">
                <a:latin typeface="Arial"/>
                <a:ea typeface="ヒラギノ角ゴ Pro W3"/>
                <a:cs typeface="Arial"/>
              </a:rPr>
              <a:t>too</a:t>
            </a:r>
            <a:r>
              <a:rPr lang="ru-RU" b="1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b="1" dirty="0" err="1">
                <a:latin typeface="Arial"/>
                <a:ea typeface="ヒラギノ角ゴ Pro W3"/>
                <a:cs typeface="Arial"/>
              </a:rPr>
              <a:t>expensive</a:t>
            </a:r>
            <a:endParaRPr lang="ru-RU" b="1" dirty="0">
              <a:latin typeface="Arial"/>
              <a:ea typeface="ヒラギノ角ゴ Pro W3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ru-RU" dirty="0" err="1">
                <a:latin typeface="Arial"/>
                <a:ea typeface="ヒラギノ角ゴ Pro W3"/>
                <a:cs typeface="Arial"/>
              </a:rPr>
              <a:t>Put</a:t>
            </a:r>
            <a:r>
              <a:rPr lang="ru-RU" dirty="0">
                <a:latin typeface="Arial"/>
                <a:ea typeface="ヒラギノ角ゴ Pro W3"/>
                <a:cs typeface="Arial"/>
              </a:rPr>
              <a:t> 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digitalization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into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first</a:t>
            </a:r>
            <a:r>
              <a:rPr lang="ru-RU" dirty="0">
                <a:latin typeface="Arial"/>
                <a:ea typeface="ヒラギノ角ゴ Pro W3"/>
                <a:cs typeface="Arial"/>
              </a:rPr>
              <a:t> 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priority</a:t>
            </a:r>
            <a:endParaRPr lang="ru-RU" dirty="0">
              <a:latin typeface="Arial"/>
              <a:ea typeface="ヒラギノ角ゴ Pro W3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ru-RU" dirty="0" err="1">
                <a:latin typeface="Arial"/>
                <a:ea typeface="ヒラギノ角ゴ Pro W3"/>
                <a:cs typeface="Arial"/>
              </a:rPr>
              <a:t>Prepare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more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material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stock</a:t>
            </a:r>
            <a:endParaRPr lang="ru-RU" dirty="0">
              <a:latin typeface="Arial"/>
              <a:ea typeface="ヒラギノ角ゴ Pro W3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ru-RU" dirty="0" err="1">
                <a:latin typeface="Arial"/>
                <a:ea typeface="ヒラギノ角ゴ Pro W3"/>
                <a:cs typeface="Arial"/>
              </a:rPr>
              <a:t>practiced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partial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b="1" dirty="0" err="1">
                <a:latin typeface="Arial"/>
                <a:ea typeface="ヒラギノ角ゴ Pro W3"/>
                <a:cs typeface="Arial"/>
              </a:rPr>
              <a:t>work</a:t>
            </a:r>
            <a:r>
              <a:rPr lang="ru-RU" b="1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b="1" dirty="0" err="1">
                <a:latin typeface="Arial"/>
                <a:ea typeface="ヒラギノ角ゴ Pro W3"/>
                <a:cs typeface="Arial"/>
              </a:rPr>
              <a:t>from</a:t>
            </a:r>
            <a:r>
              <a:rPr lang="ru-RU" b="1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b="1" dirty="0" err="1">
                <a:latin typeface="Arial"/>
                <a:ea typeface="ヒラギノ角ゴ Pro W3"/>
                <a:cs typeface="Arial"/>
              </a:rPr>
              <a:t>home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before</a:t>
            </a:r>
            <a:endParaRPr lang="ru-RU" dirty="0">
              <a:latin typeface="Arial"/>
              <a:ea typeface="ヒラギノ角ゴ Pro W3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ru-RU" dirty="0" err="1">
                <a:latin typeface="Arial"/>
                <a:ea typeface="ヒラギノ角ゴ Pro W3"/>
                <a:cs typeface="Arial"/>
              </a:rPr>
              <a:t>More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attention</a:t>
            </a:r>
            <a:r>
              <a:rPr lang="ru-RU" dirty="0">
                <a:latin typeface="Arial"/>
                <a:ea typeface="ヒラギノ角ゴ Pro W3"/>
                <a:cs typeface="Arial"/>
              </a:rPr>
              <a:t> 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to</a:t>
            </a:r>
            <a:r>
              <a:rPr lang="ru-RU" dirty="0">
                <a:latin typeface="Arial"/>
                <a:ea typeface="ヒラギノ角ゴ Pro W3"/>
                <a:cs typeface="Arial"/>
              </a:rPr>
              <a:t> 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online</a:t>
            </a:r>
            <a:r>
              <a:rPr lang="ru-RU" dirty="0">
                <a:latin typeface="Arial"/>
                <a:ea typeface="ヒラギノ角ゴ Pro W3"/>
                <a:cs typeface="Arial"/>
              </a:rPr>
              <a:t> 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store</a:t>
            </a:r>
            <a:endParaRPr lang="ru-RU" dirty="0">
              <a:latin typeface="Arial"/>
              <a:ea typeface="ヒラギノ角ゴ Pro W3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ru-RU" dirty="0" err="1">
                <a:latin typeface="Arial"/>
                <a:ea typeface="ヒラギノ角ゴ Pro W3"/>
                <a:cs typeface="Arial"/>
              </a:rPr>
              <a:t>Release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unprofitable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brands</a:t>
            </a:r>
            <a:endParaRPr lang="ru-RU" dirty="0">
              <a:latin typeface="Arial"/>
              <a:ea typeface="ヒラギノ角ゴ Pro W3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ru-RU" dirty="0" err="1">
                <a:latin typeface="Arial"/>
                <a:ea typeface="ヒラギノ角ゴ Pro W3"/>
                <a:cs typeface="Arial"/>
              </a:rPr>
              <a:t>Models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for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cash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flow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and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liquidity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calculation</a:t>
            </a:r>
            <a:endParaRPr lang="ru-RU" dirty="0">
              <a:latin typeface="Arial"/>
              <a:ea typeface="ヒラギノ角ゴ Pro W3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ru-RU" dirty="0" err="1">
                <a:latin typeface="Arial"/>
                <a:ea typeface="ヒラギノ角ゴ Pro W3"/>
                <a:cs typeface="Arial"/>
              </a:rPr>
              <a:t>Capex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on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calling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systems</a:t>
            </a:r>
            <a:r>
              <a:rPr lang="ru-RU" dirty="0">
                <a:latin typeface="Arial"/>
                <a:ea typeface="ヒラギノ角ゴ Pro W3"/>
                <a:cs typeface="Arial"/>
              </a:rPr>
              <a:t> ,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specific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Video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Conference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training</a:t>
            </a:r>
            <a:r>
              <a:rPr lang="ru-RU" dirty="0">
                <a:latin typeface="Arial"/>
                <a:ea typeface="ヒラギノ角ゴ Pro W3"/>
                <a:cs typeface="Arial"/>
              </a:rPr>
              <a:t>.</a:t>
            </a:r>
            <a:endParaRPr lang="ru-RU" dirty="0"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ru-RU" dirty="0" err="1">
                <a:latin typeface="Arial"/>
                <a:ea typeface="ヒラギノ角ゴ Pro W3"/>
                <a:cs typeface="Arial"/>
              </a:rPr>
              <a:t>Anticipation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and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quick</a:t>
            </a:r>
            <a:r>
              <a:rPr lang="ru-RU" dirty="0">
                <a:latin typeface="Arial"/>
                <a:ea typeface="ヒラギノ角ゴ Pro W3"/>
                <a:cs typeface="Arial"/>
              </a:rPr>
              <a:t> </a:t>
            </a:r>
            <a:r>
              <a:rPr lang="ru-RU" dirty="0" err="1">
                <a:latin typeface="Arial"/>
                <a:ea typeface="ヒラギノ角ゴ Pro W3"/>
                <a:cs typeface="Arial"/>
              </a:rPr>
              <a:t>reaction</a:t>
            </a:r>
            <a:r>
              <a:rPr lang="ru-RU" dirty="0">
                <a:latin typeface="Arial"/>
                <a:ea typeface="ヒラギノ角ゴ Pro W3"/>
                <a:cs typeface="Arial"/>
              </a:rPr>
              <a:t>.</a:t>
            </a:r>
            <a:endParaRPr lang="ru-RU" dirty="0">
              <a:cs typeface="Arial"/>
            </a:endParaRPr>
          </a:p>
          <a:p>
            <a:endParaRPr lang="ru-RU" dirty="0">
              <a:cs typeface="Arial"/>
            </a:endParaRPr>
          </a:p>
          <a:p>
            <a:endParaRPr lang="ru-RU" dirty="0">
              <a:cs typeface="Arial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AC5E31-368D-4BDA-B010-4448EBD4963F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98761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b="1" dirty="0">
                <a:latin typeface="Arial"/>
                <a:ea typeface="ヒラギノ角ゴ Pro W3"/>
                <a:cs typeface="Arial"/>
              </a:rPr>
              <a:t>we choose Business Model Canvas/BMC</a:t>
            </a:r>
            <a:endParaRPr lang="en-US" dirty="0"/>
          </a:p>
          <a:p>
            <a:pPr marL="628650" lvl="1" indent="-171450">
              <a:spcBef>
                <a:spcPct val="0"/>
              </a:spcBef>
              <a:buFont typeface="Arial,Sans-Serif"/>
              <a:buChar char="•"/>
            </a:pPr>
            <a:r>
              <a:rPr lang="en-US" dirty="0">
                <a:latin typeface="Arial"/>
                <a:ea typeface="ヒラギノ角ゴ Pro W3"/>
                <a:cs typeface="Arial"/>
              </a:rPr>
              <a:t> as a really "proper and easy to use" tool </a:t>
            </a:r>
          </a:p>
          <a:p>
            <a:pPr marL="628650" lvl="1" indent="-171450">
              <a:spcBef>
                <a:spcPct val="0"/>
              </a:spcBef>
              <a:buFont typeface="Arial,Sans-Serif"/>
              <a:buChar char="•"/>
            </a:pPr>
            <a:r>
              <a:rPr lang="en-US" dirty="0">
                <a:latin typeface="Arial"/>
                <a:ea typeface="ヒラギノ角ゴ Pro W3"/>
                <a:cs typeface="Arial"/>
              </a:rPr>
              <a:t> we have heard, but never really "used" it </a:t>
            </a:r>
          </a:p>
          <a:p>
            <a:pPr marL="628650" lvl="1" indent="-171450">
              <a:spcBef>
                <a:spcPct val="0"/>
              </a:spcBef>
              <a:buFont typeface="Arial,Sans-Serif"/>
              <a:buChar char="•"/>
            </a:pPr>
            <a:r>
              <a:rPr lang="en-US" dirty="0">
                <a:latin typeface="Arial"/>
                <a:ea typeface="ヒラギノ角ゴ Pro W3"/>
                <a:cs typeface="Arial"/>
              </a:rPr>
              <a:t> we want to understand the difference between BM and Canvas</a:t>
            </a:r>
          </a:p>
          <a:p>
            <a:pPr marL="628650" lvl="1" indent="-171450">
              <a:spcBef>
                <a:spcPct val="0"/>
              </a:spcBef>
              <a:buFont typeface="Arial,Sans-Serif"/>
              <a:buChar char="•"/>
            </a:pPr>
            <a:r>
              <a:rPr lang="en-US" dirty="0">
                <a:latin typeface="Arial"/>
                <a:ea typeface="ヒラギノ角ゴ Pro W3"/>
                <a:cs typeface="Arial"/>
              </a:rPr>
              <a:t> we want to know more to use it properly (educate ourselves)</a:t>
            </a:r>
          </a:p>
          <a:p>
            <a:pPr marL="628650" lvl="1" indent="-171450">
              <a:spcBef>
                <a:spcPct val="0"/>
              </a:spcBef>
              <a:buFont typeface="Arial,Sans-Serif"/>
              <a:buChar char="•"/>
            </a:pPr>
            <a:r>
              <a:rPr lang="en-US" dirty="0">
                <a:latin typeface="Arial"/>
                <a:ea typeface="ヒラギノ角ゴ Pro W3"/>
                <a:cs typeface="Arial"/>
              </a:rPr>
              <a:t> we want to learn more about controlling role in Business Modelling</a:t>
            </a:r>
          </a:p>
          <a:p>
            <a:pPr marL="628650" lvl="1" indent="-171450">
              <a:spcBef>
                <a:spcPct val="0"/>
              </a:spcBef>
              <a:buFont typeface="Arial,Sans-Serif"/>
              <a:buChar char="•"/>
            </a:pPr>
            <a:r>
              <a:rPr lang="en-US" dirty="0">
                <a:latin typeface="Arial"/>
                <a:ea typeface="ヒラギノ角ゴ Pro W3"/>
                <a:cs typeface="Arial"/>
              </a:rPr>
              <a:t> we decided to use BMC as our basic and we built on it</a:t>
            </a:r>
          </a:p>
          <a:p>
            <a:pPr marL="628650" lvl="1" indent="-171450">
              <a:spcBef>
                <a:spcPct val="0"/>
              </a:spcBef>
              <a:buFont typeface="Arial,Sans-Serif"/>
              <a:buChar char="•"/>
            </a:pPr>
            <a:r>
              <a:rPr lang="en-US" dirty="0">
                <a:latin typeface="Arial"/>
                <a:ea typeface="ヒラギノ角ゴ Pro W3"/>
                <a:cs typeface="Arial"/>
              </a:rPr>
              <a:t> questionnaire on BMC basis</a:t>
            </a:r>
          </a:p>
          <a:p>
            <a:endParaRPr lang="ru-RU" dirty="0">
              <a:cs typeface="Arial"/>
            </a:endParaRPr>
          </a:p>
          <a:p>
            <a:pPr>
              <a:spcBef>
                <a:spcPct val="0"/>
              </a:spcBef>
            </a:pPr>
            <a:r>
              <a:rPr lang="en-US" b="1" dirty="0">
                <a:latin typeface="Arial"/>
                <a:ea typeface="ヒラギノ角ゴ Pro W3"/>
                <a:cs typeface="Arial"/>
              </a:rPr>
              <a:t>we created a Questionnaire</a:t>
            </a:r>
          </a:p>
          <a:p>
            <a:pPr marL="628650" lvl="1" indent="-171450">
              <a:spcBef>
                <a:spcPct val="0"/>
              </a:spcBef>
              <a:buFont typeface="Arial,Sans-Serif"/>
              <a:buChar char="•"/>
            </a:pPr>
            <a:r>
              <a:rPr lang="en-US" dirty="0">
                <a:latin typeface="Arial"/>
                <a:ea typeface="ヒラギノ角ゴ Pro W3"/>
                <a:cs typeface="Arial"/>
              </a:rPr>
              <a:t> Self education on BMC topic and later discussion</a:t>
            </a:r>
          </a:p>
          <a:p>
            <a:pPr marL="628650" lvl="1" indent="-171450">
              <a:spcBef>
                <a:spcPct val="0"/>
              </a:spcBef>
              <a:buFont typeface="Arial,Sans-Serif"/>
              <a:buChar char="•"/>
            </a:pPr>
            <a:r>
              <a:rPr lang="en-US" dirty="0">
                <a:latin typeface="Arial"/>
                <a:ea typeface="ヒラギノ角ゴ Pro W3"/>
                <a:cs typeface="Arial"/>
              </a:rPr>
              <a:t> We wrote all the BMC questions and ranked them</a:t>
            </a:r>
          </a:p>
          <a:p>
            <a:pPr marL="628650" lvl="1" indent="-171450">
              <a:spcBef>
                <a:spcPct val="0"/>
              </a:spcBef>
              <a:buFont typeface="Arial,Sans-Serif"/>
              <a:buChar char="•"/>
            </a:pPr>
            <a:r>
              <a:rPr lang="en-US" dirty="0">
                <a:latin typeface="Arial"/>
                <a:ea typeface="ヒラギノ角ゴ Pro W3"/>
                <a:cs typeface="Arial"/>
              </a:rPr>
              <a:t> Later we agreed to promote Questionnaire as entry ticket to out free webinar </a:t>
            </a:r>
          </a:p>
          <a:p>
            <a:endParaRPr lang="ru-RU" dirty="0">
              <a:cs typeface="Arial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AC5E31-368D-4BDA-B010-4448EBD4963F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2472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b="1" dirty="0">
                <a:latin typeface="Arial"/>
                <a:ea typeface="ヒラギノ角ゴ Pro W3"/>
                <a:cs typeface="Arial"/>
              </a:rPr>
              <a:t>we choose Business Model Canvas/BMC</a:t>
            </a:r>
            <a:endParaRPr lang="en-US" dirty="0"/>
          </a:p>
          <a:p>
            <a:pPr marL="628650" lvl="1" indent="-171450">
              <a:spcBef>
                <a:spcPct val="0"/>
              </a:spcBef>
              <a:buFont typeface="Arial,Sans-Serif"/>
              <a:buChar char="•"/>
            </a:pPr>
            <a:r>
              <a:rPr lang="en-US" dirty="0">
                <a:latin typeface="Arial"/>
                <a:ea typeface="ヒラギノ角ゴ Pro W3"/>
                <a:cs typeface="Arial"/>
              </a:rPr>
              <a:t> as a really "proper and easy to use" tool </a:t>
            </a:r>
          </a:p>
          <a:p>
            <a:pPr marL="628650" lvl="1" indent="-171450">
              <a:spcBef>
                <a:spcPct val="0"/>
              </a:spcBef>
              <a:buFont typeface="Arial,Sans-Serif"/>
              <a:buChar char="•"/>
            </a:pPr>
            <a:r>
              <a:rPr lang="en-US" dirty="0">
                <a:latin typeface="Arial"/>
                <a:ea typeface="ヒラギノ角ゴ Pro W3"/>
                <a:cs typeface="Arial"/>
              </a:rPr>
              <a:t> we have heard, but never really "used" it </a:t>
            </a:r>
          </a:p>
          <a:p>
            <a:pPr marL="628650" lvl="1" indent="-171450">
              <a:spcBef>
                <a:spcPct val="0"/>
              </a:spcBef>
              <a:buFont typeface="Arial,Sans-Serif"/>
              <a:buChar char="•"/>
            </a:pPr>
            <a:r>
              <a:rPr lang="en-US" dirty="0">
                <a:latin typeface="Arial"/>
                <a:ea typeface="ヒラギノ角ゴ Pro W3"/>
                <a:cs typeface="Arial"/>
              </a:rPr>
              <a:t> we want to understand the difference between BM and Canvas</a:t>
            </a:r>
          </a:p>
          <a:p>
            <a:pPr marL="628650" lvl="1" indent="-171450">
              <a:spcBef>
                <a:spcPct val="0"/>
              </a:spcBef>
              <a:buFont typeface="Arial,Sans-Serif"/>
              <a:buChar char="•"/>
            </a:pPr>
            <a:r>
              <a:rPr lang="en-US" dirty="0">
                <a:latin typeface="Arial"/>
                <a:ea typeface="ヒラギノ角ゴ Pro W3"/>
                <a:cs typeface="Arial"/>
              </a:rPr>
              <a:t> we want to know more to use it properly (educate ourselves)</a:t>
            </a:r>
          </a:p>
          <a:p>
            <a:pPr marL="628650" lvl="1" indent="-171450">
              <a:spcBef>
                <a:spcPct val="0"/>
              </a:spcBef>
              <a:buFont typeface="Arial,Sans-Serif"/>
              <a:buChar char="•"/>
            </a:pPr>
            <a:r>
              <a:rPr lang="en-US" dirty="0">
                <a:latin typeface="Arial"/>
                <a:ea typeface="ヒラギノ角ゴ Pro W3"/>
                <a:cs typeface="Arial"/>
              </a:rPr>
              <a:t> we want to learn more about controlling role in Business Modelling</a:t>
            </a:r>
          </a:p>
          <a:p>
            <a:pPr marL="628650" lvl="1" indent="-171450">
              <a:spcBef>
                <a:spcPct val="0"/>
              </a:spcBef>
              <a:buFont typeface="Arial,Sans-Serif"/>
              <a:buChar char="•"/>
            </a:pPr>
            <a:r>
              <a:rPr lang="en-US" dirty="0">
                <a:latin typeface="Arial"/>
                <a:ea typeface="ヒラギノ角ゴ Pro W3"/>
                <a:cs typeface="Arial"/>
              </a:rPr>
              <a:t> we decided to use BMC as our basic and we built on it</a:t>
            </a:r>
          </a:p>
          <a:p>
            <a:pPr marL="628650" lvl="1" indent="-171450">
              <a:spcBef>
                <a:spcPct val="0"/>
              </a:spcBef>
              <a:buFont typeface="Arial,Sans-Serif"/>
              <a:buChar char="•"/>
            </a:pPr>
            <a:r>
              <a:rPr lang="en-US" dirty="0">
                <a:latin typeface="Arial"/>
                <a:ea typeface="ヒラギノ角ゴ Pro W3"/>
                <a:cs typeface="Arial"/>
              </a:rPr>
              <a:t> questionnaire on BMC basis</a:t>
            </a:r>
          </a:p>
          <a:p>
            <a:endParaRPr lang="ru-RU" dirty="0">
              <a:cs typeface="Arial"/>
            </a:endParaRPr>
          </a:p>
          <a:p>
            <a:pPr>
              <a:spcBef>
                <a:spcPct val="0"/>
              </a:spcBef>
            </a:pPr>
            <a:r>
              <a:rPr lang="en-US" b="1" dirty="0">
                <a:latin typeface="Arial"/>
                <a:ea typeface="ヒラギノ角ゴ Pro W3"/>
                <a:cs typeface="Arial"/>
              </a:rPr>
              <a:t>we created a Questionnaire</a:t>
            </a:r>
          </a:p>
          <a:p>
            <a:pPr marL="628650" lvl="1" indent="-171450">
              <a:spcBef>
                <a:spcPct val="0"/>
              </a:spcBef>
              <a:buFont typeface="Arial,Sans-Serif"/>
              <a:buChar char="•"/>
            </a:pPr>
            <a:r>
              <a:rPr lang="en-US" dirty="0">
                <a:latin typeface="Arial"/>
                <a:ea typeface="ヒラギノ角ゴ Pro W3"/>
                <a:cs typeface="Arial"/>
              </a:rPr>
              <a:t> Self education on BMC topic and later discussion</a:t>
            </a:r>
          </a:p>
          <a:p>
            <a:pPr marL="628650" lvl="1" indent="-171450">
              <a:spcBef>
                <a:spcPct val="0"/>
              </a:spcBef>
              <a:buFont typeface="Arial,Sans-Serif"/>
              <a:buChar char="•"/>
            </a:pPr>
            <a:r>
              <a:rPr lang="en-US" dirty="0">
                <a:latin typeface="Arial"/>
                <a:ea typeface="ヒラギノ角ゴ Pro W3"/>
                <a:cs typeface="Arial"/>
              </a:rPr>
              <a:t> We wrote all the BMC questions and ranked them</a:t>
            </a:r>
          </a:p>
          <a:p>
            <a:pPr marL="628650" lvl="1" indent="-171450">
              <a:spcBef>
                <a:spcPct val="0"/>
              </a:spcBef>
              <a:buFont typeface="Arial,Sans-Serif"/>
              <a:buChar char="•"/>
            </a:pPr>
            <a:r>
              <a:rPr lang="en-US" dirty="0">
                <a:latin typeface="Arial"/>
                <a:ea typeface="ヒラギノ角ゴ Pro W3"/>
                <a:cs typeface="Arial"/>
              </a:rPr>
              <a:t> Later we agreed to promote Questionnaire as entry ticket to out free webinar </a:t>
            </a:r>
          </a:p>
          <a:p>
            <a:endParaRPr lang="ru-RU" dirty="0">
              <a:cs typeface="Arial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AC5E31-368D-4BDA-B010-4448EBD4963F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7709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AC5E31-368D-4BDA-B010-4448EBD4963F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13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AC5E31-368D-4BDA-B010-4448EBD4963F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4442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AC5E31-368D-4BDA-B010-4448EBD4963F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5625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cs typeface="Arial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AC5E31-368D-4BDA-B010-4448EBD4963F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81666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AC5E31-368D-4BDA-B010-4448EBD4963F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95819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b="1">
                <a:latin typeface="Arial"/>
                <a:ea typeface="ヒラギノ角ゴ Pro W3"/>
                <a:cs typeface="Arial"/>
              </a:rPr>
              <a:t>1. Why we decided to go with the Q?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to get an idea, how known is this model/tool, is it used in practice?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To see, how companies (in practice) are prepared for the crisis?</a:t>
            </a: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hr-HR">
                <a:latin typeface="Arial"/>
                <a:ea typeface="ヒラギノ角ゴ Pro W3"/>
                <a:cs typeface="Arial"/>
              </a:rPr>
              <a:t>to </a:t>
            </a:r>
            <a:r>
              <a:rPr lang="hr-HR" err="1">
                <a:latin typeface="Arial"/>
                <a:ea typeface="ヒラギノ角ゴ Pro W3"/>
                <a:cs typeface="Arial"/>
              </a:rPr>
              <a:t>identify</a:t>
            </a:r>
            <a:r>
              <a:rPr lang="hr-HR">
                <a:latin typeface="Arial"/>
                <a:ea typeface="ヒラギノ角ゴ Pro W3"/>
                <a:cs typeface="Arial"/>
              </a:rPr>
              <a:t> (</a:t>
            </a:r>
            <a:r>
              <a:rPr lang="hr-HR" err="1">
                <a:latin typeface="Arial"/>
                <a:ea typeface="ヒラギノ角ゴ Pro W3"/>
                <a:cs typeface="Arial"/>
              </a:rPr>
              <a:t>syncronize</a:t>
            </a:r>
            <a:r>
              <a:rPr lang="hr-HR">
                <a:latin typeface="Arial"/>
                <a:ea typeface="ヒラギノ角ゴ Pro W3"/>
                <a:cs typeface="Arial"/>
              </a:rPr>
              <a:t>) </a:t>
            </a:r>
            <a:r>
              <a:rPr lang="hr-HR" err="1">
                <a:latin typeface="Arial"/>
                <a:ea typeface="ヒラギノ角ゴ Pro W3"/>
                <a:cs typeface="Arial"/>
              </a:rPr>
              <a:t>existing</a:t>
            </a:r>
            <a:r>
              <a:rPr lang="hr-HR">
                <a:latin typeface="Arial"/>
                <a:ea typeface="ヒラギノ角ゴ Pro W3"/>
                <a:cs typeface="Arial"/>
              </a:rPr>
              <a:t> BM </a:t>
            </a:r>
            <a:endParaRPr lang="en-US">
              <a:latin typeface="Arial"/>
              <a:ea typeface="ヒラギノ角ゴ Pro W3"/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hr-HR">
                <a:latin typeface="Arial"/>
                <a:ea typeface="ヒラギノ角ゴ Pro W3"/>
                <a:cs typeface="Arial"/>
              </a:rPr>
              <a:t>to </a:t>
            </a:r>
            <a:r>
              <a:rPr lang="hr-HR" err="1">
                <a:latin typeface="Arial"/>
                <a:ea typeface="ヒラギノ角ゴ Pro W3"/>
                <a:cs typeface="Arial"/>
              </a:rPr>
              <a:t>find</a:t>
            </a:r>
            <a:r>
              <a:rPr lang="hr-HR">
                <a:latin typeface="Arial"/>
                <a:ea typeface="ヒラギノ角ゴ Pro W3"/>
                <a:cs typeface="Arial"/>
              </a:rPr>
              <a:t> </a:t>
            </a:r>
            <a:r>
              <a:rPr lang="hr-HR" err="1">
                <a:latin typeface="Arial"/>
                <a:ea typeface="ヒラギノ角ゴ Pro W3"/>
                <a:cs typeface="Arial"/>
              </a:rPr>
              <a:t>ideas</a:t>
            </a:r>
            <a:r>
              <a:rPr lang="hr-HR">
                <a:latin typeface="Arial"/>
                <a:ea typeface="ヒラギノ角ゴ Pro W3"/>
                <a:cs typeface="Arial"/>
              </a:rPr>
              <a:t> to </a:t>
            </a:r>
            <a:r>
              <a:rPr lang="hr-HR" err="1">
                <a:latin typeface="Arial"/>
                <a:ea typeface="ヒラギノ角ゴ Pro W3"/>
                <a:cs typeface="Arial"/>
              </a:rPr>
              <a:t>transform</a:t>
            </a:r>
            <a:r>
              <a:rPr lang="hr-HR">
                <a:latin typeface="Arial"/>
                <a:ea typeface="ヒラギノ角ゴ Pro W3"/>
                <a:cs typeface="Arial"/>
              </a:rPr>
              <a:t> BM</a:t>
            </a:r>
            <a:endParaRPr lang="en-US">
              <a:latin typeface="Arial"/>
              <a:ea typeface="ヒラギノ角ゴ Pro W3"/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to gather more experience on this topic</a:t>
            </a: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And, on the other hand, to promote BMC and the Controlling role </a:t>
            </a:r>
            <a:endParaRPr lang="en-US"/>
          </a:p>
          <a:p>
            <a:pPr marL="800100" lvl="1" indent="-342900">
              <a:spcBef>
                <a:spcPct val="0"/>
              </a:spcBef>
              <a:buFont typeface="Arial,Sans-Serif"/>
              <a:buChar char="•"/>
            </a:pPr>
            <a:endParaRPr lang="en-US"/>
          </a:p>
          <a:p>
            <a:pPr>
              <a:spcBef>
                <a:spcPct val="0"/>
              </a:spcBef>
            </a:pPr>
            <a:r>
              <a:rPr lang="en-US" b="1">
                <a:latin typeface="Arial"/>
                <a:ea typeface="ヒラギノ角ゴ Pro W3"/>
                <a:cs typeface="Arial"/>
              </a:rPr>
              <a:t>2. Our steps:</a:t>
            </a:r>
            <a:r>
              <a:rPr lang="en-US">
                <a:latin typeface="Arial"/>
                <a:ea typeface="ヒラギノ角ゴ Pro W3"/>
                <a:cs typeface="Arial"/>
              </a:rPr>
              <a:t> </a:t>
            </a: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First we all have done a small research on this topic and discussed it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We prepared a small presentation to understand better and to agree on terminology (as you see it)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Prepare a questionnaire according to 9 areas of BMC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Target companies/persons: 5 countries, our clients, our participants, known companies/managers (personal approach)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Separately, each of us prepared "introduction seminar" and invitation to fill the Q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LinkedIn and Facebook promotion and invitation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Result: </a:t>
            </a:r>
            <a:r>
              <a:rPr lang="en-US" err="1">
                <a:latin typeface="Arial"/>
                <a:ea typeface="ヒラギノ角ゴ Pro W3"/>
                <a:cs typeface="Arial"/>
              </a:rPr>
              <a:t>xy</a:t>
            </a:r>
            <a:r>
              <a:rPr lang="en-US">
                <a:latin typeface="Arial"/>
                <a:ea typeface="ヒラギノ角ゴ Pro W3"/>
                <a:cs typeface="Arial"/>
              </a:rPr>
              <a:t> answers (from all countries)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Webinar and discussion - Russia</a:t>
            </a: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hr-HR">
                <a:latin typeface="Arial"/>
                <a:ea typeface="ヒラギノ角ゴ Pro W3"/>
                <a:cs typeface="Arial"/>
              </a:rPr>
              <a:t>Interview </a:t>
            </a:r>
            <a:r>
              <a:rPr lang="hr-HR" err="1">
                <a:latin typeface="Arial"/>
                <a:ea typeface="ヒラギノ角ゴ Pro W3"/>
                <a:cs typeface="Arial"/>
              </a:rPr>
              <a:t>with</a:t>
            </a:r>
            <a:r>
              <a:rPr lang="hr-HR">
                <a:latin typeface="Arial"/>
                <a:ea typeface="ヒラギノ角ゴ Pro W3"/>
                <a:cs typeface="Arial"/>
              </a:rPr>
              <a:t> </a:t>
            </a:r>
            <a:r>
              <a:rPr lang="hr-HR" err="1">
                <a:latin typeface="Arial"/>
                <a:ea typeface="ヒラギノ角ゴ Pro W3"/>
                <a:cs typeface="Arial"/>
              </a:rPr>
              <a:t>former</a:t>
            </a:r>
            <a:r>
              <a:rPr lang="hr-HR">
                <a:latin typeface="Arial"/>
                <a:ea typeface="ヒラギノ角ゴ Pro W3"/>
                <a:cs typeface="Arial"/>
              </a:rPr>
              <a:t> </a:t>
            </a:r>
            <a:r>
              <a:rPr lang="hr-HR" err="1">
                <a:latin typeface="Arial"/>
                <a:ea typeface="ヒラギノ角ゴ Pro W3"/>
                <a:cs typeface="Arial"/>
              </a:rPr>
              <a:t>target</a:t>
            </a:r>
            <a:r>
              <a:rPr lang="hr-HR">
                <a:latin typeface="Arial"/>
                <a:ea typeface="ヒラギノ角ゴ Pro W3"/>
                <a:cs typeface="Arial"/>
              </a:rPr>
              <a:t> </a:t>
            </a:r>
            <a:r>
              <a:rPr lang="hr-HR" err="1">
                <a:latin typeface="Arial"/>
                <a:ea typeface="ヒラギノ角ゴ Pro W3"/>
                <a:cs typeface="Arial"/>
              </a:rPr>
              <a:t>companies</a:t>
            </a:r>
            <a:r>
              <a:rPr lang="hr-HR">
                <a:latin typeface="Arial"/>
                <a:ea typeface="ヒラギノ角ゴ Pro W3"/>
                <a:cs typeface="Arial"/>
              </a:rPr>
              <a:t> (</a:t>
            </a:r>
            <a:r>
              <a:rPr lang="hr-HR" err="1">
                <a:latin typeface="Arial"/>
                <a:ea typeface="ヒラギノ角ゴ Pro W3"/>
                <a:cs typeface="Arial"/>
              </a:rPr>
              <a:t>Autodoc</a:t>
            </a:r>
            <a:r>
              <a:rPr lang="hr-HR">
                <a:latin typeface="Arial"/>
                <a:ea typeface="ヒラギノ角ゴ Pro W3"/>
                <a:cs typeface="Arial"/>
              </a:rPr>
              <a:t>, MDM, Tusgsal) </a:t>
            </a:r>
            <a:endParaRPr lang="en-US">
              <a:latin typeface="Arial"/>
              <a:ea typeface="ヒラギノ角ゴ Pro W3"/>
              <a:cs typeface="Arial"/>
            </a:endParaRPr>
          </a:p>
          <a:p>
            <a:endParaRPr lang="ru-RU">
              <a:cs typeface="Arial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AC5E31-368D-4BDA-B010-4448EBD4963F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5668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b="1">
                <a:latin typeface="Arial"/>
                <a:ea typeface="ヒラギノ角ゴ Pro W3"/>
                <a:cs typeface="Arial"/>
              </a:rPr>
              <a:t>1. Why we decided to go with the Q?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to get an idea, how known is this model/tool, is it used in practice?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To see, how companies (in practice) are prepared for the crisis?</a:t>
            </a: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hr-HR">
                <a:latin typeface="Arial"/>
                <a:ea typeface="ヒラギノ角ゴ Pro W3"/>
                <a:cs typeface="Arial"/>
              </a:rPr>
              <a:t>to </a:t>
            </a:r>
            <a:r>
              <a:rPr lang="hr-HR" err="1">
                <a:latin typeface="Arial"/>
                <a:ea typeface="ヒラギノ角ゴ Pro W3"/>
                <a:cs typeface="Arial"/>
              </a:rPr>
              <a:t>identify</a:t>
            </a:r>
            <a:r>
              <a:rPr lang="hr-HR">
                <a:latin typeface="Arial"/>
                <a:ea typeface="ヒラギノ角ゴ Pro W3"/>
                <a:cs typeface="Arial"/>
              </a:rPr>
              <a:t> (</a:t>
            </a:r>
            <a:r>
              <a:rPr lang="hr-HR" err="1">
                <a:latin typeface="Arial"/>
                <a:ea typeface="ヒラギノ角ゴ Pro W3"/>
                <a:cs typeface="Arial"/>
              </a:rPr>
              <a:t>syncronize</a:t>
            </a:r>
            <a:r>
              <a:rPr lang="hr-HR">
                <a:latin typeface="Arial"/>
                <a:ea typeface="ヒラギノ角ゴ Pro W3"/>
                <a:cs typeface="Arial"/>
              </a:rPr>
              <a:t>) </a:t>
            </a:r>
            <a:r>
              <a:rPr lang="hr-HR" err="1">
                <a:latin typeface="Arial"/>
                <a:ea typeface="ヒラギノ角ゴ Pro W3"/>
                <a:cs typeface="Arial"/>
              </a:rPr>
              <a:t>existing</a:t>
            </a:r>
            <a:r>
              <a:rPr lang="hr-HR">
                <a:latin typeface="Arial"/>
                <a:ea typeface="ヒラギノ角ゴ Pro W3"/>
                <a:cs typeface="Arial"/>
              </a:rPr>
              <a:t> BM </a:t>
            </a:r>
            <a:endParaRPr lang="en-US">
              <a:latin typeface="Arial"/>
              <a:ea typeface="ヒラギノ角ゴ Pro W3"/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hr-HR">
                <a:latin typeface="Arial"/>
                <a:ea typeface="ヒラギノ角ゴ Pro W3"/>
                <a:cs typeface="Arial"/>
              </a:rPr>
              <a:t>to </a:t>
            </a:r>
            <a:r>
              <a:rPr lang="hr-HR" err="1">
                <a:latin typeface="Arial"/>
                <a:ea typeface="ヒラギノ角ゴ Pro W3"/>
                <a:cs typeface="Arial"/>
              </a:rPr>
              <a:t>find</a:t>
            </a:r>
            <a:r>
              <a:rPr lang="hr-HR">
                <a:latin typeface="Arial"/>
                <a:ea typeface="ヒラギノ角ゴ Pro W3"/>
                <a:cs typeface="Arial"/>
              </a:rPr>
              <a:t> </a:t>
            </a:r>
            <a:r>
              <a:rPr lang="hr-HR" err="1">
                <a:latin typeface="Arial"/>
                <a:ea typeface="ヒラギノ角ゴ Pro W3"/>
                <a:cs typeface="Arial"/>
              </a:rPr>
              <a:t>ideas</a:t>
            </a:r>
            <a:r>
              <a:rPr lang="hr-HR">
                <a:latin typeface="Arial"/>
                <a:ea typeface="ヒラギノ角ゴ Pro W3"/>
                <a:cs typeface="Arial"/>
              </a:rPr>
              <a:t> to </a:t>
            </a:r>
            <a:r>
              <a:rPr lang="hr-HR" err="1">
                <a:latin typeface="Arial"/>
                <a:ea typeface="ヒラギノ角ゴ Pro W3"/>
                <a:cs typeface="Arial"/>
              </a:rPr>
              <a:t>transform</a:t>
            </a:r>
            <a:r>
              <a:rPr lang="hr-HR">
                <a:latin typeface="Arial"/>
                <a:ea typeface="ヒラギノ角ゴ Pro W3"/>
                <a:cs typeface="Arial"/>
              </a:rPr>
              <a:t> BM</a:t>
            </a:r>
            <a:endParaRPr lang="en-US">
              <a:latin typeface="Arial"/>
              <a:ea typeface="ヒラギノ角ゴ Pro W3"/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to gather more experience on this topic</a:t>
            </a: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And, on the other hand, to promote BMC and the Controlling role </a:t>
            </a:r>
            <a:endParaRPr lang="en-US"/>
          </a:p>
          <a:p>
            <a:pPr marL="800100" lvl="1" indent="-342900">
              <a:spcBef>
                <a:spcPct val="0"/>
              </a:spcBef>
              <a:buFont typeface="Arial,Sans-Serif"/>
              <a:buChar char="•"/>
            </a:pPr>
            <a:endParaRPr lang="en-US"/>
          </a:p>
          <a:p>
            <a:pPr>
              <a:spcBef>
                <a:spcPct val="0"/>
              </a:spcBef>
            </a:pPr>
            <a:r>
              <a:rPr lang="en-US" b="1">
                <a:latin typeface="Arial"/>
                <a:ea typeface="ヒラギノ角ゴ Pro W3"/>
                <a:cs typeface="Arial"/>
              </a:rPr>
              <a:t>2. Our steps:</a:t>
            </a:r>
            <a:r>
              <a:rPr lang="en-US">
                <a:latin typeface="Arial"/>
                <a:ea typeface="ヒラギノ角ゴ Pro W3"/>
                <a:cs typeface="Arial"/>
              </a:rPr>
              <a:t> </a:t>
            </a: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First we all have done a small research on this topic and discussed it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We prepared a small presentation to understand better and to agree on terminology (as you see it)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Prepare a questionnaire according to 9 areas of BMC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Target companies/persons: 5 countries, our clients, our participants, known companies/managers (personal approach)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Separately, each of us prepared "introduction seminar" and invitation to fill the Q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LinkedIn and Facebook promotion and invitation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Result: </a:t>
            </a:r>
            <a:r>
              <a:rPr lang="en-US" err="1">
                <a:latin typeface="Arial"/>
                <a:ea typeface="ヒラギノ角ゴ Pro W3"/>
                <a:cs typeface="Arial"/>
              </a:rPr>
              <a:t>xy</a:t>
            </a:r>
            <a:r>
              <a:rPr lang="en-US">
                <a:latin typeface="Arial"/>
                <a:ea typeface="ヒラギノ角ゴ Pro W3"/>
                <a:cs typeface="Arial"/>
              </a:rPr>
              <a:t> answers (from all countries)</a:t>
            </a:r>
            <a:endParaRPr lang="en-US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>
                <a:latin typeface="Arial"/>
                <a:ea typeface="ヒラギノ角ゴ Pro W3"/>
                <a:cs typeface="Arial"/>
              </a:rPr>
              <a:t>Webinar and discussion - Russia</a:t>
            </a: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hr-HR">
                <a:latin typeface="Arial"/>
                <a:ea typeface="ヒラギノ角ゴ Pro W3"/>
                <a:cs typeface="Arial"/>
              </a:rPr>
              <a:t>Interview </a:t>
            </a:r>
            <a:r>
              <a:rPr lang="hr-HR" err="1">
                <a:latin typeface="Arial"/>
                <a:ea typeface="ヒラギノ角ゴ Pro W3"/>
                <a:cs typeface="Arial"/>
              </a:rPr>
              <a:t>with</a:t>
            </a:r>
            <a:r>
              <a:rPr lang="hr-HR">
                <a:latin typeface="Arial"/>
                <a:ea typeface="ヒラギノ角ゴ Pro W3"/>
                <a:cs typeface="Arial"/>
              </a:rPr>
              <a:t> </a:t>
            </a:r>
            <a:r>
              <a:rPr lang="hr-HR" err="1">
                <a:latin typeface="Arial"/>
                <a:ea typeface="ヒラギノ角ゴ Pro W3"/>
                <a:cs typeface="Arial"/>
              </a:rPr>
              <a:t>former</a:t>
            </a:r>
            <a:r>
              <a:rPr lang="hr-HR">
                <a:latin typeface="Arial"/>
                <a:ea typeface="ヒラギノ角ゴ Pro W3"/>
                <a:cs typeface="Arial"/>
              </a:rPr>
              <a:t> </a:t>
            </a:r>
            <a:r>
              <a:rPr lang="hr-HR" err="1">
                <a:latin typeface="Arial"/>
                <a:ea typeface="ヒラギノ角ゴ Pro W3"/>
                <a:cs typeface="Arial"/>
              </a:rPr>
              <a:t>target</a:t>
            </a:r>
            <a:r>
              <a:rPr lang="hr-HR">
                <a:latin typeface="Arial"/>
                <a:ea typeface="ヒラギノ角ゴ Pro W3"/>
                <a:cs typeface="Arial"/>
              </a:rPr>
              <a:t> </a:t>
            </a:r>
            <a:r>
              <a:rPr lang="hr-HR" err="1">
                <a:latin typeface="Arial"/>
                <a:ea typeface="ヒラギノ角ゴ Pro W3"/>
                <a:cs typeface="Arial"/>
              </a:rPr>
              <a:t>companies</a:t>
            </a:r>
            <a:r>
              <a:rPr lang="hr-HR">
                <a:latin typeface="Arial"/>
                <a:ea typeface="ヒラギノ角ゴ Pro W3"/>
                <a:cs typeface="Arial"/>
              </a:rPr>
              <a:t> (</a:t>
            </a:r>
            <a:r>
              <a:rPr lang="hr-HR" err="1">
                <a:latin typeface="Arial"/>
                <a:ea typeface="ヒラギノ角ゴ Pro W3"/>
                <a:cs typeface="Arial"/>
              </a:rPr>
              <a:t>Autodoc</a:t>
            </a:r>
            <a:r>
              <a:rPr lang="hr-HR">
                <a:latin typeface="Arial"/>
                <a:ea typeface="ヒラギノ角ゴ Pro W3"/>
                <a:cs typeface="Arial"/>
              </a:rPr>
              <a:t>, MDM, Tusgsal) </a:t>
            </a:r>
            <a:endParaRPr lang="en-US">
              <a:latin typeface="Arial"/>
              <a:ea typeface="ヒラギノ角ゴ Pro W3"/>
              <a:cs typeface="Arial"/>
            </a:endParaRPr>
          </a:p>
          <a:p>
            <a:endParaRPr lang="ru-RU">
              <a:cs typeface="Arial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AC5E31-368D-4BDA-B010-4448EBD4963F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5460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93039" y="1088740"/>
            <a:ext cx="8045078" cy="517637"/>
          </a:xfrm>
        </p:spPr>
        <p:txBody>
          <a:bodyPr anchor="b"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noProof="0"/>
              <a:t>Titelmasterformat durch Klicken bearbeiten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3D59B2BA-4EC5-4E36-884E-3082283EE96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08000" y="6521450"/>
            <a:ext cx="3876382" cy="18466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DE" sz="600">
                <a:latin typeface="Arial" pitchFamily="34" charset="0"/>
              </a:rPr>
              <a:t>Internationaler Controller Verein eV | www.controllerverein.com | international </a:t>
            </a:r>
            <a:r>
              <a:rPr lang="de-DE" sz="600" err="1">
                <a:latin typeface="Arial" pitchFamily="34" charset="0"/>
              </a:rPr>
              <a:t>work</a:t>
            </a:r>
            <a:r>
              <a:rPr lang="de-DE" sz="600">
                <a:latin typeface="Arial" pitchFamily="34" charset="0"/>
              </a:rPr>
              <a:t> </a:t>
            </a:r>
            <a:r>
              <a:rPr lang="de-DE" sz="600" err="1">
                <a:latin typeface="Arial" pitchFamily="34" charset="0"/>
              </a:rPr>
              <a:t>group</a:t>
            </a:r>
            <a:r>
              <a:rPr lang="de-DE" sz="600">
                <a:latin typeface="Arial" pitchFamily="34" charset="0"/>
              </a:rPr>
              <a:t> | 2019 | </a:t>
            </a:r>
            <a:r>
              <a:rPr lang="de-DE" sz="600" err="1">
                <a:latin typeface="Arial" pitchFamily="34" charset="0"/>
              </a:rPr>
              <a:t>page</a:t>
            </a:r>
            <a:r>
              <a:rPr lang="de-DE" sz="600">
                <a:latin typeface="Arial" pitchFamily="34" charset="0"/>
              </a:rPr>
              <a:t> </a:t>
            </a:r>
            <a:fld id="{E1A0032E-9176-4D17-82C2-7F65D83DC706}" type="slidenum">
              <a:rPr lang="de-DE" sz="600" smtClean="0">
                <a:latin typeface="Arial" pitchFamily="34" charset="0"/>
              </a:rPr>
              <a:pPr eaLnBrk="0" hangingPunct="0">
                <a:defRPr/>
              </a:pPr>
              <a:t>‹Nr.›</a:t>
            </a:fld>
            <a:endParaRPr lang="de-DE" sz="600">
              <a:latin typeface="Arial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A0F05BC-0EC3-4E98-8231-91A28866DD71}"/>
              </a:ext>
            </a:extLst>
          </p:cNvPr>
          <p:cNvSpPr txBox="1"/>
          <p:nvPr userDrawn="1"/>
        </p:nvSpPr>
        <p:spPr>
          <a:xfrm>
            <a:off x="4933927" y="6489340"/>
            <a:ext cx="4030849" cy="215444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r"/>
            <a:r>
              <a:rPr lang="de-DE" sz="1400" b="1" err="1">
                <a:solidFill>
                  <a:srgbClr val="CD5A00"/>
                </a:solidFill>
              </a:rPr>
              <a:t>work</a:t>
            </a:r>
            <a:r>
              <a:rPr lang="de-DE" sz="1400" b="1">
                <a:solidFill>
                  <a:srgbClr val="CD5A00"/>
                </a:solidFill>
              </a:rPr>
              <a:t> </a:t>
            </a:r>
            <a:r>
              <a:rPr lang="de-DE" sz="1400" b="1" err="1">
                <a:solidFill>
                  <a:srgbClr val="CD5A00"/>
                </a:solidFill>
              </a:rPr>
              <a:t>together</a:t>
            </a:r>
            <a:r>
              <a:rPr lang="de-DE" sz="1400" b="1">
                <a:solidFill>
                  <a:srgbClr val="CD5A00"/>
                </a:solidFill>
              </a:rPr>
              <a:t>, </a:t>
            </a:r>
            <a:r>
              <a:rPr lang="de-DE" sz="1400" b="1" err="1">
                <a:solidFill>
                  <a:srgbClr val="CD5A00"/>
                </a:solidFill>
              </a:rPr>
              <a:t>learn</a:t>
            </a:r>
            <a:r>
              <a:rPr lang="de-DE" sz="1400" b="1">
                <a:solidFill>
                  <a:srgbClr val="CD5A00"/>
                </a:solidFill>
              </a:rPr>
              <a:t> </a:t>
            </a:r>
            <a:r>
              <a:rPr lang="de-DE" sz="1400" b="1" err="1">
                <a:solidFill>
                  <a:srgbClr val="CD5A00"/>
                </a:solidFill>
              </a:rPr>
              <a:t>together</a:t>
            </a:r>
            <a:r>
              <a:rPr lang="de-DE" sz="1400" b="1">
                <a:solidFill>
                  <a:srgbClr val="CD5A00"/>
                </a:solidFill>
              </a:rPr>
              <a:t>, </a:t>
            </a:r>
            <a:r>
              <a:rPr lang="de-DE" sz="1400" b="1" err="1">
                <a:solidFill>
                  <a:srgbClr val="CD5A00"/>
                </a:solidFill>
              </a:rPr>
              <a:t>develop</a:t>
            </a:r>
            <a:r>
              <a:rPr lang="de-DE" sz="1400" b="1">
                <a:solidFill>
                  <a:srgbClr val="CD5A00"/>
                </a:solidFill>
              </a:rPr>
              <a:t> </a:t>
            </a:r>
            <a:r>
              <a:rPr lang="de-DE" sz="1400" b="1" err="1">
                <a:solidFill>
                  <a:srgbClr val="CD5A00"/>
                </a:solidFill>
              </a:rPr>
              <a:t>together</a:t>
            </a:r>
            <a:endParaRPr lang="de-DE" sz="1400">
              <a:solidFill>
                <a:srgbClr val="CD5A00"/>
              </a:solidFill>
            </a:endParaRPr>
          </a:p>
        </p:txBody>
      </p:sp>
      <p:sp>
        <p:nvSpPr>
          <p:cNvPr id="13" name="Textfeld 2">
            <a:extLst>
              <a:ext uri="{FF2B5EF4-FFF2-40B4-BE49-F238E27FC236}">
                <a16:creationId xmlns:a16="http://schemas.microsoft.com/office/drawing/2014/main" id="{422DDEEE-3055-451F-9C9A-7689EC9BC38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5536" y="322107"/>
            <a:ext cx="21269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indent="0" algn="l"/>
            <a:r>
              <a:rPr lang="de-DE" sz="1000" b="1" kern="0">
                <a:solidFill>
                  <a:schemeClr val="tx1"/>
                </a:solidFill>
                <a:ea typeface="ヒラギノ角ゴ Pro W3" pitchFamily="1" charset="-128"/>
              </a:rPr>
              <a:t>ICV-International </a:t>
            </a:r>
          </a:p>
          <a:p>
            <a:pPr marL="0" indent="0" algn="l"/>
            <a:r>
              <a:rPr lang="de-DE" sz="1000" b="1" kern="0" err="1">
                <a:solidFill>
                  <a:schemeClr val="tx1"/>
                </a:solidFill>
                <a:ea typeface="ヒラギノ角ゴ Pro W3" pitchFamily="1" charset="-128"/>
              </a:rPr>
              <a:t>work</a:t>
            </a:r>
            <a:r>
              <a:rPr lang="de-DE" sz="1000" b="1" kern="0">
                <a:solidFill>
                  <a:schemeClr val="tx1"/>
                </a:solidFill>
                <a:ea typeface="ヒラギノ角ゴ Pro W3" pitchFamily="1" charset="-128"/>
              </a:rPr>
              <a:t> </a:t>
            </a:r>
            <a:r>
              <a:rPr lang="de-DE" sz="1000" b="1" kern="0" err="1">
                <a:solidFill>
                  <a:schemeClr val="tx1"/>
                </a:solidFill>
                <a:ea typeface="ヒラギノ角ゴ Pro W3" pitchFamily="1" charset="-128"/>
              </a:rPr>
              <a:t>group</a:t>
            </a:r>
            <a:r>
              <a:rPr lang="de-DE" sz="1000" b="1" kern="0">
                <a:solidFill>
                  <a:schemeClr val="tx1"/>
                </a:solidFill>
                <a:ea typeface="ヒラギノ角ゴ Pro W3" pitchFamily="1" charset="-128"/>
              </a:rPr>
              <a:t> 2020</a:t>
            </a:r>
            <a:endParaRPr lang="de-DE" sz="10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897834"/>
            <a:ext cx="7772400" cy="50356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1646378"/>
            <a:ext cx="7772400" cy="4824412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5292" y="1952836"/>
            <a:ext cx="7772400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051" name="Rectangle 9"/>
          <p:cNvSpPr>
            <a:spLocks noChangeArrowheads="1"/>
          </p:cNvSpPr>
          <p:nvPr/>
        </p:nvSpPr>
        <p:spPr bwMode="auto">
          <a:xfrm>
            <a:off x="508000" y="6521450"/>
            <a:ext cx="3876382" cy="18466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DE" sz="600">
                <a:latin typeface="Arial" pitchFamily="34" charset="0"/>
              </a:rPr>
              <a:t>Internationaler Controller Verein eV | www.controllerverein.com | international </a:t>
            </a:r>
            <a:r>
              <a:rPr lang="de-DE" sz="600" err="1">
                <a:latin typeface="Arial" pitchFamily="34" charset="0"/>
              </a:rPr>
              <a:t>work</a:t>
            </a:r>
            <a:r>
              <a:rPr lang="de-DE" sz="600">
                <a:latin typeface="Arial" pitchFamily="34" charset="0"/>
              </a:rPr>
              <a:t> </a:t>
            </a:r>
            <a:r>
              <a:rPr lang="de-DE" sz="600" err="1">
                <a:latin typeface="Arial" pitchFamily="34" charset="0"/>
              </a:rPr>
              <a:t>group</a:t>
            </a:r>
            <a:r>
              <a:rPr lang="de-DE" sz="600">
                <a:latin typeface="Arial" pitchFamily="34" charset="0"/>
              </a:rPr>
              <a:t> | 2019 | </a:t>
            </a:r>
            <a:r>
              <a:rPr lang="de-DE" sz="600" err="1">
                <a:latin typeface="Arial" pitchFamily="34" charset="0"/>
              </a:rPr>
              <a:t>page</a:t>
            </a:r>
            <a:r>
              <a:rPr lang="de-DE" sz="600">
                <a:latin typeface="Arial" pitchFamily="34" charset="0"/>
              </a:rPr>
              <a:t> </a:t>
            </a:r>
            <a:fld id="{E1A0032E-9176-4D17-82C2-7F65D83DC706}" type="slidenum">
              <a:rPr lang="de-DE" sz="600" smtClean="0">
                <a:latin typeface="Arial" pitchFamily="34" charset="0"/>
              </a:rPr>
              <a:pPr eaLnBrk="0" hangingPunct="0">
                <a:defRPr/>
              </a:pPr>
              <a:t>‹Nr.›</a:t>
            </a:fld>
            <a:endParaRPr lang="de-DE" sz="600">
              <a:latin typeface="Arial" pitchFamily="34" charset="0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1540" y="933838"/>
            <a:ext cx="6407150" cy="503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2" name="Textfeld 1"/>
          <p:cNvSpPr txBox="1"/>
          <p:nvPr userDrawn="1"/>
        </p:nvSpPr>
        <p:spPr>
          <a:xfrm>
            <a:off x="4933927" y="6489340"/>
            <a:ext cx="4030849" cy="215444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r"/>
            <a:r>
              <a:rPr lang="de-DE" sz="1400" b="1" err="1">
                <a:solidFill>
                  <a:srgbClr val="CD5A00"/>
                </a:solidFill>
              </a:rPr>
              <a:t>work</a:t>
            </a:r>
            <a:r>
              <a:rPr lang="de-DE" sz="1400" b="1">
                <a:solidFill>
                  <a:srgbClr val="CD5A00"/>
                </a:solidFill>
              </a:rPr>
              <a:t> </a:t>
            </a:r>
            <a:r>
              <a:rPr lang="de-DE" sz="1400" b="1" err="1">
                <a:solidFill>
                  <a:srgbClr val="CD5A00"/>
                </a:solidFill>
              </a:rPr>
              <a:t>together</a:t>
            </a:r>
            <a:r>
              <a:rPr lang="de-DE" sz="1400" b="1">
                <a:solidFill>
                  <a:srgbClr val="CD5A00"/>
                </a:solidFill>
              </a:rPr>
              <a:t>, </a:t>
            </a:r>
            <a:r>
              <a:rPr lang="de-DE" sz="1400" b="1" err="1">
                <a:solidFill>
                  <a:srgbClr val="CD5A00"/>
                </a:solidFill>
              </a:rPr>
              <a:t>learn</a:t>
            </a:r>
            <a:r>
              <a:rPr lang="de-DE" sz="1400" b="1">
                <a:solidFill>
                  <a:srgbClr val="CD5A00"/>
                </a:solidFill>
              </a:rPr>
              <a:t> </a:t>
            </a:r>
            <a:r>
              <a:rPr lang="de-DE" sz="1400" b="1" err="1">
                <a:solidFill>
                  <a:srgbClr val="CD5A00"/>
                </a:solidFill>
              </a:rPr>
              <a:t>together</a:t>
            </a:r>
            <a:r>
              <a:rPr lang="de-DE" sz="1400" b="1">
                <a:solidFill>
                  <a:srgbClr val="CD5A00"/>
                </a:solidFill>
              </a:rPr>
              <a:t>, </a:t>
            </a:r>
            <a:r>
              <a:rPr lang="de-DE" sz="1400" b="1" err="1">
                <a:solidFill>
                  <a:srgbClr val="CD5A00"/>
                </a:solidFill>
              </a:rPr>
              <a:t>develop</a:t>
            </a:r>
            <a:r>
              <a:rPr lang="de-DE" sz="1400" b="1">
                <a:solidFill>
                  <a:srgbClr val="CD5A00"/>
                </a:solidFill>
              </a:rPr>
              <a:t> </a:t>
            </a:r>
            <a:r>
              <a:rPr lang="de-DE" sz="1400" b="1" err="1">
                <a:solidFill>
                  <a:srgbClr val="CD5A00"/>
                </a:solidFill>
              </a:rPr>
              <a:t>together</a:t>
            </a:r>
            <a:endParaRPr lang="de-DE" sz="1400">
              <a:solidFill>
                <a:srgbClr val="CD5A00"/>
              </a:solidFill>
            </a:endParaRPr>
          </a:p>
        </p:txBody>
      </p:sp>
      <p:sp>
        <p:nvSpPr>
          <p:cNvPr id="13" name="Textfeld 2">
            <a:extLst>
              <a:ext uri="{FF2B5EF4-FFF2-40B4-BE49-F238E27FC236}">
                <a16:creationId xmlns:a16="http://schemas.microsoft.com/office/drawing/2014/main" id="{92B8585E-D78E-49FC-BA1C-4AC895926AE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1540" y="350421"/>
            <a:ext cx="18069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indent="0" algn="l"/>
            <a:r>
              <a:rPr lang="de-DE" sz="1000" b="1" kern="0">
                <a:solidFill>
                  <a:schemeClr val="tx1"/>
                </a:solidFill>
                <a:ea typeface="ヒラギノ角ゴ Pro W3" pitchFamily="1" charset="-128"/>
              </a:rPr>
              <a:t>ICV-International </a:t>
            </a:r>
          </a:p>
          <a:p>
            <a:pPr marL="0" indent="0" algn="l"/>
            <a:r>
              <a:rPr lang="de-DE" sz="1000" b="1" kern="0" err="1">
                <a:solidFill>
                  <a:schemeClr val="tx1"/>
                </a:solidFill>
                <a:ea typeface="ヒラギノ角ゴ Pro W3" pitchFamily="1" charset="-128"/>
              </a:rPr>
              <a:t>work</a:t>
            </a:r>
            <a:r>
              <a:rPr lang="de-DE" sz="1000" b="1" kern="0">
                <a:solidFill>
                  <a:schemeClr val="tx1"/>
                </a:solidFill>
                <a:ea typeface="ヒラギノ角ゴ Pro W3" pitchFamily="1" charset="-128"/>
              </a:rPr>
              <a:t> </a:t>
            </a:r>
            <a:r>
              <a:rPr lang="de-DE" sz="1000" b="1" kern="0" err="1">
                <a:solidFill>
                  <a:schemeClr val="tx1"/>
                </a:solidFill>
                <a:ea typeface="ヒラギノ角ゴ Pro W3" pitchFamily="1" charset="-128"/>
              </a:rPr>
              <a:t>group</a:t>
            </a:r>
            <a:r>
              <a:rPr lang="de-DE" sz="1000" b="1" kern="0">
                <a:solidFill>
                  <a:schemeClr val="tx1"/>
                </a:solidFill>
                <a:ea typeface="ヒラギノ角ゴ Pro W3" pitchFamily="1" charset="-128"/>
              </a:rPr>
              <a:t> 2020</a:t>
            </a:r>
            <a:endParaRPr lang="de-DE" sz="1000" b="1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3982" r:id="rId2"/>
    <p:sldLayoutId id="2147483986" r:id="rId3"/>
    <p:sldLayoutId id="2147483987" r:id="rId4"/>
  </p:sldLayoutIdLst>
  <p:transition spd="med">
    <p:wipe dir="r"/>
  </p:transition>
  <p:hf sldNum="0" hdr="0" ftr="0" dt="0"/>
  <p:txStyles>
    <p:titleStyle>
      <a:lvl1pPr marL="0" indent="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ヒラギノ角ゴ Pro W3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300" b="1">
          <a:solidFill>
            <a:srgbClr val="2254A0"/>
          </a:solidFill>
          <a:latin typeface="Arial" charset="0"/>
          <a:ea typeface="ヒラギノ角ゴ Pro W3" charset="-128"/>
          <a:cs typeface="ヒラギノ角ゴ Pro W3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300" b="1">
          <a:solidFill>
            <a:srgbClr val="2254A0"/>
          </a:solidFill>
          <a:latin typeface="Arial" charset="0"/>
          <a:ea typeface="ヒラギノ角ゴ Pro W3" charset="-128"/>
          <a:cs typeface="ヒラギノ角ゴ Pro W3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300" b="1">
          <a:solidFill>
            <a:srgbClr val="2254A0"/>
          </a:solidFill>
          <a:latin typeface="Arial" charset="0"/>
          <a:ea typeface="ヒラギノ角ゴ Pro W3" charset="-128"/>
          <a:cs typeface="ヒラギノ角ゴ Pro W3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300" b="1">
          <a:solidFill>
            <a:srgbClr val="2254A0"/>
          </a:solidFill>
          <a:latin typeface="Arial" charset="0"/>
          <a:ea typeface="ヒラギノ角ゴ Pro W3" charset="-128"/>
          <a:cs typeface="ヒラギノ角ゴ Pro W3"/>
        </a:defRPr>
      </a:lvl5pPr>
      <a:lvl6pPr marL="457200" algn="l" rtl="0" fontAlgn="base">
        <a:spcBef>
          <a:spcPct val="0"/>
        </a:spcBef>
        <a:spcAft>
          <a:spcPct val="0"/>
        </a:spcAft>
        <a:defRPr sz="2300" b="1">
          <a:solidFill>
            <a:srgbClr val="2254A0"/>
          </a:solidFill>
          <a:latin typeface="Arial" charset="0"/>
          <a:ea typeface="ヒラギノ角ゴ Pro W3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300" b="1">
          <a:solidFill>
            <a:srgbClr val="2254A0"/>
          </a:solidFill>
          <a:latin typeface="Arial" charset="0"/>
          <a:ea typeface="ヒラギノ角ゴ Pro W3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300" b="1">
          <a:solidFill>
            <a:srgbClr val="2254A0"/>
          </a:solidFill>
          <a:latin typeface="Arial" charset="0"/>
          <a:ea typeface="ヒラギノ角ゴ Pro W3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300" b="1">
          <a:solidFill>
            <a:srgbClr val="2254A0"/>
          </a:solidFill>
          <a:latin typeface="Arial" charset="0"/>
          <a:ea typeface="ヒラギノ角ゴ Pro W3" charset="-128"/>
        </a:defRPr>
      </a:lvl9pPr>
    </p:titleStyle>
    <p:bodyStyle>
      <a:lvl1pPr marL="342900" indent="-342900" algn="l" defTabSz="714375" rtl="0" eaLnBrk="0" fontAlgn="base" hangingPunct="0">
        <a:spcBef>
          <a:spcPct val="20000"/>
        </a:spcBef>
        <a:spcAft>
          <a:spcPct val="60000"/>
        </a:spcAft>
        <a:defRPr sz="2000" b="1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271463" indent="-271463" algn="l" defTabSz="714375" rtl="0" eaLnBrk="0" fontAlgn="base" hangingPunct="0">
        <a:spcBef>
          <a:spcPct val="20000"/>
        </a:spcBef>
        <a:spcAft>
          <a:spcPct val="40000"/>
        </a:spcAft>
        <a:buClr>
          <a:srgbClr val="2254A1"/>
        </a:buClr>
        <a:buFont typeface="Wingdings" panose="05000000000000000000" pitchFamily="2" charset="2"/>
        <a:buChar char="§"/>
        <a:defRPr sz="16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533400" indent="-261938" algn="l" defTabSz="714375" rtl="0" eaLnBrk="0" fontAlgn="base" hangingPunct="0">
        <a:spcBef>
          <a:spcPct val="20000"/>
        </a:spcBef>
        <a:spcAft>
          <a:spcPct val="0"/>
        </a:spcAft>
        <a:buChar char="-"/>
        <a:defRPr sz="1400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951038" indent="-381000" algn="l" defTabSz="714375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511425" indent="-381000" algn="l" defTabSz="714375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2968625" indent="-381000" algn="l" defTabSz="714375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3425825" indent="-381000" algn="l" defTabSz="714375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883025" indent="-381000" algn="l" defTabSz="714375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4340225" indent="-381000" algn="l" defTabSz="714375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hqQqKnH9RwJdhoTw9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rive.google.com/file/d/1dLP-swyGD7k6HmSO9tK_XwcmspXc_SgT/view?usp=sharing" TargetMode="External"/><Relationship Id="rId5" Type="http://schemas.openxmlformats.org/officeDocument/2006/relationships/hyperlink" Target="https://docs.google.com/spreadsheets/d/1WkgDu2M6O9R7PH3Hd5sKDTO77FH1k0CqL3o7BpYHBm8/edit#gid=734083065" TargetMode="External"/><Relationship Id="rId4" Type="http://schemas.openxmlformats.org/officeDocument/2006/relationships/hyperlink" Target="https://docs.google.com/spreadsheets/d/1WkgDu2M6O9R7PH3Hd5sKDTO77FH1k0CqL3o7BpYHBm8/edit?usp=sharin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0.png"/><Relationship Id="rId3" Type="http://schemas.openxmlformats.org/officeDocument/2006/relationships/image" Target="../media/image8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9.svg"/><Relationship Id="rId9" Type="http://schemas.openxmlformats.org/officeDocument/2006/relationships/image" Target="../media/image36.png"/><Relationship Id="rId14" Type="http://schemas.openxmlformats.org/officeDocument/2006/relationships/image" Target="../media/image41.sv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2"/>
          <p:cNvSpPr txBox="1">
            <a:spLocks noChangeArrowheads="1"/>
          </p:cNvSpPr>
          <p:nvPr/>
        </p:nvSpPr>
        <p:spPr bwMode="auto">
          <a:xfrm>
            <a:off x="1750188" y="4666962"/>
            <a:ext cx="60245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fontAlgn="t"/>
            <a:r>
              <a:rPr lang="de-DE" sz="1200" dirty="0">
                <a:ea typeface="ヒラギノ角ゴ Pro W3" pitchFamily="1" charset="-128"/>
                <a:cs typeface="Arial" charset="0"/>
              </a:rPr>
              <a:t>Sub-Team </a:t>
            </a:r>
            <a:r>
              <a:rPr lang="de-DE" sz="1200" dirty="0" err="1">
                <a:ea typeface="ヒラギノ角ゴ Pro W3" pitchFamily="1" charset="-128"/>
                <a:cs typeface="Arial" charset="0"/>
              </a:rPr>
              <a:t>member</a:t>
            </a:r>
            <a:r>
              <a:rPr lang="pl-PL" sz="1200" dirty="0">
                <a:ea typeface="ヒラギノ角ゴ Pro W3" pitchFamily="1" charset="-128"/>
                <a:cs typeface="Arial" charset="0"/>
              </a:rPr>
              <a:t>s</a:t>
            </a:r>
            <a:r>
              <a:rPr lang="de-DE" sz="1200" dirty="0">
                <a:ea typeface="ヒラギノ角ゴ Pro W3" pitchFamily="1" charset="-128"/>
                <a:cs typeface="Arial" charset="0"/>
              </a:rPr>
              <a:t>: </a:t>
            </a:r>
            <a:br>
              <a:rPr lang="de-DE" sz="1200" dirty="0">
                <a:ea typeface="ヒラギノ角ゴ Pro W3" pitchFamily="1" charset="-128"/>
                <a:cs typeface="Arial" charset="0"/>
              </a:rPr>
            </a:br>
            <a:endParaRPr lang="de-DE" sz="1200" dirty="0"/>
          </a:p>
          <a:p>
            <a:pPr algn="r" fontAlgn="t"/>
            <a:r>
              <a:rPr lang="de-DE" sz="1200" u="sng" dirty="0"/>
              <a:t>Valentin </a:t>
            </a:r>
            <a:r>
              <a:rPr lang="de-DE" sz="1200" u="sng" dirty="0" err="1"/>
              <a:t>Usenkov</a:t>
            </a:r>
            <a:r>
              <a:rPr lang="de-DE" sz="1200" dirty="0"/>
              <a:t>, Dragica </a:t>
            </a:r>
            <a:r>
              <a:rPr lang="de-DE" sz="1200" dirty="0" err="1"/>
              <a:t>Erčulj</a:t>
            </a:r>
            <a:r>
              <a:rPr lang="de-DE" sz="1200" dirty="0"/>
              <a:t>, Axel </a:t>
            </a:r>
            <a:r>
              <a:rPr lang="de-DE" sz="1200" dirty="0" err="1"/>
              <a:t>Ehberger</a:t>
            </a:r>
            <a:r>
              <a:rPr lang="de-DE" sz="1200" dirty="0"/>
              <a:t>, Dragana Mujanović , Jasmina </a:t>
            </a:r>
            <a:r>
              <a:rPr lang="de-DE" sz="1200" dirty="0" err="1"/>
              <a:t>Očko</a:t>
            </a:r>
            <a:endParaRPr lang="de-DE" sz="1200" dirty="0"/>
          </a:p>
        </p:txBody>
      </p:sp>
      <p:sp>
        <p:nvSpPr>
          <p:cNvPr id="7" name="Textfeld 2">
            <a:extLst>
              <a:ext uri="{FF2B5EF4-FFF2-40B4-BE49-F238E27FC236}">
                <a16:creationId xmlns:a16="http://schemas.microsoft.com/office/drawing/2014/main" id="{6B99C806-032C-4DB0-A380-E6AC84AD7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7389" y="1552856"/>
            <a:ext cx="588665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de-DE" sz="1800" b="1" kern="0" dirty="0">
                <a:solidFill>
                  <a:srgbClr val="2254A0"/>
                </a:solidFill>
                <a:ea typeface="ヒラギノ角ゴ Pro W3" pitchFamily="1" charset="-128"/>
                <a:cs typeface="+mn-cs"/>
              </a:rPr>
              <a:t>Team 2</a:t>
            </a:r>
            <a:endParaRPr lang="en-US" sz="1500" dirty="0">
              <a:ea typeface="ヒラギノ角ゴ Pro W3" pitchFamily="1" charset="-128"/>
              <a:cs typeface="Arial" charset="0"/>
            </a:endParaRPr>
          </a:p>
          <a:p>
            <a:pPr algn="ctr"/>
            <a:r>
              <a:rPr lang="de-DE" sz="2700" b="1" dirty="0">
                <a:ea typeface="ヒラギノ角ゴ Pro W3" pitchFamily="1" charset="-128"/>
                <a:cs typeface="Arial" charset="0"/>
              </a:rPr>
              <a:t>   </a:t>
            </a:r>
            <a:r>
              <a:rPr lang="pl-PL" sz="2700" b="1" dirty="0">
                <a:ea typeface="ヒラギノ角ゴ Pro W3" pitchFamily="1" charset="-128"/>
                <a:cs typeface="Arial" charset="0"/>
              </a:rPr>
              <a:t>„</a:t>
            </a:r>
            <a:r>
              <a:rPr lang="de-DE" sz="2700" b="1" dirty="0">
                <a:ea typeface="ヒラギノ角ゴ Pro W3" pitchFamily="1" charset="-128"/>
                <a:cs typeface="Arial" charset="0"/>
              </a:rPr>
              <a:t>Business Model</a:t>
            </a:r>
            <a:r>
              <a:rPr lang="pl-PL" sz="2700" b="1" dirty="0">
                <a:ea typeface="ヒラギノ角ゴ Pro W3" pitchFamily="1" charset="-128"/>
                <a:cs typeface="Arial" charset="0"/>
              </a:rPr>
              <a:t>”</a:t>
            </a:r>
            <a:br>
              <a:rPr lang="de-DE" sz="2700" b="1" dirty="0">
                <a:ea typeface="ヒラギノ角ゴ Pro W3" pitchFamily="1" charset="-128"/>
                <a:cs typeface="Arial" charset="0"/>
              </a:rPr>
            </a:br>
            <a:r>
              <a:rPr lang="en-US" sz="2400" dirty="0"/>
              <a:t>Changing the </a:t>
            </a:r>
            <a:r>
              <a:rPr lang="de-DE" dirty="0">
                <a:latin typeface="Arial"/>
              </a:rPr>
              <a:t>b</a:t>
            </a:r>
            <a:r>
              <a:rPr lang="hr-HR" sz="2400" dirty="0">
                <a:latin typeface="Arial"/>
              </a:rPr>
              <a:t>usiness </a:t>
            </a:r>
            <a:r>
              <a:rPr lang="de-DE" dirty="0">
                <a:latin typeface="Arial"/>
              </a:rPr>
              <a:t>m</a:t>
            </a:r>
            <a:r>
              <a:rPr lang="hr-HR" sz="2400" dirty="0">
                <a:latin typeface="Arial"/>
              </a:rPr>
              <a:t>odel</a:t>
            </a:r>
          </a:p>
          <a:p>
            <a:pPr algn="ctr"/>
            <a:r>
              <a:rPr lang="hr-HR" sz="2400" dirty="0">
                <a:latin typeface="Arial"/>
              </a:rPr>
              <a:t>in times of unexpected changes</a:t>
            </a:r>
          </a:p>
          <a:p>
            <a:pPr algn="ctr" eaLnBrk="0" hangingPunct="0">
              <a:defRPr/>
            </a:pPr>
            <a:endParaRPr lang="de-DE" sz="2700" b="1" dirty="0">
              <a:ea typeface="ヒラギノ角ゴ Pro W3" pitchFamily="1" charset="-128"/>
              <a:cs typeface="+mn-cs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14C08FD-5590-4FFD-9CC1-2477288FE39D}"/>
              </a:ext>
            </a:extLst>
          </p:cNvPr>
          <p:cNvSpPr txBox="1"/>
          <p:nvPr/>
        </p:nvSpPr>
        <p:spPr>
          <a:xfrm>
            <a:off x="1750188" y="3374996"/>
            <a:ext cx="5643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800" dirty="0" err="1"/>
              <a:t>Final</a:t>
            </a:r>
            <a:r>
              <a:rPr lang="pl-PL" sz="1800" dirty="0"/>
              <a:t> </a:t>
            </a:r>
            <a:r>
              <a:rPr lang="de-DE" sz="1800" dirty="0" err="1"/>
              <a:t>meeting</a:t>
            </a:r>
            <a:r>
              <a:rPr lang="de-DE" sz="1800" dirty="0"/>
              <a:t> ICV Work Group 2020 </a:t>
            </a:r>
          </a:p>
          <a:p>
            <a:pPr algn="ctr"/>
            <a:r>
              <a:rPr lang="pl-PL" sz="1800" dirty="0"/>
              <a:t>0</a:t>
            </a:r>
            <a:r>
              <a:rPr lang="de-DE" sz="1800" dirty="0"/>
              <a:t>6.</a:t>
            </a:r>
            <a:r>
              <a:rPr lang="pl-PL" sz="1800" dirty="0"/>
              <a:t>11</a:t>
            </a:r>
            <a:r>
              <a:rPr lang="de-DE" sz="1800" dirty="0"/>
              <a:t>.2020</a:t>
            </a:r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594AAD6B-E521-4361-B293-9A373C62EE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776" y="270084"/>
            <a:ext cx="1064399" cy="116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568616"/>
      </p:ext>
    </p:extLst>
  </p:cSld>
  <p:clrMapOvr>
    <a:masterClrMapping/>
  </p:clrMapOvr>
  <p:transition spd="med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374429AC-D93B-304B-97C7-96E7D75141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28" y="815700"/>
            <a:ext cx="8659094" cy="5502907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8D6B0795-84C3-1545-92EA-0EFCC489A510}"/>
              </a:ext>
            </a:extLst>
          </p:cNvPr>
          <p:cNvSpPr txBox="1">
            <a:spLocks/>
          </p:cNvSpPr>
          <p:nvPr/>
        </p:nvSpPr>
        <p:spPr bwMode="auto">
          <a:xfrm>
            <a:off x="400448" y="249382"/>
            <a:ext cx="8712968" cy="503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ヒラギノ角ゴ Pro W3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  <a:cs typeface="ヒラギノ角ゴ Pro W3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  <a:cs typeface="ヒラギノ角ゴ Pro W3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  <a:cs typeface="ヒラギノ角ゴ Pro W3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  <a:cs typeface="ヒラギノ角ゴ Pro W3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</a:defRPr>
            </a:lvl9pPr>
          </a:lstStyle>
          <a:p>
            <a:r>
              <a:rPr lang="en-GB" kern="0" dirty="0"/>
              <a:t>3. Methods and tools</a:t>
            </a:r>
          </a:p>
        </p:txBody>
      </p:sp>
      <p:pic>
        <p:nvPicPr>
          <p:cNvPr id="4" name="Рисунок 3" descr="Знак вопроса">
            <a:extLst>
              <a:ext uri="{FF2B5EF4-FFF2-40B4-BE49-F238E27FC236}">
                <a16:creationId xmlns:a16="http://schemas.microsoft.com/office/drawing/2014/main" id="{3109F936-6E88-414F-81B7-74483BC9A4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89458" y="2781300"/>
            <a:ext cx="914400" cy="914400"/>
          </a:xfrm>
          <a:prstGeom prst="rect">
            <a:avLst/>
          </a:prstGeom>
        </p:spPr>
      </p:pic>
      <p:pic>
        <p:nvPicPr>
          <p:cNvPr id="9" name="Рисунок 8" descr="Знак вопроса">
            <a:extLst>
              <a:ext uri="{FF2B5EF4-FFF2-40B4-BE49-F238E27FC236}">
                <a16:creationId xmlns:a16="http://schemas.microsoft.com/office/drawing/2014/main" id="{59314CEF-2DFC-DD48-8B06-DFC491C3F3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98758" y="1930400"/>
            <a:ext cx="914400" cy="914400"/>
          </a:xfrm>
          <a:prstGeom prst="rect">
            <a:avLst/>
          </a:prstGeom>
        </p:spPr>
      </p:pic>
      <p:pic>
        <p:nvPicPr>
          <p:cNvPr id="10" name="Рисунок 9" descr="Знак вопроса">
            <a:extLst>
              <a:ext uri="{FF2B5EF4-FFF2-40B4-BE49-F238E27FC236}">
                <a16:creationId xmlns:a16="http://schemas.microsoft.com/office/drawing/2014/main" id="{B3E953D2-0B7A-0047-B0A6-7E3A32CA8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98758" y="3695700"/>
            <a:ext cx="914400" cy="914400"/>
          </a:xfrm>
          <a:prstGeom prst="rect">
            <a:avLst/>
          </a:prstGeom>
        </p:spPr>
      </p:pic>
      <p:pic>
        <p:nvPicPr>
          <p:cNvPr id="11" name="Рисунок 10" descr="Знак вопроса">
            <a:extLst>
              <a:ext uri="{FF2B5EF4-FFF2-40B4-BE49-F238E27FC236}">
                <a16:creationId xmlns:a16="http://schemas.microsoft.com/office/drawing/2014/main" id="{58CD0AEB-3691-D940-AEF1-A804EA9CDB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9008" y="2781300"/>
            <a:ext cx="914400" cy="914400"/>
          </a:xfrm>
          <a:prstGeom prst="rect">
            <a:avLst/>
          </a:prstGeom>
        </p:spPr>
      </p:pic>
      <p:pic>
        <p:nvPicPr>
          <p:cNvPr id="12" name="Рисунок 11" descr="Знак вопроса">
            <a:extLst>
              <a:ext uri="{FF2B5EF4-FFF2-40B4-BE49-F238E27FC236}">
                <a16:creationId xmlns:a16="http://schemas.microsoft.com/office/drawing/2014/main" id="{AC56E50E-033C-A54F-AC17-1D4D6FB82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05502" y="1930400"/>
            <a:ext cx="914400" cy="914400"/>
          </a:xfrm>
          <a:prstGeom prst="rect">
            <a:avLst/>
          </a:prstGeom>
        </p:spPr>
      </p:pic>
      <p:pic>
        <p:nvPicPr>
          <p:cNvPr id="13" name="Рисунок 12" descr="Знак вопроса">
            <a:extLst>
              <a:ext uri="{FF2B5EF4-FFF2-40B4-BE49-F238E27FC236}">
                <a16:creationId xmlns:a16="http://schemas.microsoft.com/office/drawing/2014/main" id="{3571F4EB-753D-6641-AD46-914470FF6C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05500" y="3695700"/>
            <a:ext cx="914400" cy="914400"/>
          </a:xfrm>
          <a:prstGeom prst="rect">
            <a:avLst/>
          </a:prstGeom>
        </p:spPr>
      </p:pic>
      <p:pic>
        <p:nvPicPr>
          <p:cNvPr id="14" name="Рисунок 13" descr="Знак вопроса">
            <a:extLst>
              <a:ext uri="{FF2B5EF4-FFF2-40B4-BE49-F238E27FC236}">
                <a16:creationId xmlns:a16="http://schemas.microsoft.com/office/drawing/2014/main" id="{E7BA77CE-BC40-F840-BF4B-3603EF8B30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15250" y="27813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97606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374429AC-D93B-304B-97C7-96E7D75141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29" y="815700"/>
            <a:ext cx="8610593" cy="5472084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8D6B0795-84C3-1545-92EA-0EFCC489A510}"/>
              </a:ext>
            </a:extLst>
          </p:cNvPr>
          <p:cNvSpPr txBox="1">
            <a:spLocks/>
          </p:cNvSpPr>
          <p:nvPr/>
        </p:nvSpPr>
        <p:spPr bwMode="auto">
          <a:xfrm>
            <a:off x="410722" y="249382"/>
            <a:ext cx="8712968" cy="503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ヒラギノ角ゴ Pro W3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  <a:cs typeface="ヒラギノ角ゴ Pro W3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  <a:cs typeface="ヒラギノ角ゴ Pro W3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  <a:cs typeface="ヒラギノ角ゴ Pro W3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  <a:cs typeface="ヒラギノ角ゴ Pro W3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</a:defRPr>
            </a:lvl9pPr>
          </a:lstStyle>
          <a:p>
            <a:r>
              <a:rPr lang="en-GB" kern="0" dirty="0"/>
              <a:t>3. Methods and tools</a:t>
            </a:r>
          </a:p>
        </p:txBody>
      </p:sp>
      <p:pic>
        <p:nvPicPr>
          <p:cNvPr id="3" name="Рисунок 2" descr="Контур лица с солнцезащитными очками">
            <a:extLst>
              <a:ext uri="{FF2B5EF4-FFF2-40B4-BE49-F238E27FC236}">
                <a16:creationId xmlns:a16="http://schemas.microsoft.com/office/drawing/2014/main" id="{B539CEBA-C64A-2841-B23A-D6697FA561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68910" y="2311400"/>
            <a:ext cx="914400" cy="914400"/>
          </a:xfrm>
          <a:prstGeom prst="rect">
            <a:avLst/>
          </a:prstGeom>
        </p:spPr>
      </p:pic>
      <p:pic>
        <p:nvPicPr>
          <p:cNvPr id="16" name="Рисунок 15" descr="Контур обеспокоенного лица">
            <a:extLst>
              <a:ext uri="{FF2B5EF4-FFF2-40B4-BE49-F238E27FC236}">
                <a16:creationId xmlns:a16="http://schemas.microsoft.com/office/drawing/2014/main" id="{2CEF4E81-BA6A-8648-BD35-AE19FC1EA9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08900" y="2971800"/>
            <a:ext cx="914400" cy="914400"/>
          </a:xfrm>
          <a:prstGeom prst="rect">
            <a:avLst/>
          </a:prstGeom>
        </p:spPr>
      </p:pic>
      <p:pic>
        <p:nvPicPr>
          <p:cNvPr id="17" name="Рисунок 16" descr="Контур лица с солнцезащитными очками">
            <a:extLst>
              <a:ext uri="{FF2B5EF4-FFF2-40B4-BE49-F238E27FC236}">
                <a16:creationId xmlns:a16="http://schemas.microsoft.com/office/drawing/2014/main" id="{77DC91DD-3801-5847-A9BB-976B817BF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46910" y="1854200"/>
            <a:ext cx="914400" cy="914400"/>
          </a:xfrm>
          <a:prstGeom prst="rect">
            <a:avLst/>
          </a:prstGeom>
        </p:spPr>
      </p:pic>
      <p:pic>
        <p:nvPicPr>
          <p:cNvPr id="18" name="Рисунок 17" descr="Контур обеспокоенного лица">
            <a:extLst>
              <a:ext uri="{FF2B5EF4-FFF2-40B4-BE49-F238E27FC236}">
                <a16:creationId xmlns:a16="http://schemas.microsoft.com/office/drawing/2014/main" id="{A3064ECA-AC45-0A4B-905E-2463CD648B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65960" y="3756300"/>
            <a:ext cx="914400" cy="914400"/>
          </a:xfrm>
          <a:prstGeom prst="rect">
            <a:avLst/>
          </a:prstGeom>
        </p:spPr>
      </p:pic>
      <p:pic>
        <p:nvPicPr>
          <p:cNvPr id="19" name="Рисунок 18" descr="Контур обеспокоенного лица">
            <a:extLst>
              <a:ext uri="{FF2B5EF4-FFF2-40B4-BE49-F238E27FC236}">
                <a16:creationId xmlns:a16="http://schemas.microsoft.com/office/drawing/2014/main" id="{6D8BB47E-9D2C-374C-94D8-1676B472B7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68910" y="32258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83403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04B923-35B3-4D40-8934-BE13380C53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43" y="1010500"/>
            <a:ext cx="8697249" cy="5308107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8BA8BF98-DF34-6A49-A214-1566B806E68A}"/>
              </a:ext>
            </a:extLst>
          </p:cNvPr>
          <p:cNvSpPr txBox="1">
            <a:spLocks/>
          </p:cNvSpPr>
          <p:nvPr/>
        </p:nvSpPr>
        <p:spPr bwMode="auto">
          <a:xfrm>
            <a:off x="400448" y="249382"/>
            <a:ext cx="8712968" cy="503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ヒラギノ角ゴ Pro W3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  <a:cs typeface="ヒラギノ角ゴ Pro W3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  <a:cs typeface="ヒラギノ角ゴ Pro W3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  <a:cs typeface="ヒラギノ角ゴ Pro W3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  <a:cs typeface="ヒラギノ角ゴ Pro W3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</a:defRPr>
            </a:lvl9pPr>
          </a:lstStyle>
          <a:p>
            <a:r>
              <a:rPr lang="en-GB" kern="0" dirty="0"/>
              <a:t>3. Methods and tools</a:t>
            </a:r>
          </a:p>
        </p:txBody>
      </p:sp>
      <p:pic>
        <p:nvPicPr>
          <p:cNvPr id="7" name="Рисунок 6" descr="Знак вопроса">
            <a:extLst>
              <a:ext uri="{FF2B5EF4-FFF2-40B4-BE49-F238E27FC236}">
                <a16:creationId xmlns:a16="http://schemas.microsoft.com/office/drawing/2014/main" id="{1693E34D-6857-E542-854D-A89924803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66050" y="2971800"/>
            <a:ext cx="914400" cy="914400"/>
          </a:xfrm>
          <a:prstGeom prst="rect">
            <a:avLst/>
          </a:prstGeom>
        </p:spPr>
      </p:pic>
      <p:pic>
        <p:nvPicPr>
          <p:cNvPr id="8" name="Рисунок 7" descr="Знак вопроса">
            <a:extLst>
              <a:ext uri="{FF2B5EF4-FFF2-40B4-BE49-F238E27FC236}">
                <a16:creationId xmlns:a16="http://schemas.microsoft.com/office/drawing/2014/main" id="{1353452C-D017-994F-B6F7-19D99D182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94450" y="5034700"/>
            <a:ext cx="914400" cy="914400"/>
          </a:xfrm>
          <a:prstGeom prst="rect">
            <a:avLst/>
          </a:prstGeom>
        </p:spPr>
      </p:pic>
      <p:pic>
        <p:nvPicPr>
          <p:cNvPr id="9" name="Рисунок 8" descr="Знак вопроса">
            <a:extLst>
              <a:ext uri="{FF2B5EF4-FFF2-40B4-BE49-F238E27FC236}">
                <a16:creationId xmlns:a16="http://schemas.microsoft.com/office/drawing/2014/main" id="{2F953E76-260D-8444-AB98-DB57C3E8D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94450" y="2247900"/>
            <a:ext cx="914400" cy="914400"/>
          </a:xfrm>
          <a:prstGeom prst="rect">
            <a:avLst/>
          </a:prstGeom>
        </p:spPr>
      </p:pic>
      <p:pic>
        <p:nvPicPr>
          <p:cNvPr id="10" name="Рисунок 9" descr="Знак вопроса">
            <a:extLst>
              <a:ext uri="{FF2B5EF4-FFF2-40B4-BE49-F238E27FC236}">
                <a16:creationId xmlns:a16="http://schemas.microsoft.com/office/drawing/2014/main" id="{3A267A1A-7DBC-B745-A401-206F3F4331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8957" y="2832100"/>
            <a:ext cx="914400" cy="914400"/>
          </a:xfrm>
          <a:prstGeom prst="rect">
            <a:avLst/>
          </a:prstGeom>
        </p:spPr>
      </p:pic>
      <p:pic>
        <p:nvPicPr>
          <p:cNvPr id="11" name="Рисунок 10" descr="Знак вопроса">
            <a:extLst>
              <a:ext uri="{FF2B5EF4-FFF2-40B4-BE49-F238E27FC236}">
                <a16:creationId xmlns:a16="http://schemas.microsoft.com/office/drawing/2014/main" id="{4A8D2D5C-CC78-1E4F-9208-E51076EF1D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6703" y="3162300"/>
            <a:ext cx="914400" cy="914400"/>
          </a:xfrm>
          <a:prstGeom prst="rect">
            <a:avLst/>
          </a:prstGeom>
        </p:spPr>
      </p:pic>
      <p:pic>
        <p:nvPicPr>
          <p:cNvPr id="12" name="Рисунок 11" descr="Знак вопроса">
            <a:extLst>
              <a:ext uri="{FF2B5EF4-FFF2-40B4-BE49-F238E27FC236}">
                <a16:creationId xmlns:a16="http://schemas.microsoft.com/office/drawing/2014/main" id="{0058237D-1572-E94C-B44F-565D9FCD66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6703" y="423265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96934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E202E414-8247-B940-BDE8-705FE1598CBD}"/>
              </a:ext>
            </a:extLst>
          </p:cNvPr>
          <p:cNvSpPr txBox="1">
            <a:spLocks/>
          </p:cNvSpPr>
          <p:nvPr/>
        </p:nvSpPr>
        <p:spPr bwMode="auto">
          <a:xfrm>
            <a:off x="410722" y="249382"/>
            <a:ext cx="8712968" cy="503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ヒラギノ角ゴ Pro W3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  <a:cs typeface="ヒラギノ角ゴ Pro W3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  <a:cs typeface="ヒラギノ角ゴ Pro W3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  <a:cs typeface="ヒラギノ角ゴ Pro W3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  <a:cs typeface="ヒラギノ角ゴ Pro W3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</a:defRPr>
            </a:lvl9pPr>
          </a:lstStyle>
          <a:p>
            <a:r>
              <a:rPr lang="en-GB" kern="0" dirty="0"/>
              <a:t>3. Methods and tools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6440BBA7-2769-214B-A5A0-BEF21B32647A}"/>
              </a:ext>
            </a:extLst>
          </p:cNvPr>
          <p:cNvSpPr txBox="1">
            <a:spLocks/>
          </p:cNvSpPr>
          <p:nvPr/>
        </p:nvSpPr>
        <p:spPr bwMode="auto">
          <a:xfrm>
            <a:off x="432000" y="1017616"/>
            <a:ext cx="8280000" cy="3276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714375" rtl="0" eaLnBrk="0" fontAlgn="base" hangingPunct="0">
              <a:spcBef>
                <a:spcPct val="20000"/>
              </a:spcBef>
              <a:spcAft>
                <a:spcPct val="60000"/>
              </a:spcAft>
              <a:defRPr sz="2000" b="1">
                <a:solidFill>
                  <a:schemeClr val="tx1"/>
                </a:solidFill>
                <a:latin typeface="+mn-lt"/>
                <a:ea typeface="+mn-ea"/>
                <a:cs typeface="ヒラギノ角ゴ Pro W3"/>
              </a:defRPr>
            </a:lvl1pPr>
            <a:lvl2pPr marL="271463" indent="-271463" algn="l" defTabSz="714375" rtl="0" eaLnBrk="0" fontAlgn="base" hangingPunct="0">
              <a:spcBef>
                <a:spcPct val="20000"/>
              </a:spcBef>
              <a:spcAft>
                <a:spcPct val="40000"/>
              </a:spcAft>
              <a:buClr>
                <a:srgbClr val="2254A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  <a:cs typeface="ヒラギノ角ゴ Pro W3"/>
              </a:defRPr>
            </a:lvl2pPr>
            <a:lvl3pPr marL="533400" indent="-261938" algn="l" defTabSz="714375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400">
                <a:solidFill>
                  <a:schemeClr val="tx1"/>
                </a:solidFill>
                <a:latin typeface="+mn-lt"/>
                <a:ea typeface="+mn-ea"/>
                <a:cs typeface="ヒラギノ角ゴ Pro W3"/>
              </a:defRPr>
            </a:lvl3pPr>
            <a:lvl4pPr marL="1951038" indent="-381000" algn="l" defTabSz="714375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ヒラギノ角ゴ Pro W3"/>
              </a:defRPr>
            </a:lvl4pPr>
            <a:lvl5pPr marL="2511425" indent="-381000" algn="l" defTabSz="7143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ヒラギノ角ゴ Pro W3"/>
              </a:defRPr>
            </a:lvl5pPr>
            <a:lvl6pPr marL="2968625" indent="-381000" algn="l" defTabSz="714375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3425825" indent="-381000" algn="l" defTabSz="714375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883025" indent="-381000" algn="l" defTabSz="714375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4340225" indent="-381000" algn="l" defTabSz="714375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hr-HR" b="0" dirty="0">
                <a:cs typeface="Arial"/>
              </a:rPr>
              <a:t>W</a:t>
            </a:r>
            <a:r>
              <a:rPr lang="en-US" b="0" dirty="0">
                <a:cs typeface="Arial"/>
              </a:rPr>
              <a:t>e : </a:t>
            </a:r>
            <a:endParaRPr lang="hr-HR" b="0" dirty="0">
              <a:cs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b="0" dirty="0"/>
              <a:t>Created a questionnaire with questions that can be communicated in different companies &amp; different industries both to describe existing BM or to develop new BM</a:t>
            </a:r>
            <a:br>
              <a:rPr lang="en-US" b="0" dirty="0"/>
            </a:br>
            <a:endParaRPr lang="en-US" sz="800" b="0" dirty="0"/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b="0" dirty="0"/>
              <a:t>Performed an open webinar with basic explanations about BMC (answered questionnaire was used as an entry ticket)</a:t>
            </a:r>
          </a:p>
        </p:txBody>
      </p:sp>
    </p:spTree>
    <p:extLst>
      <p:ext uri="{BB962C8B-B14F-4D97-AF65-F5344CB8AC3E}">
        <p14:creationId xmlns:p14="http://schemas.microsoft.com/office/powerpoint/2010/main" val="94096469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C9B419-1A0D-A44F-A093-4DD2E8E21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131" y="71918"/>
            <a:ext cx="6387737" cy="678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14272"/>
      </p:ext>
    </p:extLst>
  </p:cSld>
  <p:clrMapOvr>
    <a:masterClrMapping/>
  </p:clrMapOvr>
  <p:transition spd="med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4352F8-45F7-C54F-8578-DD58568238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406" y="236306"/>
            <a:ext cx="5353187" cy="662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01150"/>
      </p:ext>
    </p:extLst>
  </p:cSld>
  <p:clrMapOvr>
    <a:masterClrMapping/>
  </p:clrMapOvr>
  <p:transition spd="med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DD1586-1141-174F-8FF1-420AF17707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244" y="226030"/>
            <a:ext cx="5415512" cy="663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979250"/>
      </p:ext>
    </p:extLst>
  </p:cSld>
  <p:clrMapOvr>
    <a:masterClrMapping/>
  </p:clrMapOvr>
  <p:transition spd="med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276845-375E-0B47-BE7B-A210EE6710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747" y="318498"/>
            <a:ext cx="4840506" cy="653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964176"/>
      </p:ext>
    </p:extLst>
  </p:cSld>
  <p:clrMapOvr>
    <a:masterClrMapping/>
  </p:clrMapOvr>
  <p:transition spd="med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D44EDB9-FCC2-0E46-ACFA-4A1DDAA44E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1257300"/>
            <a:ext cx="82677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65726"/>
      </p:ext>
    </p:extLst>
  </p:cSld>
  <p:clrMapOvr>
    <a:masterClrMapping/>
  </p:clrMapOvr>
  <p:transition spd="med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CEC3D8-DDD6-D640-9992-33190A5572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0" y="2171700"/>
            <a:ext cx="83185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0643"/>
      </p:ext>
    </p:extLst>
  </p:cSld>
  <p:clrMapOvr>
    <a:masterClrMapping/>
  </p:clrMapOvr>
  <p:transition spd="med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F525EA4-27C7-A243-8DDE-9E08529D03FC}"/>
              </a:ext>
            </a:extLst>
          </p:cNvPr>
          <p:cNvSpPr/>
          <p:nvPr/>
        </p:nvSpPr>
        <p:spPr>
          <a:xfrm>
            <a:off x="1422400" y="1478082"/>
            <a:ext cx="7162800" cy="3901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Arial"/>
              </a:rPr>
              <a:t>Dialogue between me and my wife today:</a:t>
            </a:r>
          </a:p>
          <a:p>
            <a:pPr>
              <a:lnSpc>
                <a:spcPct val="150000"/>
              </a:lnSpc>
            </a:pPr>
            <a:r>
              <a:rPr lang="en-GB" dirty="0"/>
              <a:t>Wife: Shall we have a dinner today?</a:t>
            </a:r>
          </a:p>
          <a:p>
            <a:pPr>
              <a:lnSpc>
                <a:spcPct val="150000"/>
              </a:lnSpc>
            </a:pPr>
            <a:r>
              <a:rPr lang="en-GB" dirty="0"/>
              <a:t>Me: Yes, but after our ICV meeting.</a:t>
            </a:r>
          </a:p>
          <a:p>
            <a:pPr>
              <a:lnSpc>
                <a:spcPct val="150000"/>
              </a:lnSpc>
            </a:pPr>
            <a:r>
              <a:rPr lang="en-GB" dirty="0"/>
              <a:t>Wife: Are you having ICV meeting on Friday night again?</a:t>
            </a:r>
          </a:p>
          <a:p>
            <a:pPr>
              <a:lnSpc>
                <a:spcPct val="150000"/>
              </a:lnSpc>
            </a:pPr>
            <a:r>
              <a:rPr lang="en-GB" dirty="0"/>
              <a:t>Me: Yes.</a:t>
            </a:r>
          </a:p>
          <a:p>
            <a:pPr>
              <a:lnSpc>
                <a:spcPct val="150000"/>
              </a:lnSpc>
            </a:pPr>
            <a:r>
              <a:rPr lang="en-GB" dirty="0"/>
              <a:t>Wife: I hate COVID…</a:t>
            </a:r>
          </a:p>
        </p:txBody>
      </p:sp>
    </p:spTree>
    <p:extLst>
      <p:ext uri="{BB962C8B-B14F-4D97-AF65-F5344CB8AC3E}">
        <p14:creationId xmlns:p14="http://schemas.microsoft.com/office/powerpoint/2010/main" val="390896214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5B1B93E-EE4E-E540-902C-BD3FA4C633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8" y="657224"/>
            <a:ext cx="8389937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4706"/>
      </p:ext>
    </p:extLst>
  </p:cSld>
  <p:clrMapOvr>
    <a:masterClrMapping/>
  </p:clrMapOvr>
  <p:transition spd="med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BF907F-DDE3-A240-91E3-861E11173F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8" y="657224"/>
            <a:ext cx="8389937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03389"/>
      </p:ext>
    </p:extLst>
  </p:cSld>
  <p:clrMapOvr>
    <a:masterClrMapping/>
  </p:clrMapOvr>
  <p:transition spd="med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rolling und der Internationale Controller Verein in Bild und Ton">
            <a:extLst>
              <a:ext uri="{FF2B5EF4-FFF2-40B4-BE49-F238E27FC236}">
                <a16:creationId xmlns:a16="http://schemas.microsoft.com/office/drawing/2014/main" id="{03B0A292-7A54-4B4D-91B4-808A11EB4A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4" t="23400" r="36613"/>
          <a:stretch/>
        </p:blipFill>
        <p:spPr bwMode="auto">
          <a:xfrm>
            <a:off x="7882656" y="-15292"/>
            <a:ext cx="1045828" cy="163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14B9D7-DC34-4D47-953C-8036E3D289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8" y="657224"/>
            <a:ext cx="8425246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79606"/>
      </p:ext>
    </p:extLst>
  </p:cSld>
  <p:clrMapOvr>
    <a:masterClrMapping/>
  </p:clrMapOvr>
  <p:transition spd="med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2A6DB37A-19AE-2E4F-9216-979BD1F3F7DF}"/>
              </a:ext>
            </a:extLst>
          </p:cNvPr>
          <p:cNvSpPr/>
          <p:nvPr/>
        </p:nvSpPr>
        <p:spPr bwMode="auto">
          <a:xfrm>
            <a:off x="8891297" y="6608618"/>
            <a:ext cx="228600" cy="228600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8FFCB8-6AA2-41E9-946F-E7D7C626A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349" y="935424"/>
            <a:ext cx="8538866" cy="4824412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hr-HR" b="0" dirty="0">
                <a:cs typeface="Arial"/>
              </a:rPr>
              <a:t>Link to </a:t>
            </a:r>
            <a:r>
              <a:rPr lang="hr-HR" b="0" dirty="0" err="1">
                <a:cs typeface="Arial"/>
              </a:rPr>
              <a:t>questionary</a:t>
            </a:r>
            <a:r>
              <a:rPr lang="hr-HR" b="0" dirty="0">
                <a:cs typeface="Arial"/>
              </a:rPr>
              <a:t>: </a:t>
            </a:r>
            <a:r>
              <a:rPr lang="hr-HR" b="0" dirty="0"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https://forms.gle/hqQqKnH9RwJdhoTw9</a:t>
            </a:r>
            <a:r>
              <a:rPr lang="hr-HR" b="0" dirty="0">
                <a:cs typeface="Arial"/>
              </a:rPr>
              <a:t> 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hr-HR" b="0" dirty="0">
                <a:cs typeface="Arial"/>
              </a:rPr>
              <a:t>Link to </a:t>
            </a:r>
            <a:r>
              <a:rPr lang="hr-HR" b="0" dirty="0" err="1">
                <a:cs typeface="Arial"/>
              </a:rPr>
              <a:t>answers</a:t>
            </a:r>
            <a:r>
              <a:rPr lang="hr-HR" b="0" dirty="0">
                <a:cs typeface="Arial"/>
              </a:rPr>
              <a:t>: </a:t>
            </a:r>
            <a:r>
              <a:rPr lang="hr-HR" b="0" dirty="0"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https://docs.google.com/spreadsheets/d/1WkgDu2M6O9R7PH3Hd5sKDTO77FH1k0CqL3o7BpYHBm8/edit?usp=sharing</a:t>
            </a:r>
            <a:r>
              <a:rPr lang="hr-HR" b="0" dirty="0">
                <a:cs typeface="Arial"/>
              </a:rPr>
              <a:t>  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hr-HR" b="0" dirty="0">
                <a:cs typeface="Arial"/>
              </a:rPr>
              <a:t>Link to Excel file </a:t>
            </a:r>
            <a:r>
              <a:rPr lang="hr-HR" b="0" dirty="0" err="1">
                <a:cs typeface="Arial"/>
              </a:rPr>
              <a:t>with</a:t>
            </a:r>
            <a:r>
              <a:rPr lang="hr-HR" b="0" dirty="0">
                <a:cs typeface="Arial"/>
              </a:rPr>
              <a:t> </a:t>
            </a:r>
            <a:r>
              <a:rPr lang="hr-HR" b="0" dirty="0" err="1">
                <a:cs typeface="Arial"/>
              </a:rPr>
              <a:t>summary</a:t>
            </a:r>
            <a:r>
              <a:rPr lang="hr-HR" b="0" dirty="0">
                <a:cs typeface="Arial"/>
              </a:rPr>
              <a:t> </a:t>
            </a:r>
            <a:r>
              <a:rPr lang="hr-HR" b="0" dirty="0" err="1">
                <a:cs typeface="Arial"/>
              </a:rPr>
              <a:t>of</a:t>
            </a:r>
            <a:r>
              <a:rPr lang="hr-HR" b="0" dirty="0">
                <a:cs typeface="Arial"/>
              </a:rPr>
              <a:t> </a:t>
            </a:r>
            <a:r>
              <a:rPr lang="hr-HR" b="0" dirty="0" err="1">
                <a:cs typeface="Arial"/>
              </a:rPr>
              <a:t>all</a:t>
            </a:r>
            <a:r>
              <a:rPr lang="hr-HR" b="0" dirty="0">
                <a:cs typeface="Arial"/>
              </a:rPr>
              <a:t> </a:t>
            </a:r>
            <a:r>
              <a:rPr lang="hr-HR" b="0" dirty="0" err="1">
                <a:cs typeface="Arial"/>
              </a:rPr>
              <a:t>answers</a:t>
            </a:r>
            <a:r>
              <a:rPr lang="hr-HR" b="0" dirty="0">
                <a:cs typeface="Arial"/>
              </a:rPr>
              <a:t>: </a:t>
            </a:r>
            <a:r>
              <a:rPr lang="hr-HR" b="0" dirty="0"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https://docs.google.com/spreadsheets/d/1WkgDu2M6O9R7PH3Hd5sKDTO77FH1k0CqL3o7BpYHBm8/edit#gid=734083065</a:t>
            </a:r>
            <a:endParaRPr lang="hr-HR" b="0" dirty="0">
              <a:cs typeface="Arial"/>
            </a:endParaRP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hr-HR" b="0" dirty="0">
                <a:cs typeface="Arial"/>
              </a:rPr>
              <a:t>Link to </a:t>
            </a:r>
            <a:r>
              <a:rPr lang="hr-HR" b="0" dirty="0" err="1">
                <a:cs typeface="Arial"/>
              </a:rPr>
              <a:t>webinar</a:t>
            </a:r>
            <a:r>
              <a:rPr lang="hr-HR" b="0" dirty="0">
                <a:cs typeface="Arial"/>
              </a:rPr>
              <a:t> (</a:t>
            </a:r>
            <a:r>
              <a:rPr lang="hr-HR" b="0" dirty="0" err="1">
                <a:cs typeface="Arial"/>
              </a:rPr>
              <a:t>english</a:t>
            </a:r>
            <a:r>
              <a:rPr lang="hr-HR" b="0" dirty="0">
                <a:cs typeface="Arial"/>
              </a:rPr>
              <a:t>) </a:t>
            </a:r>
            <a:r>
              <a:rPr lang="hr-HR" b="0" dirty="0" err="1">
                <a:cs typeface="Arial"/>
              </a:rPr>
              <a:t>recording</a:t>
            </a:r>
            <a:r>
              <a:rPr lang="hr-HR" b="0" dirty="0">
                <a:cs typeface="Arial"/>
              </a:rPr>
              <a:t>: </a:t>
            </a:r>
            <a:r>
              <a:rPr lang="hr-HR" b="0" dirty="0"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https://drive.google.com/file/d/1dLP-swyGD7k6HmSO9tK_XwcmspXc_SgT/view?usp=sharing</a:t>
            </a:r>
            <a:r>
              <a:rPr lang="hr-HR" b="0" dirty="0">
                <a:cs typeface="Arial"/>
              </a:rPr>
              <a:t> 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E32081F5-08C2-CB47-BF64-A36CF190C185}"/>
              </a:ext>
            </a:extLst>
          </p:cNvPr>
          <p:cNvSpPr txBox="1">
            <a:spLocks/>
          </p:cNvSpPr>
          <p:nvPr/>
        </p:nvSpPr>
        <p:spPr bwMode="auto">
          <a:xfrm>
            <a:off x="431270" y="249382"/>
            <a:ext cx="8712968" cy="503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ヒラギノ角ゴ Pro W3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  <a:cs typeface="ヒラギノ角ゴ Pro W3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  <a:cs typeface="ヒラギノ角ゴ Pro W3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  <a:cs typeface="ヒラギノ角ゴ Pro W3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  <a:cs typeface="ヒラギノ角ゴ Pro W3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</a:defRPr>
            </a:lvl9pPr>
          </a:lstStyle>
          <a:p>
            <a:r>
              <a:rPr lang="en-GB" kern="0" dirty="0"/>
              <a:t>4. You can use it all (results and findings)</a:t>
            </a:r>
          </a:p>
        </p:txBody>
      </p:sp>
    </p:spTree>
    <p:extLst>
      <p:ext uri="{BB962C8B-B14F-4D97-AF65-F5344CB8AC3E}">
        <p14:creationId xmlns:p14="http://schemas.microsoft.com/office/powerpoint/2010/main" val="2453347050"/>
      </p:ext>
    </p:extLst>
  </p:cSld>
  <p:clrMapOvr>
    <a:masterClrMapping/>
  </p:clrMapOvr>
  <p:transition spd="med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D315D36A-F54B-EB4C-91C4-16DCD2EF2491}"/>
              </a:ext>
            </a:extLst>
          </p:cNvPr>
          <p:cNvSpPr txBox="1">
            <a:spLocks/>
          </p:cNvSpPr>
          <p:nvPr/>
        </p:nvSpPr>
        <p:spPr bwMode="auto">
          <a:xfrm>
            <a:off x="400448" y="249382"/>
            <a:ext cx="8712968" cy="503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ヒラギノ角ゴ Pro W3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  <a:cs typeface="ヒラギノ角ゴ Pro W3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  <a:cs typeface="ヒラギノ角ゴ Pro W3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  <a:cs typeface="ヒラギノ角ゴ Pro W3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  <a:cs typeface="ヒラギノ角ゴ Pro W3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</a:defRPr>
            </a:lvl9pPr>
          </a:lstStyle>
          <a:p>
            <a:r>
              <a:rPr lang="en-GB" kern="0" dirty="0"/>
              <a:t>5. It has gone into practice quickly</a:t>
            </a:r>
          </a:p>
        </p:txBody>
      </p:sp>
    </p:spTree>
    <p:extLst>
      <p:ext uri="{BB962C8B-B14F-4D97-AF65-F5344CB8AC3E}">
        <p14:creationId xmlns:p14="http://schemas.microsoft.com/office/powerpoint/2010/main" val="4095169203"/>
      </p:ext>
    </p:extLst>
  </p:cSld>
  <p:clrMapOvr>
    <a:masterClrMapping/>
  </p:clrMapOvr>
  <p:transition spd="med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текст, потолок,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A157B27B-21FA-2F4A-BE6F-FFE7F466AF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88" y="657225"/>
            <a:ext cx="8361487" cy="511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58950"/>
      </p:ext>
    </p:extLst>
  </p:cSld>
  <p:clrMapOvr>
    <a:masterClrMapping/>
  </p:clrMapOvr>
  <p:transition spd="med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8BB931-B2FF-6943-8BD7-BFAE0FD92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9" y="476250"/>
            <a:ext cx="8389936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942402"/>
      </p:ext>
    </p:extLst>
  </p:cSld>
  <p:clrMapOvr>
    <a:masterClrMapping/>
  </p:clrMapOvr>
  <p:transition spd="med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человек, внутренний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DC7C460D-C3CA-8547-92FA-F7A65EB2E3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8" y="713083"/>
            <a:ext cx="8389937" cy="543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221204"/>
      </p:ext>
    </p:extLst>
  </p:cSld>
  <p:clrMapOvr>
    <a:masterClrMapping/>
  </p:clrMapOvr>
  <p:transition spd="med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9877383B-927C-2E47-9B15-A71B6B138A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8" y="657225"/>
            <a:ext cx="8389937" cy="581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26900"/>
      </p:ext>
    </p:extLst>
  </p:cSld>
  <p:clrMapOvr>
    <a:masterClrMapping/>
  </p:clrMapOvr>
  <p:transition spd="med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внутренний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8BD6D4AD-677F-1F4F-92C6-C8CDC8214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8" y="657224"/>
            <a:ext cx="8389937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67165"/>
      </p:ext>
    </p:extLst>
  </p:cSld>
  <p:clrMapOvr>
    <a:masterClrMapping/>
  </p:clrMapOvr>
  <p:transition spd="med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F525EA4-27C7-A243-8DDE-9E08529D03FC}"/>
              </a:ext>
            </a:extLst>
          </p:cNvPr>
          <p:cNvSpPr/>
          <p:nvPr/>
        </p:nvSpPr>
        <p:spPr>
          <a:xfrm>
            <a:off x="990600" y="1806921"/>
            <a:ext cx="7162800" cy="3244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cs typeface="Arial"/>
              </a:rPr>
              <a:t>What is common between COVID and ICV?</a:t>
            </a:r>
          </a:p>
          <a:p>
            <a:pPr algn="ctr">
              <a:lnSpc>
                <a:spcPct val="150000"/>
              </a:lnSpc>
            </a:pPr>
            <a:endParaRPr lang="en-US" sz="2800" dirty="0">
              <a:cs typeface="Arial"/>
            </a:endParaRPr>
          </a:p>
          <a:p>
            <a:pPr algn="ctr">
              <a:lnSpc>
                <a:spcPct val="150000"/>
              </a:lnSpc>
            </a:pPr>
            <a:r>
              <a:rPr lang="en-US" sz="2800" dirty="0">
                <a:cs typeface="Arial"/>
              </a:rPr>
              <a:t>Deep analysis showed:</a:t>
            </a:r>
          </a:p>
          <a:p>
            <a:pPr algn="ctr">
              <a:lnSpc>
                <a:spcPct val="150000"/>
              </a:lnSpc>
            </a:pPr>
            <a:r>
              <a:rPr lang="en-US" sz="2800" b="1" u="sng" dirty="0">
                <a:cs typeface="Arial"/>
              </a:rPr>
              <a:t>C</a:t>
            </a:r>
            <a:r>
              <a:rPr lang="en-US" sz="2800" b="1" dirty="0">
                <a:cs typeface="Arial"/>
              </a:rPr>
              <a:t> </a:t>
            </a:r>
            <a:r>
              <a:rPr lang="en-US" sz="2800" dirty="0">
                <a:cs typeface="Arial"/>
              </a:rPr>
              <a:t>O </a:t>
            </a:r>
            <a:r>
              <a:rPr lang="en-US" sz="2800" b="1" u="sng" dirty="0">
                <a:cs typeface="Arial"/>
              </a:rPr>
              <a:t>V</a:t>
            </a:r>
            <a:r>
              <a:rPr lang="en-US" sz="2800" b="1" dirty="0">
                <a:cs typeface="Arial"/>
              </a:rPr>
              <a:t> </a:t>
            </a:r>
            <a:r>
              <a:rPr lang="en-US" sz="2800" b="1" u="sng" dirty="0">
                <a:cs typeface="Arial"/>
              </a:rPr>
              <a:t>I</a:t>
            </a:r>
            <a:r>
              <a:rPr lang="en-US" sz="2800" b="1" dirty="0">
                <a:cs typeface="Arial"/>
              </a:rPr>
              <a:t> </a:t>
            </a:r>
            <a:r>
              <a:rPr lang="en-US" sz="2800" dirty="0">
                <a:cs typeface="Arial"/>
              </a:rPr>
              <a:t>D</a:t>
            </a:r>
          </a:p>
          <a:p>
            <a:pPr algn="ctr">
              <a:lnSpc>
                <a:spcPct val="150000"/>
              </a:lnSpc>
            </a:pPr>
            <a:r>
              <a:rPr lang="en-US" sz="2800" b="1" u="sng" dirty="0">
                <a:cs typeface="Arial"/>
              </a:rPr>
              <a:t>I</a:t>
            </a:r>
            <a:r>
              <a:rPr lang="en-US" sz="2800" b="1" dirty="0">
                <a:cs typeface="Arial"/>
              </a:rPr>
              <a:t> </a:t>
            </a:r>
            <a:r>
              <a:rPr lang="en-US" sz="2800" b="1" u="sng" dirty="0">
                <a:cs typeface="Arial"/>
              </a:rPr>
              <a:t>C</a:t>
            </a:r>
            <a:r>
              <a:rPr lang="en-US" sz="2800" b="1" dirty="0">
                <a:cs typeface="Arial"/>
              </a:rPr>
              <a:t> </a:t>
            </a:r>
            <a:r>
              <a:rPr lang="en-US" sz="2800" b="1" u="sng" dirty="0">
                <a:cs typeface="Arial"/>
              </a:rPr>
              <a:t>V</a:t>
            </a:r>
            <a:endParaRPr lang="en-US" sz="28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767146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5D20B5A1-AD66-094C-98B2-DD20214FBC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67" y="549000"/>
            <a:ext cx="8690754" cy="5523027"/>
          </a:xfrm>
          <a:prstGeom prst="rect">
            <a:avLst/>
          </a:prstGeom>
        </p:spPr>
      </p:pic>
      <p:pic>
        <p:nvPicPr>
          <p:cNvPr id="5" name="Рисунок 4" descr="Контур лица с солнцезащитными очками">
            <a:extLst>
              <a:ext uri="{FF2B5EF4-FFF2-40B4-BE49-F238E27FC236}">
                <a16:creationId xmlns:a16="http://schemas.microsoft.com/office/drawing/2014/main" id="{AEC3CA45-C606-FE45-B5E7-C5B90E0C6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16880" y="34290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66451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29A5D63-071B-004F-AC9A-32CBC6634C4D}"/>
              </a:ext>
            </a:extLst>
          </p:cNvPr>
          <p:cNvSpPr/>
          <p:nvPr/>
        </p:nvSpPr>
        <p:spPr>
          <a:xfrm>
            <a:off x="2487936" y="3059123"/>
            <a:ext cx="4168129" cy="739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cs typeface="Arial"/>
              </a:rPr>
              <a:t>https://</a:t>
            </a:r>
            <a:r>
              <a:rPr lang="en-US" sz="3200" b="1" dirty="0" err="1">
                <a:cs typeface="Arial"/>
              </a:rPr>
              <a:t>cinemaski.ru</a:t>
            </a:r>
            <a:r>
              <a:rPr lang="en-US" sz="3200" b="1" dirty="0">
                <a:cs typeface="Arial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440151851"/>
      </p:ext>
    </p:extLst>
  </p:cSld>
  <p:clrMapOvr>
    <a:masterClrMapping/>
  </p:clrMapOvr>
  <p:transition spd="med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D0542B-4AB6-F948-A576-4C1AE0B64D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4" y="380144"/>
            <a:ext cx="8820778" cy="647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23938"/>
      </p:ext>
    </p:extLst>
  </p:cSld>
  <p:clrMapOvr>
    <a:masterClrMapping/>
  </p:clrMapOvr>
  <p:transition spd="med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F95236-7989-6242-BC14-5B07C3CE03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9" y="400692"/>
            <a:ext cx="8389936" cy="645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01702"/>
      </p:ext>
    </p:extLst>
  </p:cSld>
  <p:clrMapOvr>
    <a:masterClrMapping/>
  </p:clrMapOvr>
  <p:transition spd="med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5D20B5A1-AD66-094C-98B2-DD20214FBC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66" y="549000"/>
            <a:ext cx="8692855" cy="5760000"/>
          </a:xfrm>
          <a:prstGeom prst="rect">
            <a:avLst/>
          </a:prstGeom>
        </p:spPr>
      </p:pic>
      <p:pic>
        <p:nvPicPr>
          <p:cNvPr id="5" name="Рисунок 4" descr="Контур лица с солнцезащитными очками">
            <a:extLst>
              <a:ext uri="{FF2B5EF4-FFF2-40B4-BE49-F238E27FC236}">
                <a16:creationId xmlns:a16="http://schemas.microsoft.com/office/drawing/2014/main" id="{AEC3CA45-C606-FE45-B5E7-C5B90E0C6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24100" y="1600200"/>
            <a:ext cx="914400" cy="914400"/>
          </a:xfrm>
          <a:prstGeom prst="rect">
            <a:avLst/>
          </a:prstGeom>
        </p:spPr>
      </p:pic>
      <p:pic>
        <p:nvPicPr>
          <p:cNvPr id="6" name="Рисунок 5" descr="Контур лица с солнцезащитными очками">
            <a:extLst>
              <a:ext uri="{FF2B5EF4-FFF2-40B4-BE49-F238E27FC236}">
                <a16:creationId xmlns:a16="http://schemas.microsoft.com/office/drawing/2014/main" id="{F4DC416E-F08C-0F4D-8C0F-CC98C6554F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05502" y="1600200"/>
            <a:ext cx="914400" cy="914400"/>
          </a:xfrm>
          <a:prstGeom prst="rect">
            <a:avLst/>
          </a:prstGeom>
        </p:spPr>
      </p:pic>
      <p:pic>
        <p:nvPicPr>
          <p:cNvPr id="7" name="Рисунок 6" descr="Контур лица с солнцезащитными очками">
            <a:extLst>
              <a:ext uri="{FF2B5EF4-FFF2-40B4-BE49-F238E27FC236}">
                <a16:creationId xmlns:a16="http://schemas.microsoft.com/office/drawing/2014/main" id="{A5EB5683-EC22-234A-9FD3-C57C967749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08902" y="2514600"/>
            <a:ext cx="914400" cy="914400"/>
          </a:xfrm>
          <a:prstGeom prst="rect">
            <a:avLst/>
          </a:prstGeom>
        </p:spPr>
      </p:pic>
      <p:pic>
        <p:nvPicPr>
          <p:cNvPr id="4" name="Рисунок 3" descr="Рукопожатие">
            <a:extLst>
              <a:ext uri="{FF2B5EF4-FFF2-40B4-BE49-F238E27FC236}">
                <a16:creationId xmlns:a16="http://schemas.microsoft.com/office/drawing/2014/main" id="{561FBF0D-D4C6-4F47-BC40-9238133969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0700" y="2463800"/>
            <a:ext cx="914400" cy="914400"/>
          </a:xfrm>
          <a:prstGeom prst="rect">
            <a:avLst/>
          </a:prstGeom>
        </p:spPr>
      </p:pic>
      <p:pic>
        <p:nvPicPr>
          <p:cNvPr id="10" name="Рисунок 9" descr="Склад">
            <a:extLst>
              <a:ext uri="{FF2B5EF4-FFF2-40B4-BE49-F238E27FC236}">
                <a16:creationId xmlns:a16="http://schemas.microsoft.com/office/drawing/2014/main" id="{AD8424A1-44C2-334C-974E-A0256A4360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24100" y="3429001"/>
            <a:ext cx="914400" cy="914400"/>
          </a:xfrm>
          <a:prstGeom prst="rect">
            <a:avLst/>
          </a:prstGeom>
        </p:spPr>
      </p:pic>
      <p:pic>
        <p:nvPicPr>
          <p:cNvPr id="12" name="Рисунок 11" descr="Грузовик">
            <a:extLst>
              <a:ext uri="{FF2B5EF4-FFF2-40B4-BE49-F238E27FC236}">
                <a16:creationId xmlns:a16="http://schemas.microsoft.com/office/drawing/2014/main" id="{5536FC9C-B1E7-4347-8108-806F2DDF15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05502" y="3497400"/>
            <a:ext cx="914400" cy="914400"/>
          </a:xfrm>
          <a:prstGeom prst="rect">
            <a:avLst/>
          </a:prstGeom>
        </p:spPr>
      </p:pic>
      <p:pic>
        <p:nvPicPr>
          <p:cNvPr id="14" name="Рисунок 13" descr="Фабрика">
            <a:extLst>
              <a:ext uri="{FF2B5EF4-FFF2-40B4-BE49-F238E27FC236}">
                <a16:creationId xmlns:a16="http://schemas.microsoft.com/office/drawing/2014/main" id="{19CC708A-0A26-6D44-9B38-CCA4570C78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708901" y="3429001"/>
            <a:ext cx="914400" cy="914400"/>
          </a:xfrm>
          <a:prstGeom prst="rect">
            <a:avLst/>
          </a:prstGeom>
        </p:spPr>
      </p:pic>
      <p:pic>
        <p:nvPicPr>
          <p:cNvPr id="16" name="Рисунок 15" descr="Электронная коммерция">
            <a:extLst>
              <a:ext uri="{FF2B5EF4-FFF2-40B4-BE49-F238E27FC236}">
                <a16:creationId xmlns:a16="http://schemas.microsoft.com/office/drawing/2014/main" id="{7A37B99E-8E88-CE43-BCB1-E43236F8B7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832257" y="212580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0607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29A5D63-071B-004F-AC9A-32CBC6634C4D}"/>
              </a:ext>
            </a:extLst>
          </p:cNvPr>
          <p:cNvSpPr/>
          <p:nvPr/>
        </p:nvSpPr>
        <p:spPr>
          <a:xfrm>
            <a:off x="2237868" y="3059123"/>
            <a:ext cx="4668266" cy="739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cs typeface="Arial"/>
              </a:rPr>
              <a:t>https://</a:t>
            </a:r>
            <a:r>
              <a:rPr lang="en-US" sz="3200" b="1" dirty="0" err="1">
                <a:cs typeface="Arial"/>
              </a:rPr>
              <a:t>foodmarket.pro</a:t>
            </a:r>
            <a:r>
              <a:rPr lang="en-US" sz="3200" b="1" dirty="0">
                <a:cs typeface="Arial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937381493"/>
      </p:ext>
    </p:extLst>
  </p:cSld>
  <p:clrMapOvr>
    <a:masterClrMapping/>
  </p:clrMapOvr>
  <p:transition spd="med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6157F3-921B-C843-9753-1F792FFE4F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5346"/>
            <a:ext cx="9144000" cy="466730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D772E5-28A5-FA47-9E6A-FE7880285A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8" y="258363"/>
            <a:ext cx="10479994" cy="538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185616"/>
      </p:ext>
    </p:extLst>
  </p:cSld>
  <p:clrMapOvr>
    <a:masterClrMapping/>
  </p:clrMapOvr>
  <p:transition spd="med"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6157F3-921B-C843-9753-1F792FFE4F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70" y="657225"/>
            <a:ext cx="8523305" cy="56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507898"/>
      </p:ext>
    </p:extLst>
  </p:cSld>
  <p:clrMapOvr>
    <a:masterClrMapping/>
  </p:clrMapOvr>
  <p:transition spd="med"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Strategy Canvas Lesson. Understand the value you deliver to… | by Kyle  Sandburg | Medium">
            <a:extLst>
              <a:ext uri="{FF2B5EF4-FFF2-40B4-BE49-F238E27FC236}">
                <a16:creationId xmlns:a16="http://schemas.microsoft.com/office/drawing/2014/main" id="{3247C02A-515F-A349-9815-CCCED8F0F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96" y="246580"/>
            <a:ext cx="8630292" cy="576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826510"/>
      </p:ext>
    </p:extLst>
  </p:cSld>
  <p:clrMapOvr>
    <a:masterClrMapping/>
  </p:clrMapOvr>
  <p:transition spd="med"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89D2D0-71ED-4E43-ABCA-81FD249234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40" y="380145"/>
            <a:ext cx="8471935" cy="588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95337"/>
      </p:ext>
    </p:extLst>
  </p:cSld>
  <p:clrMapOvr>
    <a:masterClrMapping/>
  </p:clrMapOvr>
  <p:transition spd="med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E96703C-7219-438D-951D-29D89E35C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48" y="249382"/>
            <a:ext cx="8712968" cy="503560"/>
          </a:xfrm>
        </p:spPr>
        <p:txBody>
          <a:bodyPr/>
          <a:lstStyle/>
          <a:p>
            <a:r>
              <a:rPr lang="en-US" dirty="0"/>
              <a:t>Agenda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C59A67C-6833-439A-A36E-1A087B235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017616"/>
            <a:ext cx="8280000" cy="327691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hr-HR" b="0" dirty="0" err="1">
                <a:cs typeface="Arial"/>
              </a:rPr>
              <a:t>Introduction</a:t>
            </a:r>
            <a:endParaRPr lang="hr-HR" b="0" dirty="0">
              <a:cs typeface="Arial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b="0" dirty="0">
                <a:cs typeface="Arial"/>
              </a:rPr>
              <a:t>Defining and changing the Business Model: why, when, how?</a:t>
            </a:r>
          </a:p>
          <a:p>
            <a:pPr marL="457200" indent="-457200">
              <a:buFont typeface="+mj-lt"/>
              <a:buAutoNum type="arabicPeriod"/>
            </a:pPr>
            <a:r>
              <a:rPr lang="hr-HR" b="0" dirty="0" err="1">
                <a:cs typeface="Arial"/>
              </a:rPr>
              <a:t>Methods</a:t>
            </a:r>
            <a:r>
              <a:rPr lang="en-US" b="0" dirty="0">
                <a:cs typeface="Arial"/>
              </a:rPr>
              <a:t> and tools</a:t>
            </a:r>
          </a:p>
          <a:p>
            <a:pPr marL="457200" indent="-457200">
              <a:buFont typeface="+mj-lt"/>
              <a:buAutoNum type="arabicPeriod"/>
            </a:pPr>
            <a:r>
              <a:rPr lang="en-US" b="0" dirty="0">
                <a:cs typeface="Arial"/>
              </a:rPr>
              <a:t>Something to use</a:t>
            </a:r>
          </a:p>
          <a:p>
            <a:pPr marL="457200" indent="-457200">
              <a:buFont typeface="+mj-lt"/>
              <a:buAutoNum type="arabicPeriod"/>
            </a:pPr>
            <a:r>
              <a:rPr lang="en-US" b="0" dirty="0">
                <a:cs typeface="Arial"/>
              </a:rPr>
              <a:t>Real practical case</a:t>
            </a:r>
          </a:p>
          <a:p>
            <a:pPr marL="457200" indent="-457200">
              <a:buFont typeface="+mj-lt"/>
              <a:buAutoNum type="arabicPeriod"/>
            </a:pPr>
            <a:r>
              <a:rPr lang="hr-HR" b="0" dirty="0" err="1">
                <a:cs typeface="Arial"/>
              </a:rPr>
              <a:t>Discussion</a:t>
            </a:r>
            <a:r>
              <a:rPr lang="hr-HR" b="0" dirty="0">
                <a:cs typeface="Arial"/>
              </a:rPr>
              <a:t> </a:t>
            </a:r>
            <a:r>
              <a:rPr lang="hr-HR" b="0" dirty="0" err="1">
                <a:cs typeface="Arial"/>
              </a:rPr>
              <a:t>and</a:t>
            </a:r>
            <a:r>
              <a:rPr lang="hr-HR" b="0" dirty="0">
                <a:cs typeface="Arial"/>
              </a:rPr>
              <a:t> </a:t>
            </a:r>
            <a:r>
              <a:rPr lang="hr-HR" b="0" dirty="0" err="1">
                <a:cs typeface="Arial"/>
              </a:rPr>
              <a:t>Conclusions</a:t>
            </a: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3333333503"/>
      </p:ext>
    </p:extLst>
  </p:cSld>
  <p:clrMapOvr>
    <a:masterClrMapping/>
  </p:clrMapOvr>
  <p:transition spd="med"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текст, телевидение, внутренний, монитор&#10;&#10;Автоматически созданное описание">
            <a:extLst>
              <a:ext uri="{FF2B5EF4-FFF2-40B4-BE49-F238E27FC236}">
                <a16:creationId xmlns:a16="http://schemas.microsoft.com/office/drawing/2014/main" id="{6C496A18-3895-F843-8676-2086BCA331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8" y="643418"/>
            <a:ext cx="838993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559582"/>
      </p:ext>
    </p:extLst>
  </p:cSld>
  <p:clrMapOvr>
    <a:masterClrMapping/>
  </p:clrMapOvr>
  <p:transition spd="med"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ntrolling und der Internationale Controller Verein in Bild und Ton">
            <a:extLst>
              <a:ext uri="{FF2B5EF4-FFF2-40B4-BE49-F238E27FC236}">
                <a16:creationId xmlns:a16="http://schemas.microsoft.com/office/drawing/2014/main" id="{A1BD580B-0663-9449-A1C7-E825845BB7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4" t="23400" r="36613"/>
          <a:stretch/>
        </p:blipFill>
        <p:spPr bwMode="auto">
          <a:xfrm>
            <a:off x="3698692" y="1188296"/>
            <a:ext cx="1724990" cy="269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47648-EDAF-4C3D-BC03-0790B7CFB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450" y="3010297"/>
            <a:ext cx="8295100" cy="837406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en-GB" sz="2400" dirty="0"/>
              <a:t>We strongly believe</a:t>
            </a:r>
            <a:endParaRPr lang="ru-RU" sz="2400" dirty="0"/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en-GB" sz="2400" dirty="0"/>
              <a:t>that Business Modelling</a:t>
            </a:r>
            <a:endParaRPr lang="ru-RU" sz="2400" dirty="0"/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en-GB" sz="2400" dirty="0"/>
              <a:t>is part of good controller’s job</a:t>
            </a:r>
          </a:p>
        </p:txBody>
      </p:sp>
    </p:spTree>
    <p:extLst>
      <p:ext uri="{BB962C8B-B14F-4D97-AF65-F5344CB8AC3E}">
        <p14:creationId xmlns:p14="http://schemas.microsoft.com/office/powerpoint/2010/main" val="1555494448"/>
      </p:ext>
    </p:extLst>
  </p:cSld>
  <p:clrMapOvr>
    <a:masterClrMapping/>
  </p:clrMapOvr>
  <p:transition spd="med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E96703C-7219-438D-951D-29D89E35C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174" y="249382"/>
            <a:ext cx="8712968" cy="503560"/>
          </a:xfrm>
        </p:spPr>
        <p:txBody>
          <a:bodyPr/>
          <a:lstStyle/>
          <a:p>
            <a:r>
              <a:rPr lang="en-GB" dirty="0"/>
              <a:t>1. Introduction</a:t>
            </a:r>
          </a:p>
        </p:txBody>
      </p:sp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E73A731-7863-104F-B9E6-F622D122F6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5" b="-4215"/>
          <a:stretch/>
        </p:blipFill>
        <p:spPr>
          <a:xfrm>
            <a:off x="0" y="1110750"/>
            <a:ext cx="9141154" cy="58428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68A090E-F0AF-3142-8814-8B1CCC8FE30E}"/>
              </a:ext>
            </a:extLst>
          </p:cNvPr>
          <p:cNvSpPr/>
          <p:nvPr/>
        </p:nvSpPr>
        <p:spPr bwMode="auto">
          <a:xfrm>
            <a:off x="6029739" y="6109252"/>
            <a:ext cx="3111415" cy="4993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00FA011-8E57-CB46-82E7-BB7A2F573057}"/>
              </a:ext>
            </a:extLst>
          </p:cNvPr>
          <p:cNvSpPr/>
          <p:nvPr/>
        </p:nvSpPr>
        <p:spPr bwMode="auto">
          <a:xfrm>
            <a:off x="3193774" y="2941983"/>
            <a:ext cx="3895395" cy="60628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</a:rPr>
              <a:t>Business Model</a:t>
            </a:r>
            <a:endParaRPr kumimoji="0" lang="ru-RU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1562878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E96703C-7219-438D-951D-29D89E35C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48" y="249382"/>
            <a:ext cx="8712968" cy="503560"/>
          </a:xfrm>
        </p:spPr>
        <p:txBody>
          <a:bodyPr/>
          <a:lstStyle/>
          <a:p>
            <a:r>
              <a:rPr lang="en-GB" dirty="0"/>
              <a:t>1. Introduction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C59A67C-6833-439A-A36E-1A087B235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017616"/>
            <a:ext cx="8280000" cy="327691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b="0" dirty="0"/>
              <a:t>What do we do with this promising ”Business Model” title?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GB" b="0" dirty="0"/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b="0" dirty="0"/>
              <a:t>Do we really understand the difference between: Business Model, Business Strategy and Business Plan?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GB" b="0" dirty="0"/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b="0" dirty="0"/>
              <a:t>Do we have an idea about proper use of Business Model related (controlling) tools?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GB" b="0" dirty="0"/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b="0" dirty="0"/>
              <a:t>Does any of us has practical experience in Business Modelling implementation?</a:t>
            </a:r>
          </a:p>
        </p:txBody>
      </p:sp>
    </p:spTree>
    <p:extLst>
      <p:ext uri="{BB962C8B-B14F-4D97-AF65-F5344CB8AC3E}">
        <p14:creationId xmlns:p14="http://schemas.microsoft.com/office/powerpoint/2010/main" val="18892690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EBFDD8BD-83F7-844F-88AB-07301DCE7E1F}"/>
              </a:ext>
            </a:extLst>
          </p:cNvPr>
          <p:cNvSpPr/>
          <p:nvPr/>
        </p:nvSpPr>
        <p:spPr bwMode="auto">
          <a:xfrm>
            <a:off x="8915400" y="9868652"/>
            <a:ext cx="228600" cy="228600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7D6D130A-0691-2143-BCFF-4529F2E7F186}"/>
              </a:ext>
            </a:extLst>
          </p:cNvPr>
          <p:cNvSpPr txBox="1">
            <a:spLocks/>
          </p:cNvSpPr>
          <p:nvPr/>
        </p:nvSpPr>
        <p:spPr bwMode="auto">
          <a:xfrm>
            <a:off x="400448" y="249382"/>
            <a:ext cx="8712968" cy="503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ヒラギノ角ゴ Pro W3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  <a:cs typeface="ヒラギノ角ゴ Pro W3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  <a:cs typeface="ヒラギノ角ゴ Pro W3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  <a:cs typeface="ヒラギノ角ゴ Pro W3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  <a:cs typeface="ヒラギノ角ゴ Pro W3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</a:defRPr>
            </a:lvl9pPr>
          </a:lstStyle>
          <a:p>
            <a:r>
              <a:rPr lang="en-GB" kern="0" dirty="0"/>
              <a:t>1. Introduction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6D6C906B-CF39-9640-A212-6E481B037D39}"/>
              </a:ext>
            </a:extLst>
          </p:cNvPr>
          <p:cNvSpPr txBox="1">
            <a:spLocks/>
          </p:cNvSpPr>
          <p:nvPr/>
        </p:nvSpPr>
        <p:spPr bwMode="auto">
          <a:xfrm>
            <a:off x="432000" y="1017616"/>
            <a:ext cx="8280000" cy="3276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714375" rtl="0" eaLnBrk="0" fontAlgn="base" hangingPunct="0">
              <a:spcBef>
                <a:spcPct val="20000"/>
              </a:spcBef>
              <a:spcAft>
                <a:spcPct val="60000"/>
              </a:spcAft>
              <a:defRPr sz="2000" b="1">
                <a:solidFill>
                  <a:schemeClr val="tx1"/>
                </a:solidFill>
                <a:latin typeface="+mn-lt"/>
                <a:ea typeface="+mn-ea"/>
                <a:cs typeface="ヒラギノ角ゴ Pro W3"/>
              </a:defRPr>
            </a:lvl1pPr>
            <a:lvl2pPr marL="271463" indent="-271463" algn="l" defTabSz="714375" rtl="0" eaLnBrk="0" fontAlgn="base" hangingPunct="0">
              <a:spcBef>
                <a:spcPct val="20000"/>
              </a:spcBef>
              <a:spcAft>
                <a:spcPct val="40000"/>
              </a:spcAft>
              <a:buClr>
                <a:srgbClr val="2254A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  <a:cs typeface="ヒラギノ角ゴ Pro W3"/>
              </a:defRPr>
            </a:lvl2pPr>
            <a:lvl3pPr marL="533400" indent="-261938" algn="l" defTabSz="714375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400">
                <a:solidFill>
                  <a:schemeClr val="tx1"/>
                </a:solidFill>
                <a:latin typeface="+mn-lt"/>
                <a:ea typeface="+mn-ea"/>
                <a:cs typeface="ヒラギノ角ゴ Pro W3"/>
              </a:defRPr>
            </a:lvl3pPr>
            <a:lvl4pPr marL="1951038" indent="-381000" algn="l" defTabSz="714375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ヒラギノ角ゴ Pro W3"/>
              </a:defRPr>
            </a:lvl4pPr>
            <a:lvl5pPr marL="2511425" indent="-381000" algn="l" defTabSz="7143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ヒラギノ角ゴ Pro W3"/>
              </a:defRPr>
            </a:lvl5pPr>
            <a:lvl6pPr marL="2968625" indent="-381000" algn="l" defTabSz="714375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3425825" indent="-381000" algn="l" defTabSz="714375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883025" indent="-381000" algn="l" defTabSz="714375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4340225" indent="-381000" algn="l" defTabSz="714375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b="0" dirty="0"/>
              <a:t>We educated ourselves first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GB" b="0" dirty="0"/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b="0" dirty="0"/>
              <a:t>We’ve chosen the tool: Business Model Canvas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GB" b="0" dirty="0"/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b="0" dirty="0"/>
              <a:t>We’ve created a questionary for those who want either to describe existing BM or transform it into completely new BM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GB" b="0" dirty="0"/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b="0" dirty="0"/>
              <a:t>We’ve organized a free webinar for those who has completed this questionary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GB" b="0" dirty="0"/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b="0" dirty="0"/>
              <a:t>We’ve collected a lot of feedbacks from real companies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GB" b="0" dirty="0"/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b="0" dirty="0"/>
              <a:t>We discovered that we made someone using it!!!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GB" b="0" dirty="0"/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b="0" dirty="0"/>
              <a:t>We strongly believe that Business Modelling is part of good controller’s job </a:t>
            </a:r>
          </a:p>
        </p:txBody>
      </p:sp>
    </p:spTree>
    <p:extLst>
      <p:ext uri="{BB962C8B-B14F-4D97-AF65-F5344CB8AC3E}">
        <p14:creationId xmlns:p14="http://schemas.microsoft.com/office/powerpoint/2010/main" val="176883695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BBF00316-B70F-F147-8DE0-2506FA8FC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2381452"/>
            <a:ext cx="8280000" cy="2095096"/>
          </a:xfrm>
        </p:spPr>
        <p:txBody>
          <a:bodyPr/>
          <a:lstStyle/>
          <a:p>
            <a:pPr marL="0" indent="0" algn="ctr"/>
            <a:r>
              <a:rPr lang="en-US" sz="2800" dirty="0">
                <a:cs typeface="Arial"/>
              </a:rPr>
              <a:t>Why?</a:t>
            </a:r>
          </a:p>
          <a:p>
            <a:pPr marL="0" indent="0" algn="ctr"/>
            <a:r>
              <a:rPr lang="en-US" sz="2800" dirty="0">
                <a:cs typeface="Arial"/>
              </a:rPr>
              <a:t>When?</a:t>
            </a:r>
          </a:p>
          <a:p>
            <a:pPr marL="0" indent="0" algn="ctr"/>
            <a:r>
              <a:rPr lang="en-US" sz="2800" dirty="0">
                <a:cs typeface="Arial"/>
              </a:rPr>
              <a:t>How?</a:t>
            </a:r>
          </a:p>
        </p:txBody>
      </p:sp>
    </p:spTree>
    <p:extLst>
      <p:ext uri="{BB962C8B-B14F-4D97-AF65-F5344CB8AC3E}">
        <p14:creationId xmlns:p14="http://schemas.microsoft.com/office/powerpoint/2010/main" val="70350204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hat is a Business Model Canvas? | Merlin ICT">
            <a:extLst>
              <a:ext uri="{FF2B5EF4-FFF2-40B4-BE49-F238E27FC236}">
                <a16:creationId xmlns:a16="http://schemas.microsoft.com/office/drawing/2014/main" id="{37ABA065-702D-644A-9819-246E869E87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371026" y="1079500"/>
            <a:ext cx="8760273" cy="422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36D11F5A-77D1-754E-88B6-6C107DF43CC6}"/>
              </a:ext>
            </a:extLst>
          </p:cNvPr>
          <p:cNvSpPr txBox="1">
            <a:spLocks/>
          </p:cNvSpPr>
          <p:nvPr/>
        </p:nvSpPr>
        <p:spPr bwMode="auto">
          <a:xfrm>
            <a:off x="400448" y="249382"/>
            <a:ext cx="8712968" cy="503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ヒラギノ角ゴ Pro W3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  <a:cs typeface="ヒラギノ角ゴ Pro W3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  <a:cs typeface="ヒラギノ角ゴ Pro W3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  <a:cs typeface="ヒラギノ角ゴ Pro W3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  <a:cs typeface="ヒラギノ角ゴ Pro W3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2254A0"/>
                </a:solidFill>
                <a:latin typeface="Arial" charset="0"/>
                <a:ea typeface="ヒラギノ角ゴ Pro W3" charset="-128"/>
              </a:defRPr>
            </a:lvl9pPr>
          </a:lstStyle>
          <a:p>
            <a:r>
              <a:rPr lang="en-GB" kern="0" dirty="0"/>
              <a:t>3. Methods and tools</a:t>
            </a:r>
          </a:p>
        </p:txBody>
      </p:sp>
    </p:spTree>
    <p:extLst>
      <p:ext uri="{BB962C8B-B14F-4D97-AF65-F5344CB8AC3E}">
        <p14:creationId xmlns:p14="http://schemas.microsoft.com/office/powerpoint/2010/main" val="4197466413"/>
      </p:ext>
    </p:extLst>
  </p:cSld>
  <p:clrMapOvr>
    <a:masterClrMapping/>
  </p:clrMapOvr>
  <p:transition spd="med">
    <p:wipe dir="r"/>
  </p:transition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3013</Words>
  <Application>Microsoft Office PowerPoint</Application>
  <PresentationFormat>Bildschirmpräsentation (4:3)</PresentationFormat>
  <Paragraphs>326</Paragraphs>
  <Slides>41</Slides>
  <Notes>19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41</vt:i4>
      </vt:variant>
    </vt:vector>
  </HeadingPairs>
  <TitlesOfParts>
    <vt:vector size="45" baseType="lpstr">
      <vt:lpstr>Arial</vt:lpstr>
      <vt:lpstr>Arial,Sans-Serif</vt:lpstr>
      <vt:lpstr>Wingdings</vt:lpstr>
      <vt:lpstr>Leere Präsentation</vt:lpstr>
      <vt:lpstr>PowerPoint-Präsentation</vt:lpstr>
      <vt:lpstr>PowerPoint-Präsentation</vt:lpstr>
      <vt:lpstr>PowerPoint-Präsentation</vt:lpstr>
      <vt:lpstr>Agenda</vt:lpstr>
      <vt:lpstr>1. Introduction</vt:lpstr>
      <vt:lpstr>1. Introduction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>ICV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International workgroup</dc:creator>
  <cp:keywords/>
  <dc:description/>
  <cp:lastModifiedBy>Herwig Friedag</cp:lastModifiedBy>
  <cp:revision>31</cp:revision>
  <cp:lastPrinted>2020-11-06T16:21:41Z</cp:lastPrinted>
  <dcterms:created xsi:type="dcterms:W3CDTF">2008-11-11T10:40:53Z</dcterms:created>
  <dcterms:modified xsi:type="dcterms:W3CDTF">2020-11-09T10:58:35Z</dcterms:modified>
  <cp:category/>
</cp:coreProperties>
</file>