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50" r:id="rId2"/>
  </p:sldMasterIdLst>
  <p:notesMasterIdLst>
    <p:notesMasterId r:id="rId32"/>
  </p:notesMasterIdLst>
  <p:handoutMasterIdLst>
    <p:handoutMasterId r:id="rId33"/>
  </p:handoutMasterIdLst>
  <p:sldIdLst>
    <p:sldId id="282" r:id="rId3"/>
    <p:sldId id="474" r:id="rId4"/>
    <p:sldId id="451" r:id="rId5"/>
    <p:sldId id="364" r:id="rId6"/>
    <p:sldId id="455" r:id="rId7"/>
    <p:sldId id="472" r:id="rId8"/>
    <p:sldId id="534" r:id="rId9"/>
    <p:sldId id="976" r:id="rId10"/>
    <p:sldId id="524" r:id="rId11"/>
    <p:sldId id="507" r:id="rId12"/>
    <p:sldId id="508" r:id="rId13"/>
    <p:sldId id="509" r:id="rId14"/>
    <p:sldId id="510" r:id="rId15"/>
    <p:sldId id="516" r:id="rId16"/>
    <p:sldId id="515" r:id="rId17"/>
    <p:sldId id="529" r:id="rId18"/>
    <p:sldId id="532" r:id="rId19"/>
    <p:sldId id="536" r:id="rId20"/>
    <p:sldId id="537" r:id="rId21"/>
    <p:sldId id="538" r:id="rId22"/>
    <p:sldId id="539" r:id="rId23"/>
    <p:sldId id="540" r:id="rId24"/>
    <p:sldId id="464" r:id="rId25"/>
    <p:sldId id="480" r:id="rId26"/>
    <p:sldId id="481" r:id="rId27"/>
    <p:sldId id="479" r:id="rId28"/>
    <p:sldId id="365" r:id="rId29"/>
    <p:sldId id="535" r:id="rId30"/>
    <p:sldId id="497" r:id="rId31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7">
          <p15:clr>
            <a:srgbClr val="A4A3A4"/>
          </p15:clr>
        </p15:guide>
        <p15:guide id="2" orient="horz" pos="105">
          <p15:clr>
            <a:srgbClr val="A4A3A4"/>
          </p15:clr>
        </p15:guide>
        <p15:guide id="3" orient="horz" pos="560">
          <p15:clr>
            <a:srgbClr val="A4A3A4"/>
          </p15:clr>
        </p15:guide>
        <p15:guide id="4" orient="horz" pos="796">
          <p15:clr>
            <a:srgbClr val="A4A3A4"/>
          </p15:clr>
        </p15:guide>
        <p15:guide id="5" pos="5410">
          <p15:clr>
            <a:srgbClr val="A4A3A4"/>
          </p15:clr>
        </p15:guide>
        <p15:guide id="6" pos="539">
          <p15:clr>
            <a:srgbClr val="A4A3A4"/>
          </p15:clr>
        </p15:guide>
        <p15:guide id="7" pos="2549">
          <p15:clr>
            <a:srgbClr val="A4A3A4"/>
          </p15:clr>
        </p15:guide>
        <p15:guide id="8" pos="3568">
          <p15:clr>
            <a:srgbClr val="A4A3A4"/>
          </p15:clr>
        </p15:guide>
        <p15:guide id="9" pos="426">
          <p15:clr>
            <a:srgbClr val="A4A3A4"/>
          </p15:clr>
        </p15:guide>
        <p15:guide id="10" pos="1211">
          <p15:clr>
            <a:srgbClr val="A4A3A4"/>
          </p15:clr>
        </p15:guide>
        <p15:guide id="11" pos="17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ns-Christian Jetter" initials="HJ [2]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C1C1C1"/>
    <a:srgbClr val="E1E8F4"/>
    <a:srgbClr val="96BD02"/>
    <a:srgbClr val="B0DBFF"/>
    <a:srgbClr val="B1DF01"/>
    <a:srgbClr val="92D5FD"/>
    <a:srgbClr val="C30000"/>
    <a:srgbClr val="A16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0" autoAdjust="0"/>
    <p:restoredTop sz="80870" autoAdjust="0"/>
  </p:normalViewPr>
  <p:slideViewPr>
    <p:cSldViewPr snapToGrid="0" snapToObjects="1" showGuides="1">
      <p:cViewPr varScale="1">
        <p:scale>
          <a:sx n="153" d="100"/>
          <a:sy n="153" d="100"/>
        </p:scale>
        <p:origin x="1616" y="176"/>
      </p:cViewPr>
      <p:guideLst>
        <p:guide orient="horz" pos="4077"/>
        <p:guide orient="horz" pos="105"/>
        <p:guide orient="horz" pos="560"/>
        <p:guide orient="horz" pos="796"/>
        <p:guide pos="5410"/>
        <p:guide pos="539"/>
        <p:guide pos="2549"/>
        <p:guide pos="3568"/>
        <p:guide pos="426"/>
        <p:guide pos="1211"/>
        <p:guide pos="1736"/>
      </p:guideLst>
    </p:cSldViewPr>
  </p:slideViewPr>
  <p:outlineViewPr>
    <p:cViewPr>
      <p:scale>
        <a:sx n="33" d="100"/>
        <a:sy n="33" d="100"/>
      </p:scale>
      <p:origin x="0" y="41706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5700"/>
    </p:cViewPr>
  </p:sorterViewPr>
  <p:notesViewPr>
    <p:cSldViewPr snapToGrid="0" snapToObjects="1" showGuides="1">
      <p:cViewPr varScale="1">
        <p:scale>
          <a:sx n="76" d="100"/>
          <a:sy n="76" d="100"/>
        </p:scale>
        <p:origin x="-2514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TOSHIBA%20EXT/Daten/VORTRA&#776;GE/20191116-CIB/controller-data-scienti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MS-Office</c:v>
                </c:pt>
                <c:pt idx="1">
                  <c:v>SAP</c:v>
                </c:pt>
                <c:pt idx="2">
                  <c:v>Datenbanken</c:v>
                </c:pt>
                <c:pt idx="3">
                  <c:v>Programmieren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73</c:v>
                </c:pt>
                <c:pt idx="1">
                  <c:v>69</c:v>
                </c:pt>
                <c:pt idx="2">
                  <c:v>13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A2-9C46-9853-E9DD609C48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325923768"/>
        <c:axId val="325924096"/>
      </c:barChart>
      <c:catAx>
        <c:axId val="3259237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325924096"/>
        <c:crosses val="autoZero"/>
        <c:auto val="1"/>
        <c:lblAlgn val="ctr"/>
        <c:lblOffset val="100"/>
        <c:noMultiLvlLbl val="0"/>
      </c:catAx>
      <c:valAx>
        <c:axId val="32592409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325923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B35BED-AA4F-F048-B18A-5095E3D2598A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61F2EEA-D1DF-D349-A6FF-A925DFAF1B7B}">
      <dgm:prSet phldrT="[Text]" custT="1"/>
      <dgm:spPr>
        <a:solidFill>
          <a:srgbClr val="2254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18000" tIns="53340" rIns="1800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Datengetriebene Unternehmens-steuerung</a:t>
          </a:r>
        </a:p>
      </dgm:t>
    </dgm:pt>
    <dgm:pt modelId="{5DE042A5-441D-9B4A-9473-91C79984081A}" type="parTrans" cxnId="{9F910D55-06EE-4840-BA50-E187D91E34F3}">
      <dgm:prSet/>
      <dgm:spPr/>
      <dgm:t>
        <a:bodyPr/>
        <a:lstStyle/>
        <a:p>
          <a:endParaRPr lang="de-DE"/>
        </a:p>
      </dgm:t>
    </dgm:pt>
    <dgm:pt modelId="{CDA40B16-6A0F-6A4D-8799-0460870E018E}" type="sibTrans" cxnId="{9F910D55-06EE-4840-BA50-E187D91E34F3}">
      <dgm:prSet/>
      <dgm:spPr>
        <a:ln>
          <a:solidFill>
            <a:schemeClr val="tx1"/>
          </a:solidFill>
          <a:prstDash val="sysDash"/>
        </a:ln>
      </dgm:spPr>
      <dgm:t>
        <a:bodyPr/>
        <a:lstStyle/>
        <a:p>
          <a:endParaRPr lang="de-DE"/>
        </a:p>
      </dgm:t>
    </dgm:pt>
    <dgm:pt modelId="{151B3996-491C-0D4A-A67C-4FB1B847BD3A}">
      <dgm:prSet phldrT="[Text]" custT="1"/>
      <dgm:spPr>
        <a:solidFill>
          <a:srgbClr val="2254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Digitale Geschäfts-prozesse</a:t>
          </a:r>
        </a:p>
      </dgm:t>
    </dgm:pt>
    <dgm:pt modelId="{3838C498-C6E2-1C4A-86FB-4B19965A225B}" type="parTrans" cxnId="{60CA2FF9-7BB4-8F46-BC13-99CC9C904543}">
      <dgm:prSet/>
      <dgm:spPr/>
      <dgm:t>
        <a:bodyPr/>
        <a:lstStyle/>
        <a:p>
          <a:endParaRPr lang="de-DE"/>
        </a:p>
      </dgm:t>
    </dgm:pt>
    <dgm:pt modelId="{CC6FC584-B720-0848-B38C-1D61AE6EC60B}" type="sibTrans" cxnId="{60CA2FF9-7BB4-8F46-BC13-99CC9C904543}">
      <dgm:prSet/>
      <dgm:spPr>
        <a:ln>
          <a:solidFill>
            <a:srgbClr val="000000"/>
          </a:solidFill>
          <a:prstDash val="sysDash"/>
        </a:ln>
      </dgm:spPr>
      <dgm:t>
        <a:bodyPr/>
        <a:lstStyle/>
        <a:p>
          <a:endParaRPr lang="de-DE"/>
        </a:p>
      </dgm:t>
    </dgm:pt>
    <dgm:pt modelId="{57389CED-22A8-454C-BB4C-8876A676634E}">
      <dgm:prSet phldrT="[Text]" custT="1"/>
      <dgm:spPr>
        <a:solidFill>
          <a:srgbClr val="2254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Digitale Geschäftsmodelle</a:t>
          </a:r>
        </a:p>
      </dgm:t>
    </dgm:pt>
    <dgm:pt modelId="{1D07292E-B21F-7C41-BC03-C8F66091B83C}" type="parTrans" cxnId="{D45BB63A-C89D-2E4A-B3AA-1FF26F0B51D7}">
      <dgm:prSet/>
      <dgm:spPr/>
      <dgm:t>
        <a:bodyPr/>
        <a:lstStyle/>
        <a:p>
          <a:endParaRPr lang="de-DE"/>
        </a:p>
      </dgm:t>
    </dgm:pt>
    <dgm:pt modelId="{8F91785A-8AF5-8343-896D-E788573F8AF1}" type="sibTrans" cxnId="{D45BB63A-C89D-2E4A-B3AA-1FF26F0B51D7}">
      <dgm:prSet/>
      <dgm:spPr>
        <a:ln>
          <a:solidFill>
            <a:srgbClr val="000000"/>
          </a:solidFill>
          <a:prstDash val="sysDash"/>
        </a:ln>
      </dgm:spPr>
      <dgm:t>
        <a:bodyPr/>
        <a:lstStyle/>
        <a:p>
          <a:endParaRPr lang="de-DE"/>
        </a:p>
      </dgm:t>
    </dgm:pt>
    <dgm:pt modelId="{46663626-9AF5-EE44-8E42-E8289298935E}">
      <dgm:prSet phldrT="[Text]" custT="1"/>
      <dgm:spPr>
        <a:solidFill>
          <a:srgbClr val="2254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18000" tIns="53340" rIns="1800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Digitale Wertschöpfungs-netzwerke</a:t>
          </a:r>
        </a:p>
      </dgm:t>
    </dgm:pt>
    <dgm:pt modelId="{76188A9E-C707-A64A-A2E9-1DCD79CABFCE}" type="parTrans" cxnId="{D2C33301-CFA5-734E-A5D0-BF2A53493168}">
      <dgm:prSet/>
      <dgm:spPr/>
      <dgm:t>
        <a:bodyPr/>
        <a:lstStyle/>
        <a:p>
          <a:endParaRPr lang="de-DE"/>
        </a:p>
      </dgm:t>
    </dgm:pt>
    <dgm:pt modelId="{516A0B2E-6FF5-CF49-BCCC-1EAE69CF6F91}" type="sibTrans" cxnId="{D2C33301-CFA5-734E-A5D0-BF2A53493168}">
      <dgm:prSet/>
      <dgm:spPr>
        <a:ln>
          <a:solidFill>
            <a:srgbClr val="000000"/>
          </a:solidFill>
          <a:prstDash val="sysDash"/>
        </a:ln>
      </dgm:spPr>
      <dgm:t>
        <a:bodyPr/>
        <a:lstStyle/>
        <a:p>
          <a:endParaRPr lang="de-DE"/>
        </a:p>
      </dgm:t>
    </dgm:pt>
    <dgm:pt modelId="{C4C36C46-B351-7845-BB58-877B8641817E}">
      <dgm:prSet phldrT="[Text]" custT="1"/>
      <dgm:spPr>
        <a:solidFill>
          <a:srgbClr val="2254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Digitale Arbeitswelt</a:t>
          </a:r>
        </a:p>
      </dgm:t>
    </dgm:pt>
    <dgm:pt modelId="{665DFD93-75B9-8B48-8D6F-5910D54599FA}" type="parTrans" cxnId="{6367D6E6-8FEC-E14A-B42F-36F847068628}">
      <dgm:prSet/>
      <dgm:spPr/>
      <dgm:t>
        <a:bodyPr/>
        <a:lstStyle/>
        <a:p>
          <a:endParaRPr lang="de-DE"/>
        </a:p>
      </dgm:t>
    </dgm:pt>
    <dgm:pt modelId="{90BA3FF9-D5FC-CB41-ADED-6201D86FA240}" type="sibTrans" cxnId="{6367D6E6-8FEC-E14A-B42F-36F847068628}">
      <dgm:prSet/>
      <dgm:spPr>
        <a:ln>
          <a:solidFill>
            <a:schemeClr val="tx1">
              <a:lumMod val="65000"/>
              <a:lumOff val="35000"/>
            </a:schemeClr>
          </a:solidFill>
          <a:prstDash val="sysDash"/>
        </a:ln>
      </dgm:spPr>
      <dgm:t>
        <a:bodyPr/>
        <a:lstStyle/>
        <a:p>
          <a:endParaRPr lang="de-DE"/>
        </a:p>
      </dgm:t>
    </dgm:pt>
    <dgm:pt modelId="{2436790A-A081-1748-B96C-BC6D0241B0B3}" type="pres">
      <dgm:prSet presAssocID="{0CB35BED-AA4F-F048-B18A-5095E3D2598A}" presName="cycle" presStyleCnt="0">
        <dgm:presLayoutVars>
          <dgm:dir/>
          <dgm:resizeHandles val="exact"/>
        </dgm:presLayoutVars>
      </dgm:prSet>
      <dgm:spPr/>
    </dgm:pt>
    <dgm:pt modelId="{3CBC3618-6ADF-5145-B09F-8280C83DC053}" type="pres">
      <dgm:prSet presAssocID="{461F2EEA-D1DF-D349-A6FF-A925DFAF1B7B}" presName="node" presStyleLbl="node1" presStyleIdx="0" presStyleCnt="5">
        <dgm:presLayoutVars>
          <dgm:bulletEnabled val="1"/>
        </dgm:presLayoutVars>
      </dgm:prSet>
      <dgm:spPr>
        <a:xfrm>
          <a:off x="2380505" y="2370"/>
          <a:ext cx="1334988" cy="867742"/>
        </a:xfrm>
        <a:prstGeom prst="roundRect">
          <a:avLst/>
        </a:prstGeom>
      </dgm:spPr>
    </dgm:pt>
    <dgm:pt modelId="{1DA7EBC8-E2B9-D446-B952-D0BCB62B5967}" type="pres">
      <dgm:prSet presAssocID="{461F2EEA-D1DF-D349-A6FF-A925DFAF1B7B}" presName="spNode" presStyleCnt="0"/>
      <dgm:spPr/>
    </dgm:pt>
    <dgm:pt modelId="{2B2F64B2-4986-794C-9D2F-4B86BA3C381D}" type="pres">
      <dgm:prSet presAssocID="{CDA40B16-6A0F-6A4D-8799-0460870E018E}" presName="sibTrans" presStyleLbl="sibTrans1D1" presStyleIdx="0" presStyleCnt="5"/>
      <dgm:spPr/>
    </dgm:pt>
    <dgm:pt modelId="{7C2FE770-37D6-9944-A518-5ED818793ADD}" type="pres">
      <dgm:prSet presAssocID="{151B3996-491C-0D4A-A67C-4FB1B847BD3A}" presName="node" presStyleLbl="node1" presStyleIdx="1" presStyleCnt="5">
        <dgm:presLayoutVars>
          <dgm:bulletEnabled val="1"/>
        </dgm:presLayoutVars>
      </dgm:prSet>
      <dgm:spPr>
        <a:xfrm>
          <a:off x="4028301" y="1199563"/>
          <a:ext cx="1334988" cy="867742"/>
        </a:xfrm>
        <a:prstGeom prst="roundRect">
          <a:avLst/>
        </a:prstGeom>
      </dgm:spPr>
    </dgm:pt>
    <dgm:pt modelId="{24E8E5D8-56F5-0947-92C8-0ADF61282A20}" type="pres">
      <dgm:prSet presAssocID="{151B3996-491C-0D4A-A67C-4FB1B847BD3A}" presName="spNode" presStyleCnt="0"/>
      <dgm:spPr/>
    </dgm:pt>
    <dgm:pt modelId="{F27B5B7F-6842-E445-9A6C-802B7DFA25E0}" type="pres">
      <dgm:prSet presAssocID="{CC6FC584-B720-0848-B38C-1D61AE6EC60B}" presName="sibTrans" presStyleLbl="sibTrans1D1" presStyleIdx="1" presStyleCnt="5"/>
      <dgm:spPr/>
    </dgm:pt>
    <dgm:pt modelId="{8C2A3043-A844-B545-8DFB-F35D25642264}" type="pres">
      <dgm:prSet presAssocID="{57389CED-22A8-454C-BB4C-8876A676634E}" presName="node" presStyleLbl="node1" presStyleIdx="2" presStyleCnt="5">
        <dgm:presLayoutVars>
          <dgm:bulletEnabled val="1"/>
        </dgm:presLayoutVars>
      </dgm:prSet>
      <dgm:spPr>
        <a:xfrm>
          <a:off x="3398899" y="3136663"/>
          <a:ext cx="1334988" cy="867742"/>
        </a:xfrm>
        <a:prstGeom prst="roundRect">
          <a:avLst/>
        </a:prstGeom>
      </dgm:spPr>
    </dgm:pt>
    <dgm:pt modelId="{50D949EB-4A18-5740-97C2-7242FEE6F50F}" type="pres">
      <dgm:prSet presAssocID="{57389CED-22A8-454C-BB4C-8876A676634E}" presName="spNode" presStyleCnt="0"/>
      <dgm:spPr/>
    </dgm:pt>
    <dgm:pt modelId="{99D6379A-743F-8B42-BA35-F327149B627E}" type="pres">
      <dgm:prSet presAssocID="{8F91785A-8AF5-8343-896D-E788573F8AF1}" presName="sibTrans" presStyleLbl="sibTrans1D1" presStyleIdx="2" presStyleCnt="5"/>
      <dgm:spPr/>
    </dgm:pt>
    <dgm:pt modelId="{917C7785-A526-8947-A594-642430EEFCF4}" type="pres">
      <dgm:prSet presAssocID="{46663626-9AF5-EE44-8E42-E8289298935E}" presName="node" presStyleLbl="node1" presStyleIdx="3" presStyleCnt="5">
        <dgm:presLayoutVars>
          <dgm:bulletEnabled val="1"/>
        </dgm:presLayoutVars>
      </dgm:prSet>
      <dgm:spPr>
        <a:xfrm>
          <a:off x="1362112" y="3136663"/>
          <a:ext cx="1334988" cy="867742"/>
        </a:xfrm>
        <a:prstGeom prst="roundRect">
          <a:avLst/>
        </a:prstGeom>
      </dgm:spPr>
    </dgm:pt>
    <dgm:pt modelId="{84A17730-CE4F-EE41-BB2A-76E67DB25FF6}" type="pres">
      <dgm:prSet presAssocID="{46663626-9AF5-EE44-8E42-E8289298935E}" presName="spNode" presStyleCnt="0"/>
      <dgm:spPr/>
    </dgm:pt>
    <dgm:pt modelId="{5016BA9D-F354-DA47-AAC8-8073E0DAFA5A}" type="pres">
      <dgm:prSet presAssocID="{516A0B2E-6FF5-CF49-BCCC-1EAE69CF6F91}" presName="sibTrans" presStyleLbl="sibTrans1D1" presStyleIdx="3" presStyleCnt="5"/>
      <dgm:spPr/>
    </dgm:pt>
    <dgm:pt modelId="{D0F780B4-C332-D34E-AC6C-CCCAE8971557}" type="pres">
      <dgm:prSet presAssocID="{C4C36C46-B351-7845-BB58-877B8641817E}" presName="node" presStyleLbl="node1" presStyleIdx="4" presStyleCnt="5">
        <dgm:presLayoutVars>
          <dgm:bulletEnabled val="1"/>
        </dgm:presLayoutVars>
      </dgm:prSet>
      <dgm:spPr>
        <a:xfrm>
          <a:off x="732710" y="1199563"/>
          <a:ext cx="1334988" cy="867742"/>
        </a:xfrm>
        <a:prstGeom prst="roundRect">
          <a:avLst/>
        </a:prstGeom>
      </dgm:spPr>
    </dgm:pt>
    <dgm:pt modelId="{742900BC-5B82-6C4C-A305-E10E58CC56BE}" type="pres">
      <dgm:prSet presAssocID="{C4C36C46-B351-7845-BB58-877B8641817E}" presName="spNode" presStyleCnt="0"/>
      <dgm:spPr/>
    </dgm:pt>
    <dgm:pt modelId="{FBD6EE76-3AA5-A148-A22C-AD592910B2F2}" type="pres">
      <dgm:prSet presAssocID="{90BA3FF9-D5FC-CB41-ADED-6201D86FA240}" presName="sibTrans" presStyleLbl="sibTrans1D1" presStyleIdx="4" presStyleCnt="5"/>
      <dgm:spPr/>
    </dgm:pt>
  </dgm:ptLst>
  <dgm:cxnLst>
    <dgm:cxn modelId="{D2C33301-CFA5-734E-A5D0-BF2A53493168}" srcId="{0CB35BED-AA4F-F048-B18A-5095E3D2598A}" destId="{46663626-9AF5-EE44-8E42-E8289298935E}" srcOrd="3" destOrd="0" parTransId="{76188A9E-C707-A64A-A2E9-1DCD79CABFCE}" sibTransId="{516A0B2E-6FF5-CF49-BCCC-1EAE69CF6F91}"/>
    <dgm:cxn modelId="{55D83E10-935D-A343-8030-973B413BB4E0}" type="presOf" srcId="{CC6FC584-B720-0848-B38C-1D61AE6EC60B}" destId="{F27B5B7F-6842-E445-9A6C-802B7DFA25E0}" srcOrd="0" destOrd="0" presId="urn:microsoft.com/office/officeart/2005/8/layout/cycle6"/>
    <dgm:cxn modelId="{8BC6091A-6EF1-5D40-8B17-B20C5A7157D2}" type="presOf" srcId="{57389CED-22A8-454C-BB4C-8876A676634E}" destId="{8C2A3043-A844-B545-8DFB-F35D25642264}" srcOrd="0" destOrd="0" presId="urn:microsoft.com/office/officeart/2005/8/layout/cycle6"/>
    <dgm:cxn modelId="{2D82E834-A110-074E-A179-239B735E1EFD}" type="presOf" srcId="{516A0B2E-6FF5-CF49-BCCC-1EAE69CF6F91}" destId="{5016BA9D-F354-DA47-AAC8-8073E0DAFA5A}" srcOrd="0" destOrd="0" presId="urn:microsoft.com/office/officeart/2005/8/layout/cycle6"/>
    <dgm:cxn modelId="{D45BB63A-C89D-2E4A-B3AA-1FF26F0B51D7}" srcId="{0CB35BED-AA4F-F048-B18A-5095E3D2598A}" destId="{57389CED-22A8-454C-BB4C-8876A676634E}" srcOrd="2" destOrd="0" parTransId="{1D07292E-B21F-7C41-BC03-C8F66091B83C}" sibTransId="{8F91785A-8AF5-8343-896D-E788573F8AF1}"/>
    <dgm:cxn modelId="{1ADAFD48-8D9F-C840-B8D7-0A3C912AA04E}" type="presOf" srcId="{0CB35BED-AA4F-F048-B18A-5095E3D2598A}" destId="{2436790A-A081-1748-B96C-BC6D0241B0B3}" srcOrd="0" destOrd="0" presId="urn:microsoft.com/office/officeart/2005/8/layout/cycle6"/>
    <dgm:cxn modelId="{9F910D55-06EE-4840-BA50-E187D91E34F3}" srcId="{0CB35BED-AA4F-F048-B18A-5095E3D2598A}" destId="{461F2EEA-D1DF-D349-A6FF-A925DFAF1B7B}" srcOrd="0" destOrd="0" parTransId="{5DE042A5-441D-9B4A-9473-91C79984081A}" sibTransId="{CDA40B16-6A0F-6A4D-8799-0460870E018E}"/>
    <dgm:cxn modelId="{CA979C90-A9B9-8647-9BCD-DE363E449024}" type="presOf" srcId="{90BA3FF9-D5FC-CB41-ADED-6201D86FA240}" destId="{FBD6EE76-3AA5-A148-A22C-AD592910B2F2}" srcOrd="0" destOrd="0" presId="urn:microsoft.com/office/officeart/2005/8/layout/cycle6"/>
    <dgm:cxn modelId="{67E674BD-3E69-854A-9E20-4B5396761FC7}" type="presOf" srcId="{46663626-9AF5-EE44-8E42-E8289298935E}" destId="{917C7785-A526-8947-A594-642430EEFCF4}" srcOrd="0" destOrd="0" presId="urn:microsoft.com/office/officeart/2005/8/layout/cycle6"/>
    <dgm:cxn modelId="{752FF0C8-0D07-F04C-A152-C039376D31D1}" type="presOf" srcId="{8F91785A-8AF5-8343-896D-E788573F8AF1}" destId="{99D6379A-743F-8B42-BA35-F327149B627E}" srcOrd="0" destOrd="0" presId="urn:microsoft.com/office/officeart/2005/8/layout/cycle6"/>
    <dgm:cxn modelId="{0A8077C9-79ED-2645-9ED4-C654973ED6AD}" type="presOf" srcId="{CDA40B16-6A0F-6A4D-8799-0460870E018E}" destId="{2B2F64B2-4986-794C-9D2F-4B86BA3C381D}" srcOrd="0" destOrd="0" presId="urn:microsoft.com/office/officeart/2005/8/layout/cycle6"/>
    <dgm:cxn modelId="{E96A9CCC-87AA-B44F-BEC9-BB498CB07B29}" type="presOf" srcId="{151B3996-491C-0D4A-A67C-4FB1B847BD3A}" destId="{7C2FE770-37D6-9944-A518-5ED818793ADD}" srcOrd="0" destOrd="0" presId="urn:microsoft.com/office/officeart/2005/8/layout/cycle6"/>
    <dgm:cxn modelId="{6E735BDC-1CAF-B444-85EB-735FA352531C}" type="presOf" srcId="{C4C36C46-B351-7845-BB58-877B8641817E}" destId="{D0F780B4-C332-D34E-AC6C-CCCAE8971557}" srcOrd="0" destOrd="0" presId="urn:microsoft.com/office/officeart/2005/8/layout/cycle6"/>
    <dgm:cxn modelId="{7D2B65E0-C14A-A84A-9D22-6F83DE69E583}" type="presOf" srcId="{461F2EEA-D1DF-D349-A6FF-A925DFAF1B7B}" destId="{3CBC3618-6ADF-5145-B09F-8280C83DC053}" srcOrd="0" destOrd="0" presId="urn:microsoft.com/office/officeart/2005/8/layout/cycle6"/>
    <dgm:cxn modelId="{6367D6E6-8FEC-E14A-B42F-36F847068628}" srcId="{0CB35BED-AA4F-F048-B18A-5095E3D2598A}" destId="{C4C36C46-B351-7845-BB58-877B8641817E}" srcOrd="4" destOrd="0" parTransId="{665DFD93-75B9-8B48-8D6F-5910D54599FA}" sibTransId="{90BA3FF9-D5FC-CB41-ADED-6201D86FA240}"/>
    <dgm:cxn modelId="{60CA2FF9-7BB4-8F46-BC13-99CC9C904543}" srcId="{0CB35BED-AA4F-F048-B18A-5095E3D2598A}" destId="{151B3996-491C-0D4A-A67C-4FB1B847BD3A}" srcOrd="1" destOrd="0" parTransId="{3838C498-C6E2-1C4A-86FB-4B19965A225B}" sibTransId="{CC6FC584-B720-0848-B38C-1D61AE6EC60B}"/>
    <dgm:cxn modelId="{23AE66C4-BA47-9F47-AF31-5FF7B4698D45}" type="presParOf" srcId="{2436790A-A081-1748-B96C-BC6D0241B0B3}" destId="{3CBC3618-6ADF-5145-B09F-8280C83DC053}" srcOrd="0" destOrd="0" presId="urn:microsoft.com/office/officeart/2005/8/layout/cycle6"/>
    <dgm:cxn modelId="{A02A27B5-98FC-5C44-9561-92656EF0548F}" type="presParOf" srcId="{2436790A-A081-1748-B96C-BC6D0241B0B3}" destId="{1DA7EBC8-E2B9-D446-B952-D0BCB62B5967}" srcOrd="1" destOrd="0" presId="urn:microsoft.com/office/officeart/2005/8/layout/cycle6"/>
    <dgm:cxn modelId="{54747A1F-0796-AB42-92C9-E176F8D02176}" type="presParOf" srcId="{2436790A-A081-1748-B96C-BC6D0241B0B3}" destId="{2B2F64B2-4986-794C-9D2F-4B86BA3C381D}" srcOrd="2" destOrd="0" presId="urn:microsoft.com/office/officeart/2005/8/layout/cycle6"/>
    <dgm:cxn modelId="{E016FC58-440A-5E46-897D-50F7286AA2C7}" type="presParOf" srcId="{2436790A-A081-1748-B96C-BC6D0241B0B3}" destId="{7C2FE770-37D6-9944-A518-5ED818793ADD}" srcOrd="3" destOrd="0" presId="urn:microsoft.com/office/officeart/2005/8/layout/cycle6"/>
    <dgm:cxn modelId="{2F78E863-395D-D14E-BD2E-A7770EAAFDD6}" type="presParOf" srcId="{2436790A-A081-1748-B96C-BC6D0241B0B3}" destId="{24E8E5D8-56F5-0947-92C8-0ADF61282A20}" srcOrd="4" destOrd="0" presId="urn:microsoft.com/office/officeart/2005/8/layout/cycle6"/>
    <dgm:cxn modelId="{AA644EDA-9AA8-2542-8167-7D8B79C35B3D}" type="presParOf" srcId="{2436790A-A081-1748-B96C-BC6D0241B0B3}" destId="{F27B5B7F-6842-E445-9A6C-802B7DFA25E0}" srcOrd="5" destOrd="0" presId="urn:microsoft.com/office/officeart/2005/8/layout/cycle6"/>
    <dgm:cxn modelId="{DD08C844-F49E-4A43-BFB9-626F838CB98A}" type="presParOf" srcId="{2436790A-A081-1748-B96C-BC6D0241B0B3}" destId="{8C2A3043-A844-B545-8DFB-F35D25642264}" srcOrd="6" destOrd="0" presId="urn:microsoft.com/office/officeart/2005/8/layout/cycle6"/>
    <dgm:cxn modelId="{1BC51866-E888-D842-B38D-F7ADD645A2D2}" type="presParOf" srcId="{2436790A-A081-1748-B96C-BC6D0241B0B3}" destId="{50D949EB-4A18-5740-97C2-7242FEE6F50F}" srcOrd="7" destOrd="0" presId="urn:microsoft.com/office/officeart/2005/8/layout/cycle6"/>
    <dgm:cxn modelId="{763BADCD-2B79-3A42-B34F-B48582328EF1}" type="presParOf" srcId="{2436790A-A081-1748-B96C-BC6D0241B0B3}" destId="{99D6379A-743F-8B42-BA35-F327149B627E}" srcOrd="8" destOrd="0" presId="urn:microsoft.com/office/officeart/2005/8/layout/cycle6"/>
    <dgm:cxn modelId="{2D2BA965-52A4-4749-B2BE-5A5136466B3F}" type="presParOf" srcId="{2436790A-A081-1748-B96C-BC6D0241B0B3}" destId="{917C7785-A526-8947-A594-642430EEFCF4}" srcOrd="9" destOrd="0" presId="urn:microsoft.com/office/officeart/2005/8/layout/cycle6"/>
    <dgm:cxn modelId="{ACC30A16-7390-C647-8E87-61FC11A2319D}" type="presParOf" srcId="{2436790A-A081-1748-B96C-BC6D0241B0B3}" destId="{84A17730-CE4F-EE41-BB2A-76E67DB25FF6}" srcOrd="10" destOrd="0" presId="urn:microsoft.com/office/officeart/2005/8/layout/cycle6"/>
    <dgm:cxn modelId="{4ED77C61-5225-D447-A611-5414958C95E0}" type="presParOf" srcId="{2436790A-A081-1748-B96C-BC6D0241B0B3}" destId="{5016BA9D-F354-DA47-AAC8-8073E0DAFA5A}" srcOrd="11" destOrd="0" presId="urn:microsoft.com/office/officeart/2005/8/layout/cycle6"/>
    <dgm:cxn modelId="{4077C448-F940-0E4B-916F-F215255131C4}" type="presParOf" srcId="{2436790A-A081-1748-B96C-BC6D0241B0B3}" destId="{D0F780B4-C332-D34E-AC6C-CCCAE8971557}" srcOrd="12" destOrd="0" presId="urn:microsoft.com/office/officeart/2005/8/layout/cycle6"/>
    <dgm:cxn modelId="{A758FCB8-1ADC-6046-8E4A-70282A679CF8}" type="presParOf" srcId="{2436790A-A081-1748-B96C-BC6D0241B0B3}" destId="{742900BC-5B82-6C4C-A305-E10E58CC56BE}" srcOrd="13" destOrd="0" presId="urn:microsoft.com/office/officeart/2005/8/layout/cycle6"/>
    <dgm:cxn modelId="{9EDCB017-C9A0-1D4B-99EA-5A76210E1E3A}" type="presParOf" srcId="{2436790A-A081-1748-B96C-BC6D0241B0B3}" destId="{FBD6EE76-3AA5-A148-A22C-AD592910B2F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C3618-6ADF-5145-B09F-8280C83DC053}">
      <dsp:nvSpPr>
        <dsp:cNvPr id="0" name=""/>
        <dsp:cNvSpPr/>
      </dsp:nvSpPr>
      <dsp:spPr>
        <a:xfrm>
          <a:off x="2380505" y="2370"/>
          <a:ext cx="1334988" cy="867742"/>
        </a:xfrm>
        <a:prstGeom prst="roundRect">
          <a:avLst/>
        </a:prstGeom>
        <a:solidFill>
          <a:srgbClr val="2254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" tIns="53340" rIns="1800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Datengetriebene Unternehmens-steuerung</a:t>
          </a:r>
        </a:p>
      </dsp:txBody>
      <dsp:txXfrm>
        <a:off x="2422865" y="44730"/>
        <a:ext cx="1250268" cy="783022"/>
      </dsp:txXfrm>
    </dsp:sp>
    <dsp:sp modelId="{2B2F64B2-4986-794C-9D2F-4B86BA3C381D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409246" y="137594"/>
              </a:moveTo>
              <a:arcTo wR="1732594" hR="1732594" stAng="17579295" swAng="1959991"/>
            </a:path>
          </a:pathLst>
        </a:custGeom>
        <a:noFill/>
        <a:ln w="9525" cap="flat" cmpd="sng" algn="ctr">
          <a:solidFill>
            <a:schemeClr val="tx1"/>
          </a:solidFill>
          <a:prstDash val="sys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FE770-37D6-9944-A518-5ED818793ADD}">
      <dsp:nvSpPr>
        <dsp:cNvPr id="0" name=""/>
        <dsp:cNvSpPr/>
      </dsp:nvSpPr>
      <dsp:spPr>
        <a:xfrm>
          <a:off x="4028301" y="1199563"/>
          <a:ext cx="1334988" cy="867742"/>
        </a:xfrm>
        <a:prstGeom prst="roundRect">
          <a:avLst/>
        </a:prstGeom>
        <a:solidFill>
          <a:srgbClr val="2254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Digitale Geschäfts-prozesse</a:t>
          </a:r>
        </a:p>
      </dsp:txBody>
      <dsp:txXfrm>
        <a:off x="4070661" y="1241923"/>
        <a:ext cx="1250268" cy="783022"/>
      </dsp:txXfrm>
    </dsp:sp>
    <dsp:sp modelId="{F27B5B7F-6842-E445-9A6C-802B7DFA25E0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462825" y="1642133"/>
              </a:moveTo>
              <a:arcTo wR="1732594" hR="1732594" stAng="21420430" swAng="2195114"/>
            </a:path>
          </a:pathLst>
        </a:custGeom>
        <a:noFill/>
        <a:ln w="9525" cap="flat" cmpd="sng" algn="ctr">
          <a:solidFill>
            <a:srgbClr val="000000"/>
          </a:solidFill>
          <a:prstDash val="sys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2A3043-A844-B545-8DFB-F35D25642264}">
      <dsp:nvSpPr>
        <dsp:cNvPr id="0" name=""/>
        <dsp:cNvSpPr/>
      </dsp:nvSpPr>
      <dsp:spPr>
        <a:xfrm>
          <a:off x="3398899" y="3136663"/>
          <a:ext cx="1334988" cy="867742"/>
        </a:xfrm>
        <a:prstGeom prst="roundRect">
          <a:avLst/>
        </a:prstGeom>
        <a:solidFill>
          <a:srgbClr val="2254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Digitale Geschäftsmodelle</a:t>
          </a:r>
        </a:p>
      </dsp:txBody>
      <dsp:txXfrm>
        <a:off x="3441259" y="3179023"/>
        <a:ext cx="1250268" cy="783022"/>
      </dsp:txXfrm>
    </dsp:sp>
    <dsp:sp modelId="{99D6379A-743F-8B42-BA35-F327149B627E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076618" y="3430690"/>
              </a:moveTo>
              <a:arcTo wR="1732594" hR="1732594" stAng="4712834" swAng="1374332"/>
            </a:path>
          </a:pathLst>
        </a:custGeom>
        <a:noFill/>
        <a:ln w="9525" cap="flat" cmpd="sng" algn="ctr">
          <a:solidFill>
            <a:srgbClr val="000000"/>
          </a:solidFill>
          <a:prstDash val="sys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C7785-A526-8947-A594-642430EEFCF4}">
      <dsp:nvSpPr>
        <dsp:cNvPr id="0" name=""/>
        <dsp:cNvSpPr/>
      </dsp:nvSpPr>
      <dsp:spPr>
        <a:xfrm>
          <a:off x="1362112" y="3136663"/>
          <a:ext cx="1334988" cy="867742"/>
        </a:xfrm>
        <a:prstGeom prst="roundRect">
          <a:avLst/>
        </a:prstGeom>
        <a:solidFill>
          <a:srgbClr val="2254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" tIns="53340" rIns="1800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Digitale Wertschöpfungs-netzwerke</a:t>
          </a:r>
        </a:p>
      </dsp:txBody>
      <dsp:txXfrm>
        <a:off x="1404472" y="3179023"/>
        <a:ext cx="1250268" cy="783022"/>
      </dsp:txXfrm>
    </dsp:sp>
    <dsp:sp modelId="{5016BA9D-F354-DA47-AAC8-8073E0DAFA5A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89352" y="2691206"/>
              </a:moveTo>
              <a:arcTo wR="1732594" hR="1732594" stAng="8784456" swAng="2195114"/>
            </a:path>
          </a:pathLst>
        </a:custGeom>
        <a:noFill/>
        <a:ln w="9525" cap="flat" cmpd="sng" algn="ctr">
          <a:solidFill>
            <a:srgbClr val="000000"/>
          </a:solidFill>
          <a:prstDash val="sys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780B4-C332-D34E-AC6C-CCCAE8971557}">
      <dsp:nvSpPr>
        <dsp:cNvPr id="0" name=""/>
        <dsp:cNvSpPr/>
      </dsp:nvSpPr>
      <dsp:spPr>
        <a:xfrm>
          <a:off x="732710" y="1199563"/>
          <a:ext cx="1334988" cy="867742"/>
        </a:xfrm>
        <a:prstGeom prst="roundRect">
          <a:avLst/>
        </a:prstGeom>
        <a:solidFill>
          <a:srgbClr val="2254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Digitale Arbeitswelt</a:t>
          </a:r>
        </a:p>
      </dsp:txBody>
      <dsp:txXfrm>
        <a:off x="775070" y="1241923"/>
        <a:ext cx="1250268" cy="783022"/>
      </dsp:txXfrm>
    </dsp:sp>
    <dsp:sp modelId="{FBD6EE76-3AA5-A148-A22C-AD592910B2F2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02072" y="755102"/>
              </a:moveTo>
              <a:arcTo wR="1732594" hR="1732594" stAng="12860714" swAng="1959991"/>
            </a:path>
          </a:pathLst>
        </a:custGeom>
        <a:noFill/>
        <a:ln w="9525" cap="flat" cmpd="sng" algn="ctr">
          <a:solidFill>
            <a:schemeClr val="tx1">
              <a:lumMod val="65000"/>
              <a:lumOff val="35000"/>
            </a:schemeClr>
          </a:solidFill>
          <a:prstDash val="sys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de-DE" dirty="0">
              <a:latin typeface="Arial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C14E8A-0E32-4C80-95D3-EB9F40C182EA}" type="datetime1">
              <a:rPr lang="de-DE">
                <a:latin typeface="Arial"/>
              </a:rPr>
              <a:pPr/>
              <a:t>13.11.19</a:t>
            </a:fld>
            <a:endParaRPr lang="de-DE" dirty="0">
              <a:latin typeface="Arial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de-DE" dirty="0">
              <a:latin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1E4362-DAA5-47A4-885E-DBC877EB3A65}" type="slidenum">
              <a:rPr lang="de-DE">
                <a:latin typeface="Arial"/>
              </a:rPr>
              <a:pPr/>
              <a:t>‹Nr.›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60291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/>
                <a:ea typeface="ヒラギノ角ゴ Pro W3" pitchFamily="22" charset="-128"/>
                <a:cs typeface="ヒラギノ角ゴ Pro W3" pitchFamily="22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/>
                <a:ea typeface="ヒラギノ角ゴ Pro W3" pitchFamily="22" charset="-128"/>
                <a:cs typeface="ヒラギノ角ゴ Pro W3" pitchFamily="22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9" y="4715908"/>
            <a:ext cx="4984961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/>
                <a:ea typeface="ヒラギノ角ゴ Pro W3" pitchFamily="22" charset="-128"/>
                <a:cs typeface="ヒラギノ角ゴ Pro W3" pitchFamily="22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/>
              </a:defRPr>
            </a:lvl1pPr>
          </a:lstStyle>
          <a:p>
            <a:fld id="{5245A3B6-A2E5-4EBB-8F20-6D7FA1FF5FA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4588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ヒラギノ角ゴ Pro W3" pitchFamily="22" charset="-128"/>
        <a:cs typeface="ヒラギノ角ゴ Pro W3" pitchFamily="2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ヒラギノ角ゴ Pro W3" pitchFamily="22" charset="-128"/>
        <a:cs typeface="ヒラギノ角ゴ Pro W3" pitchFamily="2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ヒラギノ角ゴ Pro W3" pitchFamily="22" charset="-128"/>
        <a:cs typeface="ヒラギノ角ゴ Pro W3" pitchFamily="2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ヒラギノ角ゴ Pro W3" pitchFamily="22" charset="-128"/>
        <a:cs typeface="ヒラギノ角ゴ Pro W3" pitchFamily="2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ヒラギノ角ゴ Pro W3" pitchFamily="22" charset="-128"/>
        <a:cs typeface="ヒラギノ角ゴ Pro W3" pitchFamily="22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5A3B6-A2E5-4EBB-8F20-6D7FA1FF5FAC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5A3B6-A2E5-4EBB-8F20-6D7FA1FF5FAC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998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207C09-D0BF-466D-A3EF-5693CDC7C1B9}" type="slidenum">
              <a:rPr lang="de-AT" smtClean="0"/>
              <a:pPr/>
              <a:t>19</a:t>
            </a:fld>
            <a:endParaRPr lang="de-AT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320064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207C09-D0BF-466D-A3EF-5693CDC7C1B9}" type="slidenum">
              <a:rPr lang="de-AT" smtClean="0"/>
              <a:pPr/>
              <a:t>20</a:t>
            </a:fld>
            <a:endParaRPr lang="de-AT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07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F03EB8-E2EE-4B32-B295-D8F2724EE6AE}" type="slidenum">
              <a:rPr lang="de-AT" smtClean="0"/>
              <a:pPr/>
              <a:t>27</a:t>
            </a:fld>
            <a:endParaRPr lang="de-AT"/>
          </a:p>
        </p:txBody>
      </p:sp>
      <p:sp>
        <p:nvSpPr>
          <p:cNvPr id="2" name="Notizen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5A3B6-A2E5-4EBB-8F20-6D7FA1FF5FAC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743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V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zählung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23900" y="6286501"/>
            <a:ext cx="838200" cy="228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34B5A52B-CED3-2B45-BCB4-D0C43D96A75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72816"/>
            <a:ext cx="7620000" cy="424698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800000"/>
              </a:buClr>
              <a:buFont typeface="Arial" pitchFamily="34" charset="0"/>
              <a:buChar char="−"/>
              <a:defRPr sz="1600" b="0"/>
            </a:lvl1pPr>
            <a:lvl2pPr marL="627063" indent="-265113">
              <a:buFont typeface="Arial" pitchFamily="34" charset="0"/>
              <a:buChar char="&gt;"/>
              <a:defRPr baseline="0"/>
            </a:lvl2pPr>
            <a:lvl3pPr marL="895350" indent="-266700">
              <a:buFont typeface="Symbol" pitchFamily="18" charset="2"/>
              <a:buChar char="-"/>
              <a:defRPr lang="de-AT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6325" indent="-180975">
              <a:buFont typeface="Arial" pitchFamily="34" charset="0"/>
              <a:buChar char="&gt;"/>
              <a:defRPr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9375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938" y="69324"/>
            <a:ext cx="7259788" cy="6858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90000"/>
              </a:lnSpc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4938" y="1371600"/>
            <a:ext cx="8861425" cy="5029200"/>
          </a:xfrm>
          <a:prstGeom prst="rect">
            <a:avLst/>
          </a:prstGeom>
        </p:spPr>
        <p:txBody>
          <a:bodyPr/>
          <a:lstStyle>
            <a:lvl1pPr marL="271463" indent="-271463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800" b="0" i="0" spc="0">
                <a:solidFill>
                  <a:srgbClr val="000000"/>
                </a:solidFill>
                <a:latin typeface="Arial"/>
                <a:cs typeface="Arial"/>
              </a:defRPr>
            </a:lvl1pPr>
            <a:lvl2pPr marL="558000" indent="-271463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600" b="0" i="0" spc="0">
                <a:solidFill>
                  <a:srgbClr val="000000"/>
                </a:solidFill>
                <a:latin typeface="Arial"/>
                <a:cs typeface="Arial"/>
              </a:defRPr>
            </a:lvl2pPr>
            <a:lvl3pPr marL="806450" indent="-269875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400" b="0" i="0" spc="0">
                <a:solidFill>
                  <a:srgbClr val="000000"/>
                </a:solidFill>
                <a:latin typeface="Arial"/>
                <a:cs typeface="Arial"/>
              </a:defRPr>
            </a:lvl3pPr>
            <a:lvl4pPr marL="1077913" indent="-271463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200" b="0" i="0" spc="0">
                <a:solidFill>
                  <a:srgbClr val="000000"/>
                </a:solidFill>
                <a:latin typeface="Arial"/>
                <a:cs typeface="Arial"/>
              </a:defRPr>
            </a:lvl4pPr>
            <a:lvl5pPr marL="1343025" indent="-265113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200" b="0" i="0" spc="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7151208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938" y="69324"/>
            <a:ext cx="7259788" cy="6858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90000"/>
              </a:lnSpc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4938" y="1371600"/>
            <a:ext cx="8861425" cy="5029200"/>
          </a:xfrm>
          <a:prstGeom prst="rect">
            <a:avLst/>
          </a:prstGeom>
        </p:spPr>
        <p:txBody>
          <a:bodyPr/>
          <a:lstStyle>
            <a:lvl1pPr marL="271463" indent="-271463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800" b="0" i="0" spc="0">
                <a:solidFill>
                  <a:srgbClr val="000000"/>
                </a:solidFill>
                <a:latin typeface="Arial"/>
                <a:cs typeface="Arial"/>
              </a:defRPr>
            </a:lvl1pPr>
            <a:lvl2pPr marL="558000" indent="-271463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600" b="0" i="0" spc="0">
                <a:solidFill>
                  <a:srgbClr val="000000"/>
                </a:solidFill>
                <a:latin typeface="Arial"/>
                <a:cs typeface="Arial"/>
              </a:defRPr>
            </a:lvl2pPr>
            <a:lvl3pPr marL="806450" indent="-269875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400" b="0" i="0" spc="0">
                <a:solidFill>
                  <a:srgbClr val="000000"/>
                </a:solidFill>
                <a:latin typeface="Arial"/>
                <a:cs typeface="Arial"/>
              </a:defRPr>
            </a:lvl3pPr>
            <a:lvl4pPr marL="1077913" indent="-271463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200" b="0" i="0" spc="0">
                <a:solidFill>
                  <a:srgbClr val="000000"/>
                </a:solidFill>
                <a:latin typeface="Arial"/>
                <a:cs typeface="Arial"/>
              </a:defRPr>
            </a:lvl4pPr>
            <a:lvl5pPr marL="1343025" indent="-265113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200" b="0" i="0" spc="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67446975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V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4908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52400"/>
            <a:ext cx="7110412" cy="6858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288" y="1371600"/>
            <a:ext cx="4354512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354513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9735790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5236" y="252000"/>
            <a:ext cx="7676371" cy="8943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>
              <a:defRPr lang="en-GB" sz="2400" b="0" i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+mj-cs"/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10677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34938" y="69324"/>
            <a:ext cx="7259788" cy="6858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90000"/>
              </a:lnSpc>
              <a:defRPr sz="2000" b="1" i="0"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51210437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406400"/>
            <a:ext cx="5886450" cy="85725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36600" y="6286502"/>
            <a:ext cx="838200" cy="228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34B5A52B-CED3-2B45-BCB4-D0C43D96A75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976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 bwMode="auto">
          <a:xfrm>
            <a:off x="0" y="5470525"/>
            <a:ext cx="4755116" cy="155575"/>
          </a:xfrm>
          <a:prstGeom prst="rect">
            <a:avLst/>
          </a:prstGeom>
          <a:solidFill>
            <a:srgbClr val="2254A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216000" tIns="18000" rIns="36000" bIns="18000" anchor="b" anchorCtr="0"/>
          <a:lstStyle/>
          <a:p>
            <a:pPr algn="l"/>
            <a:r>
              <a:rPr lang="de-DE" sz="800" b="0" i="0" dirty="0">
                <a:solidFill>
                  <a:srgbClr val="FFFFFF"/>
                </a:solidFill>
                <a:latin typeface="Helvetica Neue"/>
                <a:cs typeface="Helvetica Neue"/>
              </a:rPr>
              <a:t>16.11.2019 </a:t>
            </a:r>
            <a:r>
              <a:rPr lang="de-DE" sz="800" b="1" i="0" baseline="0" dirty="0">
                <a:solidFill>
                  <a:srgbClr val="FFFFFF"/>
                </a:solidFill>
                <a:latin typeface="Helvetica Neue"/>
                <a:cs typeface="Helvetica Neue"/>
              </a:rPr>
              <a:t>     </a:t>
            </a:r>
            <a:r>
              <a:rPr lang="de-DE" sz="800" b="0" i="0" dirty="0">
                <a:solidFill>
                  <a:srgbClr val="FFFFFF"/>
                </a:solidFill>
                <a:latin typeface="Helvetica Neue"/>
                <a:cs typeface="Helvetica Neue"/>
              </a:rPr>
              <a:t>I       CIB 2019         </a:t>
            </a:r>
            <a:r>
              <a:rPr lang="de-DE" sz="800" b="0" i="0" baseline="0" dirty="0">
                <a:solidFill>
                  <a:srgbClr val="FFFFFF"/>
                </a:solidFill>
                <a:latin typeface="Helvetica Neue"/>
                <a:cs typeface="Helvetica Neue"/>
              </a:rPr>
              <a:t>I        Heimo Losbichler</a:t>
            </a:r>
            <a:endParaRPr lang="de-DE" sz="800" b="0" i="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868490" y="6107775"/>
            <a:ext cx="5080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i="0" dirty="0">
                <a:solidFill>
                  <a:srgbClr val="595B5B"/>
                </a:solidFill>
                <a:latin typeface="Helvetica Neue"/>
                <a:cs typeface="Helvetica Neue"/>
              </a:rPr>
              <a:t>Die Auswirkung der Digitalisierung auf Controller und Controlling</a:t>
            </a:r>
            <a:endParaRPr lang="de-DE" sz="1200" b="0" i="0" dirty="0">
              <a:solidFill>
                <a:srgbClr val="595B5B"/>
              </a:solidFill>
              <a:latin typeface="Helvetica Neue"/>
              <a:cs typeface="Helvetica Neue"/>
            </a:endParaRPr>
          </a:p>
        </p:txBody>
      </p:sp>
      <p:pic>
        <p:nvPicPr>
          <p:cNvPr id="4097" name="Picture 1" descr="Titel FinStudie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2129691"/>
            <a:ext cx="9144000" cy="334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6" descr="ICV_Logo_RGB.ai">
            <a:extLst>
              <a:ext uri="{FF2B5EF4-FFF2-40B4-BE49-F238E27FC236}">
                <a16:creationId xmlns:a16="http://schemas.microsoft.com/office/drawing/2014/main" id="{9454BE44-7F4B-0D47-8391-0433C118877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515225" y="-6350"/>
            <a:ext cx="108426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5" r:id="rId2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ヒラギノ角ゴ Pro W3" pitchFamily="22" charset="-128"/>
          <a:cs typeface="ヒラギノ角ゴ Pro W3" pitchFamily="2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ヒラギノ角ゴ Pro W3" pitchFamily="22" charset="-128"/>
          <a:cs typeface="ヒラギノ角ゴ Pro W3" pitchFamily="2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ヒラギノ角ゴ Pro W3" pitchFamily="22" charset="-128"/>
          <a:cs typeface="ヒラギノ角ゴ Pro W3" pitchFamily="2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ヒラギノ角ゴ Pro W3" pitchFamily="22" charset="-128"/>
          <a:cs typeface="ヒラギノ角ゴ Pro W3" pitchFamily="2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ヒラギノ角ゴ Pro W3" pitchFamily="22" charset="-128"/>
          <a:cs typeface="ヒラギノ角ゴ Pro W3" pitchFamily="2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ヒラギノ角ゴ Pro W3" pitchFamily="22" charset="-128"/>
          <a:cs typeface="ヒラギノ角ゴ Pro W3" pitchFamily="2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ヒラギノ角ゴ Pro W3" pitchFamily="22" charset="-128"/>
          <a:cs typeface="ヒラギノ角ゴ Pro W3" pitchFamily="2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2" charset="0"/>
          <a:ea typeface="ヒラギノ角ゴ Pro W3" pitchFamily="22" charset="-128"/>
          <a:cs typeface="ヒラギノ角ゴ Pro W3" pitchFamily="2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2"/>
          <p:cNvSpPr txBox="1">
            <a:spLocks/>
          </p:cNvSpPr>
          <p:nvPr userDrawn="1"/>
        </p:nvSpPr>
        <p:spPr>
          <a:xfrm>
            <a:off x="3443065" y="6677186"/>
            <a:ext cx="166229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0" i="0" dirty="0">
                <a:solidFill>
                  <a:srgbClr val="595B5B"/>
                </a:solidFill>
                <a:latin typeface="Helvetica Neue"/>
                <a:cs typeface="Helvetica Neue"/>
              </a:rPr>
              <a:t>CIB    </a:t>
            </a:r>
            <a:r>
              <a:rPr lang="de-DE" sz="800" b="0" i="0" dirty="0">
                <a:solidFill>
                  <a:srgbClr val="595B5B"/>
                </a:solidFill>
                <a:latin typeface="Arial"/>
                <a:cs typeface="Arial"/>
              </a:rPr>
              <a:t>|</a:t>
            </a:r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219585" y="6677186"/>
            <a:ext cx="64755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AT" sz="800" b="0" i="0" dirty="0">
                <a:solidFill>
                  <a:srgbClr val="595B5B"/>
                </a:solidFill>
                <a:latin typeface="Helvetica Neue"/>
                <a:cs typeface="Helvetica Neue"/>
              </a:rPr>
              <a:t>Die Auswirkung der Digitalisierung auf Controller und Controlling</a:t>
            </a:r>
            <a:r>
              <a:rPr lang="de-AT" sz="800" b="0" i="0" baseline="0" dirty="0">
                <a:solidFill>
                  <a:srgbClr val="595B5B"/>
                </a:solidFill>
                <a:latin typeface="Helvetica Neue"/>
                <a:cs typeface="Helvetica Neue"/>
              </a:rPr>
              <a:t> </a:t>
            </a:r>
            <a:r>
              <a:rPr lang="de-DE" sz="800" b="0" i="0" baseline="0" dirty="0">
                <a:solidFill>
                  <a:srgbClr val="595B5B"/>
                </a:solidFill>
                <a:latin typeface="Helvetica Neue"/>
                <a:cs typeface="Helvetica Neue"/>
              </a:rPr>
              <a:t>    </a:t>
            </a:r>
            <a:r>
              <a:rPr lang="de-DE" sz="800" b="0" i="0" dirty="0">
                <a:solidFill>
                  <a:srgbClr val="595B5B"/>
                </a:solidFill>
                <a:latin typeface="Arial"/>
                <a:cs typeface="Arial"/>
              </a:rPr>
              <a:t>|</a:t>
            </a:r>
          </a:p>
        </p:txBody>
      </p:sp>
      <p:sp>
        <p:nvSpPr>
          <p:cNvPr id="16" name="Foliennummernplatzhalter 4"/>
          <p:cNvSpPr txBox="1">
            <a:spLocks/>
          </p:cNvSpPr>
          <p:nvPr userDrawn="1"/>
        </p:nvSpPr>
        <p:spPr>
          <a:xfrm>
            <a:off x="3906829" y="6677186"/>
            <a:ext cx="576263" cy="20002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 sz="800" b="0" i="0" dirty="0">
                <a:solidFill>
                  <a:srgbClr val="595B5B"/>
                </a:solidFill>
                <a:latin typeface="Arial"/>
                <a:cs typeface="Arial"/>
              </a:rPr>
              <a:t>Seite: </a:t>
            </a:r>
            <a:fld id="{400DF3A5-AB1D-42E9-BCD7-EC59328CD97B}" type="slidenum">
              <a:rPr lang="de-DE" sz="800" b="0" i="0">
                <a:solidFill>
                  <a:srgbClr val="595B5B"/>
                </a:solidFill>
                <a:latin typeface="Arial"/>
                <a:cs typeface="Arial"/>
              </a:rPr>
              <a:pPr/>
              <a:t>‹Nr.›</a:t>
            </a:fld>
            <a:endParaRPr lang="de-DE" sz="800" b="0" i="0" dirty="0">
              <a:solidFill>
                <a:srgbClr val="595B5B"/>
              </a:solidFill>
              <a:latin typeface="Arial"/>
              <a:cs typeface="Arial"/>
            </a:endParaRPr>
          </a:p>
        </p:txBody>
      </p:sp>
      <p:sp>
        <p:nvSpPr>
          <p:cNvPr id="6" name="Rechteck 5"/>
          <p:cNvSpPr/>
          <p:nvPr userDrawn="1"/>
        </p:nvSpPr>
        <p:spPr>
          <a:xfrm>
            <a:off x="7515223" y="6677186"/>
            <a:ext cx="1084265" cy="198276"/>
          </a:xfrm>
          <a:prstGeom prst="rect">
            <a:avLst/>
          </a:prstGeom>
          <a:solidFill>
            <a:srgbClr val="2254A0"/>
          </a:solidFill>
          <a:ln/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000" tIns="18000" rIns="36000" bIns="18000" anchor="b" anchorCtr="0"/>
          <a:lstStyle/>
          <a:p>
            <a:pPr algn="r" defTabSz="762000">
              <a:lnSpc>
                <a:spcPct val="100000"/>
              </a:lnSpc>
              <a:defRPr/>
            </a:pPr>
            <a:r>
              <a:rPr lang="de-AT" sz="800" b="0" i="0" dirty="0">
                <a:solidFill>
                  <a:srgbClr val="FFFFFF"/>
                </a:solidFill>
                <a:latin typeface="Arial"/>
                <a:cs typeface="Arial"/>
              </a:rPr>
              <a:t>H.</a:t>
            </a:r>
            <a:r>
              <a:rPr lang="de-AT" sz="800" b="0" i="0" baseline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AT" sz="800" b="0" i="0" dirty="0" err="1">
                <a:solidFill>
                  <a:srgbClr val="FFFFFF"/>
                </a:solidFill>
                <a:latin typeface="Arial"/>
                <a:cs typeface="Arial"/>
              </a:rPr>
              <a:t>Losbichler</a:t>
            </a:r>
            <a:r>
              <a:rPr lang="de-AT" sz="800" b="0" i="0" dirty="0">
                <a:solidFill>
                  <a:srgbClr val="FFFFFF"/>
                </a:solidFill>
                <a:latin typeface="Arial"/>
                <a:cs typeface="Arial"/>
              </a:rPr>
              <a:t>, FH OÖ</a:t>
            </a:r>
            <a:endParaRPr lang="de-DE" sz="800" b="0" i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219587" y="1600200"/>
            <a:ext cx="854636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1463" lvl="0" indent="-271463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</a:pPr>
            <a:r>
              <a:rPr lang="de-AT" dirty="0"/>
              <a:t>Mastertextformat bearbeiten</a:t>
            </a:r>
          </a:p>
          <a:p>
            <a:pPr marL="558000" lvl="1" indent="-271463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</a:pPr>
            <a:r>
              <a:rPr lang="de-AT" dirty="0"/>
              <a:t>Zweite Ebene</a:t>
            </a:r>
          </a:p>
          <a:p>
            <a:pPr marL="806450" lvl="2" indent="-269875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</a:pPr>
            <a:r>
              <a:rPr lang="de-AT" dirty="0"/>
              <a:t>Dritte Ebene</a:t>
            </a:r>
          </a:p>
          <a:p>
            <a:pPr marL="1077913" lvl="3" indent="-271463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</a:pPr>
            <a:r>
              <a:rPr lang="de-AT" dirty="0"/>
              <a:t>Vierte Ebene</a:t>
            </a:r>
          </a:p>
          <a:p>
            <a:pPr marL="1343025" lvl="4" indent="-265113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</a:pPr>
            <a:r>
              <a:rPr lang="de-AT" dirty="0"/>
              <a:t>Fünfte Ebene</a:t>
            </a:r>
            <a:endParaRPr lang="de-DE" dirty="0"/>
          </a:p>
        </p:txBody>
      </p:sp>
      <p:pic>
        <p:nvPicPr>
          <p:cNvPr id="8" name="Bild 6" descr="ICV_Logo_RGB.ai">
            <a:extLst>
              <a:ext uri="{FF2B5EF4-FFF2-40B4-BE49-F238E27FC236}">
                <a16:creationId xmlns:a16="http://schemas.microsoft.com/office/drawing/2014/main" id="{BB8E67B0-45AE-A34E-92D1-926A8E8BA29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515225" y="-6350"/>
            <a:ext cx="108426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9" r:id="rId4"/>
    <p:sldLayoutId id="2147483660" r:id="rId5"/>
    <p:sldLayoutId id="2147483661" r:id="rId6"/>
    <p:sldLayoutId id="2147483666" r:id="rId7"/>
    <p:sldLayoutId id="2147483667" r:id="rId8"/>
  </p:sldLayoutIdLst>
  <p:transition/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-128"/>
          <a:cs typeface="Geneva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17" charset="0"/>
          <a:ea typeface="Geneva" charset="-128"/>
          <a:cs typeface="Geneva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17" charset="0"/>
          <a:ea typeface="Geneva" charset="-128"/>
          <a:cs typeface="Geneva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17" charset="0"/>
          <a:ea typeface="Geneva" charset="-128"/>
          <a:cs typeface="Geneva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17" charset="0"/>
          <a:ea typeface="Geneva" charset="-128"/>
          <a:cs typeface="Geneva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Rounded MT Bold" charset="0"/>
          <a:ea typeface="Geneva" charset="-128"/>
          <a:cs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Rounded MT Bold" charset="0"/>
          <a:ea typeface="Geneva" charset="-128"/>
          <a:cs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Rounded MT Bold" charset="0"/>
          <a:ea typeface="Geneva" charset="-128"/>
          <a:cs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Rounded MT Bold" charset="0"/>
          <a:ea typeface="Geneva" charset="-128"/>
          <a:cs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de-AT" sz="1800" b="0" i="0" kern="1200" spc="0" smtClean="0">
          <a:solidFill>
            <a:srgbClr val="000000"/>
          </a:solidFill>
          <a:latin typeface="Arial"/>
          <a:ea typeface="Geneva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de-AT" sz="1600" b="0" i="0" kern="1200" spc="0" smtClean="0">
          <a:solidFill>
            <a:srgbClr val="000000"/>
          </a:solidFill>
          <a:latin typeface="Arial"/>
          <a:ea typeface="Geneva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de-AT" sz="1400" b="0" i="0" kern="1200" spc="0" smtClean="0">
          <a:solidFill>
            <a:srgbClr val="000000"/>
          </a:solidFill>
          <a:latin typeface="Arial"/>
          <a:ea typeface="ヒラギノ角ゴ Pro W3" pitchFamily="17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de-AT" sz="1200" b="0" i="0" kern="1200" spc="0" smtClean="0">
          <a:solidFill>
            <a:srgbClr val="000000"/>
          </a:solidFill>
          <a:latin typeface="Arial"/>
          <a:ea typeface="ヒラギノ角ゴ Pro W3" pitchFamily="17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de-DE" sz="1200" b="0" i="0" kern="1200" spc="0" smtClean="0">
          <a:solidFill>
            <a:srgbClr val="000000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wyIWqrQWyb4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W95yb6J1eU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C7gWyPu5_c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5VN56jQMWM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ung 4"/>
          <p:cNvGrpSpPr/>
          <p:nvPr/>
        </p:nvGrpSpPr>
        <p:grpSpPr>
          <a:xfrm>
            <a:off x="0" y="829449"/>
            <a:ext cx="2783512" cy="5872466"/>
            <a:chOff x="0" y="0"/>
            <a:chExt cx="2588504" cy="5143500"/>
          </a:xfrm>
        </p:grpSpPr>
        <p:pic>
          <p:nvPicPr>
            <p:cNvPr id="4" name="Bild 3" descr="Bildschirmfoto 2017-11-21 um 07.52.2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588504" cy="5143500"/>
            </a:xfrm>
            <a:prstGeom prst="rect">
              <a:avLst/>
            </a:prstGeom>
          </p:spPr>
        </p:pic>
        <p:pic>
          <p:nvPicPr>
            <p:cNvPr id="2" name="Bild 1" descr="IMG_8079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812" y="609600"/>
              <a:ext cx="2219423" cy="39116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" name="Gruppierung 5"/>
          <p:cNvGrpSpPr/>
          <p:nvPr/>
        </p:nvGrpSpPr>
        <p:grpSpPr>
          <a:xfrm>
            <a:off x="2735072" y="829449"/>
            <a:ext cx="2783512" cy="5872466"/>
            <a:chOff x="2814320" y="0"/>
            <a:chExt cx="2588504" cy="5143500"/>
          </a:xfrm>
        </p:grpSpPr>
        <p:pic>
          <p:nvPicPr>
            <p:cNvPr id="7" name="Bild 6" descr="Bildschirmfoto 2017-11-21 um 07.52.2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4320" y="0"/>
              <a:ext cx="2588504" cy="5143500"/>
            </a:xfrm>
            <a:prstGeom prst="rect">
              <a:avLst/>
            </a:prstGeom>
          </p:spPr>
        </p:pic>
        <p:pic>
          <p:nvPicPr>
            <p:cNvPr id="11" name="Bild 10" descr="IMG_808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4695" y="609600"/>
              <a:ext cx="2250585" cy="40030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3" name="Gruppierung 12"/>
          <p:cNvGrpSpPr/>
          <p:nvPr/>
        </p:nvGrpSpPr>
        <p:grpSpPr>
          <a:xfrm>
            <a:off x="5439880" y="815902"/>
            <a:ext cx="2783512" cy="5872466"/>
            <a:chOff x="5598160" y="0"/>
            <a:chExt cx="2588504" cy="5143500"/>
          </a:xfrm>
        </p:grpSpPr>
        <p:pic>
          <p:nvPicPr>
            <p:cNvPr id="10" name="Bild 9" descr="Bildschirmfoto 2017-11-21 um 07.52.2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8160" y="0"/>
              <a:ext cx="2588504" cy="5143500"/>
            </a:xfrm>
            <a:prstGeom prst="rect">
              <a:avLst/>
            </a:prstGeom>
          </p:spPr>
        </p:pic>
        <p:pic>
          <p:nvPicPr>
            <p:cNvPr id="12" name="Bild 11" descr="IMG_8080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304" y="609600"/>
              <a:ext cx="2237080" cy="390636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Bild 1" descr="IMG_8077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5016" y="3925824"/>
            <a:ext cx="2170176" cy="26334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5971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0" y="6071056"/>
            <a:ext cx="838200" cy="195727"/>
          </a:xfrm>
        </p:spPr>
        <p:txBody>
          <a:bodyPr/>
          <a:lstStyle/>
          <a:p>
            <a:fld id="{34B5A52B-CED3-2B45-BCB4-D0C43D96A753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5" name="Bild 4" descr="IMG_807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5" y="737858"/>
            <a:ext cx="2891773" cy="5871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Bild 3" descr="IMG_639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057" y="737858"/>
            <a:ext cx="2891773" cy="5871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 4" descr="IMG_639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825" y="737858"/>
            <a:ext cx="2891773" cy="58718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2475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B5A52B-CED3-2B45-BCB4-D0C43D96A753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4" name="Bild 3" descr="IMG_630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792" y="794616"/>
            <a:ext cx="8646161" cy="583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0068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IMG_640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55" y="0"/>
            <a:ext cx="349917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Bild 5" descr="IMG_64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315" y="0"/>
            <a:ext cx="349917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900105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2758F9E-C331-4C4F-81E1-57C1AC03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mining</a:t>
            </a:r>
            <a:r>
              <a:rPr lang="de-DE" dirty="0"/>
              <a:t> – digitale Prozesstransparenz</a:t>
            </a:r>
          </a:p>
        </p:txBody>
      </p:sp>
      <p:grpSp>
        <p:nvGrpSpPr>
          <p:cNvPr id="30" name="Gruppieren 29"/>
          <p:cNvGrpSpPr/>
          <p:nvPr/>
        </p:nvGrpSpPr>
        <p:grpSpPr>
          <a:xfrm>
            <a:off x="7257286" y="3260294"/>
            <a:ext cx="430527" cy="405535"/>
            <a:chOff x="8080291" y="2309090"/>
            <a:chExt cx="741781" cy="741781"/>
          </a:xfrm>
        </p:grpSpPr>
        <p:sp>
          <p:nvSpPr>
            <p:cNvPr id="31" name="Ellipse 30"/>
            <p:cNvSpPr/>
            <p:nvPr/>
          </p:nvSpPr>
          <p:spPr>
            <a:xfrm>
              <a:off x="8080291" y="2309090"/>
              <a:ext cx="741781" cy="7417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Gleichschenkliges Dreieck 31"/>
            <p:cNvSpPr/>
            <p:nvPr/>
          </p:nvSpPr>
          <p:spPr>
            <a:xfrm rot="5400000">
              <a:off x="8325768" y="2552562"/>
              <a:ext cx="295610" cy="254836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3" name="Textfeld 32"/>
          <p:cNvSpPr txBox="1"/>
          <p:nvPr/>
        </p:nvSpPr>
        <p:spPr>
          <a:xfrm>
            <a:off x="7004555" y="3757817"/>
            <a:ext cx="1518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Watch P2P Demo now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1125988" y="1212180"/>
            <a:ext cx="4639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GET MAXIMUM TRANSPARENCY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EFFICIENCY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YOUR PROCESSES.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6989932" y="3787789"/>
            <a:ext cx="1532820" cy="277804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hteck 42">
            <a:hlinkClick r:id="rId2"/>
          </p:cNvPr>
          <p:cNvSpPr/>
          <p:nvPr/>
        </p:nvSpPr>
        <p:spPr>
          <a:xfrm>
            <a:off x="6712985" y="3260293"/>
            <a:ext cx="1947770" cy="80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Google Shape;1044;p173">
            <a:hlinkClick r:id="rId2"/>
            <a:extLst>
              <a:ext uri="{FF2B5EF4-FFF2-40B4-BE49-F238E27FC236}">
                <a16:creationId xmlns:a16="http://schemas.microsoft.com/office/drawing/2014/main" id="{3EADE3D3-2E25-414F-A3C6-AF8167A80976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1865"/>
            <a:ext cx="9322815" cy="5874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38162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Robotic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Automation - RPA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394"/>
            <a:ext cx="9144000" cy="5132070"/>
          </a:xfrm>
          <a:prstGeom prst="rect">
            <a:avLst/>
          </a:prstGeom>
        </p:spPr>
      </p:pic>
      <p:sp>
        <p:nvSpPr>
          <p:cNvPr id="8" name="Textfeld 7">
            <a:hlinkClick r:id="rId3"/>
          </p:cNvPr>
          <p:cNvSpPr txBox="1"/>
          <p:nvPr/>
        </p:nvSpPr>
        <p:spPr>
          <a:xfrm>
            <a:off x="3250308" y="6150876"/>
            <a:ext cx="235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Watch RPA Demo now</a:t>
            </a:r>
          </a:p>
        </p:txBody>
      </p:sp>
    </p:spTree>
    <p:extLst>
      <p:ext uri="{BB962C8B-B14F-4D97-AF65-F5344CB8AC3E}">
        <p14:creationId xmlns:p14="http://schemas.microsoft.com/office/powerpoint/2010/main" val="420453812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digitale Prozessgestaltung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446757" y="781686"/>
            <a:ext cx="552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Avatar</a:t>
            </a:r>
          </a:p>
        </p:txBody>
      </p:sp>
      <p:pic>
        <p:nvPicPr>
          <p:cNvPr id="4" name="Bild 3" descr="Bildschirmfoto 2019-03-29 um 22.17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" y="1270000"/>
            <a:ext cx="9144000" cy="4898042"/>
          </a:xfrm>
          <a:prstGeom prst="rect">
            <a:avLst/>
          </a:prstGeom>
        </p:spPr>
      </p:pic>
      <p:grpSp>
        <p:nvGrpSpPr>
          <p:cNvPr id="8" name="Gruppieren 29"/>
          <p:cNvGrpSpPr/>
          <p:nvPr/>
        </p:nvGrpSpPr>
        <p:grpSpPr>
          <a:xfrm>
            <a:off x="7257286" y="3260294"/>
            <a:ext cx="430527" cy="405535"/>
            <a:chOff x="8080291" y="2309090"/>
            <a:chExt cx="741781" cy="741781"/>
          </a:xfrm>
        </p:grpSpPr>
        <p:sp>
          <p:nvSpPr>
            <p:cNvPr id="9" name="Ellipse 30"/>
            <p:cNvSpPr/>
            <p:nvPr/>
          </p:nvSpPr>
          <p:spPr>
            <a:xfrm>
              <a:off x="8080291" y="2309090"/>
              <a:ext cx="741781" cy="7417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Gleichschenkliges Dreieck 9"/>
            <p:cNvSpPr/>
            <p:nvPr/>
          </p:nvSpPr>
          <p:spPr>
            <a:xfrm rot="5400000">
              <a:off x="8325768" y="2552562"/>
              <a:ext cx="295610" cy="254836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7147314" y="3747967"/>
            <a:ext cx="824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Watch</a:t>
            </a:r>
            <a:endParaRPr kumimoji="0" lang="en-US" sz="140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87354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262" y="95559"/>
            <a:ext cx="7259788" cy="685800"/>
          </a:xfrm>
        </p:spPr>
        <p:txBody>
          <a:bodyPr/>
          <a:lstStyle/>
          <a:p>
            <a:r>
              <a:rPr lang="de-DE" dirty="0"/>
              <a:t>Beispiel digitale Prozessgestaltung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9CF10E-2021-1046-B14D-E1BFABE2A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618"/>
            <a:ext cx="9144000" cy="513100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446757" y="781686"/>
            <a:ext cx="552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Avatar</a:t>
            </a:r>
          </a:p>
        </p:txBody>
      </p:sp>
      <p:grpSp>
        <p:nvGrpSpPr>
          <p:cNvPr id="8" name="Gruppieren 29"/>
          <p:cNvGrpSpPr/>
          <p:nvPr/>
        </p:nvGrpSpPr>
        <p:grpSpPr>
          <a:xfrm>
            <a:off x="7248973" y="3251173"/>
            <a:ext cx="430527" cy="405535"/>
            <a:chOff x="8080291" y="2309090"/>
            <a:chExt cx="741781" cy="741781"/>
          </a:xfrm>
        </p:grpSpPr>
        <p:sp>
          <p:nvSpPr>
            <p:cNvPr id="9" name="Ellipse 30"/>
            <p:cNvSpPr/>
            <p:nvPr/>
          </p:nvSpPr>
          <p:spPr>
            <a:xfrm>
              <a:off x="8080291" y="2309090"/>
              <a:ext cx="741781" cy="7417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Gleichschenkliges Dreieck 9"/>
            <p:cNvSpPr/>
            <p:nvPr/>
          </p:nvSpPr>
          <p:spPr>
            <a:xfrm rot="5400000">
              <a:off x="8325768" y="2552562"/>
              <a:ext cx="295610" cy="254836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7147314" y="3747967"/>
            <a:ext cx="824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</a:t>
            </a:r>
            <a:endParaRPr kumimoji="0" lang="en-US" sz="140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64034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Digitalisierung als Trend im Controlling</a:t>
            </a:r>
          </a:p>
          <a:p>
            <a:r>
              <a:rPr lang="de-DE" dirty="0"/>
              <a:t>Bereiche der Digitalisierung</a:t>
            </a:r>
          </a:p>
          <a:p>
            <a:r>
              <a:rPr lang="de-DE" dirty="0">
                <a:solidFill>
                  <a:schemeClr val="accent2"/>
                </a:solidFill>
              </a:rPr>
              <a:t>Auswirkungen auf Controller und Controlling</a:t>
            </a:r>
          </a:p>
          <a:p>
            <a:r>
              <a:rPr lang="de-DE" dirty="0"/>
              <a:t>Resümee</a:t>
            </a:r>
          </a:p>
          <a:p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2403307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Argumente warum Controller an Bedeutung verlieren bzw. es weniger Controller geben könnte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938" y="2166928"/>
            <a:ext cx="2103437" cy="2144650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177800" indent="-177800">
              <a:spcBef>
                <a:spcPts val="400"/>
              </a:spcBef>
            </a:pPr>
            <a:r>
              <a:rPr lang="de-DE" sz="1400" dirty="0"/>
              <a:t>Betriebswirtschaftlich besser ausgebildete Führungskräfte </a:t>
            </a:r>
          </a:p>
          <a:p>
            <a:pPr marL="177800" indent="-177800">
              <a:spcBef>
                <a:spcPts val="400"/>
              </a:spcBef>
            </a:pPr>
            <a:r>
              <a:rPr lang="de-DE" sz="1400" dirty="0" err="1"/>
              <a:t>Self</a:t>
            </a:r>
            <a:r>
              <a:rPr lang="de-DE" sz="1400" dirty="0"/>
              <a:t>-Service BI: einfacher nutzbare Controlling-Tools</a:t>
            </a:r>
          </a:p>
          <a:p>
            <a:pPr marL="177800" indent="-177800">
              <a:spcBef>
                <a:spcPts val="400"/>
              </a:spcBef>
            </a:pPr>
            <a:r>
              <a:rPr lang="de-DE" sz="1400" dirty="0"/>
              <a:t>Jüngere, IT-affine Führungskräfte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4938" y="1389063"/>
            <a:ext cx="2103437" cy="72231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271463" indent="-271463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CD5A00"/>
              </a:buClr>
              <a:buSzPct val="100000"/>
              <a:buFont typeface="Wingdings" charset="2"/>
              <a:buChar char="§"/>
              <a:defRPr lang="de-AT" sz="1800" b="0" i="0" kern="1200" spc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1pPr>
            <a:lvl2pPr marL="558000" indent="-271463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CD5A00"/>
              </a:buClr>
              <a:buSzPct val="100000"/>
              <a:buFont typeface="Wingdings" charset="2"/>
              <a:buChar char="§"/>
              <a:defRPr lang="de-AT" sz="1600" b="0" i="0" kern="1200" spc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2pPr>
            <a:lvl3pPr marL="806450" indent="-26987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CD5A00"/>
              </a:buClr>
              <a:buSzPct val="100000"/>
              <a:buFont typeface="Wingdings" charset="2"/>
              <a:buChar char="§"/>
              <a:defRPr lang="de-AT" sz="1400" b="0" i="0" kern="1200" spc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3pPr>
            <a:lvl4pPr marL="1077913" indent="-271463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CD5A00"/>
              </a:buClr>
              <a:buSzPct val="100000"/>
              <a:buFont typeface="Wingdings" charset="2"/>
              <a:buChar char="§"/>
              <a:defRPr lang="de-AT" sz="1200" b="0" i="0" kern="1200" spc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4pPr>
            <a:lvl5pPr marL="1343025" indent="-265113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CD5A00"/>
              </a:buClr>
              <a:buSzPct val="100000"/>
              <a:buFont typeface="Wingdings" charset="2"/>
              <a:buChar char="§"/>
              <a:defRPr lang="de-DE" sz="1200" b="0" i="0" kern="1200" spc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>
                <a:solidFill>
                  <a:srgbClr val="FFFFFF"/>
                </a:solidFill>
              </a:rPr>
              <a:t>Führungskräfte übernehmen Tätigkeiten von Controllern</a:t>
            </a:r>
          </a:p>
        </p:txBody>
      </p:sp>
      <p:grpSp>
        <p:nvGrpSpPr>
          <p:cNvPr id="2" name="Gruppierung 1"/>
          <p:cNvGrpSpPr/>
          <p:nvPr/>
        </p:nvGrpSpPr>
        <p:grpSpPr>
          <a:xfrm>
            <a:off x="2420938" y="1389063"/>
            <a:ext cx="2103437" cy="2922515"/>
            <a:chOff x="2420938" y="1389063"/>
            <a:chExt cx="2103437" cy="2922515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2420938" y="1389063"/>
              <a:ext cx="2103437" cy="722312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>
              <a:normAutofit/>
            </a:bodyPr>
            <a:lstStyle>
              <a:defPPr>
                <a:defRPr lang="de-DE"/>
              </a:defPPr>
              <a:lvl1pPr marL="0" indent="0" algn="ctr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None/>
                <a:defRPr sz="1400" b="0" i="0" spc="0">
                  <a:solidFill>
                    <a:srgbClr val="FFFFFF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600" b="0" i="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4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de-DE" dirty="0"/>
                <a:t>Maschinen übernehmen Tätigkeiten von Controllern</a:t>
              </a:r>
            </a:p>
          </p:txBody>
        </p:sp>
        <p:sp>
          <p:nvSpPr>
            <p:cNvPr id="9" name="Rectangle 3"/>
            <p:cNvSpPr txBox="1">
              <a:spLocks noChangeArrowheads="1"/>
            </p:cNvSpPr>
            <p:nvPr/>
          </p:nvSpPr>
          <p:spPr>
            <a:xfrm>
              <a:off x="2420938" y="2166928"/>
              <a:ext cx="2103437" cy="214465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7146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8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6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4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2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DE" sz="1200" b="0" i="0" kern="120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dirty="0"/>
                <a:t>Automatisierung repetitiver Tätigkeiten (RPA, z.B. Aktualisierung von Kalkulationen)</a:t>
              </a:r>
            </a:p>
            <a:p>
              <a:r>
                <a:rPr lang="de-DE" sz="1400" dirty="0"/>
                <a:t>Automatisierung hochwertiger Tätigkeiten (KI, z.B.(maschineller Forecast)</a:t>
              </a:r>
            </a:p>
          </p:txBody>
        </p:sp>
      </p:grpSp>
      <p:grpSp>
        <p:nvGrpSpPr>
          <p:cNvPr id="5" name="Gruppierung 4"/>
          <p:cNvGrpSpPr/>
          <p:nvPr/>
        </p:nvGrpSpPr>
        <p:grpSpPr>
          <a:xfrm>
            <a:off x="4691063" y="1389063"/>
            <a:ext cx="2103437" cy="2922516"/>
            <a:chOff x="4691063" y="1389063"/>
            <a:chExt cx="2103437" cy="2693978"/>
          </a:xfrm>
        </p:grpSpPr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4691063" y="1389063"/>
              <a:ext cx="2103437" cy="665828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>
              <a:normAutofit/>
            </a:bodyPr>
            <a:lstStyle>
              <a:defPPr>
                <a:defRPr lang="de-DE"/>
              </a:defPPr>
              <a:lvl1pPr marL="0" indent="0" algn="ctr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None/>
                <a:defRPr sz="1400" b="0" i="0" spc="0">
                  <a:solidFill>
                    <a:srgbClr val="FFFFFF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600" b="0" i="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4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de-DE" dirty="0"/>
                <a:t>Data </a:t>
              </a:r>
              <a:r>
                <a:rPr lang="de-DE" dirty="0" err="1"/>
                <a:t>Scientists</a:t>
              </a:r>
              <a:r>
                <a:rPr lang="de-DE" dirty="0"/>
                <a:t> übernehmen Tätigkeiten von Controllern</a:t>
              </a:r>
            </a:p>
          </p:txBody>
        </p:sp>
        <p:sp>
          <p:nvSpPr>
            <p:cNvPr id="10" name="Rectangle 3"/>
            <p:cNvSpPr txBox="1">
              <a:spLocks noChangeArrowheads="1"/>
            </p:cNvSpPr>
            <p:nvPr/>
          </p:nvSpPr>
          <p:spPr>
            <a:xfrm>
              <a:off x="4691063" y="2106101"/>
              <a:ext cx="2103437" cy="197694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7146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8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6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4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2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DE" sz="1200" b="0" i="0" kern="120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dirty="0"/>
                <a:t>Modellbildung</a:t>
              </a:r>
            </a:p>
            <a:p>
              <a:r>
                <a:rPr lang="de-DE" sz="1400" dirty="0"/>
                <a:t>Komplexe Analysen</a:t>
              </a:r>
            </a:p>
            <a:p>
              <a:pPr lvl="1"/>
              <a:r>
                <a:rPr lang="de-DE" sz="1200" dirty="0"/>
                <a:t>Big Data, </a:t>
              </a:r>
              <a:r>
                <a:rPr lang="de-DE" sz="1200" dirty="0" err="1"/>
                <a:t>Analytics</a:t>
              </a:r>
              <a:endParaRPr lang="de-DE" sz="1200" dirty="0"/>
            </a:p>
          </p:txBody>
        </p:sp>
      </p:grpSp>
      <p:grpSp>
        <p:nvGrpSpPr>
          <p:cNvPr id="3" name="Gruppierung 2"/>
          <p:cNvGrpSpPr/>
          <p:nvPr/>
        </p:nvGrpSpPr>
        <p:grpSpPr>
          <a:xfrm>
            <a:off x="6977063" y="1389063"/>
            <a:ext cx="2103437" cy="2922515"/>
            <a:chOff x="6977063" y="1389063"/>
            <a:chExt cx="2103437" cy="2922515"/>
          </a:xfrm>
        </p:grpSpPr>
        <p:sp>
          <p:nvSpPr>
            <p:cNvPr id="8" name="Rectangle 3"/>
            <p:cNvSpPr txBox="1">
              <a:spLocks noChangeArrowheads="1"/>
            </p:cNvSpPr>
            <p:nvPr/>
          </p:nvSpPr>
          <p:spPr>
            <a:xfrm>
              <a:off x="6977063" y="1389063"/>
              <a:ext cx="2103437" cy="722312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>
              <a:normAutofit/>
            </a:bodyPr>
            <a:lstStyle>
              <a:defPPr>
                <a:defRPr lang="de-DE"/>
              </a:defPPr>
              <a:lvl1pPr marL="0" indent="0" algn="ctr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None/>
                <a:defRPr sz="1400" b="0" i="0" spc="0">
                  <a:solidFill>
                    <a:srgbClr val="FFFFFF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600" b="0" i="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4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de-DE" dirty="0"/>
                <a:t>Controller übernehmen Tätigkeiten von Controllern</a:t>
              </a:r>
            </a:p>
          </p:txBody>
        </p:sp>
        <p:sp>
          <p:nvSpPr>
            <p:cNvPr id="11" name="Rectangle 3"/>
            <p:cNvSpPr txBox="1">
              <a:spLocks noChangeArrowheads="1"/>
            </p:cNvSpPr>
            <p:nvPr/>
          </p:nvSpPr>
          <p:spPr>
            <a:xfrm>
              <a:off x="6977063" y="2166928"/>
              <a:ext cx="2103437" cy="214465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7146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8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6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4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2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DE" sz="1200" b="0" i="0" kern="120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dirty="0"/>
                <a:t>Prozess-standardisierung</a:t>
              </a:r>
            </a:p>
            <a:p>
              <a:r>
                <a:rPr lang="de-DE" sz="1400" dirty="0" err="1"/>
                <a:t>Shared</a:t>
              </a:r>
              <a:r>
                <a:rPr lang="de-DE" sz="1400" dirty="0"/>
                <a:t> Service Center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87218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Digitalisierung als Trend im Controlling</a:t>
            </a:r>
          </a:p>
          <a:p>
            <a:r>
              <a:rPr lang="de-DE" dirty="0"/>
              <a:t>Bereiche der Digitalisierung</a:t>
            </a:r>
          </a:p>
          <a:p>
            <a:r>
              <a:rPr lang="de-DE" dirty="0"/>
              <a:t>Auswirkungen auf Controller und Controlling</a:t>
            </a:r>
          </a:p>
          <a:p>
            <a:r>
              <a:rPr lang="de-DE" dirty="0"/>
              <a:t>Resümee</a:t>
            </a:r>
          </a:p>
          <a:p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3328793"/>
      </p:ext>
    </p:extLst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Argumente warum Controller an Bedeutung gewinnen bzw. es mehr Controller geben könnte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938" y="1634268"/>
            <a:ext cx="2103437" cy="2334050"/>
          </a:xfrm>
          <a:ln>
            <a:solidFill>
              <a:srgbClr val="000000"/>
            </a:solidFill>
          </a:ln>
        </p:spPr>
        <p:txBody>
          <a:bodyPr>
            <a:normAutofit fontScale="70000" lnSpcReduction="20000"/>
          </a:bodyPr>
          <a:lstStyle/>
          <a:p>
            <a:pPr marL="177800" indent="-177800"/>
            <a:r>
              <a:rPr lang="de-AT" dirty="0"/>
              <a:t>Mehr verfügbare Information und techn. Möglichkeiten führen zu größeren Wünschen der Führungskräfte</a:t>
            </a:r>
          </a:p>
          <a:p>
            <a:pPr marL="177800" indent="-177800"/>
            <a:r>
              <a:rPr lang="de-AT" dirty="0"/>
              <a:t>Systemaufbau erfordert zusätzliche Kapazität (Aufbau + lfd. Wartung)</a:t>
            </a:r>
          </a:p>
          <a:p>
            <a:pPr marL="177800" indent="-177800"/>
            <a:r>
              <a:rPr lang="de-AT" dirty="0" err="1"/>
              <a:t>Self</a:t>
            </a:r>
            <a:r>
              <a:rPr lang="de-AT" dirty="0"/>
              <a:t>-Service der Führungskräfte benötigt stärkere Koordination durch Controller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4938" y="856404"/>
            <a:ext cx="2103437" cy="722312"/>
          </a:xfrm>
          <a:prstGeom prst="rect">
            <a:avLst/>
          </a:prstGeom>
          <a:solidFill>
            <a:srgbClr val="2254A0"/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0" indent="0" algn="ctr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None/>
              <a:defRPr sz="1400" b="0" i="0" spc="0">
                <a:solidFill>
                  <a:srgbClr val="FFFFFF"/>
                </a:solidFill>
                <a:latin typeface="Arial"/>
                <a:ea typeface="Geneva" charset="-128"/>
                <a:cs typeface="Arial"/>
              </a:defRPr>
            </a:lvl1pPr>
            <a:lvl2pPr marL="558000" indent="-271463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600" b="0" i="0" spc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2pPr>
            <a:lvl3pPr marL="806450" indent="-269875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400" b="0" i="0" spc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3pPr>
            <a:lvl4pPr marL="1077913" indent="-271463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200" b="0" i="0" spc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4pPr>
            <a:lvl5pPr marL="1343025" indent="-265113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200" b="0" i="0" spc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de-DE" dirty="0"/>
              <a:t>Neue Möglichkeiten führen zu höheren Bedarf an Controllern </a:t>
            </a:r>
          </a:p>
        </p:txBody>
      </p:sp>
      <p:grpSp>
        <p:nvGrpSpPr>
          <p:cNvPr id="2" name="Gruppierung 1"/>
          <p:cNvGrpSpPr/>
          <p:nvPr/>
        </p:nvGrpSpPr>
        <p:grpSpPr>
          <a:xfrm>
            <a:off x="2420938" y="856404"/>
            <a:ext cx="2103437" cy="3111913"/>
            <a:chOff x="2420938" y="1389063"/>
            <a:chExt cx="2103437" cy="3111913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2420938" y="1389063"/>
              <a:ext cx="2103437" cy="722312"/>
            </a:xfrm>
            <a:prstGeom prst="rect">
              <a:avLst/>
            </a:prstGeom>
            <a:solidFill>
              <a:srgbClr val="2254A0"/>
            </a:solidFill>
          </p:spPr>
          <p:txBody>
            <a:bodyPr vert="horz" lIns="91440" tIns="45720" rIns="91440" bIns="45720" rtlCol="0">
              <a:normAutofit/>
            </a:bodyPr>
            <a:lstStyle>
              <a:defPPr>
                <a:defRPr lang="de-DE"/>
              </a:defPPr>
              <a:lvl1pPr marL="0" indent="0" algn="ctr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None/>
                <a:defRPr sz="1400" b="0" i="0" spc="0">
                  <a:solidFill>
                    <a:srgbClr val="FFFFFF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600" b="0" i="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4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de-DE" dirty="0"/>
                <a:t>Stärkerer Wettbewerb und höhere Komplexität des Geschäfts</a:t>
              </a:r>
            </a:p>
          </p:txBody>
        </p:sp>
        <p:sp>
          <p:nvSpPr>
            <p:cNvPr id="9" name="Rectangle 3"/>
            <p:cNvSpPr txBox="1">
              <a:spLocks noChangeArrowheads="1"/>
            </p:cNvSpPr>
            <p:nvPr/>
          </p:nvSpPr>
          <p:spPr>
            <a:xfrm>
              <a:off x="2420938" y="2166927"/>
              <a:ext cx="2103437" cy="233404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7146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8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6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4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2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DE" sz="1200" b="0" i="0" kern="120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AT" sz="1400" dirty="0"/>
                <a:t>Führt zur größerem Informationsbedarf und zu höherer zeitlicher Belastung der Führungskräfte</a:t>
              </a:r>
            </a:p>
          </p:txBody>
        </p:sp>
      </p:grpSp>
      <p:grpSp>
        <p:nvGrpSpPr>
          <p:cNvPr id="3" name="Gruppierung 2"/>
          <p:cNvGrpSpPr/>
          <p:nvPr/>
        </p:nvGrpSpPr>
        <p:grpSpPr>
          <a:xfrm>
            <a:off x="4691063" y="856404"/>
            <a:ext cx="2103437" cy="3111913"/>
            <a:chOff x="4691063" y="1389063"/>
            <a:chExt cx="2103437" cy="3111913"/>
          </a:xfrm>
        </p:grpSpPr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4691063" y="1389063"/>
              <a:ext cx="2103437" cy="722312"/>
            </a:xfrm>
            <a:prstGeom prst="rect">
              <a:avLst/>
            </a:prstGeom>
            <a:solidFill>
              <a:srgbClr val="2254A0"/>
            </a:solidFill>
          </p:spPr>
          <p:txBody>
            <a:bodyPr vert="horz" lIns="91440" tIns="45720" rIns="91440" bIns="45720" rtlCol="0">
              <a:normAutofit/>
            </a:bodyPr>
            <a:lstStyle>
              <a:defPPr>
                <a:defRPr lang="de-DE"/>
              </a:defPPr>
              <a:lvl1pPr marL="0" indent="0" algn="ctr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None/>
                <a:defRPr sz="1400" b="0" i="0" spc="0">
                  <a:solidFill>
                    <a:srgbClr val="FFFFFF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600" b="0" i="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4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de-DE" dirty="0"/>
                <a:t>Persönlichkeit</a:t>
              </a:r>
              <a:br>
                <a:rPr lang="de-DE" dirty="0"/>
              </a:br>
              <a:r>
                <a:rPr lang="de-DE" dirty="0"/>
                <a:t>der</a:t>
              </a:r>
              <a:br>
                <a:rPr lang="de-DE" dirty="0"/>
              </a:br>
              <a:r>
                <a:rPr lang="de-DE" dirty="0"/>
                <a:t>Führungskräfte</a:t>
              </a:r>
            </a:p>
          </p:txBody>
        </p:sp>
        <p:sp>
          <p:nvSpPr>
            <p:cNvPr id="10" name="Rectangle 3"/>
            <p:cNvSpPr txBox="1">
              <a:spLocks noChangeArrowheads="1"/>
            </p:cNvSpPr>
            <p:nvPr/>
          </p:nvSpPr>
          <p:spPr>
            <a:xfrm>
              <a:off x="4691063" y="2166928"/>
              <a:ext cx="2103437" cy="233404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7146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8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6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4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2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DE" sz="1200" b="0" i="0" kern="120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dirty="0"/>
                <a:t>Führungskräfte wollen die Tätigkeiten der Controller nicht übernehmen </a:t>
              </a:r>
            </a:p>
          </p:txBody>
        </p:sp>
      </p:grpSp>
      <p:grpSp>
        <p:nvGrpSpPr>
          <p:cNvPr id="5" name="Gruppierung 4"/>
          <p:cNvGrpSpPr/>
          <p:nvPr/>
        </p:nvGrpSpPr>
        <p:grpSpPr>
          <a:xfrm>
            <a:off x="6977063" y="856404"/>
            <a:ext cx="2103437" cy="3111914"/>
            <a:chOff x="6977063" y="1389063"/>
            <a:chExt cx="2103437" cy="2693977"/>
          </a:xfrm>
        </p:grpSpPr>
        <p:sp>
          <p:nvSpPr>
            <p:cNvPr id="8" name="Rectangle 3"/>
            <p:cNvSpPr txBox="1">
              <a:spLocks noChangeArrowheads="1"/>
            </p:cNvSpPr>
            <p:nvPr/>
          </p:nvSpPr>
          <p:spPr>
            <a:xfrm>
              <a:off x="6977063" y="1389063"/>
              <a:ext cx="2103437" cy="625304"/>
            </a:xfrm>
            <a:prstGeom prst="rect">
              <a:avLst/>
            </a:prstGeom>
            <a:solidFill>
              <a:srgbClr val="2254A0"/>
            </a:solidFill>
          </p:spPr>
          <p:txBody>
            <a:bodyPr vert="horz" lIns="91440" tIns="45720" rIns="91440" bIns="45720" rtlCol="0">
              <a:normAutofit/>
            </a:bodyPr>
            <a:lstStyle>
              <a:defPPr>
                <a:defRPr lang="de-DE"/>
              </a:defPPr>
              <a:lvl1pPr marL="0" indent="0" algn="ctr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None/>
                <a:defRPr sz="1400" b="0" i="0" spc="0">
                  <a:solidFill>
                    <a:srgbClr val="FFFFFF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600" b="0" i="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4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de-DE" dirty="0"/>
                <a:t>Neue Aufgaben werden beim Controller angesiedelt</a:t>
              </a:r>
            </a:p>
          </p:txBody>
        </p:sp>
        <p:sp>
          <p:nvSpPr>
            <p:cNvPr id="11" name="Rectangle 3"/>
            <p:cNvSpPr txBox="1">
              <a:spLocks noChangeArrowheads="1"/>
            </p:cNvSpPr>
            <p:nvPr/>
          </p:nvSpPr>
          <p:spPr>
            <a:xfrm>
              <a:off x="6977063" y="2062459"/>
              <a:ext cx="2103437" cy="202058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7146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8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6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4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2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DE" sz="1200" b="0" i="0" kern="120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7800" indent="-177800"/>
              <a:r>
                <a:rPr lang="de-DE" sz="1400" dirty="0"/>
                <a:t>Neue Jobs durch neue IT-Systeme (KI-Tutor, ...)</a:t>
              </a:r>
            </a:p>
            <a:p>
              <a:pPr marL="177800" indent="-177800"/>
              <a:r>
                <a:rPr lang="de-DE" sz="1400" dirty="0"/>
                <a:t>Change-,  </a:t>
              </a:r>
              <a:r>
                <a:rPr lang="de-DE" sz="1400" dirty="0" err="1"/>
                <a:t>Riskmanagement</a:t>
              </a:r>
              <a:r>
                <a:rPr lang="de-DE" sz="1400" dirty="0"/>
                <a:t>, Data </a:t>
              </a:r>
              <a:r>
                <a:rPr lang="de-DE" sz="1400" dirty="0" err="1"/>
                <a:t>Governance</a:t>
              </a:r>
              <a:endParaRPr lang="de-DE" sz="1400" dirty="0"/>
            </a:p>
            <a:p>
              <a:pPr marL="177800" indent="-177800"/>
              <a:r>
                <a:rPr lang="de-DE" sz="1400" dirty="0"/>
                <a:t>Controller erfüllen heute nur einen Teil der Erwartungen – endlich Partner des Managements!</a:t>
              </a:r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4706938" y="4270374"/>
            <a:ext cx="2103437" cy="2222457"/>
            <a:chOff x="2420938" y="4278333"/>
            <a:chExt cx="2103437" cy="2222457"/>
          </a:xfrm>
        </p:grpSpPr>
        <p:sp>
          <p:nvSpPr>
            <p:cNvPr id="12" name="Rectangle 3"/>
            <p:cNvSpPr txBox="1">
              <a:spLocks noChangeArrowheads="1"/>
            </p:cNvSpPr>
            <p:nvPr/>
          </p:nvSpPr>
          <p:spPr>
            <a:xfrm>
              <a:off x="2420938" y="5056197"/>
              <a:ext cx="2103437" cy="144459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txBody>
            <a:bodyPr vert="horz" lIns="36000" tIns="45720" rIns="36000" bIns="45720" rtlCol="0">
              <a:noAutofit/>
            </a:bodyPr>
            <a:lstStyle>
              <a:lvl1pPr marL="27146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8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6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4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2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DE" sz="1200" b="0" i="0" kern="120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dirty="0"/>
                <a:t>Willensbildung ist nicht automatisierbar!</a:t>
              </a:r>
            </a:p>
            <a:p>
              <a:r>
                <a:rPr lang="de-DE" sz="1400" dirty="0" err="1"/>
                <a:t>Rationalitätssicherung</a:t>
              </a:r>
              <a:endParaRPr lang="de-DE" sz="1400" dirty="0"/>
            </a:p>
            <a:p>
              <a:r>
                <a:rPr lang="de-DE" sz="1400" dirty="0"/>
                <a:t>Was passiert wenn alle Wettbewerber KI-Systeme verwenden?</a:t>
              </a:r>
            </a:p>
          </p:txBody>
        </p:sp>
        <p:sp>
          <p:nvSpPr>
            <p:cNvPr id="13" name="Rectangle 3"/>
            <p:cNvSpPr txBox="1">
              <a:spLocks noChangeArrowheads="1"/>
            </p:cNvSpPr>
            <p:nvPr/>
          </p:nvSpPr>
          <p:spPr>
            <a:xfrm>
              <a:off x="2420938" y="4278333"/>
              <a:ext cx="2103437" cy="722312"/>
            </a:xfrm>
            <a:prstGeom prst="rect">
              <a:avLst/>
            </a:prstGeom>
            <a:solidFill>
              <a:srgbClr val="2254A0"/>
            </a:solidFill>
          </p:spPr>
          <p:txBody>
            <a:bodyPr vert="horz" lIns="91440" tIns="45720" rIns="91440" bIns="45720" rtlCol="0">
              <a:normAutofit/>
            </a:bodyPr>
            <a:lstStyle>
              <a:defPPr>
                <a:defRPr lang="de-DE"/>
              </a:defPPr>
              <a:lvl1pPr marL="0" indent="0" algn="ctr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None/>
                <a:defRPr sz="1400" b="0" i="0" spc="0">
                  <a:solidFill>
                    <a:srgbClr val="FFFFFF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600" b="0" i="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4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de-DE" dirty="0"/>
                <a:t>Grenzen der Automatisierung/KI</a:t>
              </a:r>
            </a:p>
          </p:txBody>
        </p:sp>
      </p:grpSp>
      <p:grpSp>
        <p:nvGrpSpPr>
          <p:cNvPr id="15" name="Gruppierung 14"/>
          <p:cNvGrpSpPr/>
          <p:nvPr/>
        </p:nvGrpSpPr>
        <p:grpSpPr>
          <a:xfrm>
            <a:off x="2420938" y="4278333"/>
            <a:ext cx="2103437" cy="2222457"/>
            <a:chOff x="4691063" y="4286292"/>
            <a:chExt cx="2103437" cy="2222457"/>
          </a:xfrm>
        </p:grpSpPr>
        <p:sp>
          <p:nvSpPr>
            <p:cNvPr id="16" name="Rectangle 3"/>
            <p:cNvSpPr txBox="1">
              <a:spLocks noChangeArrowheads="1"/>
            </p:cNvSpPr>
            <p:nvPr/>
          </p:nvSpPr>
          <p:spPr>
            <a:xfrm>
              <a:off x="4691063" y="5064156"/>
              <a:ext cx="2103437" cy="144459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7146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8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600" b="0" i="0" kern="120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4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AT" sz="1200" b="0" i="0" kern="120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algn="l" defTabSz="457200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CD5A00"/>
                </a:buClr>
                <a:buSzPct val="100000"/>
                <a:buFont typeface="Wingdings" charset="2"/>
                <a:buChar char="§"/>
                <a:defRPr lang="de-DE" sz="1200" b="0" i="0" kern="120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AT" sz="1400" dirty="0"/>
                <a:t>Einfache Tools ermöglichen Controllern die eigenständige Systementwicklung (z.B. Power BI) </a:t>
              </a:r>
            </a:p>
          </p:txBody>
        </p:sp>
        <p:sp>
          <p:nvSpPr>
            <p:cNvPr id="17" name="Rectangle 3"/>
            <p:cNvSpPr txBox="1">
              <a:spLocks noChangeArrowheads="1"/>
            </p:cNvSpPr>
            <p:nvPr/>
          </p:nvSpPr>
          <p:spPr>
            <a:xfrm>
              <a:off x="4691063" y="4286292"/>
              <a:ext cx="2103437" cy="722312"/>
            </a:xfrm>
            <a:prstGeom prst="rect">
              <a:avLst/>
            </a:prstGeom>
            <a:solidFill>
              <a:srgbClr val="2254A0"/>
            </a:solidFill>
          </p:spPr>
          <p:txBody>
            <a:bodyPr vert="horz" lIns="91440" tIns="45720" rIns="91440" bIns="45720" rtlCol="0">
              <a:normAutofit/>
            </a:bodyPr>
            <a:lstStyle>
              <a:defPPr>
                <a:defRPr lang="de-DE"/>
              </a:defPPr>
              <a:lvl1pPr marL="0" indent="0" algn="ctr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None/>
                <a:defRPr sz="1400" b="0" i="0" spc="0">
                  <a:solidFill>
                    <a:srgbClr val="FFFFFF"/>
                  </a:solidFill>
                  <a:latin typeface="Arial"/>
                  <a:ea typeface="Geneva" charset="-128"/>
                  <a:cs typeface="Arial"/>
                </a:defRPr>
              </a:lvl1pPr>
              <a:lvl2pPr marL="558000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600" b="0" i="0" spc="0">
                  <a:solidFill>
                    <a:srgbClr val="000000"/>
                  </a:solidFill>
                  <a:latin typeface="Arial"/>
                  <a:ea typeface="Geneva" charset="-128"/>
                  <a:cs typeface="Arial"/>
                </a:defRPr>
              </a:lvl2pPr>
              <a:lvl3pPr marL="806450" indent="-269875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4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3pPr>
              <a:lvl4pPr marL="1077913" indent="-27146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ヒラギノ角ゴ Pro W3" pitchFamily="17" charset="-128"/>
                  <a:cs typeface="Arial"/>
                </a:defRPr>
              </a:lvl4pPr>
              <a:lvl5pPr marL="1343025" indent="-265113" defTabSz="4572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CD5A00"/>
                </a:buClr>
                <a:buSzPct val="100000"/>
                <a:buFont typeface="Wingdings" charset="2"/>
                <a:buChar char="§"/>
                <a:defRPr sz="1200" b="0" i="0" spc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de-DE" dirty="0"/>
                <a:t>Controller übernehmen Tätigkeiten der 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5473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938" y="69324"/>
            <a:ext cx="7393326" cy="685800"/>
          </a:xfrm>
        </p:spPr>
        <p:txBody>
          <a:bodyPr/>
          <a:lstStyle/>
          <a:p>
            <a:r>
              <a:rPr lang="de-DE" sz="1800" dirty="0"/>
              <a:t>Wird der Controller durch Digitalisierung und </a:t>
            </a:r>
            <a:r>
              <a:rPr lang="de-DE" sz="1800" dirty="0" err="1"/>
              <a:t>Self</a:t>
            </a:r>
            <a:r>
              <a:rPr lang="de-DE" sz="1800" dirty="0"/>
              <a:t>-Service BI überflüssig?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422400"/>
            <a:ext cx="8966200" cy="40132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43512" y="3053498"/>
            <a:ext cx="9117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</a:rPr>
              <a:t>Gesamt: 2,0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61239" y="3101474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</a:rPr>
              <a:t>1,75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593765" y="1671053"/>
            <a:ext cx="50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</a:rPr>
              <a:t>13,75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772817" y="3749843"/>
            <a:ext cx="362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</a:rPr>
              <a:t>0,5</a:t>
            </a:r>
          </a:p>
        </p:txBody>
      </p:sp>
    </p:spTree>
    <p:extLst>
      <p:ext uri="{BB962C8B-B14F-4D97-AF65-F5344CB8AC3E}">
        <p14:creationId xmlns:p14="http://schemas.microsoft.com/office/powerpoint/2010/main" val="3739414496"/>
      </p:ext>
    </p:extLst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Auch der Data Scientist wird den Controller nicht ersetzen</a:t>
            </a:r>
            <a:endParaRPr lang="de-AT" dirty="0"/>
          </a:p>
        </p:txBody>
      </p:sp>
      <p:grpSp>
        <p:nvGrpSpPr>
          <p:cNvPr id="10" name="Group 9"/>
          <p:cNvGrpSpPr/>
          <p:nvPr/>
        </p:nvGrpSpPr>
        <p:grpSpPr>
          <a:xfrm>
            <a:off x="376771" y="1470027"/>
            <a:ext cx="2111452" cy="2057400"/>
            <a:chOff x="3304609" y="1331527"/>
            <a:chExt cx="2111452" cy="2057400"/>
          </a:xfrm>
          <a:solidFill>
            <a:srgbClr val="E1E8F4">
              <a:alpha val="50196"/>
            </a:srgbClr>
          </a:solidFill>
        </p:grpSpPr>
        <p:sp>
          <p:nvSpPr>
            <p:cNvPr id="4" name="Oval 3"/>
            <p:cNvSpPr/>
            <p:nvPr/>
          </p:nvSpPr>
          <p:spPr>
            <a:xfrm>
              <a:off x="3358661" y="1331527"/>
              <a:ext cx="2057400" cy="20574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>
                <a:latin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04609" y="2221728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Controller</a:t>
              </a:r>
              <a:endParaRPr lang="de-AT" sz="1200" b="1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A9B83D5-7A63-554C-8DEC-F49F4FB01F2C}"/>
              </a:ext>
            </a:extLst>
          </p:cNvPr>
          <p:cNvGrpSpPr/>
          <p:nvPr/>
        </p:nvGrpSpPr>
        <p:grpSpPr>
          <a:xfrm>
            <a:off x="2663951" y="1470027"/>
            <a:ext cx="2084584" cy="2057400"/>
            <a:chOff x="2663951" y="1470027"/>
            <a:chExt cx="2084584" cy="2057400"/>
          </a:xfrm>
        </p:grpSpPr>
        <p:sp>
          <p:nvSpPr>
            <p:cNvPr id="5" name="Oval 4"/>
            <p:cNvSpPr/>
            <p:nvPr/>
          </p:nvSpPr>
          <p:spPr>
            <a:xfrm>
              <a:off x="2663951" y="1470027"/>
              <a:ext cx="2057400" cy="2057400"/>
            </a:xfrm>
            <a:prstGeom prst="ellipse">
              <a:avLst/>
            </a:prstGeom>
            <a:solidFill>
              <a:srgbClr val="E1E8F4">
                <a:alpha val="50196"/>
              </a:srgbClr>
            </a:solidFill>
            <a:ln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>
                <a:latin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22668" y="2267894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/>
                <a:t>Data</a:t>
              </a:r>
              <a:br>
                <a:rPr lang="de-DE" sz="1200" b="1" dirty="0"/>
              </a:br>
              <a:r>
                <a:rPr lang="de-DE" sz="1200" b="1" dirty="0"/>
                <a:t>Scientist</a:t>
              </a:r>
              <a:endParaRPr lang="de-AT" sz="1200" b="1" dirty="0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9100F4D-CE71-2442-B2BA-29D347619970}"/>
              </a:ext>
            </a:extLst>
          </p:cNvPr>
          <p:cNvGrpSpPr/>
          <p:nvPr/>
        </p:nvGrpSpPr>
        <p:grpSpPr>
          <a:xfrm>
            <a:off x="1583901" y="1463401"/>
            <a:ext cx="2084584" cy="2057400"/>
            <a:chOff x="2663951" y="1470027"/>
            <a:chExt cx="2084584" cy="20574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D315833-FEFA-3542-94B5-7766870E721E}"/>
                </a:ext>
              </a:extLst>
            </p:cNvPr>
            <p:cNvSpPr/>
            <p:nvPr/>
          </p:nvSpPr>
          <p:spPr>
            <a:xfrm>
              <a:off x="2663951" y="1470027"/>
              <a:ext cx="2057400" cy="2057400"/>
            </a:xfrm>
            <a:prstGeom prst="ellipse">
              <a:avLst/>
            </a:prstGeom>
            <a:solidFill>
              <a:srgbClr val="E1E8F4">
                <a:alpha val="50196"/>
              </a:srgbClr>
            </a:solidFill>
            <a:ln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>
                <a:latin typeface="Arial" panose="020B0604020202020204" pitchFamily="34" charset="0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D4F24072-9678-864D-AC94-8C7015550489}"/>
                </a:ext>
              </a:extLst>
            </p:cNvPr>
            <p:cNvSpPr txBox="1"/>
            <p:nvPr/>
          </p:nvSpPr>
          <p:spPr>
            <a:xfrm>
              <a:off x="3922668" y="2267894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/>
                <a:t>Data</a:t>
              </a:r>
              <a:br>
                <a:rPr lang="de-DE" sz="1200" b="1" dirty="0"/>
              </a:br>
              <a:r>
                <a:rPr lang="de-DE" sz="1200" b="1" dirty="0"/>
                <a:t>Scientist</a:t>
              </a:r>
              <a:endParaRPr lang="de-AT" sz="1200" b="1" dirty="0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446BDC3-AD49-DF41-AAA2-E47385351828}"/>
              </a:ext>
            </a:extLst>
          </p:cNvPr>
          <p:cNvGrpSpPr/>
          <p:nvPr/>
        </p:nvGrpSpPr>
        <p:grpSpPr>
          <a:xfrm>
            <a:off x="438684" y="1470027"/>
            <a:ext cx="2084584" cy="2057400"/>
            <a:chOff x="2663951" y="1470027"/>
            <a:chExt cx="2084584" cy="2057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0440CFD-A605-5C49-9176-9207CA747D89}"/>
                </a:ext>
              </a:extLst>
            </p:cNvPr>
            <p:cNvSpPr/>
            <p:nvPr/>
          </p:nvSpPr>
          <p:spPr>
            <a:xfrm>
              <a:off x="2663951" y="1470027"/>
              <a:ext cx="2057400" cy="2057400"/>
            </a:xfrm>
            <a:prstGeom prst="ellipse">
              <a:avLst/>
            </a:prstGeom>
            <a:solidFill>
              <a:srgbClr val="E1E8F4">
                <a:alpha val="50196"/>
              </a:srgbClr>
            </a:solidFill>
            <a:ln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>
                <a:latin typeface="Arial" panose="020B0604020202020204" pitchFamily="34" charset="0"/>
              </a:endParaRPr>
            </a:p>
          </p:txBody>
        </p:sp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CAD209BB-BFB5-B74E-AAA1-DEF0C6F81A4A}"/>
                </a:ext>
              </a:extLst>
            </p:cNvPr>
            <p:cNvSpPr txBox="1"/>
            <p:nvPr/>
          </p:nvSpPr>
          <p:spPr>
            <a:xfrm>
              <a:off x="3922668" y="2267894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/>
                <a:t>Data</a:t>
              </a:r>
              <a:br>
                <a:rPr lang="de-DE" sz="1200" b="1" dirty="0"/>
              </a:br>
              <a:r>
                <a:rPr lang="de-DE" sz="1200" b="1" dirty="0"/>
                <a:t>Scientist</a:t>
              </a:r>
              <a:endParaRPr lang="de-AT" sz="1200" b="1" dirty="0"/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4DA45289-A1F5-514B-AE37-D121D558089E}"/>
              </a:ext>
            </a:extLst>
          </p:cNvPr>
          <p:cNvGrpSpPr/>
          <p:nvPr/>
        </p:nvGrpSpPr>
        <p:grpSpPr>
          <a:xfrm>
            <a:off x="3794210" y="3959423"/>
            <a:ext cx="3490775" cy="2441377"/>
            <a:chOff x="3794210" y="3959423"/>
            <a:chExt cx="3490775" cy="2441377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F4DCB39E-017F-184E-B5F9-9D4975A8AB73}"/>
                </a:ext>
              </a:extLst>
            </p:cNvPr>
            <p:cNvSpPr/>
            <p:nvPr/>
          </p:nvSpPr>
          <p:spPr>
            <a:xfrm>
              <a:off x="4056661" y="4521172"/>
              <a:ext cx="2199580" cy="152398"/>
            </a:xfrm>
            <a:prstGeom prst="rect">
              <a:avLst/>
            </a:prstGeom>
            <a:solidFill>
              <a:srgbClr val="2254A0"/>
            </a:solidFill>
            <a:ln/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FA242EA2-000E-684F-A0AF-169122F5996E}"/>
                </a:ext>
              </a:extLst>
            </p:cNvPr>
            <p:cNvSpPr/>
            <p:nvPr/>
          </p:nvSpPr>
          <p:spPr>
            <a:xfrm>
              <a:off x="5396345" y="4785782"/>
              <a:ext cx="859896" cy="142365"/>
            </a:xfrm>
            <a:prstGeom prst="rect">
              <a:avLst/>
            </a:prstGeom>
            <a:solidFill>
              <a:srgbClr val="2254A0"/>
            </a:solidFill>
            <a:ln/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36D8D480-D93E-374B-AEEC-0F0F0CBAB52E}"/>
                </a:ext>
              </a:extLst>
            </p:cNvPr>
            <p:cNvSpPr/>
            <p:nvPr/>
          </p:nvSpPr>
          <p:spPr>
            <a:xfrm>
              <a:off x="5698435" y="5034598"/>
              <a:ext cx="557806" cy="142365"/>
            </a:xfrm>
            <a:prstGeom prst="rect">
              <a:avLst/>
            </a:prstGeom>
            <a:solidFill>
              <a:schemeClr val="tx2"/>
            </a:solidFill>
            <a:ln/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04EA32F5-54A4-5E4A-8545-0EE21EEA0D6A}"/>
                </a:ext>
              </a:extLst>
            </p:cNvPr>
            <p:cNvSpPr/>
            <p:nvPr/>
          </p:nvSpPr>
          <p:spPr>
            <a:xfrm>
              <a:off x="5764696" y="5299642"/>
              <a:ext cx="491544" cy="142365"/>
            </a:xfrm>
            <a:prstGeom prst="rect">
              <a:avLst/>
            </a:prstGeom>
            <a:solidFill>
              <a:schemeClr val="tx2"/>
            </a:solidFill>
            <a:ln/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6FE85658-080A-7046-B9AB-B936509FADD4}"/>
                </a:ext>
              </a:extLst>
            </p:cNvPr>
            <p:cNvSpPr/>
            <p:nvPr/>
          </p:nvSpPr>
          <p:spPr>
            <a:xfrm>
              <a:off x="5844208" y="5564685"/>
              <a:ext cx="412031" cy="142365"/>
            </a:xfrm>
            <a:prstGeom prst="rect">
              <a:avLst/>
            </a:prstGeom>
            <a:solidFill>
              <a:schemeClr val="tx2"/>
            </a:solidFill>
            <a:ln/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9FAF2E2F-CE9B-6045-A87A-9B14DA39011E}"/>
                </a:ext>
              </a:extLst>
            </p:cNvPr>
            <p:cNvSpPr/>
            <p:nvPr/>
          </p:nvSpPr>
          <p:spPr>
            <a:xfrm>
              <a:off x="6017094" y="5819262"/>
              <a:ext cx="239752" cy="135397"/>
            </a:xfrm>
            <a:prstGeom prst="rect">
              <a:avLst/>
            </a:prstGeom>
            <a:solidFill>
              <a:srgbClr val="2254A0"/>
            </a:solidFill>
            <a:ln/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4116F817-67C7-4143-A38D-9145F92C24F6}"/>
                </a:ext>
              </a:extLst>
            </p:cNvPr>
            <p:cNvSpPr/>
            <p:nvPr/>
          </p:nvSpPr>
          <p:spPr>
            <a:xfrm>
              <a:off x="6141778" y="6057801"/>
              <a:ext cx="115068" cy="135397"/>
            </a:xfrm>
            <a:prstGeom prst="rect">
              <a:avLst/>
            </a:prstGeom>
            <a:solidFill>
              <a:srgbClr val="2254A0"/>
            </a:solidFill>
            <a:ln/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cxnSp>
          <p:nvCxnSpPr>
            <p:cNvPr id="39" name="Gerade Verbindung 38">
              <a:extLst>
                <a:ext uri="{FF2B5EF4-FFF2-40B4-BE49-F238E27FC236}">
                  <a16:creationId xmlns:a16="http://schemas.microsoft.com/office/drawing/2014/main" id="{74E2ABAF-FD4A-114D-8542-CA9C48D66006}"/>
                </a:ext>
              </a:extLst>
            </p:cNvPr>
            <p:cNvCxnSpPr>
              <a:cxnSpLocks/>
            </p:cNvCxnSpPr>
            <p:nvPr/>
          </p:nvCxnSpPr>
          <p:spPr>
            <a:xfrm>
              <a:off x="6256846" y="4477692"/>
              <a:ext cx="0" cy="1768516"/>
            </a:xfrm>
            <a:prstGeom prst="line">
              <a:avLst/>
            </a:prstGeom>
            <a:ln w="3175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A66613FD-43E1-B14D-B3A1-E6E06109C3E8}"/>
                </a:ext>
              </a:extLst>
            </p:cNvPr>
            <p:cNvSpPr txBox="1"/>
            <p:nvPr/>
          </p:nvSpPr>
          <p:spPr>
            <a:xfrm>
              <a:off x="6305230" y="4477692"/>
              <a:ext cx="9797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Programmieren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F478201A-EC30-014F-83EC-BF98C792A9B0}"/>
                </a:ext>
              </a:extLst>
            </p:cNvPr>
            <p:cNvSpPr txBox="1"/>
            <p:nvPr/>
          </p:nvSpPr>
          <p:spPr>
            <a:xfrm>
              <a:off x="6298603" y="4729484"/>
              <a:ext cx="8707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Datenbanken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A66B1F31-9290-E74A-84A8-34028741E539}"/>
                </a:ext>
              </a:extLst>
            </p:cNvPr>
            <p:cNvSpPr txBox="1"/>
            <p:nvPr/>
          </p:nvSpPr>
          <p:spPr>
            <a:xfrm>
              <a:off x="6298603" y="4987901"/>
              <a:ext cx="4860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C1C1C1"/>
                  </a:solidFill>
                </a:rPr>
                <a:t>Spark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43D009D6-35CE-C64A-9EFA-02E6BF6F2E98}"/>
                </a:ext>
              </a:extLst>
            </p:cNvPr>
            <p:cNvSpPr txBox="1"/>
            <p:nvPr/>
          </p:nvSpPr>
          <p:spPr>
            <a:xfrm>
              <a:off x="6291977" y="5252944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 err="1">
                  <a:solidFill>
                    <a:srgbClr val="C1C1C1"/>
                  </a:solidFill>
                </a:rPr>
                <a:t>Hadoop</a:t>
              </a:r>
              <a:endParaRPr lang="de-DE" sz="900" dirty="0">
                <a:solidFill>
                  <a:srgbClr val="C1C1C1"/>
                </a:solidFill>
              </a:endParaRP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7BE4C04A-A320-234C-924C-1032F73DEED8}"/>
                </a:ext>
              </a:extLst>
            </p:cNvPr>
            <p:cNvSpPr txBox="1"/>
            <p:nvPr/>
          </p:nvSpPr>
          <p:spPr>
            <a:xfrm>
              <a:off x="6298603" y="5517988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C1C1C1"/>
                  </a:solidFill>
                </a:rPr>
                <a:t>SAS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728DCA84-1FAA-994C-B874-47D4C9A4B78B}"/>
                </a:ext>
              </a:extLst>
            </p:cNvPr>
            <p:cNvSpPr txBox="1"/>
            <p:nvPr/>
          </p:nvSpPr>
          <p:spPr>
            <a:xfrm>
              <a:off x="6298603" y="5756527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SAP</a:t>
              </a: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C8D9DC30-0DCF-8F4B-A65C-16A8725B1449}"/>
                </a:ext>
              </a:extLst>
            </p:cNvPr>
            <p:cNvSpPr txBox="1"/>
            <p:nvPr/>
          </p:nvSpPr>
          <p:spPr>
            <a:xfrm>
              <a:off x="6298603" y="6014944"/>
              <a:ext cx="6976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MS-Office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E186B1C6-7D75-404A-9188-3961D285D68B}"/>
                </a:ext>
              </a:extLst>
            </p:cNvPr>
            <p:cNvSpPr txBox="1"/>
            <p:nvPr/>
          </p:nvSpPr>
          <p:spPr>
            <a:xfrm>
              <a:off x="3794210" y="4477692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87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E4BBD22F-B183-2840-980E-4299B5BA14CB}"/>
                </a:ext>
              </a:extLst>
            </p:cNvPr>
            <p:cNvSpPr txBox="1"/>
            <p:nvPr/>
          </p:nvSpPr>
          <p:spPr>
            <a:xfrm>
              <a:off x="5145932" y="4742736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32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F60BC425-ABB0-AF48-958D-E600055366B3}"/>
                </a:ext>
              </a:extLst>
            </p:cNvPr>
            <p:cNvSpPr txBox="1"/>
            <p:nvPr/>
          </p:nvSpPr>
          <p:spPr>
            <a:xfrm>
              <a:off x="5450732" y="4987901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22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DAC064F6-4C1F-1F4E-B8FB-70626C47F10A}"/>
                </a:ext>
              </a:extLst>
            </p:cNvPr>
            <p:cNvSpPr txBox="1"/>
            <p:nvPr/>
          </p:nvSpPr>
          <p:spPr>
            <a:xfrm>
              <a:off x="5490488" y="5246318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19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79377F2F-19C1-CE4E-8634-952BC51E339B}"/>
                </a:ext>
              </a:extLst>
            </p:cNvPr>
            <p:cNvSpPr txBox="1"/>
            <p:nvPr/>
          </p:nvSpPr>
          <p:spPr>
            <a:xfrm>
              <a:off x="5583253" y="5511362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16</a:t>
              </a: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2EFB3219-257C-464E-8561-164A1607E9EB}"/>
                </a:ext>
              </a:extLst>
            </p:cNvPr>
            <p:cNvSpPr txBox="1"/>
            <p:nvPr/>
          </p:nvSpPr>
          <p:spPr>
            <a:xfrm>
              <a:off x="5762157" y="5763153"/>
              <a:ext cx="2487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9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27469E8D-25B8-B640-9AFA-3A48D51B93A9}"/>
                </a:ext>
              </a:extLst>
            </p:cNvPr>
            <p:cNvSpPr txBox="1"/>
            <p:nvPr/>
          </p:nvSpPr>
          <p:spPr>
            <a:xfrm>
              <a:off x="5947688" y="6001692"/>
              <a:ext cx="2487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162A362A-85AC-1343-AF6E-6EEDE9D7221A}"/>
                </a:ext>
              </a:extLst>
            </p:cNvPr>
            <p:cNvSpPr/>
            <p:nvPr/>
          </p:nvSpPr>
          <p:spPr>
            <a:xfrm>
              <a:off x="3824613" y="4267200"/>
              <a:ext cx="3460371" cy="21336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7D2517CB-7005-0446-86A6-D6FFD69F54D1}"/>
                </a:ext>
              </a:extLst>
            </p:cNvPr>
            <p:cNvSpPr txBox="1"/>
            <p:nvPr/>
          </p:nvSpPr>
          <p:spPr>
            <a:xfrm>
              <a:off x="5069487" y="3959423"/>
              <a:ext cx="12907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00"/>
                  </a:solidFill>
                </a:rPr>
                <a:t>Data Scientist</a:t>
              </a:r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CF3C5113-9FB7-B541-8B25-BACA63D66297}"/>
                </a:ext>
              </a:extLst>
            </p:cNvPr>
            <p:cNvSpPr/>
            <p:nvPr/>
          </p:nvSpPr>
          <p:spPr>
            <a:xfrm>
              <a:off x="3824612" y="3983574"/>
              <a:ext cx="3460372" cy="2770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03F794CC-3372-7742-B6C4-5EF3C6A260E3}"/>
              </a:ext>
            </a:extLst>
          </p:cNvPr>
          <p:cNvGrpSpPr/>
          <p:nvPr/>
        </p:nvGrpSpPr>
        <p:grpSpPr>
          <a:xfrm>
            <a:off x="354354" y="3966049"/>
            <a:ext cx="3410478" cy="2434751"/>
            <a:chOff x="354354" y="3966049"/>
            <a:chExt cx="3410478" cy="2434751"/>
          </a:xfrm>
        </p:grpSpPr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3D41654C-3B27-DB49-9E46-BD80C5FC4451}"/>
                </a:ext>
              </a:extLst>
            </p:cNvPr>
            <p:cNvGrpSpPr/>
            <p:nvPr/>
          </p:nvGrpSpPr>
          <p:grpSpPr>
            <a:xfrm>
              <a:off x="376771" y="3966049"/>
              <a:ext cx="3388061" cy="2434751"/>
              <a:chOff x="376771" y="3966049"/>
              <a:chExt cx="3388061" cy="2434751"/>
            </a:xfrm>
          </p:grpSpPr>
          <p:graphicFrame>
            <p:nvGraphicFramePr>
              <p:cNvPr id="29" name="Chart 1">
                <a:extLst>
                  <a:ext uri="{FF2B5EF4-FFF2-40B4-BE49-F238E27FC236}">
                    <a16:creationId xmlns:a16="http://schemas.microsoft.com/office/drawing/2014/main" id="{00000000-0008-0000-0000-00000200000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36557334"/>
                  </p:ext>
                </p:extLst>
              </p:nvPr>
            </p:nvGraphicFramePr>
            <p:xfrm>
              <a:off x="407427" y="4331920"/>
              <a:ext cx="3165251" cy="129933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60" name="Rechteck 59">
                <a:extLst>
                  <a:ext uri="{FF2B5EF4-FFF2-40B4-BE49-F238E27FC236}">
                    <a16:creationId xmlns:a16="http://schemas.microsoft.com/office/drawing/2014/main" id="{869B70F2-FF3D-404E-BFDA-BC3D84CE52DF}"/>
                  </a:ext>
                </a:extLst>
              </p:cNvPr>
              <p:cNvSpPr/>
              <p:nvPr/>
            </p:nvSpPr>
            <p:spPr>
              <a:xfrm>
                <a:off x="376771" y="4267200"/>
                <a:ext cx="3388061" cy="213360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scene3d>
                <a:camera prst="orthographicFront"/>
                <a:lightRig rig="flat" dir="t"/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0777857A-8270-6E45-8442-1F87526CED38}"/>
                  </a:ext>
                </a:extLst>
              </p:cNvPr>
              <p:cNvSpPr txBox="1"/>
              <p:nvPr/>
            </p:nvSpPr>
            <p:spPr>
              <a:xfrm>
                <a:off x="1378756" y="3966049"/>
                <a:ext cx="9605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0000"/>
                    </a:solidFill>
                  </a:rPr>
                  <a:t>Controller</a:t>
                </a: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0092FBC0-B539-084C-A3BB-897FD146942B}"/>
                  </a:ext>
                </a:extLst>
              </p:cNvPr>
              <p:cNvSpPr/>
              <p:nvPr/>
            </p:nvSpPr>
            <p:spPr>
              <a:xfrm>
                <a:off x="376771" y="3983574"/>
                <a:ext cx="3388061" cy="27700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scene3d>
                <a:camera prst="orthographicFront"/>
                <a:lightRig rig="flat" dir="t"/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3575295B-F0A4-B143-B512-9236C579D765}"/>
                </a:ext>
              </a:extLst>
            </p:cNvPr>
            <p:cNvSpPr txBox="1"/>
            <p:nvPr/>
          </p:nvSpPr>
          <p:spPr>
            <a:xfrm>
              <a:off x="354354" y="6183220"/>
              <a:ext cx="33906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rgbClr val="000000"/>
                  </a:solidFill>
                </a:rPr>
                <a:t>Quelle: </a:t>
              </a:r>
              <a:r>
                <a:rPr lang="de-DE" sz="800" dirty="0" err="1">
                  <a:solidFill>
                    <a:srgbClr val="000000"/>
                  </a:solidFill>
                </a:rPr>
                <a:t>Freistühler</a:t>
              </a:r>
              <a:r>
                <a:rPr lang="de-DE" sz="800" dirty="0">
                  <a:solidFill>
                    <a:srgbClr val="000000"/>
                  </a:solidFill>
                </a:rPr>
                <a:t>/</a:t>
              </a:r>
              <a:r>
                <a:rPr lang="de-DE" sz="800" dirty="0" err="1">
                  <a:solidFill>
                    <a:srgbClr val="000000"/>
                  </a:solidFill>
                </a:rPr>
                <a:t>Kempkes</a:t>
              </a:r>
              <a:r>
                <a:rPr lang="de-DE" sz="800" dirty="0">
                  <a:solidFill>
                    <a:srgbClr val="000000"/>
                  </a:solidFill>
                </a:rPr>
                <a:t>/</a:t>
              </a:r>
              <a:r>
                <a:rPr lang="de-DE" sz="800" dirty="0" err="1">
                  <a:solidFill>
                    <a:srgbClr val="000000"/>
                  </a:solidFill>
                </a:rPr>
                <a:t>Suprano</a:t>
              </a:r>
              <a:r>
                <a:rPr lang="de-DE" sz="800" dirty="0">
                  <a:solidFill>
                    <a:srgbClr val="000000"/>
                  </a:solidFill>
                </a:rPr>
                <a:t>/</a:t>
              </a:r>
              <a:r>
                <a:rPr lang="de-DE" sz="800" dirty="0" err="1">
                  <a:solidFill>
                    <a:srgbClr val="000000"/>
                  </a:solidFill>
                </a:rPr>
                <a:t>Wömpener</a:t>
              </a:r>
              <a:r>
                <a:rPr lang="de-DE" sz="800" dirty="0">
                  <a:solidFill>
                    <a:srgbClr val="000000"/>
                  </a:solidFill>
                </a:rPr>
                <a:t>, Controlling, 3/2019 </a:t>
              </a:r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CBCB1ABB-8CA2-8143-8B90-F504D14AE834}"/>
              </a:ext>
            </a:extLst>
          </p:cNvPr>
          <p:cNvGrpSpPr/>
          <p:nvPr/>
        </p:nvGrpSpPr>
        <p:grpSpPr>
          <a:xfrm>
            <a:off x="5221333" y="1470027"/>
            <a:ext cx="2111452" cy="2057400"/>
            <a:chOff x="5221333" y="1470027"/>
            <a:chExt cx="2111452" cy="2057400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ACD6E762-7E78-1240-A831-AB4994678A43}"/>
                </a:ext>
              </a:extLst>
            </p:cNvPr>
            <p:cNvGrpSpPr/>
            <p:nvPr/>
          </p:nvGrpSpPr>
          <p:grpSpPr>
            <a:xfrm>
              <a:off x="5275385" y="1470027"/>
              <a:ext cx="2057400" cy="2057400"/>
              <a:chOff x="5275385" y="1470027"/>
              <a:chExt cx="2057400" cy="205740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5275385" y="1470027"/>
                <a:ext cx="2057400" cy="2057400"/>
              </a:xfrm>
              <a:prstGeom prst="ellipse">
                <a:avLst/>
              </a:prstGeom>
              <a:solidFill>
                <a:srgbClr val="E1E8F4">
                  <a:alpha val="50196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flat" dir="t"/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7" name="Gruppieren 6">
                <a:extLst>
                  <a:ext uri="{FF2B5EF4-FFF2-40B4-BE49-F238E27FC236}">
                    <a16:creationId xmlns:a16="http://schemas.microsoft.com/office/drawing/2014/main" id="{18B2CED8-90C2-3A42-B3D3-7F436E4D12E7}"/>
                  </a:ext>
                </a:extLst>
              </p:cNvPr>
              <p:cNvGrpSpPr/>
              <p:nvPr/>
            </p:nvGrpSpPr>
            <p:grpSpPr>
              <a:xfrm>
                <a:off x="6383454" y="2435469"/>
                <a:ext cx="823310" cy="823310"/>
                <a:chOff x="6383454" y="2435469"/>
                <a:chExt cx="823310" cy="823310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6383454" y="2435469"/>
                  <a:ext cx="823310" cy="823310"/>
                </a:xfrm>
                <a:prstGeom prst="ellipse">
                  <a:avLst/>
                </a:prstGeom>
                <a:solidFill>
                  <a:srgbClr val="E1E8F4">
                    <a:alpha val="50196"/>
                  </a:srgb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flat" dir="t"/>
                </a:scene3d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6458813" y="2659132"/>
                  <a:ext cx="672590" cy="3759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200" b="1" dirty="0"/>
                    <a:t>Data</a:t>
                  </a:r>
                  <a:br>
                    <a:rPr lang="de-DE" sz="1200" b="1" dirty="0"/>
                  </a:br>
                  <a:r>
                    <a:rPr lang="de-DE" sz="1200" b="1" dirty="0"/>
                    <a:t>Scientist</a:t>
                  </a:r>
                  <a:endParaRPr lang="de-AT" sz="1200" b="1" dirty="0"/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5221333" y="2360228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Controller</a:t>
              </a:r>
              <a:endParaRPr lang="de-AT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222608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0.11702 0.00092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12535 -0.00092 " pathEditMode="relative" rAng="0" ptsTypes="AA">
                                      <p:cBhvr>
                                        <p:cTn id="16" dur="2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-1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Es fehlen heute umfassende Modelle zur Analyse der Auswirkungen der Digitalisierung</a:t>
            </a:r>
          </a:p>
        </p:txBody>
      </p:sp>
      <p:pic>
        <p:nvPicPr>
          <p:cNvPr id="3" name="Bild 2" descr="Bildschirmfoto 2012-08-20 um 12.57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4" y="984296"/>
            <a:ext cx="7245763" cy="492607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34938" y="5910372"/>
            <a:ext cx="16084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rgbClr val="000000"/>
                </a:solidFill>
              </a:rPr>
              <a:t>Quelle: Controlling, Heft 2/2011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500937" y="2262189"/>
            <a:ext cx="1539876" cy="555624"/>
          </a:xfrm>
          <a:prstGeom prst="rect">
            <a:avLst/>
          </a:prstGeom>
          <a:solidFill>
            <a:srgbClr val="2254A0"/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0" indent="0" algn="ctr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None/>
              <a:defRPr sz="1400" b="0" i="0" spc="0">
                <a:solidFill>
                  <a:srgbClr val="FFFFFF"/>
                </a:solidFill>
                <a:latin typeface="Arial"/>
                <a:ea typeface="Geneva" charset="-128"/>
                <a:cs typeface="Arial"/>
              </a:defRPr>
            </a:lvl1pPr>
            <a:lvl2pPr marL="558000" indent="-271463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600" b="0" i="0" spc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2pPr>
            <a:lvl3pPr marL="806450" indent="-269875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400" b="0" i="0" spc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3pPr>
            <a:lvl4pPr marL="1077913" indent="-271463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200" b="0" i="0" spc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4pPr>
            <a:lvl5pPr marL="1343025" indent="-265113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200" b="0" i="0" spc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de-DE" dirty="0"/>
              <a:t>Leiter</a:t>
            </a:r>
            <a:br>
              <a:rPr lang="de-DE" dirty="0"/>
            </a:br>
            <a:r>
              <a:rPr lang="de-DE" dirty="0"/>
              <a:t>Controlling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500937" y="5354748"/>
            <a:ext cx="1539876" cy="555624"/>
          </a:xfrm>
          <a:prstGeom prst="rect">
            <a:avLst/>
          </a:prstGeom>
          <a:solidFill>
            <a:srgbClr val="2254A0"/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0" indent="0" algn="ctr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None/>
              <a:defRPr sz="1400" b="0" i="0" spc="0">
                <a:solidFill>
                  <a:srgbClr val="FFFFFF"/>
                </a:solidFill>
                <a:latin typeface="Arial"/>
                <a:ea typeface="Geneva" charset="-128"/>
                <a:cs typeface="Arial"/>
              </a:defRPr>
            </a:lvl1pPr>
            <a:lvl2pPr marL="558000" indent="-271463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600" b="0" i="0" spc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2pPr>
            <a:lvl3pPr marL="806450" indent="-269875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400" b="0" i="0" spc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3pPr>
            <a:lvl4pPr marL="1077913" indent="-271463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200" b="0" i="0" spc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4pPr>
            <a:lvl5pPr marL="1343025" indent="-265113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  <a:defRPr sz="1200" b="0" i="0" spc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de-DE" dirty="0"/>
              <a:t>Junior</a:t>
            </a:r>
            <a:br>
              <a:rPr lang="de-DE" dirty="0"/>
            </a:br>
            <a:r>
              <a:rPr lang="de-DE" dirty="0"/>
              <a:t>Controller</a:t>
            </a:r>
          </a:p>
        </p:txBody>
      </p:sp>
      <p:cxnSp>
        <p:nvCxnSpPr>
          <p:cNvPr id="8" name="Gerade Verbindung mit Pfeil 7"/>
          <p:cNvCxnSpPr>
            <a:stCxn id="6" idx="0"/>
            <a:endCxn id="5" idx="2"/>
          </p:cNvCxnSpPr>
          <p:nvPr/>
        </p:nvCxnSpPr>
        <p:spPr>
          <a:xfrm flipV="1">
            <a:off x="8270875" y="2817813"/>
            <a:ext cx="0" cy="2536935"/>
          </a:xfrm>
          <a:prstGeom prst="straightConnector1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142876" y="6223000"/>
            <a:ext cx="8548687" cy="2890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/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de-DE" sz="1400" dirty="0">
                <a:solidFill>
                  <a:srgbClr val="FFFFFF"/>
                </a:solidFill>
                <a:latin typeface="Arial"/>
                <a:cs typeface="Arial"/>
              </a:rPr>
              <a:t>Es gibt nicht DEN Controller, die Digitalisierung wird sich auf einzelne Jobs mehr bzw. weniger auswirken!</a:t>
            </a:r>
          </a:p>
        </p:txBody>
      </p:sp>
    </p:spTree>
    <p:extLst>
      <p:ext uri="{BB962C8B-B14F-4D97-AF65-F5344CB8AC3E}">
        <p14:creationId xmlns:p14="http://schemas.microsoft.com/office/powerpoint/2010/main" val="442098206"/>
      </p:ext>
    </p:extLst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938" y="69324"/>
            <a:ext cx="7259788" cy="685800"/>
          </a:xfrm>
        </p:spPr>
        <p:txBody>
          <a:bodyPr/>
          <a:lstStyle/>
          <a:p>
            <a:r>
              <a:rPr lang="de-DE" sz="1800" dirty="0"/>
              <a:t>Es fehlen heute umfassende Modelle zur Analyse der Auswirkungen der Digitalisierung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78385" y="1287277"/>
            <a:ext cx="5948038" cy="4765053"/>
            <a:chOff x="2444294" y="2471091"/>
            <a:chExt cx="2867640" cy="2297305"/>
          </a:xfrm>
        </p:grpSpPr>
        <p:sp>
          <p:nvSpPr>
            <p:cNvPr id="81" name="Richtungspfeil 80"/>
            <p:cNvSpPr/>
            <p:nvPr/>
          </p:nvSpPr>
          <p:spPr bwMode="auto">
            <a:xfrm>
              <a:off x="2456507" y="3354121"/>
              <a:ext cx="1047586" cy="146888"/>
            </a:xfrm>
            <a:prstGeom prst="homePlat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ichtungspfeil 89"/>
            <p:cNvSpPr/>
            <p:nvPr/>
          </p:nvSpPr>
          <p:spPr bwMode="auto">
            <a:xfrm>
              <a:off x="3524031" y="3523839"/>
              <a:ext cx="164815" cy="125401"/>
            </a:xfrm>
            <a:prstGeom prst="homePlate">
              <a:avLst>
                <a:gd name="adj" fmla="val 25784"/>
              </a:avLst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36000" tIns="10800" rIns="36000" bIns="1080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2" name="Richtungspfeil 91"/>
            <p:cNvSpPr/>
            <p:nvPr/>
          </p:nvSpPr>
          <p:spPr bwMode="auto">
            <a:xfrm>
              <a:off x="3715833" y="3663039"/>
              <a:ext cx="164815" cy="125401"/>
            </a:xfrm>
            <a:prstGeom prst="homePlate">
              <a:avLst>
                <a:gd name="adj" fmla="val 25784"/>
              </a:avLst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36000" tIns="10800" rIns="36000" bIns="1080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3" name="Richtungspfeil 92"/>
            <p:cNvSpPr/>
            <p:nvPr/>
          </p:nvSpPr>
          <p:spPr bwMode="auto">
            <a:xfrm>
              <a:off x="4320479" y="3782178"/>
              <a:ext cx="164815" cy="125401"/>
            </a:xfrm>
            <a:prstGeom prst="homePlate">
              <a:avLst>
                <a:gd name="adj" fmla="val 25784"/>
              </a:avLst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36000" tIns="10800" rIns="36000" bIns="1080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4" name="Richtungspfeil 93"/>
            <p:cNvSpPr/>
            <p:nvPr/>
          </p:nvSpPr>
          <p:spPr bwMode="auto">
            <a:xfrm>
              <a:off x="3524031" y="3907579"/>
              <a:ext cx="164815" cy="125401"/>
            </a:xfrm>
            <a:prstGeom prst="homePlate">
              <a:avLst>
                <a:gd name="adj" fmla="val 25784"/>
              </a:avLst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36000" tIns="10800" rIns="36000" bIns="1080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6" name="Richtungspfeil 95"/>
            <p:cNvSpPr/>
            <p:nvPr/>
          </p:nvSpPr>
          <p:spPr bwMode="auto">
            <a:xfrm>
              <a:off x="4317208" y="3907579"/>
              <a:ext cx="164815" cy="125401"/>
            </a:xfrm>
            <a:prstGeom prst="homePlate">
              <a:avLst>
                <a:gd name="adj" fmla="val 25784"/>
              </a:avLst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36000" tIns="10800" rIns="36000" bIns="1080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5" name="Richtungspfeil 94"/>
            <p:cNvSpPr/>
            <p:nvPr/>
          </p:nvSpPr>
          <p:spPr bwMode="auto">
            <a:xfrm>
              <a:off x="4123705" y="3907579"/>
              <a:ext cx="164815" cy="125401"/>
            </a:xfrm>
            <a:prstGeom prst="homePlate">
              <a:avLst>
                <a:gd name="adj" fmla="val 25784"/>
              </a:avLst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36000" tIns="10800" rIns="36000" bIns="1080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4294" y="2471091"/>
              <a:ext cx="2867640" cy="2297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1182390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Die Auswirkung der Digitalisierung ist unternehmens-, job- und personenspezifisch!</a:t>
            </a:r>
          </a:p>
        </p:txBody>
      </p:sp>
      <p:grpSp>
        <p:nvGrpSpPr>
          <p:cNvPr id="4" name="Gruppierung 3"/>
          <p:cNvGrpSpPr/>
          <p:nvPr/>
        </p:nvGrpSpPr>
        <p:grpSpPr>
          <a:xfrm>
            <a:off x="1452506" y="1152051"/>
            <a:ext cx="4853354" cy="4945538"/>
            <a:chOff x="1452506" y="1152051"/>
            <a:chExt cx="4853354" cy="4945538"/>
          </a:xfrm>
        </p:grpSpPr>
        <p:cxnSp>
          <p:nvCxnSpPr>
            <p:cNvPr id="60" name="Gerade Verbindung 59"/>
            <p:cNvCxnSpPr>
              <a:stCxn id="22" idx="2"/>
              <a:endCxn id="22" idx="6"/>
            </p:cNvCxnSpPr>
            <p:nvPr/>
          </p:nvCxnSpPr>
          <p:spPr bwMode="auto">
            <a:xfrm rot="10800000" flipH="1">
              <a:off x="1452506" y="3624820"/>
              <a:ext cx="4853354" cy="158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7" name="Gerade Verbindung 56"/>
            <p:cNvCxnSpPr/>
            <p:nvPr/>
          </p:nvCxnSpPr>
          <p:spPr bwMode="auto">
            <a:xfrm rot="16200000" flipH="1">
              <a:off x="1790197" y="2326340"/>
              <a:ext cx="4224867" cy="2555631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5" name="Gerade Verbindung 54"/>
            <p:cNvCxnSpPr/>
            <p:nvPr/>
          </p:nvCxnSpPr>
          <p:spPr bwMode="auto">
            <a:xfrm rot="5400000">
              <a:off x="1783683" y="2319828"/>
              <a:ext cx="4191000" cy="2602523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1769029" y="1474586"/>
              <a:ext cx="4220308" cy="4300468"/>
            </a:xfrm>
            <a:prstGeom prst="ellipse">
              <a:avLst/>
            </a:prstGeom>
            <a:noFill/>
            <a:ln w="12699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049122" y="1759999"/>
              <a:ext cx="3660122" cy="3729642"/>
            </a:xfrm>
            <a:prstGeom prst="ellipse">
              <a:avLst/>
            </a:prstGeom>
            <a:solidFill>
              <a:schemeClr val="bg2"/>
            </a:solidFill>
            <a:ln w="12699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 rot="206008">
              <a:off x="3158868" y="1325505"/>
              <a:ext cx="1617785" cy="504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Circle">
                <a:avLst>
                  <a:gd name="adj" fmla="val 11068042"/>
                </a:avLst>
              </a:prstTxWarp>
              <a:spAutoFit/>
            </a:bodyPr>
            <a:lstStyle/>
            <a:p>
              <a:pPr defTabSz="762000"/>
              <a:r>
                <a:rPr lang="de-AT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Persönlichkeitsmerkmale</a:t>
              </a: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1452506" y="1152051"/>
              <a:ext cx="4853354" cy="4945538"/>
            </a:xfrm>
            <a:prstGeom prst="ellipse">
              <a:avLst/>
            </a:prstGeom>
            <a:noFill/>
            <a:ln w="12699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Gerade Verbindung 23"/>
            <p:cNvCxnSpPr>
              <a:stCxn id="21" idx="0"/>
              <a:endCxn id="10" idx="0"/>
            </p:cNvCxnSpPr>
            <p:nvPr/>
          </p:nvCxnSpPr>
          <p:spPr bwMode="auto">
            <a:xfrm rot="16200000" flipH="1">
              <a:off x="3736477" y="1617353"/>
              <a:ext cx="285413" cy="1466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1" name="Gerade Verbindung 30"/>
            <p:cNvCxnSpPr/>
            <p:nvPr/>
          </p:nvCxnSpPr>
          <p:spPr bwMode="auto">
            <a:xfrm rot="16200000" flipH="1">
              <a:off x="3723558" y="5632869"/>
              <a:ext cx="291224" cy="1467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2" name="Textfeld 31"/>
            <p:cNvSpPr txBox="1"/>
            <p:nvPr/>
          </p:nvSpPr>
          <p:spPr>
            <a:xfrm rot="21159187">
              <a:off x="3034478" y="1655822"/>
              <a:ext cx="1202028" cy="35832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032247"/>
                </a:avLst>
              </a:prstTxWarp>
              <a:spAutoFit/>
            </a:bodyPr>
            <a:lstStyle/>
            <a:p>
              <a:r>
                <a:rPr lang="de-DE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Manager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 rot="1529839">
              <a:off x="3907267" y="1836540"/>
              <a:ext cx="1589418" cy="41391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856268"/>
                </a:avLst>
              </a:prstTxWarp>
              <a:spAutoFit/>
            </a:bodyPr>
            <a:lstStyle/>
            <a:p>
              <a:r>
                <a:rPr lang="de-DE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Controller</a:t>
              </a:r>
            </a:p>
          </p:txBody>
        </p:sp>
        <p:sp>
          <p:nvSpPr>
            <p:cNvPr id="62" name="Rechteck 61"/>
            <p:cNvSpPr/>
            <p:nvPr/>
          </p:nvSpPr>
          <p:spPr>
            <a:xfrm rot="7247309">
              <a:off x="4786173" y="4434939"/>
              <a:ext cx="1600200" cy="505383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 defTabSz="762000"/>
              <a:r>
                <a:rPr lang="de-AT" sz="1200" dirty="0">
                  <a:solidFill>
                    <a:srgbClr val="CD5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Digitalisierung</a:t>
              </a:r>
            </a:p>
          </p:txBody>
        </p:sp>
        <p:sp>
          <p:nvSpPr>
            <p:cNvPr id="37" name="Rectangle 15"/>
            <p:cNvSpPr>
              <a:spLocks noChangeArrowheads="1"/>
            </p:cNvSpPr>
            <p:nvPr/>
          </p:nvSpPr>
          <p:spPr bwMode="auto">
            <a:xfrm rot="17994698">
              <a:off x="1353192" y="2326966"/>
              <a:ext cx="1617785" cy="504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Circle">
                <a:avLst>
                  <a:gd name="adj" fmla="val 11068042"/>
                </a:avLst>
              </a:prstTxWarp>
              <a:spAutoFit/>
            </a:bodyPr>
            <a:lstStyle/>
            <a:p>
              <a:pPr defTabSz="762000"/>
              <a:r>
                <a:rPr lang="de-AT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Controlling-Organisation</a:t>
              </a:r>
            </a:p>
          </p:txBody>
        </p:sp>
        <p:sp>
          <p:nvSpPr>
            <p:cNvPr id="45" name="Rectangle 15"/>
            <p:cNvSpPr>
              <a:spLocks noChangeArrowheads="1"/>
            </p:cNvSpPr>
            <p:nvPr/>
          </p:nvSpPr>
          <p:spPr bwMode="auto">
            <a:xfrm rot="3899398">
              <a:off x="4847754" y="2470827"/>
              <a:ext cx="1617785" cy="580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Circle">
                <a:avLst>
                  <a:gd name="adj" fmla="val 11068042"/>
                </a:avLst>
              </a:prstTxWarp>
              <a:spAutoFit/>
            </a:bodyPr>
            <a:lstStyle/>
            <a:p>
              <a:pPr defTabSz="762000"/>
              <a:r>
                <a:rPr lang="de-AT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Unternehmenskultur</a:t>
              </a:r>
            </a:p>
          </p:txBody>
        </p:sp>
        <p:sp>
          <p:nvSpPr>
            <p:cNvPr id="48" name="Rectangle 15"/>
            <p:cNvSpPr>
              <a:spLocks noChangeArrowheads="1"/>
            </p:cNvSpPr>
            <p:nvPr/>
          </p:nvSpPr>
          <p:spPr bwMode="auto">
            <a:xfrm rot="14514977">
              <a:off x="1332430" y="4357024"/>
              <a:ext cx="1617785" cy="504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Circle">
                <a:avLst>
                  <a:gd name="adj" fmla="val 11068042"/>
                </a:avLst>
              </a:prstTxWarp>
              <a:spAutoFit/>
            </a:bodyPr>
            <a:lstStyle/>
            <a:p>
              <a:pPr defTabSz="762000"/>
              <a:r>
                <a:rPr lang="de-AT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Controlling-Instrumente</a:t>
              </a:r>
            </a:p>
          </p:txBody>
        </p:sp>
        <p:sp>
          <p:nvSpPr>
            <p:cNvPr id="50" name="Rectangle 15"/>
            <p:cNvSpPr>
              <a:spLocks noChangeArrowheads="1"/>
            </p:cNvSpPr>
            <p:nvPr/>
          </p:nvSpPr>
          <p:spPr bwMode="auto">
            <a:xfrm rot="10517555">
              <a:off x="3184924" y="5103777"/>
              <a:ext cx="1617785" cy="504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Circle">
                <a:avLst>
                  <a:gd name="adj" fmla="val 11068042"/>
                </a:avLst>
              </a:prstTxWarp>
              <a:spAutoFit/>
            </a:bodyPr>
            <a:lstStyle/>
            <a:p>
              <a:pPr defTabSz="762000"/>
              <a:r>
                <a:rPr lang="de-AT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Branche</a:t>
              </a:r>
            </a:p>
          </p:txBody>
        </p:sp>
        <p:sp>
          <p:nvSpPr>
            <p:cNvPr id="51" name="Rectangle 15"/>
            <p:cNvSpPr>
              <a:spLocks noChangeArrowheads="1"/>
            </p:cNvSpPr>
            <p:nvPr/>
          </p:nvSpPr>
          <p:spPr bwMode="auto">
            <a:xfrm rot="11054282">
              <a:off x="2966306" y="5374758"/>
              <a:ext cx="1617785" cy="545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Circle">
                <a:avLst>
                  <a:gd name="adj" fmla="val 11068042"/>
                </a:avLst>
              </a:prstTxWarp>
              <a:spAutoFit/>
            </a:bodyPr>
            <a:lstStyle/>
            <a:p>
              <a:pPr defTabSz="762000"/>
              <a:r>
                <a:rPr lang="de-AT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Wettbewerbsumfeld</a:t>
              </a:r>
            </a:p>
          </p:txBody>
        </p:sp>
        <p:sp>
          <p:nvSpPr>
            <p:cNvPr id="52" name="Rectangle 15"/>
            <p:cNvSpPr>
              <a:spLocks noChangeArrowheads="1"/>
            </p:cNvSpPr>
            <p:nvPr/>
          </p:nvSpPr>
          <p:spPr bwMode="auto">
            <a:xfrm rot="12342781">
              <a:off x="2407256" y="4817089"/>
              <a:ext cx="1617785" cy="64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Circle">
                <a:avLst>
                  <a:gd name="adj" fmla="val 11068042"/>
                </a:avLst>
              </a:prstTxWarp>
              <a:spAutoFit/>
            </a:bodyPr>
            <a:lstStyle/>
            <a:p>
              <a:pPr defTabSz="762000"/>
              <a:r>
                <a:rPr lang="de-AT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Geschäftsmodell</a:t>
              </a:r>
            </a:p>
          </p:txBody>
        </p:sp>
        <p:cxnSp>
          <p:nvCxnSpPr>
            <p:cNvPr id="54" name="Gerade Verbindung 53"/>
            <p:cNvCxnSpPr/>
            <p:nvPr/>
          </p:nvCxnSpPr>
          <p:spPr bwMode="auto">
            <a:xfrm flipH="1">
              <a:off x="2030804" y="4536388"/>
              <a:ext cx="240504" cy="131186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56" name="Rectangle 15"/>
            <p:cNvSpPr>
              <a:spLocks noChangeArrowheads="1"/>
            </p:cNvSpPr>
            <p:nvPr/>
          </p:nvSpPr>
          <p:spPr bwMode="auto">
            <a:xfrm rot="16200000">
              <a:off x="1372098" y="3343552"/>
              <a:ext cx="1617785" cy="504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Circle">
                <a:avLst>
                  <a:gd name="adj" fmla="val 11068042"/>
                </a:avLst>
              </a:prstTxWarp>
              <a:spAutoFit/>
            </a:bodyPr>
            <a:lstStyle/>
            <a:p>
              <a:pPr defTabSz="762000"/>
              <a:r>
                <a:rPr lang="de-AT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Inhalt</a:t>
              </a:r>
            </a:p>
          </p:txBody>
        </p:sp>
        <p:sp>
          <p:nvSpPr>
            <p:cNvPr id="58" name="Rectangle 15"/>
            <p:cNvSpPr>
              <a:spLocks noChangeArrowheads="1"/>
            </p:cNvSpPr>
            <p:nvPr/>
          </p:nvSpPr>
          <p:spPr bwMode="auto">
            <a:xfrm rot="14440224">
              <a:off x="1581112" y="4194656"/>
              <a:ext cx="1617785" cy="504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Circle">
                <a:avLst>
                  <a:gd name="adj" fmla="val 11068042"/>
                </a:avLst>
              </a:prstTxWarp>
              <a:spAutoFit/>
            </a:bodyPr>
            <a:lstStyle/>
            <a:p>
              <a:pPr defTabSz="762000"/>
              <a:r>
                <a:rPr lang="de-AT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IT-Tools</a:t>
              </a:r>
            </a:p>
          </p:txBody>
        </p:sp>
        <p:cxnSp>
          <p:nvCxnSpPr>
            <p:cNvPr id="59" name="Gerade Verbindung 58"/>
            <p:cNvCxnSpPr/>
            <p:nvPr/>
          </p:nvCxnSpPr>
          <p:spPr bwMode="auto">
            <a:xfrm>
              <a:off x="2046500" y="2572400"/>
              <a:ext cx="221244" cy="13652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65" name="Textfeld 64"/>
            <p:cNvSpPr txBox="1"/>
            <p:nvPr/>
          </p:nvSpPr>
          <p:spPr>
            <a:xfrm rot="17456911">
              <a:off x="1628266" y="2734266"/>
              <a:ext cx="1202028" cy="35832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032247"/>
                </a:avLst>
              </a:prstTxWarp>
              <a:spAutoFit/>
            </a:bodyPr>
            <a:lstStyle/>
            <a:p>
              <a:r>
                <a:rPr lang="de-DE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Aufbau</a:t>
              </a:r>
            </a:p>
          </p:txBody>
        </p:sp>
        <p:sp>
          <p:nvSpPr>
            <p:cNvPr id="66" name="Textfeld 65"/>
            <p:cNvSpPr txBox="1"/>
            <p:nvPr/>
          </p:nvSpPr>
          <p:spPr>
            <a:xfrm rot="19262891">
              <a:off x="2216849" y="2001106"/>
              <a:ext cx="1202028" cy="35832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032247"/>
                </a:avLst>
              </a:prstTxWarp>
              <a:spAutoFit/>
            </a:bodyPr>
            <a:lstStyle/>
            <a:p>
              <a:r>
                <a:rPr lang="de-DE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Ablauf</a:t>
              </a:r>
            </a:p>
          </p:txBody>
        </p:sp>
        <p:sp>
          <p:nvSpPr>
            <p:cNvPr id="68" name="Rectangle 15"/>
            <p:cNvSpPr>
              <a:spLocks noChangeArrowheads="1"/>
            </p:cNvSpPr>
            <p:nvPr/>
          </p:nvSpPr>
          <p:spPr bwMode="auto">
            <a:xfrm rot="6626022">
              <a:off x="4654855" y="3984369"/>
              <a:ext cx="1617785" cy="504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Circle">
                <a:avLst>
                  <a:gd name="adj" fmla="val 11068042"/>
                </a:avLst>
              </a:prstTxWarp>
              <a:spAutoFit/>
            </a:bodyPr>
            <a:lstStyle/>
            <a:p>
              <a:pPr defTabSz="762000"/>
              <a:r>
                <a:rPr lang="de-AT" sz="1050" dirty="0">
                  <a:solidFill>
                    <a:srgbClr val="CD5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Big Data</a:t>
              </a:r>
            </a:p>
          </p:txBody>
        </p:sp>
        <p:sp>
          <p:nvSpPr>
            <p:cNvPr id="69" name="Rectangle 15"/>
            <p:cNvSpPr>
              <a:spLocks noChangeArrowheads="1"/>
            </p:cNvSpPr>
            <p:nvPr/>
          </p:nvSpPr>
          <p:spPr bwMode="auto">
            <a:xfrm rot="7861615">
              <a:off x="4355876" y="4447122"/>
              <a:ext cx="1617785" cy="504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Circle">
                <a:avLst>
                  <a:gd name="adj" fmla="val 11068042"/>
                </a:avLst>
              </a:prstTxWarp>
              <a:spAutoFit/>
            </a:bodyPr>
            <a:lstStyle/>
            <a:p>
              <a:pPr defTabSz="762000"/>
              <a:r>
                <a:rPr lang="de-AT" sz="1050" dirty="0">
                  <a:solidFill>
                    <a:srgbClr val="CD5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RPA</a:t>
              </a:r>
            </a:p>
          </p:txBody>
        </p:sp>
        <p:sp>
          <p:nvSpPr>
            <p:cNvPr id="70" name="Rectangle 15"/>
            <p:cNvSpPr>
              <a:spLocks noChangeArrowheads="1"/>
            </p:cNvSpPr>
            <p:nvPr/>
          </p:nvSpPr>
          <p:spPr bwMode="auto">
            <a:xfrm rot="8347296">
              <a:off x="4132435" y="4725640"/>
              <a:ext cx="1617785" cy="504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Circle">
                <a:avLst>
                  <a:gd name="adj" fmla="val 11068042"/>
                </a:avLst>
              </a:prstTxWarp>
              <a:spAutoFit/>
            </a:bodyPr>
            <a:lstStyle/>
            <a:p>
              <a:pPr defTabSz="762000"/>
              <a:r>
                <a:rPr lang="de-AT" sz="1050" dirty="0">
                  <a:solidFill>
                    <a:srgbClr val="CD5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KI</a:t>
              </a:r>
            </a:p>
          </p:txBody>
        </p:sp>
        <p:cxnSp>
          <p:nvCxnSpPr>
            <p:cNvPr id="72" name="Gerade Verbindung 71"/>
            <p:cNvCxnSpPr/>
            <p:nvPr/>
          </p:nvCxnSpPr>
          <p:spPr bwMode="auto">
            <a:xfrm>
              <a:off x="5508375" y="4536388"/>
              <a:ext cx="209904" cy="110594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5367946" y="4768396"/>
              <a:ext cx="158476" cy="106869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80" name="Rectangle 15"/>
            <p:cNvSpPr>
              <a:spLocks noChangeArrowheads="1"/>
            </p:cNvSpPr>
            <p:nvPr/>
          </p:nvSpPr>
          <p:spPr bwMode="auto">
            <a:xfrm rot="9435133">
              <a:off x="3815366" y="4929367"/>
              <a:ext cx="1617785" cy="504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Circle">
                <a:avLst>
                  <a:gd name="adj" fmla="val 11068042"/>
                </a:avLst>
              </a:prstTxWarp>
              <a:spAutoFit/>
            </a:bodyPr>
            <a:lstStyle/>
            <a:p>
              <a:pPr defTabSz="762000"/>
              <a:r>
                <a:rPr lang="de-AT" sz="1050" dirty="0">
                  <a:solidFill>
                    <a:srgbClr val="CD5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...</a:t>
              </a:r>
            </a:p>
          </p:txBody>
        </p:sp>
        <p:sp>
          <p:nvSpPr>
            <p:cNvPr id="81" name="Richtungspfeil 80"/>
            <p:cNvSpPr/>
            <p:nvPr/>
          </p:nvSpPr>
          <p:spPr bwMode="auto">
            <a:xfrm>
              <a:off x="2456507" y="3354121"/>
              <a:ext cx="1047586" cy="146888"/>
            </a:xfrm>
            <a:prstGeom prst="homePlat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ichtungspfeil 89"/>
            <p:cNvSpPr/>
            <p:nvPr/>
          </p:nvSpPr>
          <p:spPr bwMode="auto">
            <a:xfrm>
              <a:off x="3524031" y="3523839"/>
              <a:ext cx="164815" cy="125401"/>
            </a:xfrm>
            <a:prstGeom prst="homePlate">
              <a:avLst>
                <a:gd name="adj" fmla="val 25784"/>
              </a:avLst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36000" tIns="10800" rIns="36000" bIns="1080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2" name="Richtungspfeil 91"/>
            <p:cNvSpPr/>
            <p:nvPr/>
          </p:nvSpPr>
          <p:spPr bwMode="auto">
            <a:xfrm>
              <a:off x="3715833" y="3663039"/>
              <a:ext cx="164815" cy="125401"/>
            </a:xfrm>
            <a:prstGeom prst="homePlate">
              <a:avLst>
                <a:gd name="adj" fmla="val 25784"/>
              </a:avLst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36000" tIns="10800" rIns="36000" bIns="1080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3" name="Richtungspfeil 92"/>
            <p:cNvSpPr/>
            <p:nvPr/>
          </p:nvSpPr>
          <p:spPr bwMode="auto">
            <a:xfrm>
              <a:off x="4320479" y="3782178"/>
              <a:ext cx="164815" cy="125401"/>
            </a:xfrm>
            <a:prstGeom prst="homePlate">
              <a:avLst>
                <a:gd name="adj" fmla="val 25784"/>
              </a:avLst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36000" tIns="10800" rIns="36000" bIns="1080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4" name="Richtungspfeil 93"/>
            <p:cNvSpPr/>
            <p:nvPr/>
          </p:nvSpPr>
          <p:spPr bwMode="auto">
            <a:xfrm>
              <a:off x="3524031" y="3907579"/>
              <a:ext cx="164815" cy="125401"/>
            </a:xfrm>
            <a:prstGeom prst="homePlate">
              <a:avLst>
                <a:gd name="adj" fmla="val 25784"/>
              </a:avLst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36000" tIns="10800" rIns="36000" bIns="1080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6" name="Richtungspfeil 95"/>
            <p:cNvSpPr/>
            <p:nvPr/>
          </p:nvSpPr>
          <p:spPr bwMode="auto">
            <a:xfrm>
              <a:off x="4317208" y="3907579"/>
              <a:ext cx="164815" cy="125401"/>
            </a:xfrm>
            <a:prstGeom prst="homePlate">
              <a:avLst>
                <a:gd name="adj" fmla="val 25784"/>
              </a:avLst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36000" tIns="10800" rIns="36000" bIns="1080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5" name="Richtungspfeil 94"/>
            <p:cNvSpPr/>
            <p:nvPr/>
          </p:nvSpPr>
          <p:spPr bwMode="auto">
            <a:xfrm>
              <a:off x="4123705" y="3907579"/>
              <a:ext cx="164815" cy="125401"/>
            </a:xfrm>
            <a:prstGeom prst="homePlate">
              <a:avLst>
                <a:gd name="adj" fmla="val 25784"/>
              </a:avLst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36000" tIns="10800" rIns="36000" bIns="1080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4294" y="2471091"/>
              <a:ext cx="2867640" cy="2297305"/>
            </a:xfrm>
            <a:prstGeom prst="rect">
              <a:avLst/>
            </a:prstGeom>
          </p:spPr>
        </p:pic>
        <p:cxnSp>
          <p:nvCxnSpPr>
            <p:cNvPr id="42" name="Gerade Verbindung 41"/>
            <p:cNvCxnSpPr/>
            <p:nvPr/>
          </p:nvCxnSpPr>
          <p:spPr bwMode="auto">
            <a:xfrm>
              <a:off x="5613327" y="4202529"/>
              <a:ext cx="254817" cy="90567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4" name="Gerade Verbindung 43"/>
            <p:cNvCxnSpPr/>
            <p:nvPr/>
          </p:nvCxnSpPr>
          <p:spPr bwMode="auto">
            <a:xfrm flipH="1">
              <a:off x="5431294" y="2492896"/>
              <a:ext cx="220826" cy="122216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61" name="Textfeld 60"/>
            <p:cNvSpPr txBox="1"/>
            <p:nvPr/>
          </p:nvSpPr>
          <p:spPr>
            <a:xfrm rot="3177709">
              <a:off x="4497410" y="2355158"/>
              <a:ext cx="1589418" cy="41391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856268"/>
                </a:avLst>
              </a:prstTxWarp>
              <a:spAutoFit/>
            </a:bodyPr>
            <a:lstStyle/>
            <a:p>
              <a:r>
                <a:rPr lang="de-DE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Controlling</a:t>
              </a:r>
            </a:p>
          </p:txBody>
        </p:sp>
        <p:sp>
          <p:nvSpPr>
            <p:cNvPr id="63" name="Textfeld 62"/>
            <p:cNvSpPr txBox="1"/>
            <p:nvPr/>
          </p:nvSpPr>
          <p:spPr>
            <a:xfrm rot="4564175">
              <a:off x="4812479" y="3072567"/>
              <a:ext cx="1589418" cy="41391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856268"/>
                </a:avLst>
              </a:prstTxWarp>
              <a:spAutoFit/>
            </a:bodyPr>
            <a:lstStyle/>
            <a:p>
              <a:r>
                <a:rPr lang="de-DE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Innovation</a:t>
              </a:r>
            </a:p>
          </p:txBody>
        </p:sp>
        <p:cxnSp>
          <p:nvCxnSpPr>
            <p:cNvPr id="64" name="Gerade Verbindung 63"/>
            <p:cNvCxnSpPr/>
            <p:nvPr/>
          </p:nvCxnSpPr>
          <p:spPr bwMode="auto">
            <a:xfrm flipH="1">
              <a:off x="5709244" y="3257927"/>
              <a:ext cx="226769" cy="46986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67" name="Textfeld 66"/>
            <p:cNvSpPr txBox="1"/>
            <p:nvPr/>
          </p:nvSpPr>
          <p:spPr>
            <a:xfrm rot="5897284">
              <a:off x="4849353" y="3791460"/>
              <a:ext cx="1589418" cy="41391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856268"/>
                </a:avLst>
              </a:prstTxWarp>
              <a:spAutoFit/>
            </a:bodyPr>
            <a:lstStyle/>
            <a:p>
              <a:r>
                <a:rPr lang="de-DE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7025637"/>
      </p:ext>
    </p:extLst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Grundsätzliche Auswirkung der Digitalisierung</a:t>
            </a:r>
          </a:p>
        </p:txBody>
      </p:sp>
      <p:sp>
        <p:nvSpPr>
          <p:cNvPr id="16" name="Rechteck 15"/>
          <p:cNvSpPr/>
          <p:nvPr/>
        </p:nvSpPr>
        <p:spPr>
          <a:xfrm>
            <a:off x="728387" y="1305019"/>
            <a:ext cx="1194162" cy="793111"/>
          </a:xfrm>
          <a:prstGeom prst="rect">
            <a:avLst/>
          </a:prstGeom>
          <a:solidFill>
            <a:srgbClr val="96BD02"/>
          </a:solidFill>
          <a:ln>
            <a:solidFill>
              <a:srgbClr val="96BD02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Insights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955844" y="4600370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Heute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728387" y="2098132"/>
            <a:ext cx="1194162" cy="2312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Basis-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tätigkeiten</a:t>
            </a:r>
            <a:b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Berichts-erstellung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System-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arbeit,etc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.)</a:t>
            </a:r>
          </a:p>
        </p:txBody>
      </p:sp>
      <p:grpSp>
        <p:nvGrpSpPr>
          <p:cNvPr id="5" name="Gruppierung 4"/>
          <p:cNvGrpSpPr/>
          <p:nvPr/>
        </p:nvGrpSpPr>
        <p:grpSpPr>
          <a:xfrm>
            <a:off x="4705886" y="1297277"/>
            <a:ext cx="3982165" cy="3641647"/>
            <a:chOff x="4705886" y="1297277"/>
            <a:chExt cx="3982165" cy="3641647"/>
          </a:xfrm>
        </p:grpSpPr>
        <p:sp>
          <p:nvSpPr>
            <p:cNvPr id="22" name="Rechteck 21"/>
            <p:cNvSpPr/>
            <p:nvPr/>
          </p:nvSpPr>
          <p:spPr>
            <a:xfrm>
              <a:off x="6279153" y="1305018"/>
              <a:ext cx="1194162" cy="1285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  <a:prstDash val="dash"/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latin typeface="Arial"/>
                  <a:cs typeface="Arial"/>
                </a:rPr>
                <a:t>Predictive Insights</a:t>
              </a:r>
            </a:p>
            <a:p>
              <a:pPr algn="ctr"/>
              <a:r>
                <a:rPr lang="en-US" sz="1600" dirty="0">
                  <a:solidFill>
                    <a:schemeClr val="accent2"/>
                  </a:solidFill>
                  <a:latin typeface="Arial"/>
                  <a:cs typeface="Arial"/>
                </a:rPr>
                <a:t>- was </a:t>
              </a:r>
              <a:r>
                <a:rPr lang="en-US" sz="1600" dirty="0" err="1">
                  <a:solidFill>
                    <a:schemeClr val="accent2"/>
                  </a:solidFill>
                  <a:latin typeface="Arial"/>
                  <a:cs typeface="Arial"/>
                </a:rPr>
                <a:t>wird</a:t>
              </a:r>
              <a:r>
                <a:rPr lang="en-US" sz="1600" dirty="0">
                  <a:solidFill>
                    <a:schemeClr val="accent2"/>
                  </a:solidFill>
                  <a:latin typeface="Arial"/>
                  <a:cs typeface="Arial"/>
                </a:rPr>
                <a:t> </a:t>
              </a:r>
              <a:r>
                <a:rPr lang="en-US" sz="1600" dirty="0" err="1">
                  <a:solidFill>
                    <a:schemeClr val="accent2"/>
                  </a:solidFill>
                  <a:latin typeface="Arial"/>
                  <a:cs typeface="Arial"/>
                </a:rPr>
                <a:t>geschehen</a:t>
              </a:r>
              <a:r>
                <a:rPr lang="en-US" sz="1600" dirty="0">
                  <a:solidFill>
                    <a:schemeClr val="accent2"/>
                  </a:solidFill>
                  <a:latin typeface="Arial"/>
                  <a:cs typeface="Arial"/>
                </a:rPr>
                <a:t>?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494148" y="4600370"/>
              <a:ext cx="869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0000"/>
                  </a:solidFill>
                </a:rPr>
                <a:t>Zukunft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33" name="Gerade Verbindung 32"/>
            <p:cNvCxnSpPr/>
            <p:nvPr/>
          </p:nvCxnSpPr>
          <p:spPr>
            <a:xfrm>
              <a:off x="4705887" y="3614630"/>
              <a:ext cx="1573266" cy="283234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/>
          </p:nvCxnSpPr>
          <p:spPr>
            <a:xfrm>
              <a:off x="4705887" y="1889612"/>
              <a:ext cx="1573266" cy="701382"/>
            </a:xfrm>
            <a:prstGeom prst="line">
              <a:avLst/>
            </a:prstGeom>
            <a:ln w="9525" cmpd="sng">
              <a:solidFill>
                <a:srgbClr val="00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/>
          </p:nvCxnSpPr>
          <p:spPr>
            <a:xfrm>
              <a:off x="4705886" y="1297277"/>
              <a:ext cx="1589176" cy="1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hteck 20"/>
            <p:cNvSpPr/>
            <p:nvPr/>
          </p:nvSpPr>
          <p:spPr>
            <a:xfrm>
              <a:off x="6279153" y="2590994"/>
              <a:ext cx="1194162" cy="1306873"/>
            </a:xfrm>
            <a:prstGeom prst="rect">
              <a:avLst/>
            </a:prstGeom>
            <a:solidFill>
              <a:srgbClr val="96BD02"/>
            </a:solidFill>
            <a:ln>
              <a:solidFill>
                <a:srgbClr val="96BD02"/>
              </a:solidFill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Real-time Insights</a:t>
              </a:r>
            </a:p>
          </p:txBody>
        </p:sp>
        <p:sp>
          <p:nvSpPr>
            <p:cNvPr id="20" name="Rechteck 19"/>
            <p:cNvSpPr/>
            <p:nvPr/>
          </p:nvSpPr>
          <p:spPr>
            <a:xfrm>
              <a:off x="6279153" y="3897866"/>
              <a:ext cx="1194162" cy="512929"/>
            </a:xfrm>
            <a:prstGeom prst="rect">
              <a:avLst/>
            </a:prstGeom>
            <a:solidFill>
              <a:srgbClr val="CEE0F4"/>
            </a:solidFill>
            <a:ln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Basis-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cs typeface="Arial"/>
                </a:rPr>
                <a:t>tätigkeiten</a:t>
              </a:r>
              <a:endParaRPr lang="en-US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904731" y="1379862"/>
              <a:ext cx="12202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</a:rPr>
                <a:t>Artificial</a:t>
              </a:r>
              <a:br>
                <a:rPr lang="en-US" sz="1600" dirty="0">
                  <a:solidFill>
                    <a:schemeClr val="accent2"/>
                  </a:solidFill>
                </a:rPr>
              </a:br>
              <a:r>
                <a:rPr lang="en-US" sz="1600" dirty="0">
                  <a:solidFill>
                    <a:schemeClr val="accent2"/>
                  </a:solidFill>
                </a:rPr>
                <a:t>Intelligence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7608106" y="38523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Number-</a:t>
              </a:r>
              <a:br>
                <a:rPr lang="en-US" sz="1600" dirty="0"/>
              </a:br>
              <a:r>
                <a:rPr lang="en-US" sz="1600" dirty="0"/>
                <a:t>Cruncher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7557613" y="2346164"/>
              <a:ext cx="11304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accent2"/>
                  </a:solidFill>
                </a:rPr>
                <a:t>Sparrings</a:t>
              </a:r>
              <a:r>
                <a:rPr lang="en-US" sz="1600" dirty="0">
                  <a:solidFill>
                    <a:schemeClr val="accent2"/>
                  </a:solidFill>
                </a:rPr>
                <a:t>-</a:t>
              </a:r>
              <a:br>
                <a:rPr lang="en-US" sz="1600" dirty="0">
                  <a:solidFill>
                    <a:schemeClr val="accent2"/>
                  </a:solidFill>
                </a:rPr>
              </a:br>
              <a:r>
                <a:rPr lang="en-US" sz="1600" dirty="0">
                  <a:solidFill>
                    <a:schemeClr val="accent2"/>
                  </a:solidFill>
                </a:rPr>
                <a:t>partner</a:t>
              </a:r>
            </a:p>
          </p:txBody>
        </p:sp>
      </p:grpSp>
      <p:grpSp>
        <p:nvGrpSpPr>
          <p:cNvPr id="4" name="Gruppierung 3"/>
          <p:cNvGrpSpPr/>
          <p:nvPr/>
        </p:nvGrpSpPr>
        <p:grpSpPr>
          <a:xfrm>
            <a:off x="1893319" y="1297276"/>
            <a:ext cx="2812568" cy="3641648"/>
            <a:chOff x="1893319" y="1297276"/>
            <a:chExt cx="2812568" cy="3641648"/>
          </a:xfrm>
        </p:grpSpPr>
        <p:sp>
          <p:nvSpPr>
            <p:cNvPr id="19" name="Rechteck 18"/>
            <p:cNvSpPr/>
            <p:nvPr/>
          </p:nvSpPr>
          <p:spPr>
            <a:xfrm>
              <a:off x="3511725" y="1305020"/>
              <a:ext cx="1194162" cy="58459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  <a:prstDash val="dash"/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latin typeface="Arial"/>
                  <a:cs typeface="Arial"/>
                </a:rPr>
                <a:t>Predictive Insights</a:t>
              </a:r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1922548" y="2098130"/>
              <a:ext cx="1589176" cy="1516501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/>
            <p:cNvSpPr txBox="1"/>
            <p:nvPr/>
          </p:nvSpPr>
          <p:spPr>
            <a:xfrm>
              <a:off x="1893319" y="3558873"/>
              <a:ext cx="1665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Automatisierung</a:t>
              </a:r>
              <a:endParaRPr lang="en-US" sz="1600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709442" y="4600370"/>
              <a:ext cx="8803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0000"/>
                  </a:solidFill>
                </a:rPr>
                <a:t>Morgen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37" name="Gerade Verbindung 36"/>
            <p:cNvCxnSpPr/>
            <p:nvPr/>
          </p:nvCxnSpPr>
          <p:spPr>
            <a:xfrm>
              <a:off x="1922548" y="1297276"/>
              <a:ext cx="1589176" cy="1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feld 44"/>
            <p:cNvSpPr txBox="1"/>
            <p:nvPr/>
          </p:nvSpPr>
          <p:spPr>
            <a:xfrm>
              <a:off x="2262065" y="1662359"/>
              <a:ext cx="10038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Analytics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3511725" y="1889609"/>
              <a:ext cx="1194162" cy="1725021"/>
            </a:xfrm>
            <a:prstGeom prst="rect">
              <a:avLst/>
            </a:prstGeom>
            <a:solidFill>
              <a:srgbClr val="96BD02"/>
            </a:solidFill>
            <a:ln>
              <a:solidFill>
                <a:srgbClr val="96BD02"/>
              </a:solidFill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Real-time Insights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- was 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cs typeface="Arial"/>
                </a:rPr>
                <a:t>ist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cs typeface="Arial"/>
                </a:rPr>
                <a:t>geschehen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?</a:t>
              </a:r>
            </a:p>
          </p:txBody>
        </p:sp>
        <p:sp>
          <p:nvSpPr>
            <p:cNvPr id="17" name="Rechteck 16"/>
            <p:cNvSpPr/>
            <p:nvPr/>
          </p:nvSpPr>
          <p:spPr>
            <a:xfrm>
              <a:off x="3511725" y="3614633"/>
              <a:ext cx="1194162" cy="796164"/>
            </a:xfrm>
            <a:prstGeom prst="rect">
              <a:avLst/>
            </a:prstGeom>
            <a:solidFill>
              <a:srgbClr val="CEE0F4"/>
            </a:solidFill>
            <a:ln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Basis-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cs typeface="Arial"/>
                </a:rPr>
                <a:t>tätigkeiten</a:t>
              </a:r>
              <a:endParaRPr lang="en-US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14" name="Gerade Verbindung 13"/>
          <p:cNvCxnSpPr/>
          <p:nvPr/>
        </p:nvCxnSpPr>
        <p:spPr>
          <a:xfrm>
            <a:off x="444061" y="4410798"/>
            <a:ext cx="7487208" cy="1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3265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br>
              <a:rPr lang="de-AT" sz="1800" dirty="0"/>
            </a:br>
            <a:r>
              <a:rPr lang="de-AT" sz="1800" dirty="0"/>
              <a:t>Die Entwicklung könnte in die von Horvath bereits 2005 vor der großen Digitalisierungswelle propagierte Richtung gehen</a:t>
            </a:r>
            <a:endParaRPr lang="de-DE" sz="1800" dirty="0"/>
          </a:p>
        </p:txBody>
      </p:sp>
      <p:sp>
        <p:nvSpPr>
          <p:cNvPr id="136195" name="AutoShape 3"/>
          <p:cNvSpPr>
            <a:spLocks noChangeArrowheads="1"/>
          </p:cNvSpPr>
          <p:nvPr/>
        </p:nvSpPr>
        <p:spPr bwMode="auto">
          <a:xfrm>
            <a:off x="3860800" y="2041525"/>
            <a:ext cx="2163763" cy="6842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07 w 21600"/>
              <a:gd name="T13" fmla="*/ 3607 h 21600"/>
              <a:gd name="T14" fmla="*/ 17993 w 21600"/>
              <a:gd name="T15" fmla="*/ 1799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13" y="21600"/>
                </a:lnTo>
                <a:lnTo>
                  <a:pt x="17987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AACD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>
              <a:latin typeface="Helvetica Neue Medium"/>
              <a:cs typeface="Helvetica Neue Medium"/>
            </a:endParaRPr>
          </a:p>
        </p:txBody>
      </p:sp>
      <p:sp>
        <p:nvSpPr>
          <p:cNvPr id="136196" name="AutoShape 4"/>
          <p:cNvSpPr>
            <a:spLocks noChangeArrowheads="1"/>
          </p:cNvSpPr>
          <p:nvPr/>
        </p:nvSpPr>
        <p:spPr bwMode="auto">
          <a:xfrm>
            <a:off x="4219575" y="2725738"/>
            <a:ext cx="1444625" cy="6842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9 w 21600"/>
              <a:gd name="T13" fmla="*/ 4509 h 21600"/>
              <a:gd name="T14" fmla="*/ 17091 w 21600"/>
              <a:gd name="T15" fmla="*/ 1709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18" y="21600"/>
                </a:lnTo>
                <a:lnTo>
                  <a:pt x="1618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>
              <a:latin typeface="Helvetica Neue Medium"/>
              <a:cs typeface="Helvetica Neue Medium"/>
            </a:endParaRPr>
          </a:p>
        </p:txBody>
      </p:sp>
      <p:sp>
        <p:nvSpPr>
          <p:cNvPr id="136197" name="AutoShape 5"/>
          <p:cNvSpPr>
            <a:spLocks noChangeArrowheads="1"/>
          </p:cNvSpPr>
          <p:nvPr/>
        </p:nvSpPr>
        <p:spPr bwMode="auto">
          <a:xfrm>
            <a:off x="4572000" y="3390900"/>
            <a:ext cx="739775" cy="657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7188 w 21600"/>
              <a:gd name="T13" fmla="*/ 7188 h 21600"/>
              <a:gd name="T14" fmla="*/ 14412 w 21600"/>
              <a:gd name="T15" fmla="*/ 1441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775" y="21600"/>
                </a:lnTo>
                <a:lnTo>
                  <a:pt x="10825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>
              <a:latin typeface="Helvetica Neue Medium"/>
              <a:cs typeface="Helvetica Neue Medium"/>
            </a:endParaRPr>
          </a:p>
        </p:txBody>
      </p:sp>
      <p:sp>
        <p:nvSpPr>
          <p:cNvPr id="136198" name="AutoShape 6"/>
          <p:cNvSpPr>
            <a:spLocks noChangeArrowheads="1"/>
          </p:cNvSpPr>
          <p:nvPr/>
        </p:nvSpPr>
        <p:spPr bwMode="auto">
          <a:xfrm flipV="1">
            <a:off x="304800" y="3727450"/>
            <a:ext cx="2717800" cy="8572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99 w 21600"/>
              <a:gd name="T13" fmla="*/ 3599 h 21600"/>
              <a:gd name="T14" fmla="*/ 18001 w 21600"/>
              <a:gd name="T15" fmla="*/ 180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597" y="21600"/>
                </a:lnTo>
                <a:lnTo>
                  <a:pt x="18003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lIns="0" tIns="0" rIns="0" bIns="0" anchor="ctr"/>
          <a:lstStyle/>
          <a:p>
            <a:endParaRPr lang="en-US">
              <a:latin typeface="Helvetica Neue Medium"/>
              <a:cs typeface="Helvetica Neue Medium"/>
            </a:endParaRPr>
          </a:p>
        </p:txBody>
      </p:sp>
      <p:sp>
        <p:nvSpPr>
          <p:cNvPr id="136199" name="AutoShape 7"/>
          <p:cNvSpPr>
            <a:spLocks noChangeArrowheads="1"/>
          </p:cNvSpPr>
          <p:nvPr/>
        </p:nvSpPr>
        <p:spPr bwMode="auto">
          <a:xfrm flipV="1">
            <a:off x="757238" y="2870200"/>
            <a:ext cx="1812925" cy="8572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9 w 21600"/>
              <a:gd name="T13" fmla="*/ 4509 h 21600"/>
              <a:gd name="T14" fmla="*/ 17091 w 21600"/>
              <a:gd name="T15" fmla="*/ 1709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17" y="21600"/>
                </a:lnTo>
                <a:lnTo>
                  <a:pt x="16183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>
              <a:latin typeface="Helvetica Neue Medium"/>
              <a:cs typeface="Helvetica Neue Medium"/>
            </a:endParaRPr>
          </a:p>
        </p:txBody>
      </p:sp>
      <p:sp>
        <p:nvSpPr>
          <p:cNvPr id="136200" name="AutoShape 8"/>
          <p:cNvSpPr>
            <a:spLocks noChangeArrowheads="1"/>
          </p:cNvSpPr>
          <p:nvPr/>
        </p:nvSpPr>
        <p:spPr bwMode="auto">
          <a:xfrm flipV="1">
            <a:off x="1212850" y="2030413"/>
            <a:ext cx="903288" cy="8445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7188 w 21600"/>
              <a:gd name="T13" fmla="*/ 7188 h 21600"/>
              <a:gd name="T14" fmla="*/ 14412 w 21600"/>
              <a:gd name="T15" fmla="*/ 1441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775" y="21600"/>
                </a:lnTo>
                <a:lnTo>
                  <a:pt x="10825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lIns="0" tIns="0" rIns="0" bIns="0" anchor="ctr"/>
          <a:lstStyle/>
          <a:p>
            <a:endParaRPr lang="en-US">
              <a:latin typeface="Helvetica Neue Medium"/>
              <a:cs typeface="Helvetica Neue Medium"/>
            </a:endParaRP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1601013" y="2414588"/>
            <a:ext cx="160300" cy="26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375" tIns="39688" rIns="79375" bIns="39688">
            <a:spAutoFit/>
          </a:bodyPr>
          <a:lstStyle/>
          <a:p>
            <a:pPr algn="ctr" defTabSz="584200">
              <a:spcBef>
                <a:spcPct val="30000"/>
              </a:spcBef>
            </a:pPr>
            <a:endParaRPr lang="de-DE" sz="120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1168133" y="2973199"/>
            <a:ext cx="978435" cy="72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375" tIns="39688" rIns="79375" bIns="39688">
            <a:spAutoFit/>
          </a:bodyPr>
          <a:lstStyle/>
          <a:p>
            <a:pPr algn="ctr" defTabSz="584200">
              <a:spcBef>
                <a:spcPct val="30000"/>
              </a:spcBef>
            </a:pPr>
            <a:r>
              <a:rPr lang="de-DE" sz="1400" dirty="0">
                <a:latin typeface="Helvetica Neue Medium"/>
                <a:cs typeface="Helvetica Neue Medium"/>
              </a:rPr>
              <a:t>Planung</a:t>
            </a:r>
            <a:br>
              <a:rPr lang="de-DE" sz="1400" dirty="0">
                <a:latin typeface="Helvetica Neue Medium"/>
                <a:cs typeface="Helvetica Neue Medium"/>
              </a:rPr>
            </a:br>
            <a:r>
              <a:rPr lang="de-DE" sz="1400" dirty="0">
                <a:latin typeface="Helvetica Neue Medium"/>
                <a:cs typeface="Helvetica Neue Medium"/>
              </a:rPr>
              <a:t>und</a:t>
            </a:r>
            <a:br>
              <a:rPr lang="de-DE" sz="1400" dirty="0">
                <a:latin typeface="Helvetica Neue Medium"/>
                <a:cs typeface="Helvetica Neue Medium"/>
              </a:rPr>
            </a:br>
            <a:r>
              <a:rPr lang="de-DE" sz="1400" dirty="0">
                <a:latin typeface="Helvetica Neue Medium"/>
                <a:cs typeface="Helvetica Neue Medium"/>
              </a:rPr>
              <a:t>Reporting</a:t>
            </a:r>
          </a:p>
        </p:txBody>
      </p:sp>
      <p:sp>
        <p:nvSpPr>
          <p:cNvPr id="136203" name="Rectangle 11"/>
          <p:cNvSpPr>
            <a:spLocks noChangeArrowheads="1"/>
          </p:cNvSpPr>
          <p:nvPr/>
        </p:nvSpPr>
        <p:spPr bwMode="auto">
          <a:xfrm>
            <a:off x="787281" y="4065588"/>
            <a:ext cx="1751253" cy="29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375" tIns="39688" rIns="79375" bIns="39688">
            <a:spAutoFit/>
          </a:bodyPr>
          <a:lstStyle/>
          <a:p>
            <a:pPr algn="ctr" defTabSz="584200">
              <a:spcBef>
                <a:spcPct val="30000"/>
              </a:spcBef>
            </a:pPr>
            <a:r>
              <a:rPr lang="de-DE" sz="1400" dirty="0">
                <a:solidFill>
                  <a:srgbClr val="FFFFFF"/>
                </a:solidFill>
                <a:latin typeface="Helvetica Neue Medium"/>
                <a:cs typeface="Helvetica Neue Medium"/>
              </a:rPr>
              <a:t>Datenaufbereitung</a:t>
            </a:r>
          </a:p>
        </p:txBody>
      </p:sp>
      <p:sp>
        <p:nvSpPr>
          <p:cNvPr id="136204" name="Line 12"/>
          <p:cNvSpPr>
            <a:spLocks noChangeShapeType="1"/>
          </p:cNvSpPr>
          <p:nvPr/>
        </p:nvSpPr>
        <p:spPr bwMode="auto">
          <a:xfrm>
            <a:off x="1681163" y="2041525"/>
            <a:ext cx="2179637" cy="0"/>
          </a:xfrm>
          <a:prstGeom prst="line">
            <a:avLst/>
          </a:prstGeom>
          <a:noFill/>
          <a:ln w="9525" cap="rnd" cmpd="sng">
            <a:solidFill>
              <a:srgbClr val="000000"/>
            </a:solidFill>
            <a:prstDash val="dash"/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en-US">
              <a:latin typeface="Helvetica Neue Medium"/>
              <a:cs typeface="Helvetica Neue Medium"/>
            </a:endParaRPr>
          </a:p>
        </p:txBody>
      </p:sp>
      <p:sp>
        <p:nvSpPr>
          <p:cNvPr id="136205" name="Line 13"/>
          <p:cNvSpPr>
            <a:spLocks noChangeShapeType="1"/>
          </p:cNvSpPr>
          <p:nvPr/>
        </p:nvSpPr>
        <p:spPr bwMode="auto">
          <a:xfrm flipV="1">
            <a:off x="2120900" y="2725738"/>
            <a:ext cx="2082800" cy="146050"/>
          </a:xfrm>
          <a:prstGeom prst="line">
            <a:avLst/>
          </a:prstGeom>
          <a:noFill/>
          <a:ln w="9525" cap="rnd" cmpd="sng">
            <a:solidFill>
              <a:srgbClr val="000000"/>
            </a:solidFill>
            <a:prstDash val="dash"/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en-US" sz="1400">
              <a:latin typeface="Helvetica Neue Medium"/>
              <a:cs typeface="Helvetica Neue Medium"/>
            </a:endParaRPr>
          </a:p>
        </p:txBody>
      </p:sp>
      <p:sp>
        <p:nvSpPr>
          <p:cNvPr id="136206" name="Line 14"/>
          <p:cNvSpPr>
            <a:spLocks noChangeShapeType="1"/>
          </p:cNvSpPr>
          <p:nvPr/>
        </p:nvSpPr>
        <p:spPr bwMode="auto">
          <a:xfrm flipV="1">
            <a:off x="2571750" y="3408363"/>
            <a:ext cx="1976438" cy="319087"/>
          </a:xfrm>
          <a:prstGeom prst="line">
            <a:avLst/>
          </a:prstGeom>
          <a:noFill/>
          <a:ln w="9525" cap="rnd" cmpd="sng">
            <a:solidFill>
              <a:srgbClr val="000000"/>
            </a:solidFill>
            <a:prstDash val="dash"/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en-US" sz="1400">
              <a:latin typeface="Helvetica Neue Medium"/>
              <a:cs typeface="Helvetica Neue Medium"/>
            </a:endParaRPr>
          </a:p>
        </p:txBody>
      </p:sp>
      <p:sp>
        <p:nvSpPr>
          <p:cNvPr id="136207" name="Line 15"/>
          <p:cNvSpPr>
            <a:spLocks noChangeShapeType="1"/>
          </p:cNvSpPr>
          <p:nvPr/>
        </p:nvSpPr>
        <p:spPr bwMode="auto">
          <a:xfrm flipV="1">
            <a:off x="3025775" y="4048124"/>
            <a:ext cx="1935163" cy="533400"/>
          </a:xfrm>
          <a:prstGeom prst="line">
            <a:avLst/>
          </a:prstGeom>
          <a:noFill/>
          <a:ln w="9525" cap="rnd" cmpd="sng">
            <a:solidFill>
              <a:srgbClr val="000000"/>
            </a:solidFill>
            <a:prstDash val="dash"/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en-US" sz="1400">
              <a:latin typeface="Helvetica Neue Medium"/>
              <a:cs typeface="Helvetica Neue Medium"/>
            </a:endParaRPr>
          </a:p>
        </p:txBody>
      </p:sp>
      <p:sp>
        <p:nvSpPr>
          <p:cNvPr id="136208" name="Rectangle 16"/>
          <p:cNvSpPr>
            <a:spLocks noChangeArrowheads="1"/>
          </p:cNvSpPr>
          <p:nvPr/>
        </p:nvSpPr>
        <p:spPr bwMode="auto">
          <a:xfrm>
            <a:off x="3401835" y="3719513"/>
            <a:ext cx="1008419" cy="46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375" tIns="39688" rIns="79375" bIns="39688">
            <a:spAutoFit/>
          </a:bodyPr>
          <a:lstStyle/>
          <a:p>
            <a:pPr algn="ctr" defTabSz="584200">
              <a:lnSpc>
                <a:spcPct val="89000"/>
              </a:lnSpc>
            </a:pPr>
            <a:r>
              <a:rPr lang="de-DE" sz="1400">
                <a:latin typeface="Helvetica Neue Medium"/>
                <a:cs typeface="Helvetica Neue Medium"/>
              </a:rPr>
              <a:t>Integrierte</a:t>
            </a:r>
          </a:p>
          <a:p>
            <a:pPr algn="ctr" defTabSz="584200">
              <a:lnSpc>
                <a:spcPct val="89000"/>
              </a:lnSpc>
            </a:pPr>
            <a:r>
              <a:rPr lang="de-DE" sz="1400">
                <a:latin typeface="Helvetica Neue Medium"/>
                <a:cs typeface="Helvetica Neue Medium"/>
              </a:rPr>
              <a:t>Systeme</a:t>
            </a:r>
          </a:p>
        </p:txBody>
      </p:sp>
      <p:sp>
        <p:nvSpPr>
          <p:cNvPr id="136209" name="Text Box 17"/>
          <p:cNvSpPr txBox="1">
            <a:spLocks noChangeArrowheads="1"/>
          </p:cNvSpPr>
          <p:nvPr/>
        </p:nvSpPr>
        <p:spPr bwMode="auto">
          <a:xfrm rot="5845">
            <a:off x="2245839" y="2283375"/>
            <a:ext cx="1263010" cy="3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defTabSz="857250">
              <a:lnSpc>
                <a:spcPct val="10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de-DE" sz="1400" dirty="0">
                <a:latin typeface="Helvetica Neue Medium"/>
                <a:cs typeface="Helvetica Neue Medium"/>
              </a:rPr>
              <a:t>Rollenwandel</a:t>
            </a:r>
          </a:p>
        </p:txBody>
      </p:sp>
      <p:sp>
        <p:nvSpPr>
          <p:cNvPr id="136210" name="Text Box 18"/>
          <p:cNvSpPr txBox="1">
            <a:spLocks noChangeArrowheads="1"/>
          </p:cNvSpPr>
          <p:nvPr/>
        </p:nvSpPr>
        <p:spPr bwMode="auto">
          <a:xfrm rot="-41468">
            <a:off x="2546172" y="2867067"/>
            <a:ext cx="1690224" cy="57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defTabSz="857250">
              <a:lnSpc>
                <a:spcPct val="10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de-DE" sz="1400" dirty="0">
                <a:latin typeface="Helvetica Neue Medium"/>
                <a:cs typeface="Helvetica Neue Medium"/>
              </a:rPr>
              <a:t>Prozessstandards</a:t>
            </a:r>
            <a:br>
              <a:rPr lang="de-DE" sz="1400" dirty="0">
                <a:latin typeface="Helvetica Neue Medium"/>
                <a:cs typeface="Helvetica Neue Medium"/>
              </a:rPr>
            </a:br>
            <a:r>
              <a:rPr lang="de-DE" sz="1400" dirty="0">
                <a:latin typeface="Helvetica Neue Medium"/>
                <a:cs typeface="Helvetica Neue Medium"/>
              </a:rPr>
              <a:t>und -qualität</a:t>
            </a:r>
          </a:p>
        </p:txBody>
      </p:sp>
      <p:sp>
        <p:nvSpPr>
          <p:cNvPr id="136211" name="Rectangle 19"/>
          <p:cNvSpPr>
            <a:spLocks noChangeArrowheads="1"/>
          </p:cNvSpPr>
          <p:nvPr/>
        </p:nvSpPr>
        <p:spPr bwMode="auto">
          <a:xfrm>
            <a:off x="4891900" y="2816225"/>
            <a:ext cx="160300" cy="29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375" tIns="39688" rIns="79375" bIns="39688">
            <a:spAutoFit/>
          </a:bodyPr>
          <a:lstStyle/>
          <a:p>
            <a:pPr algn="ctr" defTabSz="584200">
              <a:spcBef>
                <a:spcPct val="30000"/>
              </a:spcBef>
            </a:pPr>
            <a:endParaRPr lang="de-DE" sz="1400">
              <a:latin typeface="Helvetica Neue Medium"/>
              <a:cs typeface="Helvetica Neue Medium"/>
            </a:endParaRPr>
          </a:p>
        </p:txBody>
      </p:sp>
      <p:sp>
        <p:nvSpPr>
          <p:cNvPr id="136212" name="Rectangle 20"/>
          <p:cNvSpPr>
            <a:spLocks noChangeArrowheads="1"/>
          </p:cNvSpPr>
          <p:nvPr/>
        </p:nvSpPr>
        <p:spPr bwMode="auto">
          <a:xfrm>
            <a:off x="4099974" y="2128315"/>
            <a:ext cx="1728279" cy="51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375" tIns="39688" rIns="79375" bIns="39688">
            <a:spAutoFit/>
          </a:bodyPr>
          <a:lstStyle/>
          <a:p>
            <a:pPr algn="ctr" defTabSz="584200">
              <a:spcBef>
                <a:spcPct val="30000"/>
              </a:spcBef>
            </a:pPr>
            <a:r>
              <a:rPr lang="de-DE" sz="1400" dirty="0">
                <a:solidFill>
                  <a:srgbClr val="FFFFFF"/>
                </a:solidFill>
                <a:latin typeface="Helvetica Neue Medium"/>
                <a:cs typeface="Helvetica Neue Medium"/>
              </a:rPr>
              <a:t>Analyse, Beratung</a:t>
            </a:r>
            <a:br>
              <a:rPr lang="de-DE" sz="1400" dirty="0">
                <a:solidFill>
                  <a:srgbClr val="FFFFFF"/>
                </a:solidFill>
                <a:latin typeface="Helvetica Neue Medium"/>
                <a:cs typeface="Helvetica Neue Medium"/>
              </a:rPr>
            </a:br>
            <a:r>
              <a:rPr lang="de-DE" sz="1400" dirty="0">
                <a:solidFill>
                  <a:srgbClr val="FFFFFF"/>
                </a:solidFill>
                <a:latin typeface="Helvetica Neue Medium"/>
                <a:cs typeface="Helvetica Neue Medium"/>
              </a:rPr>
              <a:t>&amp; Projekte </a:t>
            </a:r>
          </a:p>
        </p:txBody>
      </p:sp>
      <p:sp>
        <p:nvSpPr>
          <p:cNvPr id="136213" name="Rectangle 21"/>
          <p:cNvSpPr>
            <a:spLocks noChangeArrowheads="1"/>
          </p:cNvSpPr>
          <p:nvPr/>
        </p:nvSpPr>
        <p:spPr bwMode="auto">
          <a:xfrm>
            <a:off x="304800" y="5081588"/>
            <a:ext cx="57912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lIns="92075" tIns="46038" rIns="92075" bIns="46038"/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de-DE" sz="1600" dirty="0">
                <a:solidFill>
                  <a:srgbClr val="FFFFFF"/>
                </a:solidFill>
                <a:latin typeface="Helvetica Neue Medium"/>
                <a:cs typeface="Helvetica Neue Medium"/>
              </a:rPr>
              <a:t>Mehr Beratung + weniger Datenaufbereitung + reduzierter </a:t>
            </a:r>
            <a:r>
              <a:rPr lang="de-DE" sz="1600" dirty="0" err="1">
                <a:solidFill>
                  <a:srgbClr val="FFFFFF"/>
                </a:solidFill>
                <a:latin typeface="Helvetica Neue Medium"/>
                <a:cs typeface="Helvetica Neue Medium"/>
              </a:rPr>
              <a:t>Controllingaufwand</a:t>
            </a:r>
            <a:endParaRPr lang="de-DE" sz="1600" dirty="0">
              <a:solidFill>
                <a:srgbClr val="FFFFFF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3621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5081588"/>
            <a:ext cx="16764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15" name="Text Box 23"/>
          <p:cNvSpPr txBox="1">
            <a:spLocks noChangeArrowheads="1"/>
          </p:cNvSpPr>
          <p:nvPr/>
        </p:nvSpPr>
        <p:spPr bwMode="auto">
          <a:xfrm>
            <a:off x="6172200" y="4776788"/>
            <a:ext cx="917941" cy="24686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r>
              <a:rPr lang="de-DE" sz="1000" dirty="0">
                <a:latin typeface="Helvetica Neue Medium"/>
                <a:cs typeface="Helvetica Neue Medium"/>
              </a:rPr>
              <a:t>Quelle: 2005</a:t>
            </a:r>
          </a:p>
        </p:txBody>
      </p:sp>
    </p:spTree>
    <p:extLst>
      <p:ext uri="{BB962C8B-B14F-4D97-AF65-F5344CB8AC3E}">
        <p14:creationId xmlns:p14="http://schemas.microsoft.com/office/powerpoint/2010/main" val="3769111196"/>
      </p:ext>
    </p:extLst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Digitalisierung als Trend im Controlling</a:t>
            </a:r>
            <a:endParaRPr lang="de-DE" dirty="0"/>
          </a:p>
          <a:p>
            <a:r>
              <a:rPr lang="de-DE" dirty="0"/>
              <a:t>Bereiche der Digitalisierung</a:t>
            </a:r>
          </a:p>
          <a:p>
            <a:r>
              <a:rPr lang="de-DE" dirty="0"/>
              <a:t>Auswirkungen auf Controller und Controlling</a:t>
            </a:r>
          </a:p>
          <a:p>
            <a:r>
              <a:rPr lang="de-DE" dirty="0">
                <a:solidFill>
                  <a:schemeClr val="accent2"/>
                </a:solidFill>
              </a:rPr>
              <a:t>Resümee</a:t>
            </a:r>
          </a:p>
          <a:p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534217"/>
      </p:ext>
    </p:extLst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Resümee </a:t>
            </a:r>
            <a:br>
              <a:rPr lang="de-DE" dirty="0"/>
            </a:br>
            <a:r>
              <a:rPr lang="de-DE" dirty="0"/>
              <a:t>Digitalisierung als Chance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4938" y="1118964"/>
            <a:ext cx="9009062" cy="485921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de-DE" sz="2000" dirty="0"/>
              <a:t>Die Eckpfeiler des Controllings werden auch weiter Bestand haben</a:t>
            </a:r>
          </a:p>
          <a:p>
            <a:pPr lvl="1">
              <a:spcBef>
                <a:spcPts val="1200"/>
              </a:spcBef>
            </a:pPr>
            <a:r>
              <a:rPr lang="de-DE" sz="1800" dirty="0"/>
              <a:t>Führungskreislauf der Zielsetzung, Planung und Steuerung wird weiter bestehen</a:t>
            </a:r>
          </a:p>
          <a:p>
            <a:pPr lvl="1">
              <a:spcBef>
                <a:spcPts val="1200"/>
              </a:spcBef>
            </a:pPr>
            <a:r>
              <a:rPr lang="de-DE" sz="1800" dirty="0"/>
              <a:t>Instrumente sind vorhanden und konzeptionell weitgehend ausgereift</a:t>
            </a:r>
          </a:p>
          <a:p>
            <a:pPr lvl="1">
              <a:spcBef>
                <a:spcPts val="1200"/>
              </a:spcBef>
            </a:pPr>
            <a:r>
              <a:rPr lang="de-DE" sz="1800" dirty="0"/>
              <a:t>Rolle des Controllers als Sparringspartner und „emotionsfreies, sachliches Korrektiv“ bleibt wichtig</a:t>
            </a:r>
          </a:p>
          <a:p>
            <a:pPr>
              <a:spcBef>
                <a:spcPts val="1200"/>
              </a:spcBef>
            </a:pPr>
            <a:r>
              <a:rPr lang="de-DE" dirty="0"/>
              <a:t>Digitalisierung wird schrittweise Einfluss nehmen</a:t>
            </a:r>
          </a:p>
          <a:p>
            <a:pPr lvl="1">
              <a:spcBef>
                <a:spcPts val="1200"/>
              </a:spcBef>
            </a:pPr>
            <a:r>
              <a:rPr lang="de-DE" dirty="0"/>
              <a:t>Arbeitsteilung Mensch-Maschine - Wegfall lästiger Tätigkeiten</a:t>
            </a:r>
          </a:p>
          <a:p>
            <a:pPr lvl="1">
              <a:spcBef>
                <a:spcPts val="1200"/>
              </a:spcBef>
            </a:pPr>
            <a:r>
              <a:rPr lang="de-DE" dirty="0"/>
              <a:t>„Von der Erstellung der Zahlen zur Verwendung der Zahlen“ – näher am Geschäft</a:t>
            </a:r>
          </a:p>
          <a:p>
            <a:pPr lvl="1">
              <a:spcBef>
                <a:spcPts val="1200"/>
              </a:spcBef>
            </a:pPr>
            <a:r>
              <a:rPr lang="de-DE" dirty="0"/>
              <a:t>Data </a:t>
            </a:r>
            <a:r>
              <a:rPr lang="de-DE" dirty="0" err="1"/>
              <a:t>Scientists</a:t>
            </a:r>
            <a:r>
              <a:rPr lang="de-DE" dirty="0"/>
              <a:t>, </a:t>
            </a:r>
            <a:r>
              <a:rPr lang="de-DE" dirty="0" err="1"/>
              <a:t>Self</a:t>
            </a:r>
            <a:r>
              <a:rPr lang="de-DE" dirty="0"/>
              <a:t>-BI, etc. werden Controller ergänzen/unterstützen/ersetzen</a:t>
            </a:r>
          </a:p>
          <a:p>
            <a:pPr lvl="1">
              <a:spcBef>
                <a:spcPts val="1200"/>
              </a:spcBef>
            </a:pPr>
            <a:r>
              <a:rPr lang="de-DE" dirty="0"/>
              <a:t>Was machen Controller aus dem entstehenden Freiraum?</a:t>
            </a:r>
          </a:p>
          <a:p>
            <a:pPr>
              <a:spcBef>
                <a:spcPts val="1200"/>
              </a:spcBef>
            </a:pPr>
            <a:r>
              <a:rPr lang="de-DE" dirty="0"/>
              <a:t>Controller müssen ihr zukünftiges Rollenbild selbst aktiv gestalten und dürfen es nicht den anderen überlassen</a:t>
            </a:r>
          </a:p>
          <a:p>
            <a:pPr lvl="1">
              <a:spcBef>
                <a:spcPts val="1200"/>
              </a:spcBef>
            </a:pPr>
            <a:r>
              <a:rPr lang="de-AT" dirty="0"/>
              <a:t>Qualifizierte Controller werden weiter eine wichtige Rolle inne haben</a:t>
            </a:r>
            <a:endParaRPr lang="de-DE" dirty="0"/>
          </a:p>
          <a:p>
            <a:pPr lvl="1">
              <a:spcBef>
                <a:spcPts val="1200"/>
              </a:spcBef>
            </a:pPr>
            <a:endParaRPr lang="de-DE" sz="1800" dirty="0"/>
          </a:p>
          <a:p>
            <a:pPr marL="286537" lvl="1" indent="0">
              <a:spcBef>
                <a:spcPts val="1200"/>
              </a:spcBef>
              <a:buNone/>
            </a:pPr>
            <a:endParaRPr lang="de-DE" sz="1800" dirty="0"/>
          </a:p>
          <a:p>
            <a:pPr marL="286537" lvl="1" indent="0">
              <a:spcBef>
                <a:spcPts val="1200"/>
              </a:spcBef>
              <a:buNone/>
            </a:pPr>
            <a:endParaRPr lang="de-DE" sz="1800" dirty="0"/>
          </a:p>
          <a:p>
            <a:pPr marL="286537" lvl="1" indent="0">
              <a:spcBef>
                <a:spcPts val="1200"/>
              </a:spcBef>
              <a:buNone/>
            </a:pPr>
            <a:endParaRPr lang="de-DE" sz="1800" dirty="0"/>
          </a:p>
          <a:p>
            <a:pPr marL="286537" lvl="1" indent="0">
              <a:spcBef>
                <a:spcPts val="1200"/>
              </a:spcBef>
              <a:buNone/>
            </a:pPr>
            <a:endParaRPr lang="de-DE" sz="1800" dirty="0"/>
          </a:p>
          <a:p>
            <a:pPr marL="286537" lvl="1" indent="0">
              <a:spcBef>
                <a:spcPts val="1200"/>
              </a:spcBef>
              <a:buNone/>
            </a:pPr>
            <a:endParaRPr lang="de-DE" sz="1800" dirty="0"/>
          </a:p>
          <a:p>
            <a:pPr marL="286537" lvl="1" indent="0">
              <a:spcBef>
                <a:spcPts val="1200"/>
              </a:spcBef>
              <a:buNone/>
            </a:pPr>
            <a:endParaRPr lang="de-DE" sz="1800" dirty="0"/>
          </a:p>
        </p:txBody>
      </p:sp>
      <p:sp>
        <p:nvSpPr>
          <p:cNvPr id="6" name="Rechteck 5"/>
          <p:cNvSpPr/>
          <p:nvPr/>
        </p:nvSpPr>
        <p:spPr>
          <a:xfrm>
            <a:off x="319621" y="4868454"/>
            <a:ext cx="8824379" cy="1638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1463" indent="-271463" defTabSz="457200" eaLnBrk="0" hangingPunct="0">
              <a:lnSpc>
                <a:spcPct val="90000"/>
              </a:lnSpc>
              <a:spcBef>
                <a:spcPts val="800"/>
              </a:spcBef>
              <a:buClr>
                <a:srgbClr val="CD5A00"/>
              </a:buClr>
              <a:buSzPct val="100000"/>
              <a:buFont typeface="Wingdings" charset="2"/>
              <a:buChar char="§"/>
            </a:pPr>
            <a:endParaRPr lang="de-DE" sz="1600" dirty="0">
              <a:solidFill>
                <a:srgbClr val="000000"/>
              </a:solidFill>
              <a:latin typeface="Arial"/>
              <a:ea typeface="Geneva" charset="-128"/>
              <a:cs typeface="Arial"/>
            </a:endParaRPr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14EA2D16-639D-154C-A876-A73568CF7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38" y="1047252"/>
            <a:ext cx="8802860" cy="536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97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Es gab vor der Digitalisierung schon viele Trends und Modewellen ...</a:t>
            </a:r>
          </a:p>
        </p:txBody>
      </p:sp>
      <p:sp>
        <p:nvSpPr>
          <p:cNvPr id="4" name="Oval 3"/>
          <p:cNvSpPr/>
          <p:nvPr/>
        </p:nvSpPr>
        <p:spPr>
          <a:xfrm>
            <a:off x="1795257" y="2873374"/>
            <a:ext cx="3155461" cy="1277939"/>
          </a:xfrm>
          <a:prstGeom prst="ellipse">
            <a:avLst/>
          </a:prstGeom>
          <a:solidFill>
            <a:srgbClr val="CD5A00"/>
          </a:solidFill>
          <a:ln/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rgbClr val="FFFFFF"/>
                </a:solidFill>
                <a:latin typeface="Arial"/>
                <a:cs typeface="Arial"/>
              </a:rPr>
              <a:t>Controlling-Trends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601767C-5234-5345-AD20-48EE1F419262}"/>
              </a:ext>
            </a:extLst>
          </p:cNvPr>
          <p:cNvGrpSpPr/>
          <p:nvPr/>
        </p:nvGrpSpPr>
        <p:grpSpPr>
          <a:xfrm>
            <a:off x="515487" y="1846385"/>
            <a:ext cx="1699076" cy="1201615"/>
            <a:chOff x="515487" y="1846385"/>
            <a:chExt cx="1699076" cy="1201615"/>
          </a:xfrm>
        </p:grpSpPr>
        <p:sp>
          <p:nvSpPr>
            <p:cNvPr id="5" name="Textfeld 4"/>
            <p:cNvSpPr txBox="1"/>
            <p:nvPr/>
          </p:nvSpPr>
          <p:spPr>
            <a:xfrm>
              <a:off x="515487" y="1846385"/>
              <a:ext cx="116550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00"/>
                  </a:solidFill>
                </a:rPr>
                <a:t>IFRS und </a:t>
              </a:r>
              <a:br>
                <a:rPr lang="de-DE" sz="1600" dirty="0">
                  <a:solidFill>
                    <a:srgbClr val="000000"/>
                  </a:solidFill>
                </a:rPr>
              </a:br>
              <a:r>
                <a:rPr lang="de-DE" sz="1600" dirty="0">
                  <a:solidFill>
                    <a:srgbClr val="000000"/>
                  </a:solidFill>
                </a:rPr>
                <a:t>Controlling</a:t>
              </a:r>
            </a:p>
          </p:txBody>
        </p:sp>
        <p:sp>
          <p:nvSpPr>
            <p:cNvPr id="3" name="Freihandform 2"/>
            <p:cNvSpPr/>
            <p:nvPr/>
          </p:nvSpPr>
          <p:spPr>
            <a:xfrm>
              <a:off x="627063" y="2444750"/>
              <a:ext cx="1587500" cy="603250"/>
            </a:xfrm>
            <a:custGeom>
              <a:avLst/>
              <a:gdLst>
                <a:gd name="connsiteX0" fmla="*/ 1587500 w 1587500"/>
                <a:gd name="connsiteY0" fmla="*/ 603250 h 603250"/>
                <a:gd name="connsiteX1" fmla="*/ 976312 w 1587500"/>
                <a:gd name="connsiteY1" fmla="*/ 0 h 603250"/>
                <a:gd name="connsiteX2" fmla="*/ 0 w 1587500"/>
                <a:gd name="connsiteY2" fmla="*/ 0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00" h="603250">
                  <a:moveTo>
                    <a:pt x="1587500" y="603250"/>
                  </a:moveTo>
                  <a:lnTo>
                    <a:pt x="976312" y="0"/>
                  </a:lnTo>
                  <a:lnTo>
                    <a:pt x="0" y="0"/>
                  </a:lnTo>
                </a:path>
              </a:pathLst>
            </a:custGeom>
            <a:ln w="952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AB89638-FE8D-0D4D-B121-AD0FCB9C79CD}"/>
              </a:ext>
            </a:extLst>
          </p:cNvPr>
          <p:cNvGrpSpPr/>
          <p:nvPr/>
        </p:nvGrpSpPr>
        <p:grpSpPr>
          <a:xfrm>
            <a:off x="4477527" y="1846385"/>
            <a:ext cx="2005425" cy="1201615"/>
            <a:chOff x="4477527" y="1846385"/>
            <a:chExt cx="2005425" cy="1201615"/>
          </a:xfrm>
        </p:grpSpPr>
        <p:sp>
          <p:nvSpPr>
            <p:cNvPr id="7" name="Textfeld 6"/>
            <p:cNvSpPr txBox="1"/>
            <p:nvPr/>
          </p:nvSpPr>
          <p:spPr>
            <a:xfrm>
              <a:off x="4759002" y="1846385"/>
              <a:ext cx="172395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00"/>
                  </a:solidFill>
                </a:rPr>
                <a:t>Volatilität – </a:t>
              </a:r>
              <a:br>
                <a:rPr lang="de-DE" sz="1600" dirty="0">
                  <a:solidFill>
                    <a:srgbClr val="000000"/>
                  </a:solidFill>
                </a:rPr>
              </a:br>
              <a:r>
                <a:rPr lang="de-DE" sz="1600" dirty="0">
                  <a:solidFill>
                    <a:srgbClr val="000000"/>
                  </a:solidFill>
                </a:rPr>
                <a:t>The New Normal</a:t>
              </a:r>
            </a:p>
          </p:txBody>
        </p:sp>
        <p:sp>
          <p:nvSpPr>
            <p:cNvPr id="11" name="Freihandform 10"/>
            <p:cNvSpPr/>
            <p:nvPr/>
          </p:nvSpPr>
          <p:spPr>
            <a:xfrm flipH="1">
              <a:off x="4477527" y="2444750"/>
              <a:ext cx="1897063" cy="603250"/>
            </a:xfrm>
            <a:custGeom>
              <a:avLst/>
              <a:gdLst>
                <a:gd name="connsiteX0" fmla="*/ 1587500 w 1587500"/>
                <a:gd name="connsiteY0" fmla="*/ 603250 h 603250"/>
                <a:gd name="connsiteX1" fmla="*/ 976312 w 1587500"/>
                <a:gd name="connsiteY1" fmla="*/ 0 h 603250"/>
                <a:gd name="connsiteX2" fmla="*/ 0 w 1587500"/>
                <a:gd name="connsiteY2" fmla="*/ 0 h 603250"/>
                <a:gd name="connsiteX0" fmla="*/ 1897063 w 1897063"/>
                <a:gd name="connsiteY0" fmla="*/ 603250 h 603250"/>
                <a:gd name="connsiteX1" fmla="*/ 1285875 w 1897063"/>
                <a:gd name="connsiteY1" fmla="*/ 0 h 603250"/>
                <a:gd name="connsiteX2" fmla="*/ 0 w 1897063"/>
                <a:gd name="connsiteY2" fmla="*/ 0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97063" h="603250">
                  <a:moveTo>
                    <a:pt x="1897063" y="603250"/>
                  </a:moveTo>
                  <a:lnTo>
                    <a:pt x="1285875" y="0"/>
                  </a:lnTo>
                  <a:lnTo>
                    <a:pt x="0" y="0"/>
                  </a:lnTo>
                </a:path>
              </a:pathLst>
            </a:custGeom>
            <a:ln w="952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AACDDAE-9EAF-8045-AE57-85456E56E780}"/>
              </a:ext>
            </a:extLst>
          </p:cNvPr>
          <p:cNvGrpSpPr/>
          <p:nvPr/>
        </p:nvGrpSpPr>
        <p:grpSpPr>
          <a:xfrm>
            <a:off x="2810651" y="1553997"/>
            <a:ext cx="1108797" cy="1319377"/>
            <a:chOff x="2810651" y="1553997"/>
            <a:chExt cx="1108797" cy="1319377"/>
          </a:xfrm>
        </p:grpSpPr>
        <p:sp>
          <p:nvSpPr>
            <p:cNvPr id="6" name="Textfeld 5"/>
            <p:cNvSpPr txBox="1"/>
            <p:nvPr/>
          </p:nvSpPr>
          <p:spPr>
            <a:xfrm>
              <a:off x="2810651" y="1553997"/>
              <a:ext cx="110879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err="1">
                  <a:solidFill>
                    <a:srgbClr val="000000"/>
                  </a:solidFill>
                </a:rPr>
                <a:t>Beyond</a:t>
              </a:r>
              <a:br>
                <a:rPr lang="de-DE" sz="1600" dirty="0">
                  <a:solidFill>
                    <a:srgbClr val="000000"/>
                  </a:solidFill>
                </a:rPr>
              </a:br>
              <a:r>
                <a:rPr lang="de-DE" sz="1600" dirty="0" err="1">
                  <a:solidFill>
                    <a:srgbClr val="000000"/>
                  </a:solidFill>
                </a:rPr>
                <a:t>Budgeting</a:t>
              </a:r>
              <a:endParaRPr lang="de-DE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Gerade Verbindung 12"/>
            <p:cNvCxnSpPr/>
            <p:nvPr/>
          </p:nvCxnSpPr>
          <p:spPr>
            <a:xfrm flipV="1">
              <a:off x="3302000" y="2214563"/>
              <a:ext cx="0" cy="658811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603126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... die bei Controllern regelmäßig Existenzängste entstehen lassen</a:t>
            </a:r>
          </a:p>
        </p:txBody>
      </p:sp>
      <p:pic>
        <p:nvPicPr>
          <p:cNvPr id="7" name="Bild 6" descr="Bildschirmfoto 2015-03-12 um 23.13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6" y="1697693"/>
            <a:ext cx="4222286" cy="1700415"/>
          </a:xfrm>
          <a:prstGeom prst="rect">
            <a:avLst/>
          </a:prstGeom>
          <a:solidFill>
            <a:schemeClr val="accent1"/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uppierung 9"/>
          <p:cNvGrpSpPr/>
          <p:nvPr/>
        </p:nvGrpSpPr>
        <p:grpSpPr>
          <a:xfrm>
            <a:off x="4723455" y="1765742"/>
            <a:ext cx="2456657" cy="1507323"/>
            <a:chOff x="4723455" y="1765742"/>
            <a:chExt cx="2456657" cy="1507323"/>
          </a:xfrm>
        </p:grpSpPr>
        <p:pic>
          <p:nvPicPr>
            <p:cNvPr id="8" name="Bild 7" descr="Bildschirmfoto 2015-03-12 um 23.16.59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5357" y="1765742"/>
              <a:ext cx="1664755" cy="1507323"/>
            </a:xfrm>
            <a:prstGeom prst="rect">
              <a:avLst/>
            </a:prstGeom>
          </p:spPr>
        </p:pic>
        <p:sp>
          <p:nvSpPr>
            <p:cNvPr id="12" name="Pfeil nach rechts 11"/>
            <p:cNvSpPr/>
            <p:nvPr/>
          </p:nvSpPr>
          <p:spPr>
            <a:xfrm>
              <a:off x="4723455" y="2300524"/>
              <a:ext cx="855276" cy="390001"/>
            </a:xfrm>
            <a:prstGeom prst="rightArrow">
              <a:avLst/>
            </a:prstGeom>
            <a:solidFill>
              <a:srgbClr val="2254A0"/>
            </a:solidFill>
            <a:ln/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10800" bIns="10800" rtlCol="0" anchor="ctr" anchorCtr="1"/>
            <a:lstStyle/>
            <a:p>
              <a:r>
                <a:rPr lang="de-DE" sz="1400" dirty="0">
                  <a:solidFill>
                    <a:srgbClr val="FFFFFF"/>
                  </a:solidFill>
                  <a:latin typeface="Arial" panose="020B0604020202020204" pitchFamily="34" charset="0"/>
                </a:rPr>
                <a:t>2005</a:t>
              </a:r>
            </a:p>
          </p:txBody>
        </p:sp>
      </p:grpSp>
      <p:grpSp>
        <p:nvGrpSpPr>
          <p:cNvPr id="16" name="Gruppierung 15"/>
          <p:cNvGrpSpPr/>
          <p:nvPr/>
        </p:nvGrpSpPr>
        <p:grpSpPr>
          <a:xfrm>
            <a:off x="374775" y="3504905"/>
            <a:ext cx="4222287" cy="1085663"/>
            <a:chOff x="374775" y="3491945"/>
            <a:chExt cx="4222287" cy="1085663"/>
          </a:xfrm>
        </p:grpSpPr>
        <p:pic>
          <p:nvPicPr>
            <p:cNvPr id="11" name="Bild 10" descr="Bildschirmfoto 2015-03-12 um 23.20.5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683" t="16137" r="6230" b="12974"/>
            <a:stretch/>
          </p:blipFill>
          <p:spPr>
            <a:xfrm>
              <a:off x="374775" y="4024291"/>
              <a:ext cx="4222287" cy="553317"/>
            </a:xfrm>
            <a:prstGeom prst="rect">
              <a:avLst/>
            </a:prstGeom>
            <a:solidFill>
              <a:schemeClr val="accent1"/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Pfeil nach rechts 12"/>
            <p:cNvSpPr/>
            <p:nvPr/>
          </p:nvSpPr>
          <p:spPr>
            <a:xfrm rot="5400000">
              <a:off x="1947730" y="3579940"/>
              <a:ext cx="473661" cy="297671"/>
            </a:xfrm>
            <a:prstGeom prst="rightArrow">
              <a:avLst/>
            </a:prstGeom>
            <a:solidFill>
              <a:srgbClr val="2254A0"/>
            </a:solidFill>
            <a:ln/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225828" y="3504905"/>
              <a:ext cx="641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/>
                <a:t>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99205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Nun ist es die Digitalisierung, die uns Angst macht:</a:t>
            </a:r>
            <a:br>
              <a:rPr lang="de-DE" dirty="0"/>
            </a:br>
            <a:r>
              <a:rPr lang="de-DE" dirty="0"/>
              <a:t>„Ersetzen intelligente Maschinen den Menschen?“</a:t>
            </a:r>
          </a:p>
        </p:txBody>
      </p:sp>
      <p:sp>
        <p:nvSpPr>
          <p:cNvPr id="5" name="Pfeil nach oben und unten 4"/>
          <p:cNvSpPr/>
          <p:nvPr/>
        </p:nvSpPr>
        <p:spPr>
          <a:xfrm rot="5400000">
            <a:off x="4366560" y="689602"/>
            <a:ext cx="285642" cy="6138394"/>
          </a:xfrm>
          <a:prstGeom prst="upDownArrow">
            <a:avLst/>
          </a:prstGeom>
          <a:solidFill>
            <a:srgbClr val="CD5A00"/>
          </a:solidFill>
          <a:ln/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533" y="3568419"/>
            <a:ext cx="1404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pessimistisch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578578" y="3539806"/>
            <a:ext cx="1256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optimistisch</a:t>
            </a:r>
          </a:p>
        </p:txBody>
      </p:sp>
      <p:pic>
        <p:nvPicPr>
          <p:cNvPr id="12" name="Bild 11" descr="Bildschirmfoto 2018-09-01 um 21.24.5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128" y="1579562"/>
            <a:ext cx="2614420" cy="2013519"/>
          </a:xfrm>
          <a:prstGeom prst="rect">
            <a:avLst/>
          </a:prstGeom>
        </p:spPr>
      </p:pic>
      <p:pic>
        <p:nvPicPr>
          <p:cNvPr id="13" name="Bild 12" descr="Bildschirmfoto 2018-09-01 um 21.21.0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938" y="907329"/>
            <a:ext cx="2998301" cy="1414761"/>
          </a:xfrm>
          <a:prstGeom prst="rect">
            <a:avLst/>
          </a:prstGeom>
        </p:spPr>
      </p:pic>
      <p:pic>
        <p:nvPicPr>
          <p:cNvPr id="14" name="Bild 13" descr="Bildschirmfoto 2017-11-02 um 23.21.3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21" y="3990843"/>
            <a:ext cx="1869760" cy="2384202"/>
          </a:xfrm>
          <a:prstGeom prst="rect">
            <a:avLst/>
          </a:prstGeom>
        </p:spPr>
      </p:pic>
      <p:pic>
        <p:nvPicPr>
          <p:cNvPr id="16" name="Bild 10" descr="Bildschirmfoto 2018-08-09 um 22.36.50.png">
            <a:extLst>
              <a:ext uri="{FF2B5EF4-FFF2-40B4-BE49-F238E27FC236}">
                <a16:creationId xmlns:a16="http://schemas.microsoft.com/office/drawing/2014/main" id="{638A647C-A765-034A-AB5E-57E18D0BA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409" y="1311152"/>
            <a:ext cx="2072524" cy="2160572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5E01122-5F9C-C84C-9629-C6A185A2D15C}"/>
              </a:ext>
            </a:extLst>
          </p:cNvPr>
          <p:cNvSpPr/>
          <p:nvPr/>
        </p:nvSpPr>
        <p:spPr bwMode="auto">
          <a:xfrm>
            <a:off x="123244" y="4839410"/>
            <a:ext cx="2614420" cy="1038072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22" charset="0"/>
                <a:ea typeface="ヒラギノ角ゴ Pro W3" pitchFamily="22" charset="-128"/>
                <a:cs typeface="ヒラギノ角ゴ Pro W3" pitchFamily="22" charset="-128"/>
              </a:rPr>
              <a:t>„In zehn Jahren wird es in großen Unternehmen keine Controller mehr geben.“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050" dirty="0">
              <a:solidFill>
                <a:srgbClr val="FFFFFF"/>
              </a:solidFill>
              <a:latin typeface="Arial" pitchFamily="22" charset="0"/>
              <a:ea typeface="ヒラギノ角ゴ Pro W3" pitchFamily="22" charset="-128"/>
              <a:cs typeface="ヒラギノ角ゴ Pro W3" pitchFamily="22" charset="-128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050" dirty="0">
                <a:solidFill>
                  <a:srgbClr val="FFFFFF"/>
                </a:solidFill>
                <a:latin typeface="Arial" pitchFamily="22" charset="0"/>
                <a:ea typeface="ヒラギノ角ゴ Pro W3" pitchFamily="22" charset="-128"/>
                <a:cs typeface="ヒラギノ角ゴ Pro W3" pitchFamily="22" charset="-128"/>
              </a:rPr>
              <a:t>Martin Hofmann, IT-Leiter Volkswagen</a:t>
            </a:r>
            <a:endParaRPr kumimoji="0" lang="de-DE" sz="105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itchFamily="22" charset="0"/>
              <a:ea typeface="ヒラギノ角ゴ Pro W3" pitchFamily="22" charset="-128"/>
              <a:cs typeface="ヒラギノ角ゴ Pro W3" pitchFamily="2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38733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Digitalisierung ist in der Praxis DAS bestimmende Thema</a:t>
            </a:r>
          </a:p>
        </p:txBody>
      </p:sp>
      <p:pic>
        <p:nvPicPr>
          <p:cNvPr id="4" name="Grafik 2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37" y="1722437"/>
            <a:ext cx="7569798" cy="245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419137" y="4270375"/>
            <a:ext cx="35136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Quelle: </a:t>
            </a:r>
            <a:r>
              <a:rPr lang="de-AT" sz="1000" dirty="0"/>
              <a:t>Schäffer/Weber, Controlling, Heft 1/2018, S. 42ff. 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9251510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Digitalisierung als Trend im Controlling</a:t>
            </a:r>
          </a:p>
          <a:p>
            <a:r>
              <a:rPr lang="de-DE" dirty="0">
                <a:solidFill>
                  <a:schemeClr val="accent2"/>
                </a:solidFill>
              </a:rPr>
              <a:t>Bereiche der Digitalisierung</a:t>
            </a:r>
          </a:p>
          <a:p>
            <a:r>
              <a:rPr lang="de-DE" dirty="0"/>
              <a:t>Auswirkungen auf Controller und Controlling</a:t>
            </a:r>
          </a:p>
          <a:p>
            <a:r>
              <a:rPr lang="de-DE" dirty="0"/>
              <a:t>Resümee</a:t>
            </a:r>
          </a:p>
          <a:p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2186791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41"/>
          <p:cNvSpPr>
            <a:spLocks noGrp="1"/>
          </p:cNvSpPr>
          <p:nvPr>
            <p:ph type="title" idx="4294967295"/>
          </p:nvPr>
        </p:nvSpPr>
        <p:spPr>
          <a:xfrm>
            <a:off x="116164" y="114744"/>
            <a:ext cx="7218914" cy="792162"/>
          </a:xfrm>
        </p:spPr>
        <p:txBody>
          <a:bodyPr anchor="b" anchorCtr="0"/>
          <a:lstStyle/>
          <a:p>
            <a:pPr algn="l">
              <a:lnSpc>
                <a:spcPct val="9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Digitalisierung ist ein Sammelbegriff für vielfältige Technologien und Auswirkungen</a:t>
            </a: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416185920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3395653" y="3267743"/>
            <a:ext cx="2424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Digitale</a:t>
            </a:r>
            <a:br>
              <a:rPr lang="de-DE" b="1" dirty="0"/>
            </a:br>
            <a:r>
              <a:rPr lang="de-DE" b="1" dirty="0"/>
              <a:t>Transformation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76DCF33-555C-A340-9B9C-C7E3CC11AE46}"/>
              </a:ext>
            </a:extLst>
          </p:cNvPr>
          <p:cNvSpPr txBox="1">
            <a:spLocks/>
          </p:cNvSpPr>
          <p:nvPr/>
        </p:nvSpPr>
        <p:spPr>
          <a:xfrm>
            <a:off x="4753322" y="1526286"/>
            <a:ext cx="5358088" cy="36262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de-AT" sz="1800" b="0" i="0" kern="1200" spc="0" smtClean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de-AT" sz="1600" b="0" i="0" kern="1200" spc="0" smtClean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de-AT" sz="1400" b="0" i="0" kern="1200" spc="0" smtClean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de-AT" sz="1200" b="0" i="0" kern="1200" spc="0" smtClean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de-DE" sz="1200" b="0" i="0" kern="1200" spc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1025" lvl="1" indent="-123825"/>
            <a:r>
              <a:rPr lang="de-DE" sz="1400" dirty="0"/>
              <a:t>Big Data, KI, Cloud-Computing, ...</a:t>
            </a:r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429DE42A-6A42-7C4F-B081-5394F5B37F1F}"/>
              </a:ext>
            </a:extLst>
          </p:cNvPr>
          <p:cNvSpPr txBox="1">
            <a:spLocks/>
          </p:cNvSpPr>
          <p:nvPr/>
        </p:nvSpPr>
        <p:spPr>
          <a:xfrm>
            <a:off x="6373851" y="2869095"/>
            <a:ext cx="2770150" cy="16035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de-AT" sz="1800" b="0" i="0" kern="1200" spc="0" smtClean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de-AT" sz="1600" b="0" i="0" kern="1200" spc="0" smtClean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de-AT" sz="1400" b="0" i="0" kern="1200" spc="0" smtClean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de-AT" sz="1200" b="0" i="0" kern="1200" spc="0" smtClean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de-DE" sz="1200" b="0" i="0" kern="1200" spc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1025" lvl="1" indent="-123825"/>
            <a:r>
              <a:rPr lang="de-DE" sz="1400" dirty="0" err="1"/>
              <a:t>Process</a:t>
            </a:r>
            <a:r>
              <a:rPr lang="de-DE" sz="1400" dirty="0"/>
              <a:t> Mining, </a:t>
            </a:r>
            <a:r>
              <a:rPr lang="de-DE" sz="1400" dirty="0" err="1"/>
              <a:t>Robotic</a:t>
            </a:r>
            <a:r>
              <a:rPr lang="de-DE" sz="1400" dirty="0"/>
              <a:t> </a:t>
            </a:r>
            <a:r>
              <a:rPr lang="de-DE" sz="1400" dirty="0" err="1"/>
              <a:t>Process</a:t>
            </a:r>
            <a:r>
              <a:rPr lang="de-DE" sz="1400" dirty="0"/>
              <a:t> Automation, ...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E5112072-7486-2E4C-8C45-885B9A910AB0}"/>
              </a:ext>
            </a:extLst>
          </p:cNvPr>
          <p:cNvSpPr txBox="1">
            <a:spLocks/>
          </p:cNvSpPr>
          <p:nvPr/>
        </p:nvSpPr>
        <p:spPr>
          <a:xfrm>
            <a:off x="-79513" y="2465986"/>
            <a:ext cx="2263704" cy="16035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de-AT" sz="1800" b="0" i="0" kern="1200" spc="0" smtClean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de-AT" sz="1600" b="0" i="0" kern="1200" spc="0" smtClean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de-AT" sz="1400" b="0" i="0" kern="1200" spc="0" smtClean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de-AT" sz="1200" b="0" i="0" kern="1200" spc="0" smtClean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de-DE" sz="1200" b="0" i="0" kern="1200" spc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1025" lvl="1" indent="-123825"/>
            <a:r>
              <a:rPr lang="de-DE" sz="1400" dirty="0" err="1"/>
              <a:t>Augmented</a:t>
            </a:r>
            <a:r>
              <a:rPr lang="de-DE" sz="1400" dirty="0"/>
              <a:t> Reality, virtuelle Unternehmen, Agilität, digitaler Stress, Change, ... 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4A7599F-5E4A-994D-B07E-108B8DD7490C}"/>
              </a:ext>
            </a:extLst>
          </p:cNvPr>
          <p:cNvSpPr txBox="1">
            <a:spLocks/>
          </p:cNvSpPr>
          <p:nvPr/>
        </p:nvSpPr>
        <p:spPr>
          <a:xfrm>
            <a:off x="5893243" y="4777963"/>
            <a:ext cx="2362862" cy="7305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de-AT" sz="1800" b="0" i="0" kern="1200" spc="0" smtClean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de-AT" sz="1600" b="0" i="0" kern="1200" spc="0" smtClean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de-AT" sz="1400" b="0" i="0" kern="1200" spc="0" smtClean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de-AT" sz="1200" b="0" i="0" kern="1200" spc="0" smtClean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de-DE" sz="1200" b="0" i="0" kern="1200" spc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1025" lvl="1" indent="-123825"/>
            <a:r>
              <a:rPr lang="de-DE" sz="1400" dirty="0" err="1"/>
              <a:t>Shared</a:t>
            </a:r>
            <a:r>
              <a:rPr lang="de-DE" sz="1400" dirty="0"/>
              <a:t> Economy,</a:t>
            </a:r>
            <a:br>
              <a:rPr lang="de-DE" sz="1400" dirty="0"/>
            </a:br>
            <a:r>
              <a:rPr lang="de-DE" sz="1400" dirty="0"/>
              <a:t>Plattformen, ...</a:t>
            </a:r>
          </a:p>
        </p:txBody>
      </p:sp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5D49C557-E710-AB49-BA9D-24F5F8526B84}"/>
              </a:ext>
            </a:extLst>
          </p:cNvPr>
          <p:cNvSpPr txBox="1">
            <a:spLocks/>
          </p:cNvSpPr>
          <p:nvPr/>
        </p:nvSpPr>
        <p:spPr>
          <a:xfrm>
            <a:off x="489883" y="4811648"/>
            <a:ext cx="2263704" cy="39756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de-AT" sz="1800" b="0" i="0" kern="1200" spc="0" smtClean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de-AT" sz="1600" b="0" i="0" kern="1200" spc="0" smtClean="0">
                <a:solidFill>
                  <a:srgbClr val="000000"/>
                </a:solidFill>
                <a:latin typeface="Arial"/>
                <a:ea typeface="Geneva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de-AT" sz="1400" b="0" i="0" kern="1200" spc="0" smtClean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de-AT" sz="1200" b="0" i="0" kern="1200" spc="0" smtClean="0">
                <a:solidFill>
                  <a:srgbClr val="000000"/>
                </a:solidFill>
                <a:latin typeface="Arial"/>
                <a:ea typeface="ヒラギノ角ゴ Pro W3" pitchFamily="17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de-DE" sz="1200" b="0" i="0" kern="1200" spc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7063" lvl="1" indent="-169863"/>
            <a:r>
              <a:rPr lang="de-DE" sz="1400" dirty="0" err="1"/>
              <a:t>Blockchain</a:t>
            </a:r>
            <a:r>
              <a:rPr lang="de-DE" sz="14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85503276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MG_64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" y="1092596"/>
            <a:ext cx="6451600" cy="55215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datengetriebene Unternehmensführung/digitale Prozessgestaltung</a:t>
            </a:r>
          </a:p>
        </p:txBody>
      </p:sp>
    </p:spTree>
    <p:extLst>
      <p:ext uri="{BB962C8B-B14F-4D97-AF65-F5344CB8AC3E}">
        <p14:creationId xmlns:p14="http://schemas.microsoft.com/office/powerpoint/2010/main" val="178872128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ICV Titel PPT">
  <a:themeElements>
    <a:clrScheme name="Heimo">
      <a:dk1>
        <a:srgbClr val="2254A0"/>
      </a:dk1>
      <a:lt1>
        <a:srgbClr val="6B8CC6"/>
      </a:lt1>
      <a:dk2>
        <a:srgbClr val="8AACDB"/>
      </a:dk2>
      <a:lt2>
        <a:srgbClr val="ADC9EA"/>
      </a:lt2>
      <a:accent1>
        <a:srgbClr val="CEE0F4"/>
      </a:accent1>
      <a:accent2>
        <a:srgbClr val="CD5A00"/>
      </a:accent2>
      <a:accent3>
        <a:srgbClr val="D78200"/>
      </a:accent3>
      <a:accent4>
        <a:srgbClr val="E4AC00"/>
      </a:accent4>
      <a:accent5>
        <a:srgbClr val="FECF52"/>
      </a:accent5>
      <a:accent6>
        <a:srgbClr val="F79646"/>
      </a:accent6>
      <a:hlink>
        <a:srgbClr val="9B9EA7"/>
      </a:hlink>
      <a:folHlink>
        <a:srgbClr val="B2B8C3"/>
      </a:folHlink>
    </a:clrScheme>
    <a:fontScheme name="Leere Prä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2" charset="0"/>
            <a:ea typeface="ヒラギノ角ゴ Pro W3" pitchFamily="22" charset="-128"/>
            <a:cs typeface="ヒラギノ角ゴ Pro W3" pitchFamily="2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2" charset="0"/>
            <a:ea typeface="ヒラギノ角ゴ Pro W3" pitchFamily="22" charset="-128"/>
            <a:cs typeface="ヒラギノ角ゴ Pro W3" pitchFamily="22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CV PPT Vorlagen">
  <a:themeElements>
    <a:clrScheme name="heimo">
      <a:dk1>
        <a:srgbClr val="2254A0"/>
      </a:dk1>
      <a:lt1>
        <a:srgbClr val="6B8CC6"/>
      </a:lt1>
      <a:dk2>
        <a:srgbClr val="8AACDB"/>
      </a:dk2>
      <a:lt2>
        <a:srgbClr val="ADC9EA"/>
      </a:lt2>
      <a:accent1>
        <a:srgbClr val="CEE0F4"/>
      </a:accent1>
      <a:accent2>
        <a:srgbClr val="CD5A00"/>
      </a:accent2>
      <a:accent3>
        <a:srgbClr val="D78200"/>
      </a:accent3>
      <a:accent4>
        <a:srgbClr val="E4AC00"/>
      </a:accent4>
      <a:accent5>
        <a:srgbClr val="FECF52"/>
      </a:accent5>
      <a:accent6>
        <a:srgbClr val="F79646"/>
      </a:accent6>
      <a:hlink>
        <a:srgbClr val="9B9EA7"/>
      </a:hlink>
      <a:folHlink>
        <a:srgbClr val="B2B8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4A0"/>
        </a:solidFill>
        <a:ln/>
        <a:scene3d>
          <a:camera prst="orthographicFront"/>
          <a:lightRig rig="flat" dir="t"/>
        </a:scene3d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0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Microsoft Macintosh PowerPoint</Application>
  <PresentationFormat>Bildschirmpräsentation (4:3)</PresentationFormat>
  <Paragraphs>227</Paragraphs>
  <Slides>29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Arial</vt:lpstr>
      <vt:lpstr>Arial Rounded MT Bold</vt:lpstr>
      <vt:lpstr>Helvetica Neue</vt:lpstr>
      <vt:lpstr>Helvetica Neue Medium</vt:lpstr>
      <vt:lpstr>Symbol</vt:lpstr>
      <vt:lpstr>Wingdings</vt:lpstr>
      <vt:lpstr>ICV Titel PPT</vt:lpstr>
      <vt:lpstr>ICV PPT Vorlagen</vt:lpstr>
      <vt:lpstr>PowerPoint-Präsentation</vt:lpstr>
      <vt:lpstr>Inhalt</vt:lpstr>
      <vt:lpstr>Es gab vor der Digitalisierung schon viele Trends und Modewellen ...</vt:lpstr>
      <vt:lpstr>... die bei Controllern regelmäßig Existenzängste entstehen lassen</vt:lpstr>
      <vt:lpstr>Nun ist es die Digitalisierung, die uns Angst macht: „Ersetzen intelligente Maschinen den Menschen?“</vt:lpstr>
      <vt:lpstr>Digitalisierung ist in der Praxis DAS bestimmende Thema</vt:lpstr>
      <vt:lpstr>Inhalt</vt:lpstr>
      <vt:lpstr>Digitalisierung ist ein Sammelbegriff für vielfältige Technologien und Auswirkungen</vt:lpstr>
      <vt:lpstr>Beispiel datengetriebene Unternehmensführung/digitale Prozessgestaltung</vt:lpstr>
      <vt:lpstr>PowerPoint-Präsentation</vt:lpstr>
      <vt:lpstr>PowerPoint-Präsentation</vt:lpstr>
      <vt:lpstr>PowerPoint-Präsentation</vt:lpstr>
      <vt:lpstr>PowerPoint-Präsentation</vt:lpstr>
      <vt:lpstr>Process mining – digitale Prozesstransparenz</vt:lpstr>
      <vt:lpstr>Robotic Process Automation - RPA</vt:lpstr>
      <vt:lpstr>Beispiel digitale Prozessgestaltung</vt:lpstr>
      <vt:lpstr>Beispiel digitale Prozessgestaltung</vt:lpstr>
      <vt:lpstr>Inhalt</vt:lpstr>
      <vt:lpstr>Argumente warum Controller an Bedeutung verlieren bzw. es weniger Controller geben könnte</vt:lpstr>
      <vt:lpstr>Argumente warum Controller an Bedeutung gewinnen bzw. es mehr Controller geben könnte</vt:lpstr>
      <vt:lpstr>Wird der Controller durch Digitalisierung und Self-Service BI überflüssig?</vt:lpstr>
      <vt:lpstr>Auch der Data Scientist wird den Controller nicht ersetzen</vt:lpstr>
      <vt:lpstr>Es fehlen heute umfassende Modelle zur Analyse der Auswirkungen der Digitalisierung</vt:lpstr>
      <vt:lpstr>Es fehlen heute umfassende Modelle zur Analyse der Auswirkungen der Digitalisierung</vt:lpstr>
      <vt:lpstr>Die Auswirkung der Digitalisierung ist unternehmens-, job- und personenspezifisch!</vt:lpstr>
      <vt:lpstr>Grundsätzliche Auswirkung der Digitalisierung</vt:lpstr>
      <vt:lpstr> Die Entwicklung könnte in die von Horvath bereits 2005 vor der großen Digitalisierungswelle propagierte Richtung gehen</vt:lpstr>
      <vt:lpstr>Inhalt</vt:lpstr>
      <vt:lpstr>Resümee  Digitalisierung als Chance</vt:lpstr>
    </vt:vector>
  </TitlesOfParts>
  <Company>DEYHLE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Warum soll ich Mitglied  beim ICV werden?</dc:title>
  <dc:creator>DEYHLE design</dc:creator>
  <cp:lastModifiedBy>Heimo Losbichler</cp:lastModifiedBy>
  <cp:revision>1073</cp:revision>
  <cp:lastPrinted>2015-04-17T05:52:39Z</cp:lastPrinted>
  <dcterms:created xsi:type="dcterms:W3CDTF">2012-05-07T07:02:49Z</dcterms:created>
  <dcterms:modified xsi:type="dcterms:W3CDTF">2019-11-13T20:29:20Z</dcterms:modified>
</cp:coreProperties>
</file>