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94" r:id="rId2"/>
    <p:sldId id="597" r:id="rId3"/>
    <p:sldId id="599" r:id="rId4"/>
    <p:sldId id="603" r:id="rId5"/>
    <p:sldId id="596" r:id="rId6"/>
    <p:sldId id="600" r:id="rId7"/>
    <p:sldId id="601" r:id="rId8"/>
    <p:sldId id="602" r:id="rId9"/>
    <p:sldId id="604" r:id="rId10"/>
  </p:sldIdLst>
  <p:sldSz cx="9144000" cy="6858000" type="screen4x3"/>
  <p:notesSz cx="6797675" cy="9928225"/>
  <p:defaultTextStyle>
    <a:defPPr>
      <a:defRPr lang="de-DE"/>
    </a:defPPr>
    <a:lvl1pPr algn="l" rtl="0" fontAlgn="base">
      <a:spcBef>
        <a:spcPct val="0"/>
      </a:spcBef>
      <a:spcAft>
        <a:spcPct val="0"/>
      </a:spcAft>
      <a:defRPr sz="2400" kern="1200">
        <a:solidFill>
          <a:schemeClr val="tx1"/>
        </a:solidFill>
        <a:latin typeface="Arial"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charset="0"/>
        <a:ea typeface="ヒラギノ角ゴ Pro W3"/>
        <a:cs typeface="ヒラギノ角ゴ Pro W3"/>
      </a:defRPr>
    </a:lvl5pPr>
    <a:lvl6pPr marL="2286000" algn="l" defTabSz="914400" rtl="0" eaLnBrk="1" latinLnBrk="0" hangingPunct="1">
      <a:defRPr sz="2400" kern="1200">
        <a:solidFill>
          <a:schemeClr val="tx1"/>
        </a:solidFill>
        <a:latin typeface="Arial" charset="0"/>
        <a:ea typeface="ヒラギノ角ゴ Pro W3"/>
        <a:cs typeface="ヒラギノ角ゴ Pro W3"/>
      </a:defRPr>
    </a:lvl6pPr>
    <a:lvl7pPr marL="2743200" algn="l" defTabSz="914400" rtl="0" eaLnBrk="1" latinLnBrk="0" hangingPunct="1">
      <a:defRPr sz="2400" kern="1200">
        <a:solidFill>
          <a:schemeClr val="tx1"/>
        </a:solidFill>
        <a:latin typeface="Arial" charset="0"/>
        <a:ea typeface="ヒラギノ角ゴ Pro W3"/>
        <a:cs typeface="ヒラギノ角ゴ Pro W3"/>
      </a:defRPr>
    </a:lvl7pPr>
    <a:lvl8pPr marL="3200400" algn="l" defTabSz="914400" rtl="0" eaLnBrk="1" latinLnBrk="0" hangingPunct="1">
      <a:defRPr sz="2400" kern="1200">
        <a:solidFill>
          <a:schemeClr val="tx1"/>
        </a:solidFill>
        <a:latin typeface="Arial" charset="0"/>
        <a:ea typeface="ヒラギノ角ゴ Pro W3"/>
        <a:cs typeface="ヒラギノ角ゴ Pro W3"/>
      </a:defRPr>
    </a:lvl8pPr>
    <a:lvl9pPr marL="3657600" algn="l" defTabSz="914400" rtl="0" eaLnBrk="1" latinLnBrk="0" hangingPunct="1">
      <a:defRPr sz="2400" kern="1200">
        <a:solidFill>
          <a:schemeClr val="tx1"/>
        </a:solidFill>
        <a:latin typeface="Arial" charset="0"/>
        <a:ea typeface="ヒラギノ角ゴ Pro W3"/>
        <a:cs typeface="ヒラギノ角ゴ Pro W3"/>
      </a:defRPr>
    </a:lvl9pPr>
  </p:defaultTextStyle>
  <p:extLst>
    <p:ext uri="{EFAFB233-063F-42B5-8137-9DF3F51BA10A}">
      <p15:sldGuideLst xmlns:p15="http://schemas.microsoft.com/office/powerpoint/2012/main" xmlns="">
        <p15:guide id="1" orient="horz" pos="436" userDrawn="1">
          <p15:clr>
            <a:srgbClr val="A4A3A4"/>
          </p15:clr>
        </p15:guide>
        <p15:guide id="2" pos="5556" userDrawn="1">
          <p15:clr>
            <a:srgbClr val="A4A3A4"/>
          </p15:clr>
        </p15:guide>
        <p15:guide id="3" orient="horz" pos="1207" userDrawn="1">
          <p15:clr>
            <a:srgbClr val="A4A3A4"/>
          </p15:clr>
        </p15:guide>
        <p15:guide id="5" pos="295" userDrawn="1">
          <p15:clr>
            <a:srgbClr val="A4A3A4"/>
          </p15:clr>
        </p15:guide>
        <p15:guide id="6" orient="horz" pos="799" userDrawn="1">
          <p15:clr>
            <a:srgbClr val="A4A3A4"/>
          </p15:clr>
        </p15:guide>
        <p15:guide id="7" orient="horz" pos="1344" userDrawn="1">
          <p15:clr>
            <a:srgbClr val="A4A3A4"/>
          </p15:clr>
        </p15:guide>
        <p15:guide id="8" orient="horz" pos="3884">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2254A1"/>
    <a:srgbClr val="FF0000"/>
    <a:srgbClr val="8AACDB"/>
    <a:srgbClr val="9B9EA7"/>
    <a:srgbClr val="CD5A00"/>
    <a:srgbClr val="2254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86833" autoAdjust="0"/>
  </p:normalViewPr>
  <p:slideViewPr>
    <p:cSldViewPr>
      <p:cViewPr>
        <p:scale>
          <a:sx n="108" d="100"/>
          <a:sy n="108" d="100"/>
        </p:scale>
        <p:origin x="-1716" y="-54"/>
      </p:cViewPr>
      <p:guideLst>
        <p:guide orient="horz" pos="436"/>
        <p:guide orient="horz" pos="1207"/>
        <p:guide orient="horz" pos="799"/>
        <p:guide orient="horz" pos="1344"/>
        <p:guide orient="horz" pos="3884"/>
        <p:guide pos="5556"/>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1" d="100"/>
          <a:sy n="61" d="100"/>
        </p:scale>
        <p:origin x="-2394" y="-90"/>
      </p:cViewPr>
      <p:guideLst>
        <p:guide orient="horz" pos="3126"/>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5379"/>
          </a:xfrm>
          <a:prstGeom prst="rect">
            <a:avLst/>
          </a:prstGeom>
          <a:noFill/>
          <a:ln w="9525">
            <a:noFill/>
            <a:miter lim="800000"/>
            <a:headEnd/>
            <a:tailEnd/>
          </a:ln>
        </p:spPr>
        <p:txBody>
          <a:bodyPr vert="horz" wrap="square" lIns="90999" tIns="45500" rIns="90999" bIns="45500" numCol="1" anchor="t" anchorCtr="0" compatLnSpc="1">
            <a:prstTxWarp prst="textNoShape">
              <a:avLst/>
            </a:prstTxWarp>
          </a:bodyPr>
          <a:lstStyle>
            <a:lvl1pPr defTabSz="909617" eaLnBrk="0" hangingPunct="0">
              <a:defRPr sz="1200"/>
            </a:lvl1pPr>
          </a:lstStyle>
          <a:p>
            <a:pPr>
              <a:defRPr/>
            </a:pPr>
            <a:endParaRPr lang="de-DE"/>
          </a:p>
        </p:txBody>
      </p:sp>
      <p:sp>
        <p:nvSpPr>
          <p:cNvPr id="25603" name="Rectangle 3"/>
          <p:cNvSpPr>
            <a:spLocks noGrp="1" noChangeArrowheads="1"/>
          </p:cNvSpPr>
          <p:nvPr>
            <p:ph type="dt" sz="quarter" idx="1"/>
          </p:nvPr>
        </p:nvSpPr>
        <p:spPr bwMode="auto">
          <a:xfrm>
            <a:off x="3849689" y="0"/>
            <a:ext cx="2946400" cy="495379"/>
          </a:xfrm>
          <a:prstGeom prst="rect">
            <a:avLst/>
          </a:prstGeom>
          <a:noFill/>
          <a:ln w="9525">
            <a:noFill/>
            <a:miter lim="800000"/>
            <a:headEnd/>
            <a:tailEnd/>
          </a:ln>
        </p:spPr>
        <p:txBody>
          <a:bodyPr vert="horz" wrap="square" lIns="90999" tIns="45500" rIns="90999" bIns="45500" numCol="1" anchor="t" anchorCtr="0" compatLnSpc="1">
            <a:prstTxWarp prst="textNoShape">
              <a:avLst/>
            </a:prstTxWarp>
          </a:bodyPr>
          <a:lstStyle>
            <a:lvl1pPr algn="r" defTabSz="909617" eaLnBrk="0" hangingPunct="0">
              <a:defRPr sz="1200"/>
            </a:lvl1pPr>
          </a:lstStyle>
          <a:p>
            <a:pPr>
              <a:defRPr/>
            </a:pPr>
            <a:fld id="{AE0408D4-8534-46FD-A6E5-6AF770D90F8A}" type="datetimeFigureOut">
              <a:rPr lang="de-DE"/>
              <a:pPr>
                <a:defRPr/>
              </a:pPr>
              <a:t>20.10.2017</a:t>
            </a:fld>
            <a:endParaRPr lang="de-DE"/>
          </a:p>
        </p:txBody>
      </p:sp>
      <p:sp>
        <p:nvSpPr>
          <p:cNvPr id="25604" name="Rectangle 4"/>
          <p:cNvSpPr>
            <a:spLocks noGrp="1" noChangeArrowheads="1"/>
          </p:cNvSpPr>
          <p:nvPr>
            <p:ph type="ftr" sz="quarter" idx="2"/>
          </p:nvPr>
        </p:nvSpPr>
        <p:spPr bwMode="auto">
          <a:xfrm>
            <a:off x="0" y="9431258"/>
            <a:ext cx="2946400" cy="495379"/>
          </a:xfrm>
          <a:prstGeom prst="rect">
            <a:avLst/>
          </a:prstGeom>
          <a:noFill/>
          <a:ln w="9525">
            <a:noFill/>
            <a:miter lim="800000"/>
            <a:headEnd/>
            <a:tailEnd/>
          </a:ln>
        </p:spPr>
        <p:txBody>
          <a:bodyPr vert="horz" wrap="square" lIns="90999" tIns="45500" rIns="90999" bIns="45500" numCol="1" anchor="b" anchorCtr="0" compatLnSpc="1">
            <a:prstTxWarp prst="textNoShape">
              <a:avLst/>
            </a:prstTxWarp>
          </a:bodyPr>
          <a:lstStyle>
            <a:lvl1pPr defTabSz="909617" eaLnBrk="0" hangingPunct="0">
              <a:defRPr sz="1200"/>
            </a:lvl1pPr>
          </a:lstStyle>
          <a:p>
            <a:pPr>
              <a:defRPr/>
            </a:pPr>
            <a:endParaRPr lang="de-DE"/>
          </a:p>
        </p:txBody>
      </p:sp>
      <p:sp>
        <p:nvSpPr>
          <p:cNvPr id="25605" name="Rectangle 5"/>
          <p:cNvSpPr>
            <a:spLocks noGrp="1" noChangeArrowheads="1"/>
          </p:cNvSpPr>
          <p:nvPr>
            <p:ph type="sldNum" sz="quarter" idx="3"/>
          </p:nvPr>
        </p:nvSpPr>
        <p:spPr bwMode="auto">
          <a:xfrm>
            <a:off x="3849689" y="9431258"/>
            <a:ext cx="2946400" cy="495379"/>
          </a:xfrm>
          <a:prstGeom prst="rect">
            <a:avLst/>
          </a:prstGeom>
          <a:noFill/>
          <a:ln w="9525">
            <a:noFill/>
            <a:miter lim="800000"/>
            <a:headEnd/>
            <a:tailEnd/>
          </a:ln>
        </p:spPr>
        <p:txBody>
          <a:bodyPr vert="horz" wrap="square" lIns="90999" tIns="45500" rIns="90999" bIns="45500" numCol="1" anchor="b" anchorCtr="0" compatLnSpc="1">
            <a:prstTxWarp prst="textNoShape">
              <a:avLst/>
            </a:prstTxWarp>
          </a:bodyPr>
          <a:lstStyle>
            <a:lvl1pPr algn="r" defTabSz="909617" eaLnBrk="0" hangingPunct="0">
              <a:defRPr sz="1200"/>
            </a:lvl1pPr>
          </a:lstStyle>
          <a:p>
            <a:pPr>
              <a:defRPr/>
            </a:pPr>
            <a:fld id="{A66A1FA2-FE3D-4B37-A335-163802B16E22}" type="slidenum">
              <a:rPr lang="de-DE"/>
              <a:pPr>
                <a:defRPr/>
              </a:pPr>
              <a:t>‹Nr.›</a:t>
            </a:fld>
            <a:endParaRPr lang="de-DE"/>
          </a:p>
        </p:txBody>
      </p:sp>
    </p:spTree>
    <p:extLst>
      <p:ext uri="{BB962C8B-B14F-4D97-AF65-F5344CB8AC3E}">
        <p14:creationId xmlns:p14="http://schemas.microsoft.com/office/powerpoint/2010/main" val="347712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6400" cy="496967"/>
          </a:xfrm>
          <a:prstGeom prst="rect">
            <a:avLst/>
          </a:prstGeom>
          <a:noFill/>
          <a:ln w="9525">
            <a:noFill/>
            <a:miter lim="800000"/>
            <a:headEnd/>
            <a:tailEnd/>
          </a:ln>
        </p:spPr>
        <p:txBody>
          <a:bodyPr vert="horz" wrap="square" lIns="91427" tIns="45714" rIns="91427" bIns="45714" numCol="1" anchor="t" anchorCtr="0" compatLnSpc="1">
            <a:prstTxWarp prst="textNoShape">
              <a:avLst/>
            </a:prstTxWarp>
          </a:bodyPr>
          <a:lstStyle>
            <a:lvl1pPr eaLnBrk="0" hangingPunct="0">
              <a:defRPr sz="1200"/>
            </a:lvl1pPr>
          </a:lstStyle>
          <a:p>
            <a:pPr>
              <a:defRPr/>
            </a:pPr>
            <a:endParaRPr lang="de-DE"/>
          </a:p>
        </p:txBody>
      </p:sp>
      <p:sp>
        <p:nvSpPr>
          <p:cNvPr id="3075" name="Rectangle 3"/>
          <p:cNvSpPr>
            <a:spLocks noGrp="1" noChangeArrowheads="1"/>
          </p:cNvSpPr>
          <p:nvPr>
            <p:ph type="dt" idx="1"/>
          </p:nvPr>
        </p:nvSpPr>
        <p:spPr bwMode="auto">
          <a:xfrm>
            <a:off x="3851276" y="1"/>
            <a:ext cx="2946400" cy="496967"/>
          </a:xfrm>
          <a:prstGeom prst="rect">
            <a:avLst/>
          </a:prstGeom>
          <a:noFill/>
          <a:ln w="9525">
            <a:noFill/>
            <a:miter lim="800000"/>
            <a:headEnd/>
            <a:tailEnd/>
          </a:ln>
        </p:spPr>
        <p:txBody>
          <a:bodyPr vert="horz" wrap="square" lIns="91427" tIns="45714" rIns="91427" bIns="45714" numCol="1" anchor="t" anchorCtr="0" compatLnSpc="1">
            <a:prstTxWarp prst="textNoShape">
              <a:avLst/>
            </a:prstTxWarp>
          </a:bodyPr>
          <a:lstStyle>
            <a:lvl1pPr algn="r" eaLnBrk="0" hangingPunct="0">
              <a:defRPr sz="1200"/>
            </a:lvl1pPr>
          </a:lstStyle>
          <a:p>
            <a:pPr>
              <a:defRPr/>
            </a:pPr>
            <a:endParaRPr lang="de-DE"/>
          </a:p>
        </p:txBody>
      </p:sp>
      <p:sp>
        <p:nvSpPr>
          <p:cNvPr id="62468"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463" y="4715630"/>
            <a:ext cx="4984750" cy="4467939"/>
          </a:xfrm>
          <a:prstGeom prst="rect">
            <a:avLst/>
          </a:prstGeom>
          <a:noFill/>
          <a:ln w="9525">
            <a:noFill/>
            <a:miter lim="800000"/>
            <a:headEnd/>
            <a:tailEnd/>
          </a:ln>
        </p:spPr>
        <p:txBody>
          <a:bodyPr vert="horz" wrap="square" lIns="91427" tIns="45714" rIns="91427" bIns="45714"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9431258"/>
            <a:ext cx="2946400" cy="496967"/>
          </a:xfrm>
          <a:prstGeom prst="rect">
            <a:avLst/>
          </a:prstGeom>
          <a:noFill/>
          <a:ln w="9525">
            <a:noFill/>
            <a:miter lim="800000"/>
            <a:headEnd/>
            <a:tailEnd/>
          </a:ln>
        </p:spPr>
        <p:txBody>
          <a:bodyPr vert="horz" wrap="square" lIns="91427" tIns="45714" rIns="91427" bIns="45714" numCol="1" anchor="b" anchorCtr="0" compatLnSpc="1">
            <a:prstTxWarp prst="textNoShape">
              <a:avLst/>
            </a:prstTxWarp>
          </a:bodyPr>
          <a:lstStyle>
            <a:lvl1pPr eaLnBrk="0" hangingPunct="0">
              <a:defRPr sz="1200"/>
            </a:lvl1pPr>
          </a:lstStyle>
          <a:p>
            <a:pPr>
              <a:defRPr/>
            </a:pPr>
            <a:endParaRPr lang="de-DE"/>
          </a:p>
        </p:txBody>
      </p:sp>
      <p:sp>
        <p:nvSpPr>
          <p:cNvPr id="3079" name="Rectangle 7"/>
          <p:cNvSpPr>
            <a:spLocks noGrp="1" noChangeArrowheads="1"/>
          </p:cNvSpPr>
          <p:nvPr>
            <p:ph type="sldNum" sz="quarter" idx="5"/>
          </p:nvPr>
        </p:nvSpPr>
        <p:spPr bwMode="auto">
          <a:xfrm>
            <a:off x="3851276" y="9431258"/>
            <a:ext cx="2946400" cy="496967"/>
          </a:xfrm>
          <a:prstGeom prst="rect">
            <a:avLst/>
          </a:prstGeom>
          <a:noFill/>
          <a:ln w="9525">
            <a:noFill/>
            <a:miter lim="800000"/>
            <a:headEnd/>
            <a:tailEnd/>
          </a:ln>
        </p:spPr>
        <p:txBody>
          <a:bodyPr vert="horz" wrap="square" lIns="91427" tIns="45714" rIns="91427" bIns="45714" numCol="1" anchor="b" anchorCtr="0" compatLnSpc="1">
            <a:prstTxWarp prst="textNoShape">
              <a:avLst/>
            </a:prstTxWarp>
          </a:bodyPr>
          <a:lstStyle>
            <a:lvl1pPr algn="r" eaLnBrk="0" hangingPunct="0">
              <a:defRPr sz="1200"/>
            </a:lvl1pPr>
          </a:lstStyle>
          <a:p>
            <a:pPr>
              <a:defRPr/>
            </a:pPr>
            <a:fld id="{C8AC5E31-368D-4BDA-B010-4448EBD4963F}" type="slidenum">
              <a:rPr lang="de-DE"/>
              <a:pPr>
                <a:defRPr/>
              </a:pPr>
              <a:t>‹Nr.›</a:t>
            </a:fld>
            <a:endParaRPr lang="de-DE"/>
          </a:p>
        </p:txBody>
      </p:sp>
    </p:spTree>
    <p:extLst>
      <p:ext uri="{BB962C8B-B14F-4D97-AF65-F5344CB8AC3E}">
        <p14:creationId xmlns:p14="http://schemas.microsoft.com/office/powerpoint/2010/main" val="1531229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915988" y="744538"/>
            <a:ext cx="4965700" cy="3724275"/>
          </a:xfrm>
          <a:ln/>
        </p:spPr>
      </p:sp>
      <p:sp>
        <p:nvSpPr>
          <p:cNvPr id="6553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82702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xfrm>
            <a:off x="915988" y="744538"/>
            <a:ext cx="4965700" cy="3724275"/>
          </a:xfrm>
          <a:ln/>
        </p:spPr>
      </p:sp>
      <p:sp>
        <p:nvSpPr>
          <p:cNvPr id="839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atin typeface="Arial" panose="020B0604020202020204" pitchFamily="34" charset="0"/>
              <a:ea typeface="ヒラギノ角ゴ Pro W3"/>
            </a:endParaRPr>
          </a:p>
        </p:txBody>
      </p:sp>
      <p:sp>
        <p:nvSpPr>
          <p:cNvPr id="839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92" eaLnBrk="0" hangingPunct="0">
              <a:defRPr sz="2400">
                <a:solidFill>
                  <a:schemeClr val="tx1"/>
                </a:solidFill>
                <a:latin typeface="Arial" panose="020B0604020202020204" pitchFamily="34" charset="0"/>
                <a:ea typeface="ヒラギノ角ゴ Pro W3"/>
                <a:cs typeface="ヒラギノ角ゴ Pro W3"/>
              </a:defRPr>
            </a:lvl1pPr>
            <a:lvl2pPr marL="742933" indent="-285744" defTabSz="912792" eaLnBrk="0" hangingPunct="0">
              <a:defRPr sz="2400">
                <a:solidFill>
                  <a:schemeClr val="tx1"/>
                </a:solidFill>
                <a:latin typeface="Arial" panose="020B0604020202020204" pitchFamily="34" charset="0"/>
                <a:ea typeface="ヒラギノ角ゴ Pro W3"/>
                <a:cs typeface="ヒラギノ角ゴ Pro W3"/>
              </a:defRPr>
            </a:lvl2pPr>
            <a:lvl3pPr marL="1142973" indent="-228594" defTabSz="912792" eaLnBrk="0" hangingPunct="0">
              <a:defRPr sz="2400">
                <a:solidFill>
                  <a:schemeClr val="tx1"/>
                </a:solidFill>
                <a:latin typeface="Arial" panose="020B0604020202020204" pitchFamily="34" charset="0"/>
                <a:ea typeface="ヒラギノ角ゴ Pro W3"/>
                <a:cs typeface="ヒラギノ角ゴ Pro W3"/>
              </a:defRPr>
            </a:lvl3pPr>
            <a:lvl4pPr marL="1600163" indent="-228594" defTabSz="912792" eaLnBrk="0" hangingPunct="0">
              <a:defRPr sz="2400">
                <a:solidFill>
                  <a:schemeClr val="tx1"/>
                </a:solidFill>
                <a:latin typeface="Arial" panose="020B0604020202020204" pitchFamily="34" charset="0"/>
                <a:ea typeface="ヒラギノ角ゴ Pro W3"/>
                <a:cs typeface="ヒラギノ角ゴ Pro W3"/>
              </a:defRPr>
            </a:lvl4pPr>
            <a:lvl5pPr marL="2057353" indent="-228594" defTabSz="912792" eaLnBrk="0" hangingPunct="0">
              <a:defRPr sz="2400">
                <a:solidFill>
                  <a:schemeClr val="tx1"/>
                </a:solidFill>
                <a:latin typeface="Arial" panose="020B0604020202020204" pitchFamily="34" charset="0"/>
                <a:ea typeface="ヒラギノ角ゴ Pro W3"/>
                <a:cs typeface="ヒラギノ角ゴ Pro W3"/>
              </a:defRPr>
            </a:lvl5pPr>
            <a:lvl6pPr marL="2514542" indent="-228594" defTabSz="912792"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732" indent="-228594" defTabSz="912792"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8921" indent="-228594" defTabSz="912792"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111" indent="-228594" defTabSz="912792"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9202D949-0FAE-4D40-9B1C-6CF6AFF5391F}" type="slidenum">
              <a:rPr lang="de-DE" sz="1200"/>
              <a:pPr/>
              <a:t>2</a:t>
            </a:fld>
            <a:endParaRPr lang="de-DE" sz="1200"/>
          </a:p>
        </p:txBody>
      </p:sp>
    </p:spTree>
    <p:extLst>
      <p:ext uri="{BB962C8B-B14F-4D97-AF65-F5344CB8AC3E}">
        <p14:creationId xmlns:p14="http://schemas.microsoft.com/office/powerpoint/2010/main" val="281963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r>
              <a:rPr lang="de-DE" dirty="0"/>
              <a:t>Awareness Das Bewusstsein für das Produkt wird geweckt (Inspiration)</a:t>
            </a:r>
          </a:p>
          <a:p>
            <a:r>
              <a:rPr lang="de-DE" dirty="0" err="1"/>
              <a:t>Favorability</a:t>
            </a:r>
            <a:r>
              <a:rPr lang="de-DE" dirty="0"/>
              <a:t> Das Interesse für das Produkt wird verstärkt (Favorisierung)</a:t>
            </a:r>
          </a:p>
          <a:p>
            <a:r>
              <a:rPr lang="de-DE" dirty="0" err="1"/>
              <a:t>Consideration</a:t>
            </a:r>
            <a:r>
              <a:rPr lang="de-DE" dirty="0"/>
              <a:t> Der Kunde erwägt den Kauf des Produktes (Wunsch)</a:t>
            </a:r>
          </a:p>
          <a:p>
            <a:r>
              <a:rPr lang="de-DE" dirty="0" err="1"/>
              <a:t>Intent</a:t>
            </a:r>
            <a:r>
              <a:rPr lang="de-DE" dirty="0"/>
              <a:t> </a:t>
            </a:r>
            <a:r>
              <a:rPr lang="de-DE" dirty="0" err="1"/>
              <a:t>to</a:t>
            </a:r>
            <a:r>
              <a:rPr lang="de-DE" dirty="0"/>
              <a:t> </a:t>
            </a:r>
            <a:r>
              <a:rPr lang="de-DE" dirty="0" err="1"/>
              <a:t>Purchase</a:t>
            </a:r>
            <a:r>
              <a:rPr lang="de-DE" dirty="0"/>
              <a:t> Die Kaufabsicht wird konkret (Anstoß)</a:t>
            </a:r>
          </a:p>
          <a:p>
            <a:r>
              <a:rPr lang="de-DE" dirty="0" err="1"/>
              <a:t>Conversion</a:t>
            </a:r>
            <a:r>
              <a:rPr lang="de-DE" dirty="0"/>
              <a:t> Das Produkt wird gekauft (Umsetzung) </a:t>
            </a:r>
          </a:p>
          <a:p>
            <a:endParaRPr lang="de-DE" dirty="0">
              <a:ea typeface="ヒラギノ角ゴ Pro W3"/>
            </a:endParaRPr>
          </a:p>
          <a:p>
            <a:r>
              <a:rPr lang="de-DE" dirty="0">
                <a:ea typeface="ヒラギノ角ゴ Pro W3"/>
              </a:rPr>
              <a:t>Untersuche der Zeitschrift Absatzwirtschaft „</a:t>
            </a:r>
            <a:r>
              <a:rPr lang="de-DE" dirty="0"/>
              <a:t>Heute gehen die Befragten von durchschnittlich 221 Kontaktpunkten aus. Doch viele Manager unterschätzen das CTM immer noch drastisch.“</a:t>
            </a:r>
          </a:p>
          <a:p>
            <a:r>
              <a:rPr lang="de-DE" dirty="0">
                <a:ea typeface="ヒラギノ角ゴ Pro W3"/>
              </a:rPr>
              <a:t>http://www.absatzwirtschaft.de/neue-studie-die-herausforderung-und-der-status-des-customer-touchpoint-managements-90397/</a:t>
            </a:r>
          </a:p>
        </p:txBody>
      </p:sp>
    </p:spTree>
    <p:extLst>
      <p:ext uri="{BB962C8B-B14F-4D97-AF65-F5344CB8AC3E}">
        <p14:creationId xmlns:p14="http://schemas.microsoft.com/office/powerpoint/2010/main" val="40111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41388" y="746125"/>
            <a:ext cx="4975225" cy="373062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1980002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105808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398949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3020678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134357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xfrm>
            <a:off x="915988" y="744538"/>
            <a:ext cx="4965700" cy="3724275"/>
          </a:xfrm>
          <a:ln/>
        </p:spPr>
      </p:sp>
      <p:sp>
        <p:nvSpPr>
          <p:cNvPr id="75778" name="Rectangle 3"/>
          <p:cNvSpPr>
            <a:spLocks noGrp="1" noChangeArrowheads="1"/>
          </p:cNvSpPr>
          <p:nvPr>
            <p:ph type="body" idx="1"/>
          </p:nvPr>
        </p:nvSpPr>
        <p:spPr>
          <a:noFill/>
          <a:ln/>
        </p:spPr>
        <p:txBody>
          <a:bodyPr/>
          <a:lstStyle/>
          <a:p>
            <a:endParaRPr lang="de-DE" dirty="0">
              <a:ea typeface="ヒラギノ角ゴ Pro W3"/>
            </a:endParaRPr>
          </a:p>
        </p:txBody>
      </p:sp>
    </p:spTree>
    <p:extLst>
      <p:ext uri="{BB962C8B-B14F-4D97-AF65-F5344CB8AC3E}">
        <p14:creationId xmlns:p14="http://schemas.microsoft.com/office/powerpoint/2010/main" val="2377997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Bild 2" descr="ICV_Logo_RGB.ai"/>
          <p:cNvPicPr>
            <a:picLocks noChangeAspect="1"/>
          </p:cNvPicPr>
          <p:nvPr userDrawn="1"/>
        </p:nvPicPr>
        <p:blipFill>
          <a:blip r:embed="rId2"/>
          <a:srcRect/>
          <a:stretch>
            <a:fillRect/>
          </a:stretch>
        </p:blipFill>
        <p:spPr bwMode="auto">
          <a:xfrm>
            <a:off x="6867525" y="-6350"/>
            <a:ext cx="1514475" cy="914400"/>
          </a:xfrm>
          <a:prstGeom prst="rect">
            <a:avLst/>
          </a:prstGeom>
          <a:noFill/>
          <a:ln w="9525">
            <a:noFill/>
            <a:miter lim="800000"/>
            <a:headEnd/>
            <a:tailEnd/>
          </a:ln>
        </p:spPr>
      </p:pic>
      <p:pic>
        <p:nvPicPr>
          <p:cNvPr id="4" name="Bild 5" descr="ICV_Claim_grau_RGB.ai"/>
          <p:cNvPicPr>
            <a:picLocks noChangeAspect="1"/>
          </p:cNvPicPr>
          <p:nvPr userDrawn="1"/>
        </p:nvPicPr>
        <p:blipFill>
          <a:blip r:embed="rId3"/>
          <a:srcRect/>
          <a:stretch>
            <a:fillRect/>
          </a:stretch>
        </p:blipFill>
        <p:spPr bwMode="auto">
          <a:xfrm>
            <a:off x="6011863" y="6494463"/>
            <a:ext cx="2338387" cy="174625"/>
          </a:xfrm>
          <a:prstGeom prst="rect">
            <a:avLst/>
          </a:prstGeom>
          <a:noFill/>
          <a:ln w="9525">
            <a:noFill/>
            <a:miter lim="800000"/>
            <a:headEnd/>
            <a:tailEnd/>
          </a:ln>
        </p:spPr>
      </p:pic>
      <p:sp>
        <p:nvSpPr>
          <p:cNvPr id="5" name="Rectangle 9"/>
          <p:cNvSpPr>
            <a:spLocks noChangeArrowheads="1"/>
          </p:cNvSpPr>
          <p:nvPr userDrawn="1"/>
        </p:nvSpPr>
        <p:spPr bwMode="auto">
          <a:xfrm>
            <a:off x="508000" y="6521450"/>
            <a:ext cx="4235450" cy="184150"/>
          </a:xfrm>
          <a:prstGeom prst="rect">
            <a:avLst/>
          </a:prstGeom>
          <a:noFill/>
          <a:ln>
            <a:noFill/>
          </a:ln>
          <a:extLst/>
        </p:spPr>
        <p:txBody>
          <a:bodyPr wrap="none">
            <a:spAutoFit/>
          </a:bodyPr>
          <a:lstStyle/>
          <a:p>
            <a:pPr eaLnBrk="0" hangingPunct="0">
              <a:defRPr/>
            </a:pPr>
            <a:r>
              <a:rPr lang="de-DE" sz="600" dirty="0">
                <a:latin typeface="Arial" pitchFamily="34" charset="0"/>
              </a:rPr>
              <a:t>Internationaler Controller Verein eV | www.controllerverein.com | AK Berlin-Brandenburg | 61. AK 22.09.17 | Seite </a:t>
            </a:r>
            <a:fld id="{E1A0032E-9176-4D17-82C2-7F65D83DC706}" type="slidenum">
              <a:rPr lang="de-DE" sz="600">
                <a:latin typeface="Arial" pitchFamily="34" charset="0"/>
              </a:rPr>
              <a:pPr eaLnBrk="0" hangingPunct="0">
                <a:defRPr/>
              </a:pPr>
              <a:t>‹Nr.›</a:t>
            </a:fld>
            <a:endParaRPr lang="de-DE" sz="600" dirty="0">
              <a:latin typeface="Arial" pitchFamily="34" charset="0"/>
            </a:endParaRPr>
          </a:p>
        </p:txBody>
      </p:sp>
      <p:sp>
        <p:nvSpPr>
          <p:cNvPr id="9218" name="Rectangle 2"/>
          <p:cNvSpPr>
            <a:spLocks noGrp="1" noChangeArrowheads="1"/>
          </p:cNvSpPr>
          <p:nvPr>
            <p:ph type="ctrTitle"/>
          </p:nvPr>
        </p:nvSpPr>
        <p:spPr>
          <a:xfrm>
            <a:off x="487363" y="1036638"/>
            <a:ext cx="4229100" cy="1793875"/>
          </a:xfrm>
        </p:spPr>
        <p:txBody>
          <a:bodyPr anchor="b"/>
          <a:lstStyle>
            <a:lvl1pPr>
              <a:defRPr sz="2600"/>
            </a:lvl1pPr>
          </a:lstStyle>
          <a:p>
            <a:pPr lvl="0"/>
            <a:r>
              <a:rPr lang="de-DE" noProof="0"/>
              <a:t>Titelmasterformat durch Klicken bearbeiten</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06413" y="1484313"/>
            <a:ext cx="777240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p:txBody>
      </p:sp>
      <p:sp>
        <p:nvSpPr>
          <p:cNvPr id="2051" name="Rectangle 9"/>
          <p:cNvSpPr>
            <a:spLocks noChangeArrowheads="1"/>
          </p:cNvSpPr>
          <p:nvPr/>
        </p:nvSpPr>
        <p:spPr bwMode="auto">
          <a:xfrm>
            <a:off x="508000" y="6521450"/>
            <a:ext cx="4315605" cy="184666"/>
          </a:xfrm>
          <a:prstGeom prst="rect">
            <a:avLst/>
          </a:prstGeom>
          <a:noFill/>
          <a:ln>
            <a:noFill/>
          </a:ln>
          <a:extLst/>
        </p:spPr>
        <p:txBody>
          <a:bodyPr wrap="none">
            <a:spAutoFit/>
          </a:bodyPr>
          <a:lstStyle/>
          <a:p>
            <a:pPr eaLnBrk="0" hangingPunct="0">
              <a:defRPr/>
            </a:pPr>
            <a:r>
              <a:rPr lang="de-DE" sz="600" dirty="0">
                <a:latin typeface="Arial" pitchFamily="34" charset="0"/>
              </a:rPr>
              <a:t>Internationaler Controller Verein eV | www.controllerverein.com | AK Berlin-Brandenburg | 61. AK 22.09.2017 | Seite </a:t>
            </a:r>
            <a:fld id="{E1A0032E-9176-4D17-82C2-7F65D83DC706}" type="slidenum">
              <a:rPr lang="de-DE" sz="600" smtClean="0">
                <a:latin typeface="Arial" pitchFamily="34" charset="0"/>
              </a:rPr>
              <a:pPr eaLnBrk="0" hangingPunct="0">
                <a:defRPr/>
              </a:pPr>
              <a:t>‹Nr.›</a:t>
            </a:fld>
            <a:endParaRPr lang="de-DE" sz="600" dirty="0">
              <a:latin typeface="Arial" pitchFamily="34" charset="0"/>
            </a:endParaRPr>
          </a:p>
        </p:txBody>
      </p:sp>
      <p:sp>
        <p:nvSpPr>
          <p:cNvPr id="1028" name="Rectangle 2"/>
          <p:cNvSpPr>
            <a:spLocks noGrp="1" noChangeArrowheads="1"/>
          </p:cNvSpPr>
          <p:nvPr>
            <p:ph type="title"/>
          </p:nvPr>
        </p:nvSpPr>
        <p:spPr bwMode="auto">
          <a:xfrm>
            <a:off x="495300" y="404813"/>
            <a:ext cx="6407150"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Mastertitelformat bearbeiten</a:t>
            </a:r>
          </a:p>
        </p:txBody>
      </p:sp>
      <p:pic>
        <p:nvPicPr>
          <p:cNvPr id="1029" name="Bild 2" descr="ICV_Logo_RGB.ai"/>
          <p:cNvPicPr>
            <a:picLocks noChangeAspect="1"/>
          </p:cNvPicPr>
          <p:nvPr/>
        </p:nvPicPr>
        <p:blipFill>
          <a:blip r:embed="rId6"/>
          <a:srcRect/>
          <a:stretch>
            <a:fillRect/>
          </a:stretch>
        </p:blipFill>
        <p:spPr bwMode="auto">
          <a:xfrm>
            <a:off x="6867525" y="-6350"/>
            <a:ext cx="1514475" cy="914400"/>
          </a:xfrm>
          <a:prstGeom prst="rect">
            <a:avLst/>
          </a:prstGeom>
          <a:noFill/>
          <a:ln w="9525">
            <a:noFill/>
            <a:miter lim="800000"/>
            <a:headEnd/>
            <a:tailEnd/>
          </a:ln>
        </p:spPr>
      </p:pic>
      <p:pic>
        <p:nvPicPr>
          <p:cNvPr id="1030" name="Bild 5" descr="ICV_Claim_grau_RGB.ai"/>
          <p:cNvPicPr>
            <a:picLocks noChangeAspect="1"/>
          </p:cNvPicPr>
          <p:nvPr/>
        </p:nvPicPr>
        <p:blipFill>
          <a:blip r:embed="rId7"/>
          <a:srcRect/>
          <a:stretch>
            <a:fillRect/>
          </a:stretch>
        </p:blipFill>
        <p:spPr bwMode="auto">
          <a:xfrm>
            <a:off x="6011863" y="6532563"/>
            <a:ext cx="2338387" cy="174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2" r:id="rId1"/>
    <p:sldLayoutId id="2147483982" r:id="rId2"/>
    <p:sldLayoutId id="2147483986" r:id="rId3"/>
    <p:sldLayoutId id="2147483987" r:id="rId4"/>
  </p:sldLayoutIdLst>
  <p:transition spd="med">
    <p:wipe dir="r"/>
  </p:transition>
  <p:hf sldNum="0" hdr="0" ftr="0" dt="0"/>
  <p:txStyles>
    <p:title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p:titleStyle>
    <p:bodyStyle>
      <a:lvl1pPr marL="342900" indent="-342900" algn="l" defTabSz="714375" rtl="0" eaLnBrk="0" fontAlgn="base" hangingPunct="0">
        <a:spcBef>
          <a:spcPct val="20000"/>
        </a:spcBef>
        <a:spcAft>
          <a:spcPct val="60000"/>
        </a:spcAft>
        <a:defRPr sz="1600" b="1">
          <a:solidFill>
            <a:srgbClr val="2254A1"/>
          </a:solidFill>
          <a:latin typeface="+mn-lt"/>
          <a:ea typeface="+mn-ea"/>
          <a:cs typeface="ヒラギノ角ゴ Pro W3"/>
        </a:defRPr>
      </a:lvl1pPr>
      <a:lvl2pPr marL="360363" indent="-180975" algn="l" defTabSz="714375" rtl="0" eaLnBrk="0" fontAlgn="base" hangingPunct="0">
        <a:spcBef>
          <a:spcPct val="20000"/>
        </a:spcBef>
        <a:spcAft>
          <a:spcPct val="40000"/>
        </a:spcAft>
        <a:buClr>
          <a:srgbClr val="2254A1"/>
        </a:buClr>
        <a:buChar char="•"/>
        <a:defRPr sz="1600">
          <a:solidFill>
            <a:schemeClr val="tx1"/>
          </a:solidFill>
          <a:latin typeface="+mn-lt"/>
          <a:ea typeface="+mn-ea"/>
          <a:cs typeface="ヒラギノ角ゴ Pro W3"/>
        </a:defRPr>
      </a:lvl2pPr>
      <a:lvl3pPr marL="714375" indent="-174625" algn="l" defTabSz="714375" rtl="0" eaLnBrk="0" fontAlgn="base" hangingPunct="0">
        <a:spcBef>
          <a:spcPct val="20000"/>
        </a:spcBef>
        <a:spcAft>
          <a:spcPct val="0"/>
        </a:spcAft>
        <a:buChar char="-"/>
        <a:defRPr sz="1400">
          <a:solidFill>
            <a:schemeClr val="tx1"/>
          </a:solidFill>
          <a:latin typeface="+mn-lt"/>
          <a:ea typeface="+mn-ea"/>
          <a:cs typeface="ヒラギノ角ゴ Pro W3"/>
        </a:defRPr>
      </a:lvl3pPr>
      <a:lvl4pPr marL="1951038" indent="-381000" algn="l" defTabSz="714375" rtl="0" eaLnBrk="0" fontAlgn="base" hangingPunct="0">
        <a:spcBef>
          <a:spcPct val="20000"/>
        </a:spcBef>
        <a:spcAft>
          <a:spcPct val="0"/>
        </a:spcAft>
        <a:defRPr sz="2000">
          <a:solidFill>
            <a:schemeClr val="tx1"/>
          </a:solidFill>
          <a:latin typeface="+mn-lt"/>
          <a:ea typeface="+mn-ea"/>
          <a:cs typeface="ヒラギノ角ゴ Pro W3"/>
        </a:defRPr>
      </a:lvl4pPr>
      <a:lvl5pPr marL="2511425" indent="-381000" algn="l" defTabSz="714375" rtl="0" eaLnBrk="0" fontAlgn="base" hangingPunct="0">
        <a:spcBef>
          <a:spcPct val="20000"/>
        </a:spcBef>
        <a:spcAft>
          <a:spcPct val="0"/>
        </a:spcAft>
        <a:buChar char="»"/>
        <a:defRPr sz="2000">
          <a:solidFill>
            <a:schemeClr val="tx1"/>
          </a:solidFill>
          <a:latin typeface="+mn-lt"/>
          <a:ea typeface="+mn-ea"/>
          <a:cs typeface="ヒラギノ角ゴ Pro W3"/>
        </a:defRPr>
      </a:lvl5pPr>
      <a:lvl6pPr marL="2968625" indent="-381000" algn="l" defTabSz="714375" rtl="0" fontAlgn="base">
        <a:spcBef>
          <a:spcPct val="20000"/>
        </a:spcBef>
        <a:spcAft>
          <a:spcPct val="0"/>
        </a:spcAft>
        <a:buChar char="»"/>
        <a:defRPr sz="2000">
          <a:solidFill>
            <a:schemeClr val="tx1"/>
          </a:solidFill>
          <a:latin typeface="+mn-lt"/>
          <a:ea typeface="+mn-ea"/>
        </a:defRPr>
      </a:lvl6pPr>
      <a:lvl7pPr marL="3425825" indent="-381000" algn="l" defTabSz="714375" rtl="0" fontAlgn="base">
        <a:spcBef>
          <a:spcPct val="20000"/>
        </a:spcBef>
        <a:spcAft>
          <a:spcPct val="0"/>
        </a:spcAft>
        <a:buChar char="»"/>
        <a:defRPr sz="2000">
          <a:solidFill>
            <a:schemeClr val="tx1"/>
          </a:solidFill>
          <a:latin typeface="+mn-lt"/>
          <a:ea typeface="+mn-ea"/>
        </a:defRPr>
      </a:lvl7pPr>
      <a:lvl8pPr marL="3883025" indent="-381000" algn="l" defTabSz="714375" rtl="0" fontAlgn="base">
        <a:spcBef>
          <a:spcPct val="20000"/>
        </a:spcBef>
        <a:spcAft>
          <a:spcPct val="0"/>
        </a:spcAft>
        <a:buChar char="»"/>
        <a:defRPr sz="2000">
          <a:solidFill>
            <a:schemeClr val="tx1"/>
          </a:solidFill>
          <a:latin typeface="+mn-lt"/>
          <a:ea typeface="+mn-ea"/>
        </a:defRPr>
      </a:lvl8pPr>
      <a:lvl9pPr marL="4340225" indent="-381000" algn="l" defTabSz="714375"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idx="4294967295"/>
          </p:nvPr>
        </p:nvSpPr>
        <p:spPr>
          <a:xfrm>
            <a:off x="450738" y="379289"/>
            <a:ext cx="7613650" cy="582027"/>
          </a:xfrm>
        </p:spPr>
        <p:txBody>
          <a:bodyPr lIns="0" tIns="0" anchor="t" anchorCtr="0"/>
          <a:lstStyle/>
          <a:p>
            <a:pPr eaLnBrk="1" hangingPunct="1"/>
            <a:r>
              <a:rPr lang="de-DE" sz="2600" dirty="0"/>
              <a:t>61. AK Tagung Berlin-Brandenburg</a:t>
            </a:r>
            <a:endParaRPr lang="de-DE" dirty="0">
              <a:solidFill>
                <a:schemeClr val="tx1"/>
              </a:solidFill>
            </a:endParaRPr>
          </a:p>
        </p:txBody>
      </p:sp>
      <p:sp>
        <p:nvSpPr>
          <p:cNvPr id="64515" name="Text Box 4"/>
          <p:cNvSpPr txBox="1">
            <a:spLocks noChangeArrowheads="1"/>
          </p:cNvSpPr>
          <p:nvPr/>
        </p:nvSpPr>
        <p:spPr bwMode="auto">
          <a:xfrm>
            <a:off x="4586820" y="1616485"/>
            <a:ext cx="4356162" cy="1938992"/>
          </a:xfrm>
          <a:prstGeom prst="rect">
            <a:avLst/>
          </a:prstGeom>
          <a:noFill/>
          <a:ln w="9525">
            <a:noFill/>
            <a:miter lim="800000"/>
            <a:headEnd/>
            <a:tailEnd/>
          </a:ln>
        </p:spPr>
        <p:txBody>
          <a:bodyPr wrap="square">
            <a:spAutoFit/>
          </a:bodyPr>
          <a:lstStyle/>
          <a:p>
            <a:pPr algn="r" eaLnBrk="0" hangingPunct="0">
              <a:spcBef>
                <a:spcPct val="50000"/>
              </a:spcBef>
            </a:pPr>
            <a:r>
              <a:rPr lang="de-DE" sz="2000" b="1" kern="0" dirty="0">
                <a:solidFill>
                  <a:srgbClr val="2254A0"/>
                </a:solidFill>
                <a:ea typeface="ヒラギノ角ゴ Pro W3" pitchFamily="1" charset="-128"/>
                <a:cs typeface="+mn-cs"/>
              </a:rPr>
              <a:t>Mehrwert einer Imagekampagne</a:t>
            </a:r>
            <a:br>
              <a:rPr lang="de-DE" sz="2000" b="1" kern="0" dirty="0">
                <a:solidFill>
                  <a:srgbClr val="2254A0"/>
                </a:solidFill>
                <a:ea typeface="ヒラギノ角ゴ Pro W3" pitchFamily="1" charset="-128"/>
                <a:cs typeface="+mn-cs"/>
              </a:rPr>
            </a:br>
            <a:r>
              <a:rPr lang="de-DE" sz="2000" dirty="0">
                <a:solidFill>
                  <a:schemeClr val="bg1">
                    <a:lumMod val="50000"/>
                  </a:schemeClr>
                </a:solidFill>
              </a:rPr>
              <a:t>Vorbereitungsteam:</a:t>
            </a:r>
            <a:r>
              <a:rPr lang="de-DE" sz="2000" dirty="0"/>
              <a:t/>
            </a:r>
            <a:br>
              <a:rPr lang="de-DE" sz="2000" dirty="0"/>
            </a:br>
            <a:r>
              <a:rPr lang="de-DE" sz="1600" dirty="0">
                <a:solidFill>
                  <a:schemeClr val="bg2"/>
                </a:solidFill>
                <a:latin typeface="Arial" panose="020B0604020202020204" pitchFamily="34" charset="0"/>
              </a:rPr>
              <a:t>Monika Freimuth</a:t>
            </a:r>
            <a:br>
              <a:rPr lang="de-DE" sz="1600" dirty="0">
                <a:solidFill>
                  <a:schemeClr val="bg2"/>
                </a:solidFill>
                <a:latin typeface="Arial" panose="020B0604020202020204" pitchFamily="34" charset="0"/>
              </a:rPr>
            </a:br>
            <a:r>
              <a:rPr lang="de-DE" sz="1600" dirty="0">
                <a:solidFill>
                  <a:schemeClr val="bg2"/>
                </a:solidFill>
                <a:latin typeface="Arial" panose="020B0604020202020204" pitchFamily="34" charset="0"/>
              </a:rPr>
              <a:t>Wegener, Manuel (FC-V); Kai Kyanusch; Herwig Friedag; Frank, Kathrin (FC-V); Monika Freimuth; Andrea Malik</a:t>
            </a:r>
            <a:br>
              <a:rPr lang="de-DE" sz="1600" dirty="0">
                <a:solidFill>
                  <a:schemeClr val="bg2"/>
                </a:solidFill>
                <a:latin typeface="Arial" panose="020B0604020202020204" pitchFamily="34" charset="0"/>
              </a:rPr>
            </a:br>
            <a:endParaRPr lang="de-DE" sz="1600" dirty="0">
              <a:solidFill>
                <a:schemeClr val="bg2"/>
              </a:solidFill>
              <a:latin typeface="Arial" panose="020B0604020202020204" pitchFamily="34" charset="0"/>
            </a:endParaRPr>
          </a:p>
        </p:txBody>
      </p:sp>
    </p:spTree>
    <p:extLst>
      <p:ext uri="{BB962C8B-B14F-4D97-AF65-F5344CB8AC3E}">
        <p14:creationId xmlns:p14="http://schemas.microsoft.com/office/powerpoint/2010/main" val="1909249665"/>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3"/>
          <p:cNvGrpSpPr>
            <a:grpSpLocks/>
          </p:cNvGrpSpPr>
          <p:nvPr/>
        </p:nvGrpSpPr>
        <p:grpSpPr bwMode="auto">
          <a:xfrm>
            <a:off x="215516" y="2960948"/>
            <a:ext cx="8569325" cy="720080"/>
            <a:chOff x="158" y="1207"/>
            <a:chExt cx="5444" cy="290"/>
          </a:xfrm>
        </p:grpSpPr>
        <p:sp>
          <p:nvSpPr>
            <p:cNvPr id="5126" name="Rectangle 19"/>
            <p:cNvSpPr>
              <a:spLocks noChangeArrowheads="1"/>
            </p:cNvSpPr>
            <p:nvPr/>
          </p:nvSpPr>
          <p:spPr bwMode="auto">
            <a:xfrm>
              <a:off x="158" y="1207"/>
              <a:ext cx="5444" cy="290"/>
            </a:xfrm>
            <a:prstGeom prst="rect">
              <a:avLst/>
            </a:prstGeom>
            <a:solidFill>
              <a:srgbClr val="8AACDB"/>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endParaRPr lang="de-DE" dirty="0"/>
            </a:p>
          </p:txBody>
        </p:sp>
        <p:sp>
          <p:nvSpPr>
            <p:cNvPr id="5127" name="Rectangle 12"/>
            <p:cNvSpPr>
              <a:spLocks noChangeArrowheads="1"/>
            </p:cNvSpPr>
            <p:nvPr/>
          </p:nvSpPr>
          <p:spPr bwMode="auto">
            <a:xfrm>
              <a:off x="158" y="1207"/>
              <a:ext cx="136" cy="29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ctr" eaLnBrk="1" hangingPunct="1"/>
              <a:r>
                <a:rPr lang="de-DE" sz="1400" b="1" dirty="0">
                  <a:solidFill>
                    <a:schemeClr val="bg1"/>
                  </a:solidFill>
                </a:rPr>
                <a:t>2</a:t>
              </a:r>
            </a:p>
          </p:txBody>
        </p:sp>
      </p:grpSp>
      <p:sp>
        <p:nvSpPr>
          <p:cNvPr id="9" name="Rectangle 2"/>
          <p:cNvSpPr txBox="1">
            <a:spLocks noChangeArrowheads="1"/>
          </p:cNvSpPr>
          <p:nvPr/>
        </p:nvSpPr>
        <p:spPr bwMode="auto">
          <a:xfrm>
            <a:off x="395536" y="1106488"/>
            <a:ext cx="7077075" cy="558316"/>
          </a:xfrm>
          <a:prstGeom prst="rect">
            <a:avLst/>
          </a:prstGeom>
          <a:noFill/>
          <a:ln w="9525">
            <a:noFill/>
            <a:miter lim="800000"/>
            <a:headEnd/>
            <a:tailEnd/>
          </a:ln>
        </p:spPr>
        <p:txBody>
          <a:bodyPr/>
          <a:lstStyle/>
          <a:p>
            <a:pPr>
              <a:defRPr/>
            </a:pPr>
            <a:r>
              <a:rPr lang="de-DE" sz="3200" b="1" kern="0" dirty="0">
                <a:solidFill>
                  <a:srgbClr val="2254A0"/>
                </a:solidFill>
                <a:latin typeface="+mj-lt"/>
                <a:ea typeface="+mj-ea"/>
                <a:cs typeface="+mj-cs"/>
              </a:rPr>
              <a:t>Agenda</a:t>
            </a:r>
            <a:br>
              <a:rPr lang="de-DE" sz="3200" b="1" kern="0" dirty="0">
                <a:solidFill>
                  <a:srgbClr val="2254A0"/>
                </a:solidFill>
                <a:latin typeface="+mj-lt"/>
                <a:ea typeface="+mj-ea"/>
                <a:cs typeface="+mj-cs"/>
              </a:rPr>
            </a:br>
            <a:endParaRPr lang="de-DE" b="1" kern="0" dirty="0">
              <a:solidFill>
                <a:srgbClr val="2254A0"/>
              </a:solidFill>
              <a:latin typeface="+mj-lt"/>
              <a:ea typeface="+mj-ea"/>
              <a:cs typeface="+mj-cs"/>
            </a:endParaRPr>
          </a:p>
        </p:txBody>
      </p:sp>
      <p:sp>
        <p:nvSpPr>
          <p:cNvPr id="5125" name="Textfeld 2"/>
          <p:cNvSpPr txBox="1">
            <a:spLocks noChangeArrowheads="1"/>
          </p:cNvSpPr>
          <p:nvPr/>
        </p:nvSpPr>
        <p:spPr bwMode="auto">
          <a:xfrm>
            <a:off x="377064" y="457778"/>
            <a:ext cx="49510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r>
              <a:rPr lang="de-DE" sz="1600" b="1" kern="0" dirty="0">
                <a:solidFill>
                  <a:srgbClr val="2254A0"/>
                </a:solidFill>
                <a:ea typeface="ヒラギノ角ゴ Pro W3" pitchFamily="1" charset="-128"/>
              </a:rPr>
              <a:t>Mehrwert einer Imagekampagne</a:t>
            </a:r>
            <a:endParaRPr lang="de-DE" sz="1600" dirty="0"/>
          </a:p>
        </p:txBody>
      </p:sp>
      <p:sp>
        <p:nvSpPr>
          <p:cNvPr id="8" name="Rectangle 9"/>
          <p:cNvSpPr>
            <a:spLocks noChangeArrowheads="1"/>
          </p:cNvSpPr>
          <p:nvPr/>
        </p:nvSpPr>
        <p:spPr bwMode="auto">
          <a:xfrm>
            <a:off x="468313" y="1143000"/>
            <a:ext cx="8243887"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a:spAutoFit/>
          </a:bodyPr>
          <a:lstStyle>
            <a:lvl1pPr eaLnBrk="0" hangingPunct="0">
              <a:tabLst>
                <a:tab pos="5200650" algn="r"/>
              </a:tabLst>
              <a:defRPr sz="2400">
                <a:solidFill>
                  <a:schemeClr val="tx1"/>
                </a:solidFill>
                <a:latin typeface="Arial" panose="020B0604020202020204" pitchFamily="34" charset="0"/>
                <a:ea typeface="ヒラギノ角ゴ Pro W3"/>
                <a:cs typeface="ヒラギノ角ゴ Pro W3"/>
              </a:defRPr>
            </a:lvl1pPr>
            <a:lvl2pPr marL="742950" indent="-285750" eaLnBrk="0" hangingPunct="0">
              <a:tabLst>
                <a:tab pos="5200650" algn="r"/>
              </a:tabLst>
              <a:defRPr sz="2400">
                <a:solidFill>
                  <a:schemeClr val="tx1"/>
                </a:solidFill>
                <a:latin typeface="Arial" panose="020B0604020202020204" pitchFamily="34" charset="0"/>
                <a:ea typeface="ヒラギノ角ゴ Pro W3"/>
                <a:cs typeface="ヒラギノ角ゴ Pro W3"/>
              </a:defRPr>
            </a:lvl2pPr>
            <a:lvl3pPr marL="1143000" indent="-228600" eaLnBrk="0" hangingPunct="0">
              <a:tabLst>
                <a:tab pos="5200650" algn="r"/>
              </a:tabLst>
              <a:defRPr sz="2400">
                <a:solidFill>
                  <a:schemeClr val="tx1"/>
                </a:solidFill>
                <a:latin typeface="Arial" panose="020B0604020202020204" pitchFamily="34" charset="0"/>
                <a:ea typeface="ヒラギノ角ゴ Pro W3"/>
                <a:cs typeface="ヒラギノ角ゴ Pro W3"/>
              </a:defRPr>
            </a:lvl3pPr>
            <a:lvl4pPr marL="1600200" indent="-228600" eaLnBrk="0" hangingPunct="0">
              <a:tabLst>
                <a:tab pos="5200650" algn="r"/>
              </a:tabLst>
              <a:defRPr sz="2400">
                <a:solidFill>
                  <a:schemeClr val="tx1"/>
                </a:solidFill>
                <a:latin typeface="Arial" panose="020B0604020202020204" pitchFamily="34" charset="0"/>
                <a:ea typeface="ヒラギノ角ゴ Pro W3"/>
                <a:cs typeface="ヒラギノ角ゴ Pro W3"/>
              </a:defRPr>
            </a:lvl4pPr>
            <a:lvl5pPr marL="2057400" indent="-228600" eaLnBrk="0" hangingPunct="0">
              <a:tabLst>
                <a:tab pos="5200650" algn="r"/>
              </a:tabLst>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tabLst>
                <a:tab pos="5200650" algn="r"/>
              </a:tabLs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tabLst>
                <a:tab pos="5200650" algn="r"/>
              </a:tabLs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tabLst>
                <a:tab pos="5200650" algn="r"/>
              </a:tabLs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tabLst>
                <a:tab pos="5200650" algn="r"/>
              </a:tabLst>
              <a:defRPr sz="2400">
                <a:solidFill>
                  <a:schemeClr val="tx1"/>
                </a:solidFill>
                <a:latin typeface="Arial" panose="020B0604020202020204" pitchFamily="34" charset="0"/>
                <a:ea typeface="ヒラギノ角ゴ Pro W3"/>
                <a:cs typeface="ヒラギノ角ゴ Pro W3"/>
              </a:defRPr>
            </a:lvl9pPr>
          </a:lstStyle>
          <a:p>
            <a:pPr>
              <a:buClr>
                <a:srgbClr val="262673"/>
              </a:buClr>
              <a:buSzPct val="120000"/>
            </a:pPr>
            <a:r>
              <a:rPr lang="de-DE" dirty="0">
                <a:cs typeface="Arial" panose="020B0604020202020204" pitchFamily="34" charset="0"/>
              </a:rPr>
              <a:t/>
            </a:r>
            <a:br>
              <a:rPr lang="de-DE" dirty="0">
                <a:cs typeface="Arial" panose="020B0604020202020204" pitchFamily="34" charset="0"/>
              </a:rPr>
            </a:br>
            <a:endParaRPr lang="de-DE" dirty="0">
              <a:cs typeface="Arial" panose="020B0604020202020204" pitchFamily="34" charset="0"/>
            </a:endParaRPr>
          </a:p>
          <a:p>
            <a:pPr>
              <a:spcAft>
                <a:spcPts val="1200"/>
              </a:spcAft>
              <a:buClr>
                <a:srgbClr val="262673"/>
              </a:buClr>
              <a:buSzPct val="120000"/>
              <a:tabLst>
                <a:tab pos="7897813" algn="r"/>
              </a:tabLst>
            </a:pPr>
            <a:r>
              <a:rPr lang="de-DE" sz="2000" dirty="0"/>
              <a:t>Begrüßung	</a:t>
            </a:r>
            <a:r>
              <a:rPr lang="de-DE" sz="1200" b="1" dirty="0">
                <a:cs typeface="Arial" panose="020B0604020202020204" pitchFamily="34" charset="0"/>
              </a:rPr>
              <a:t>Bärbel Kuhn &amp; Manuel Wegener</a:t>
            </a:r>
          </a:p>
          <a:p>
            <a:pPr>
              <a:spcBef>
                <a:spcPct val="50000"/>
              </a:spcBef>
              <a:spcAft>
                <a:spcPts val="1200"/>
              </a:spcAft>
              <a:tabLst>
                <a:tab pos="7897813" algn="r"/>
              </a:tabLst>
              <a:defRPr/>
            </a:pPr>
            <a:r>
              <a:rPr lang="de-DE" sz="2000" dirty="0"/>
              <a:t>Wirkstufenmodell	</a:t>
            </a:r>
            <a:r>
              <a:rPr lang="de-DE" sz="2000" b="1" dirty="0">
                <a:cs typeface="Arial" panose="020B0604020202020204" pitchFamily="34" charset="0"/>
              </a:rPr>
              <a:t> </a:t>
            </a:r>
            <a:r>
              <a:rPr lang="de-DE" sz="1200" b="1" dirty="0">
                <a:cs typeface="Arial" panose="020B0604020202020204" pitchFamily="34" charset="0"/>
              </a:rPr>
              <a:t>Rainer Pollmann</a:t>
            </a:r>
          </a:p>
          <a:p>
            <a:pPr>
              <a:spcBef>
                <a:spcPct val="50000"/>
              </a:spcBef>
              <a:spcAft>
                <a:spcPts val="1200"/>
              </a:spcAft>
              <a:tabLst>
                <a:tab pos="7897813" algn="r"/>
              </a:tabLst>
              <a:defRPr/>
            </a:pPr>
            <a:r>
              <a:rPr lang="de-DE" sz="2000" dirty="0"/>
              <a:t>Customer Journey                                                                  </a:t>
            </a:r>
            <a:r>
              <a:rPr lang="de-DE" sz="1200" b="1" dirty="0"/>
              <a:t>Monika Freimuth	</a:t>
            </a:r>
            <a:r>
              <a:rPr lang="de-DE" sz="1200" b="1" dirty="0">
                <a:cs typeface="Arial" panose="020B0604020202020204" pitchFamily="34" charset="0"/>
              </a:rPr>
              <a:t/>
            </a:r>
            <a:br>
              <a:rPr lang="de-DE" sz="1200" b="1" dirty="0">
                <a:cs typeface="Arial" panose="020B0604020202020204" pitchFamily="34" charset="0"/>
              </a:rPr>
            </a:br>
            <a:r>
              <a:rPr lang="de-DE" sz="1200" b="1" dirty="0">
                <a:cs typeface="Arial" panose="020B0604020202020204" pitchFamily="34" charset="0"/>
              </a:rPr>
              <a:t/>
            </a:r>
            <a:br>
              <a:rPr lang="de-DE" sz="1200" b="1" dirty="0">
                <a:cs typeface="Arial" panose="020B0604020202020204" pitchFamily="34" charset="0"/>
              </a:rPr>
            </a:br>
            <a:r>
              <a:rPr lang="de-DE" sz="2000" dirty="0"/>
              <a:t>Image-Kampagne der BVG	</a:t>
            </a:r>
            <a:r>
              <a:rPr lang="de-DE" sz="1200" b="1" dirty="0">
                <a:cs typeface="Arial" panose="020B0604020202020204" pitchFamily="34" charset="0"/>
              </a:rPr>
              <a:t>Svea </a:t>
            </a:r>
            <a:r>
              <a:rPr lang="de-DE" sz="1200" b="1" dirty="0" err="1">
                <a:cs typeface="Arial" panose="020B0604020202020204" pitchFamily="34" charset="0"/>
              </a:rPr>
              <a:t>Barei</a:t>
            </a:r>
            <a:r>
              <a:rPr lang="de-DE" sz="1200" b="1" dirty="0">
                <a:cs typeface="Arial" panose="020B0604020202020204" pitchFamily="34" charset="0"/>
              </a:rPr>
              <a:t> (BVG)</a:t>
            </a:r>
          </a:p>
          <a:p>
            <a:pPr>
              <a:spcBef>
                <a:spcPct val="50000"/>
              </a:spcBef>
              <a:spcAft>
                <a:spcPts val="1200"/>
              </a:spcAft>
              <a:tabLst>
                <a:tab pos="7897813" algn="r"/>
              </a:tabLst>
              <a:defRPr/>
            </a:pPr>
            <a:r>
              <a:rPr lang="de-DE" sz="2000" dirty="0"/>
              <a:t>Abo-Kampagne der BVG</a:t>
            </a:r>
            <a:r>
              <a:rPr lang="de-DE" sz="1200" dirty="0"/>
              <a:t>	</a:t>
            </a:r>
            <a:r>
              <a:rPr lang="de-DE" sz="1200" b="1" dirty="0">
                <a:cs typeface="Arial" panose="020B0604020202020204" pitchFamily="34" charset="0"/>
              </a:rPr>
              <a:t>Svea </a:t>
            </a:r>
            <a:r>
              <a:rPr lang="de-DE" sz="1200" b="1" dirty="0" err="1">
                <a:cs typeface="Arial" panose="020B0604020202020204" pitchFamily="34" charset="0"/>
              </a:rPr>
              <a:t>Barei</a:t>
            </a:r>
            <a:r>
              <a:rPr lang="de-DE" sz="1200" b="1" dirty="0">
                <a:cs typeface="Arial" panose="020B0604020202020204" pitchFamily="34" charset="0"/>
              </a:rPr>
              <a:t> (BVG)</a:t>
            </a:r>
          </a:p>
          <a:p>
            <a:pPr>
              <a:spcBef>
                <a:spcPct val="50000"/>
              </a:spcBef>
              <a:spcAft>
                <a:spcPts val="1200"/>
              </a:spcAft>
              <a:tabLst>
                <a:tab pos="7897813" algn="r"/>
              </a:tabLst>
              <a:defRPr/>
            </a:pPr>
            <a:r>
              <a:rPr lang="de-DE" sz="2000" dirty="0"/>
              <a:t>Wahl der Arbeitsgruppen	</a:t>
            </a:r>
            <a:r>
              <a:rPr lang="de-DE" sz="1200" b="1" dirty="0">
                <a:cs typeface="Arial" panose="020B0604020202020204" pitchFamily="34" charset="0"/>
              </a:rPr>
              <a:t>Manuel Wegener</a:t>
            </a:r>
          </a:p>
          <a:p>
            <a:pPr>
              <a:spcBef>
                <a:spcPct val="50000"/>
              </a:spcBef>
              <a:tabLst>
                <a:tab pos="7897813" algn="r"/>
              </a:tabLst>
              <a:defRPr/>
            </a:pPr>
            <a:endParaRPr lang="de-DE" sz="2000" dirty="0"/>
          </a:p>
        </p:txBody>
      </p:sp>
    </p:spTree>
    <p:extLst>
      <p:ext uri="{BB962C8B-B14F-4D97-AF65-F5344CB8AC3E}">
        <p14:creationId xmlns:p14="http://schemas.microsoft.com/office/powerpoint/2010/main" val="682732957"/>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Definition Customer Journey Mapping (CJM)</a:t>
            </a:r>
          </a:p>
        </p:txBody>
      </p:sp>
      <p:sp>
        <p:nvSpPr>
          <p:cNvPr id="6" name="Rectangle 4">
            <a:extLst>
              <a:ext uri="{FF2B5EF4-FFF2-40B4-BE49-F238E27FC236}">
                <a16:creationId xmlns:a16="http://schemas.microsoft.com/office/drawing/2014/main" xmlns="" id="{6BE62BD5-23CE-4E9B-9C39-9123539D9339}"/>
              </a:ext>
            </a:extLst>
          </p:cNvPr>
          <p:cNvSpPr>
            <a:spLocks noChangeArrowheads="1"/>
          </p:cNvSpPr>
          <p:nvPr/>
        </p:nvSpPr>
        <p:spPr bwMode="auto">
          <a:xfrm>
            <a:off x="359532" y="1558476"/>
            <a:ext cx="8136904" cy="401200"/>
          </a:xfrm>
          <a:prstGeom prst="rect">
            <a:avLst/>
          </a:prstGeom>
          <a:solidFill>
            <a:schemeClr val="accent1"/>
          </a:solidFill>
          <a:ln w="12700">
            <a:solidFill>
              <a:srgbClr val="2254A1"/>
            </a:solidFill>
            <a:miter lim="800000"/>
            <a:headEnd/>
            <a:tailEnd/>
          </a:ln>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b="1" dirty="0">
                <a:solidFill>
                  <a:srgbClr val="000000"/>
                </a:solidFill>
              </a:rPr>
              <a:t>Customer Journey Mapping = </a:t>
            </a:r>
            <a:r>
              <a:rPr lang="de-DE" altLang="de-DE" sz="2000" dirty="0">
                <a:solidFill>
                  <a:srgbClr val="000000"/>
                </a:solidFill>
              </a:rPr>
              <a:t>Abbildung der Reise des Kunden</a:t>
            </a:r>
          </a:p>
        </p:txBody>
      </p:sp>
      <p:sp>
        <p:nvSpPr>
          <p:cNvPr id="7" name="Rectangle 4">
            <a:extLst>
              <a:ext uri="{FF2B5EF4-FFF2-40B4-BE49-F238E27FC236}">
                <a16:creationId xmlns:a16="http://schemas.microsoft.com/office/drawing/2014/main" xmlns="" id="{43FCC331-6187-4817-A6E1-40700736A875}"/>
              </a:ext>
            </a:extLst>
          </p:cNvPr>
          <p:cNvSpPr>
            <a:spLocks noChangeArrowheads="1"/>
          </p:cNvSpPr>
          <p:nvPr/>
        </p:nvSpPr>
        <p:spPr bwMode="auto">
          <a:xfrm>
            <a:off x="683568" y="2555636"/>
            <a:ext cx="7812868"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Berührungspunkt = positive und negative Erlebnisse des Kunden</a:t>
            </a:r>
          </a:p>
        </p:txBody>
      </p:sp>
      <p:sp>
        <p:nvSpPr>
          <p:cNvPr id="8" name="Rectangle 4">
            <a:extLst>
              <a:ext uri="{FF2B5EF4-FFF2-40B4-BE49-F238E27FC236}">
                <a16:creationId xmlns:a16="http://schemas.microsoft.com/office/drawing/2014/main" xmlns="" id="{AD5353BE-D9CB-40F1-B83E-443921DE551E}"/>
              </a:ext>
            </a:extLst>
          </p:cNvPr>
          <p:cNvSpPr>
            <a:spLocks noChangeArrowheads="1"/>
          </p:cNvSpPr>
          <p:nvPr/>
        </p:nvSpPr>
        <p:spPr bwMode="auto">
          <a:xfrm>
            <a:off x="503548" y="2057056"/>
            <a:ext cx="7992888"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Touchpoint-Analyse = Begleitung und Steuerung Berührungspunkte </a:t>
            </a:r>
          </a:p>
        </p:txBody>
      </p:sp>
      <p:sp>
        <p:nvSpPr>
          <p:cNvPr id="9" name="Rectangle 4">
            <a:extLst>
              <a:ext uri="{FF2B5EF4-FFF2-40B4-BE49-F238E27FC236}">
                <a16:creationId xmlns:a16="http://schemas.microsoft.com/office/drawing/2014/main" xmlns="" id="{9E989895-E1C7-4902-B822-6E9677F5453D}"/>
              </a:ext>
            </a:extLst>
          </p:cNvPr>
          <p:cNvSpPr>
            <a:spLocks noChangeArrowheads="1"/>
          </p:cNvSpPr>
          <p:nvPr/>
        </p:nvSpPr>
        <p:spPr bwMode="auto">
          <a:xfrm>
            <a:off x="863588" y="3054216"/>
            <a:ext cx="7632848"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Direkte Berührungspunkte = Mitarbeiter und Kunde </a:t>
            </a:r>
          </a:p>
        </p:txBody>
      </p:sp>
      <p:sp>
        <p:nvSpPr>
          <p:cNvPr id="10" name="Rectangle 4">
            <a:extLst>
              <a:ext uri="{FF2B5EF4-FFF2-40B4-BE49-F238E27FC236}">
                <a16:creationId xmlns:a16="http://schemas.microsoft.com/office/drawing/2014/main" xmlns="" id="{8BE3D424-E734-4970-BE80-FDDD0DD60004}"/>
              </a:ext>
            </a:extLst>
          </p:cNvPr>
          <p:cNvSpPr>
            <a:spLocks noChangeArrowheads="1"/>
          </p:cNvSpPr>
          <p:nvPr/>
        </p:nvSpPr>
        <p:spPr bwMode="auto">
          <a:xfrm>
            <a:off x="872294" y="3552796"/>
            <a:ext cx="7632848"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Indirekte Berührungspunkte = Web </a:t>
            </a:r>
            <a:r>
              <a:rPr lang="de-DE" altLang="de-DE" sz="2000" dirty="0" err="1">
                <a:solidFill>
                  <a:srgbClr val="000000"/>
                </a:solidFill>
              </a:rPr>
              <a:t>u.ä.</a:t>
            </a:r>
            <a:r>
              <a:rPr lang="de-DE" altLang="de-DE" sz="2000" dirty="0">
                <a:solidFill>
                  <a:srgbClr val="000000"/>
                </a:solidFill>
              </a:rPr>
              <a:t> Dritte und Kunde </a:t>
            </a:r>
          </a:p>
        </p:txBody>
      </p:sp>
      <p:sp>
        <p:nvSpPr>
          <p:cNvPr id="11" name="Rectangle 4">
            <a:extLst>
              <a:ext uri="{FF2B5EF4-FFF2-40B4-BE49-F238E27FC236}">
                <a16:creationId xmlns:a16="http://schemas.microsoft.com/office/drawing/2014/main" xmlns="" id="{8B7CA7EF-4C9A-4F3B-B833-5E8DEE760BF0}"/>
              </a:ext>
            </a:extLst>
          </p:cNvPr>
          <p:cNvSpPr>
            <a:spLocks noChangeArrowheads="1"/>
          </p:cNvSpPr>
          <p:nvPr/>
        </p:nvSpPr>
        <p:spPr bwMode="auto">
          <a:xfrm>
            <a:off x="359532" y="4051376"/>
            <a:ext cx="8208912"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Phasen der CJM = je nach Modell / Produkt / Service unterschiedlich</a:t>
            </a:r>
          </a:p>
        </p:txBody>
      </p:sp>
      <p:sp>
        <p:nvSpPr>
          <p:cNvPr id="12" name="Rectangle 4">
            <a:extLst>
              <a:ext uri="{FF2B5EF4-FFF2-40B4-BE49-F238E27FC236}">
                <a16:creationId xmlns:a16="http://schemas.microsoft.com/office/drawing/2014/main" xmlns="" id="{4EC444E0-9BE1-427D-AE76-1DEF08CC6A1C}"/>
              </a:ext>
            </a:extLst>
          </p:cNvPr>
          <p:cNvSpPr>
            <a:spLocks noChangeArrowheads="1"/>
          </p:cNvSpPr>
          <p:nvPr/>
        </p:nvSpPr>
        <p:spPr bwMode="auto">
          <a:xfrm>
            <a:off x="508717" y="4575917"/>
            <a:ext cx="1290975"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1. Bedarf</a:t>
            </a:r>
          </a:p>
        </p:txBody>
      </p:sp>
      <p:sp>
        <p:nvSpPr>
          <p:cNvPr id="13" name="Rectangle 4">
            <a:extLst>
              <a:ext uri="{FF2B5EF4-FFF2-40B4-BE49-F238E27FC236}">
                <a16:creationId xmlns:a16="http://schemas.microsoft.com/office/drawing/2014/main" xmlns="" id="{9172F287-3FCA-4BC8-9858-F8E3B5AB34EA}"/>
              </a:ext>
            </a:extLst>
          </p:cNvPr>
          <p:cNvSpPr>
            <a:spLocks noChangeArrowheads="1"/>
          </p:cNvSpPr>
          <p:nvPr/>
        </p:nvSpPr>
        <p:spPr bwMode="auto">
          <a:xfrm>
            <a:off x="2267744" y="4576012"/>
            <a:ext cx="4932548"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2. Informationssuche u. Lösungsvergleich</a:t>
            </a:r>
          </a:p>
        </p:txBody>
      </p:sp>
      <p:sp>
        <p:nvSpPr>
          <p:cNvPr id="14" name="Gleichschenkliges Dreieck 13">
            <a:extLst>
              <a:ext uri="{FF2B5EF4-FFF2-40B4-BE49-F238E27FC236}">
                <a16:creationId xmlns:a16="http://schemas.microsoft.com/office/drawing/2014/main" xmlns="" id="{7A96543C-A794-4482-A4F0-1649CF31DEFD}"/>
              </a:ext>
            </a:extLst>
          </p:cNvPr>
          <p:cNvSpPr/>
          <p:nvPr/>
        </p:nvSpPr>
        <p:spPr bwMode="auto">
          <a:xfrm rot="5400000">
            <a:off x="1806114" y="4641502"/>
            <a:ext cx="401201" cy="270030"/>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5" name="Rectangle 4">
            <a:extLst>
              <a:ext uri="{FF2B5EF4-FFF2-40B4-BE49-F238E27FC236}">
                <a16:creationId xmlns:a16="http://schemas.microsoft.com/office/drawing/2014/main" xmlns="" id="{58A4D8C5-3873-43DF-ACEE-C00F5960687E}"/>
              </a:ext>
            </a:extLst>
          </p:cNvPr>
          <p:cNvSpPr>
            <a:spLocks noChangeArrowheads="1"/>
          </p:cNvSpPr>
          <p:nvPr/>
        </p:nvSpPr>
        <p:spPr bwMode="auto">
          <a:xfrm>
            <a:off x="497338" y="5048536"/>
            <a:ext cx="1302354"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3. Kauf</a:t>
            </a:r>
          </a:p>
        </p:txBody>
      </p:sp>
      <p:sp>
        <p:nvSpPr>
          <p:cNvPr id="16" name="Gleichschenkliges Dreieck 15">
            <a:extLst>
              <a:ext uri="{FF2B5EF4-FFF2-40B4-BE49-F238E27FC236}">
                <a16:creationId xmlns:a16="http://schemas.microsoft.com/office/drawing/2014/main" xmlns="" id="{78B4D261-77D4-47E4-8033-E7E272B4AE0B}"/>
              </a:ext>
            </a:extLst>
          </p:cNvPr>
          <p:cNvSpPr/>
          <p:nvPr/>
        </p:nvSpPr>
        <p:spPr bwMode="auto">
          <a:xfrm rot="5400000">
            <a:off x="1806113" y="5108277"/>
            <a:ext cx="401201" cy="270030"/>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7" name="Rectangle 4">
            <a:extLst>
              <a:ext uri="{FF2B5EF4-FFF2-40B4-BE49-F238E27FC236}">
                <a16:creationId xmlns:a16="http://schemas.microsoft.com/office/drawing/2014/main" xmlns="" id="{89AE9873-40F6-4BB8-91CD-F751DD518B8B}"/>
              </a:ext>
            </a:extLst>
          </p:cNvPr>
          <p:cNvSpPr>
            <a:spLocks noChangeArrowheads="1"/>
          </p:cNvSpPr>
          <p:nvPr/>
        </p:nvSpPr>
        <p:spPr bwMode="auto">
          <a:xfrm>
            <a:off x="2267744" y="5042693"/>
            <a:ext cx="3888432" cy="401200"/>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4. After-Sales-Service / Services</a:t>
            </a:r>
          </a:p>
        </p:txBody>
      </p:sp>
      <p:sp>
        <p:nvSpPr>
          <p:cNvPr id="18" name="Gleichschenkliges Dreieck 17">
            <a:extLst>
              <a:ext uri="{FF2B5EF4-FFF2-40B4-BE49-F238E27FC236}">
                <a16:creationId xmlns:a16="http://schemas.microsoft.com/office/drawing/2014/main" xmlns="" id="{F080D442-799A-4BE9-A67B-CF9517FC8D13}"/>
              </a:ext>
            </a:extLst>
          </p:cNvPr>
          <p:cNvSpPr/>
          <p:nvPr/>
        </p:nvSpPr>
        <p:spPr bwMode="auto">
          <a:xfrm rot="5400000">
            <a:off x="7206714" y="4649176"/>
            <a:ext cx="401201" cy="270030"/>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3" name="Rectangle 4">
            <a:extLst>
              <a:ext uri="{FF2B5EF4-FFF2-40B4-BE49-F238E27FC236}">
                <a16:creationId xmlns:a16="http://schemas.microsoft.com/office/drawing/2014/main" xmlns="" id="{033C6FEB-89A8-4859-A2EA-B1C632736CE0}"/>
              </a:ext>
            </a:extLst>
          </p:cNvPr>
          <p:cNvSpPr>
            <a:spLocks noChangeArrowheads="1"/>
          </p:cNvSpPr>
          <p:nvPr/>
        </p:nvSpPr>
        <p:spPr bwMode="auto">
          <a:xfrm>
            <a:off x="359532" y="5547116"/>
            <a:ext cx="8136904" cy="725236"/>
          </a:xfrm>
          <a:prstGeom prst="rect">
            <a:avLst/>
          </a:prstGeom>
          <a:solidFill>
            <a:schemeClr val="accent1"/>
          </a:solidFill>
          <a:ln w="12700">
            <a:solidFill>
              <a:srgbClr val="2254A1"/>
            </a:solidFill>
            <a:miter lim="800000"/>
            <a:headEnd/>
            <a:tailEnd/>
          </a:ln>
        </p:spPr>
        <p:txBody>
          <a:bodyPr wrap="square" lIns="90000" tIns="46800">
            <a:no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300"/>
              </a:spcAft>
              <a:buClr>
                <a:srgbClr val="002060"/>
              </a:buClr>
              <a:buSzPct val="120000"/>
            </a:pPr>
            <a:r>
              <a:rPr lang="de-DE" altLang="de-DE" sz="2000" b="1" dirty="0">
                <a:solidFill>
                  <a:srgbClr val="000000"/>
                </a:solidFill>
              </a:rPr>
              <a:t>      Schätzung = Höhe durchschnittlicher Touchpoints CJM</a:t>
            </a:r>
          </a:p>
          <a:p>
            <a:pPr>
              <a:spcAft>
                <a:spcPts val="300"/>
              </a:spcAft>
              <a:buClr>
                <a:srgbClr val="002060"/>
              </a:buClr>
              <a:buSzPct val="120000"/>
            </a:pPr>
            <a:r>
              <a:rPr lang="de-DE" altLang="de-DE" sz="2000" b="1" dirty="0">
                <a:solidFill>
                  <a:srgbClr val="000000"/>
                </a:solidFill>
              </a:rPr>
              <a:t>      Die Imagekampagne ist einer davon…</a:t>
            </a:r>
          </a:p>
        </p:txBody>
      </p:sp>
      <p:sp>
        <p:nvSpPr>
          <p:cNvPr id="24" name="Rectangle 4">
            <a:extLst>
              <a:ext uri="{FF2B5EF4-FFF2-40B4-BE49-F238E27FC236}">
                <a16:creationId xmlns:a16="http://schemas.microsoft.com/office/drawing/2014/main" xmlns="" id="{730A5DC4-6714-46B2-BC0F-1CFD6C679E25}"/>
              </a:ext>
            </a:extLst>
          </p:cNvPr>
          <p:cNvSpPr>
            <a:spLocks noChangeArrowheads="1"/>
          </p:cNvSpPr>
          <p:nvPr/>
        </p:nvSpPr>
        <p:spPr bwMode="auto">
          <a:xfrm>
            <a:off x="6200634" y="5040645"/>
            <a:ext cx="163114" cy="401200"/>
          </a:xfrm>
          <a:prstGeom prst="rect">
            <a:avLst/>
          </a:prstGeom>
          <a:solidFill>
            <a:schemeClr val="accent1"/>
          </a:solidFill>
          <a:ln w="12700">
            <a:solidFill>
              <a:srgbClr val="2254A1"/>
            </a:solidFill>
            <a:miter lim="800000"/>
            <a:headEnd/>
            <a:tailEnd/>
          </a:ln>
        </p:spPr>
        <p:txBody>
          <a:bodyPr wrap="square" lIns="90000" tIns="4680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endParaRPr lang="de-DE" altLang="de-DE" sz="2000" dirty="0">
              <a:solidFill>
                <a:srgbClr val="000000"/>
              </a:solidFill>
            </a:endParaRPr>
          </a:p>
        </p:txBody>
      </p:sp>
      <p:sp>
        <p:nvSpPr>
          <p:cNvPr id="3" name="Textfeld 2">
            <a:extLst>
              <a:ext uri="{FF2B5EF4-FFF2-40B4-BE49-F238E27FC236}">
                <a16:creationId xmlns:a16="http://schemas.microsoft.com/office/drawing/2014/main" xmlns="" id="{64E8F901-F187-4C71-AD15-66E0CC0873C0}"/>
              </a:ext>
            </a:extLst>
          </p:cNvPr>
          <p:cNvSpPr txBox="1"/>
          <p:nvPr/>
        </p:nvSpPr>
        <p:spPr>
          <a:xfrm>
            <a:off x="355679" y="5441845"/>
            <a:ext cx="648072" cy="769441"/>
          </a:xfrm>
          <a:prstGeom prst="rect">
            <a:avLst/>
          </a:prstGeom>
          <a:noFill/>
        </p:spPr>
        <p:txBody>
          <a:bodyPr wrap="square" rtlCol="0">
            <a:spAutoFit/>
          </a:bodyPr>
          <a:lstStyle/>
          <a:p>
            <a:r>
              <a:rPr lang="de-DE" altLang="de-DE" sz="4400" b="1" dirty="0">
                <a:solidFill>
                  <a:srgbClr val="000000"/>
                </a:solidFill>
              </a:rPr>
              <a:t>?</a:t>
            </a:r>
            <a:endParaRPr lang="de-DE" sz="4400" dirty="0"/>
          </a:p>
        </p:txBody>
      </p:sp>
      <p:sp>
        <p:nvSpPr>
          <p:cNvPr id="27" name="Textfeld 26">
            <a:extLst>
              <a:ext uri="{FF2B5EF4-FFF2-40B4-BE49-F238E27FC236}">
                <a16:creationId xmlns:a16="http://schemas.microsoft.com/office/drawing/2014/main" xmlns="" id="{D3C265EC-5B8A-4D9F-B69A-6E4733128FA2}"/>
              </a:ext>
            </a:extLst>
          </p:cNvPr>
          <p:cNvSpPr txBox="1"/>
          <p:nvPr/>
        </p:nvSpPr>
        <p:spPr>
          <a:xfrm>
            <a:off x="7584342" y="5591094"/>
            <a:ext cx="648072" cy="769441"/>
          </a:xfrm>
          <a:prstGeom prst="rect">
            <a:avLst/>
          </a:prstGeom>
          <a:noFill/>
        </p:spPr>
        <p:txBody>
          <a:bodyPr wrap="square" rtlCol="0">
            <a:spAutoFit/>
          </a:bodyPr>
          <a:lstStyle/>
          <a:p>
            <a:r>
              <a:rPr lang="de-DE" altLang="de-DE" sz="4400" b="1" dirty="0">
                <a:solidFill>
                  <a:srgbClr val="000000"/>
                </a:solidFill>
              </a:rPr>
              <a:t>!</a:t>
            </a:r>
            <a:endParaRPr lang="de-DE" sz="4400" dirty="0"/>
          </a:p>
        </p:txBody>
      </p:sp>
    </p:spTree>
    <p:extLst>
      <p:ext uri="{BB962C8B-B14F-4D97-AF65-F5344CB8AC3E}">
        <p14:creationId xmlns:p14="http://schemas.microsoft.com/office/powerpoint/2010/main" val="1071799010"/>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Vorlage Customer Journey Mapping</a:t>
            </a:r>
          </a:p>
        </p:txBody>
      </p:sp>
      <p:sp>
        <p:nvSpPr>
          <p:cNvPr id="8" name="Abgerundetes Rechteck 7"/>
          <p:cNvSpPr/>
          <p:nvPr/>
        </p:nvSpPr>
        <p:spPr bwMode="auto">
          <a:xfrm>
            <a:off x="2239413" y="1538548"/>
            <a:ext cx="2324136" cy="607367"/>
          </a:xfrm>
          <a:prstGeom prst="roundRect">
            <a:avLst/>
          </a:prstGeom>
          <a:solidFill>
            <a:schemeClr val="accent1"/>
          </a:solidFill>
          <a:ln w="12700">
            <a:solidFill>
              <a:srgbClr val="2254A1"/>
            </a:solidFill>
            <a:miter lim="800000"/>
            <a:headEnd/>
            <a:tailEnd/>
          </a:ln>
          <a:extLst/>
        </p:spPr>
        <p:txBody>
          <a:bodyPr wrap="square" lIns="90000" tIns="46800">
            <a:noAutofit/>
          </a:bodyPr>
          <a:lstStyle/>
          <a:p>
            <a:pPr>
              <a:spcAft>
                <a:spcPts val="600"/>
              </a:spcAft>
              <a:buClr>
                <a:srgbClr val="002060"/>
              </a:buClr>
              <a:buSzPct val="120000"/>
            </a:pPr>
            <a:r>
              <a:rPr lang="de-DE" sz="1400" b="1" dirty="0">
                <a:solidFill>
                  <a:srgbClr val="000000"/>
                </a:solidFill>
                <a:latin typeface="Arial" panose="020B0604020202020204" pitchFamily="34" charset="0"/>
              </a:rPr>
              <a:t>Servicebeschreibung:</a:t>
            </a:r>
          </a:p>
        </p:txBody>
      </p:sp>
      <p:sp>
        <p:nvSpPr>
          <p:cNvPr id="9" name="Abgerundetes Rechteck 8"/>
          <p:cNvSpPr/>
          <p:nvPr/>
        </p:nvSpPr>
        <p:spPr bwMode="auto">
          <a:xfrm>
            <a:off x="4627106" y="1522479"/>
            <a:ext cx="4176713" cy="623436"/>
          </a:xfrm>
          <a:prstGeom prst="roundRect">
            <a:avLst/>
          </a:prstGeom>
          <a:solidFill>
            <a:schemeClr val="accent1"/>
          </a:solidFill>
          <a:ln w="12700">
            <a:solidFill>
              <a:srgbClr val="2254A1"/>
            </a:solidFill>
            <a:miter lim="800000"/>
            <a:headEnd/>
            <a:tailEnd/>
          </a:ln>
          <a:extLst/>
        </p:spPr>
        <p:txBody>
          <a:bodyPr wrap="square" lIns="90000" tIns="46800">
            <a:noAutofit/>
          </a:bodyPr>
          <a:lstStyle/>
          <a:p>
            <a:pPr>
              <a:spcAft>
                <a:spcPts val="600"/>
              </a:spcAft>
              <a:buClr>
                <a:srgbClr val="002060"/>
              </a:buClr>
              <a:buSzPct val="120000"/>
            </a:pPr>
            <a:r>
              <a:rPr lang="de-DE" sz="1400" b="1" dirty="0">
                <a:solidFill>
                  <a:srgbClr val="000000"/>
                </a:solidFill>
                <a:latin typeface="Arial" panose="020B0604020202020204" pitchFamily="34" charset="0"/>
              </a:rPr>
              <a:t>Befragte</a:t>
            </a:r>
          </a:p>
        </p:txBody>
      </p:sp>
      <p:sp>
        <p:nvSpPr>
          <p:cNvPr id="10" name="Abgerundetes Rechteck 9"/>
          <p:cNvSpPr/>
          <p:nvPr/>
        </p:nvSpPr>
        <p:spPr bwMode="auto">
          <a:xfrm>
            <a:off x="468313" y="2259974"/>
            <a:ext cx="1707543" cy="1095276"/>
          </a:xfrm>
          <a:prstGeom prst="round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600" b="1" i="0" u="none" strike="noStrike" cap="none" normalizeH="0" baseline="0" dirty="0">
                <a:ln>
                  <a:noFill/>
                </a:ln>
                <a:effectLst/>
                <a:latin typeface="Arial" charset="0"/>
                <a:ea typeface="ヒラギノ角ゴ Pro W3" charset="-128"/>
              </a:rPr>
              <a:t>Touchpoints</a:t>
            </a:r>
            <a:r>
              <a:rPr kumimoji="0" lang="de-DE" sz="1600" b="1" i="0" u="none" strike="noStrike" cap="none" normalizeH="0" dirty="0">
                <a:ln>
                  <a:noFill/>
                </a:ln>
                <a:effectLst/>
                <a:latin typeface="Arial" charset="0"/>
                <a:ea typeface="ヒラギノ角ゴ Pro W3" charset="-128"/>
              </a:rPr>
              <a:t> </a:t>
            </a:r>
          </a:p>
          <a:p>
            <a:pPr marL="0" marR="0" indent="0" algn="l" defTabSz="914400" rtl="0" eaLnBrk="0" fontAlgn="base" latinLnBrk="0" hangingPunct="0">
              <a:lnSpc>
                <a:spcPct val="100000"/>
              </a:lnSpc>
              <a:spcBef>
                <a:spcPct val="0"/>
              </a:spcBef>
              <a:spcAft>
                <a:spcPct val="0"/>
              </a:spcAft>
              <a:buClrTx/>
              <a:buSzTx/>
              <a:buFontTx/>
              <a:buNone/>
              <a:tabLst/>
            </a:pPr>
            <a:r>
              <a:rPr lang="de-DE" sz="1200" baseline="0" dirty="0">
                <a:ea typeface="ヒラギノ角ゴ Pro W3" charset="-128"/>
              </a:rPr>
              <a:t>Mit</a:t>
            </a:r>
            <a:r>
              <a:rPr lang="de-DE" sz="1200" dirty="0">
                <a:ea typeface="ヒラギノ角ゴ Pro W3" charset="-128"/>
              </a:rPr>
              <a:t> welchen Service-Touchpoints kommt der Kunde in Berührung?</a:t>
            </a:r>
            <a:endParaRPr kumimoji="0" lang="de-DE" sz="1200" b="0" i="0" u="none" strike="noStrike" cap="none" normalizeH="0" baseline="0" dirty="0">
              <a:ln>
                <a:noFill/>
              </a:ln>
              <a:effectLst/>
              <a:ea typeface="ヒラギノ角ゴ Pro W3" charset="-128"/>
            </a:endParaRPr>
          </a:p>
        </p:txBody>
      </p:sp>
      <p:sp>
        <p:nvSpPr>
          <p:cNvPr id="11" name="Abgerundetes Rechteck 10"/>
          <p:cNvSpPr/>
          <p:nvPr/>
        </p:nvSpPr>
        <p:spPr bwMode="auto">
          <a:xfrm>
            <a:off x="468313" y="3502582"/>
            <a:ext cx="1707543" cy="966244"/>
          </a:xfrm>
          <a:prstGeom prst="round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r>
              <a:rPr lang="de-DE" sz="1600" b="1" dirty="0">
                <a:ea typeface="ヒラギノ角ゴ Pro W3" charset="-128"/>
              </a:rPr>
              <a:t>Aktionen </a:t>
            </a:r>
          </a:p>
          <a:p>
            <a:pPr eaLnBrk="0" hangingPunct="0"/>
            <a:r>
              <a:rPr lang="de-DE" sz="1200" dirty="0">
                <a:ea typeface="ヒラギノ角ゴ Pro W3" charset="-128"/>
              </a:rPr>
              <a:t>Welche Schritte durchläuft der Kunde?</a:t>
            </a:r>
          </a:p>
        </p:txBody>
      </p:sp>
      <p:sp>
        <p:nvSpPr>
          <p:cNvPr id="12" name="Abgerundetes Rechteck 11"/>
          <p:cNvSpPr/>
          <p:nvPr/>
        </p:nvSpPr>
        <p:spPr bwMode="auto">
          <a:xfrm>
            <a:off x="450395" y="4616158"/>
            <a:ext cx="1725461" cy="1549691"/>
          </a:xfrm>
          <a:prstGeom prst="round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r>
              <a:rPr lang="de-DE" sz="1600" b="1" dirty="0">
                <a:ea typeface="ヒラギノ角ゴ Pro W3" charset="-128"/>
              </a:rPr>
              <a:t>Emotionen </a:t>
            </a:r>
          </a:p>
          <a:p>
            <a:pPr eaLnBrk="0" hangingPunct="0"/>
            <a:r>
              <a:rPr lang="de-DE" sz="1200" dirty="0">
                <a:ea typeface="ヒラギノ角ゴ Pro W3" charset="-128"/>
              </a:rPr>
              <a:t>Wie erlebt der Kunde den </a:t>
            </a:r>
            <a:br>
              <a:rPr lang="de-DE" sz="1200" dirty="0">
                <a:ea typeface="ヒラギノ角ゴ Pro W3" charset="-128"/>
              </a:rPr>
            </a:br>
            <a:r>
              <a:rPr lang="de-DE" sz="1200" dirty="0">
                <a:ea typeface="ヒラギノ角ゴ Pro W3" charset="-128"/>
              </a:rPr>
              <a:t>Service?</a:t>
            </a:r>
          </a:p>
        </p:txBody>
      </p:sp>
      <p:sp>
        <p:nvSpPr>
          <p:cNvPr id="13" name="Richtungspfeil 12"/>
          <p:cNvSpPr/>
          <p:nvPr/>
        </p:nvSpPr>
        <p:spPr bwMode="auto">
          <a:xfrm>
            <a:off x="2239413" y="3500956"/>
            <a:ext cx="6564406" cy="967870"/>
          </a:xfrm>
          <a:prstGeom prst="homePlate">
            <a:avLst/>
          </a:prstGeom>
          <a:solidFill>
            <a:schemeClr val="bg1">
              <a:lumMod val="8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4" name="Abgerundetes Rechteck 13"/>
          <p:cNvSpPr/>
          <p:nvPr/>
        </p:nvSpPr>
        <p:spPr bwMode="auto">
          <a:xfrm>
            <a:off x="2254472" y="2259974"/>
            <a:ext cx="6549347" cy="1095276"/>
          </a:xfrm>
          <a:prstGeom prst="roundRect">
            <a:avLst/>
          </a:prstGeom>
          <a:solidFill>
            <a:schemeClr val="bg1">
              <a:lumMod val="8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cxnSp>
        <p:nvCxnSpPr>
          <p:cNvPr id="16" name="Gerader Verbinder 15"/>
          <p:cNvCxnSpPr>
            <a:cxnSpLocks/>
          </p:cNvCxnSpPr>
          <p:nvPr/>
        </p:nvCxnSpPr>
        <p:spPr bwMode="auto">
          <a:xfrm>
            <a:off x="2462535" y="5077823"/>
            <a:ext cx="417277" cy="673505"/>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r Verbinder 19"/>
          <p:cNvCxnSpPr>
            <a:cxnSpLocks/>
          </p:cNvCxnSpPr>
          <p:nvPr/>
        </p:nvCxnSpPr>
        <p:spPr bwMode="auto">
          <a:xfrm flipV="1">
            <a:off x="3245508" y="5304105"/>
            <a:ext cx="377733" cy="38146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Abgerundetes Rechteck 23"/>
          <p:cNvSpPr/>
          <p:nvPr/>
        </p:nvSpPr>
        <p:spPr bwMode="auto">
          <a:xfrm>
            <a:off x="2668948" y="4626271"/>
            <a:ext cx="720080" cy="512756"/>
          </a:xfrm>
          <a:prstGeom prst="roundRect">
            <a:avLst/>
          </a:prstGeom>
          <a:noFill/>
          <a:ln w="9525"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5" name="Abgerundetes Rechteck 24"/>
          <p:cNvSpPr/>
          <p:nvPr/>
        </p:nvSpPr>
        <p:spPr bwMode="auto">
          <a:xfrm>
            <a:off x="4406752" y="4752448"/>
            <a:ext cx="720080" cy="512756"/>
          </a:xfrm>
          <a:prstGeom prst="roundRect">
            <a:avLst/>
          </a:prstGeom>
          <a:noFill/>
          <a:ln w="9525"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pic>
        <p:nvPicPr>
          <p:cNvPr id="2" name="Grafik 1">
            <a:extLst>
              <a:ext uri="{FF2B5EF4-FFF2-40B4-BE49-F238E27FC236}">
                <a16:creationId xmlns:a16="http://schemas.microsoft.com/office/drawing/2014/main" xmlns="" id="{4361F481-33BC-4674-BA95-F44AB30980F4}"/>
              </a:ext>
            </a:extLst>
          </p:cNvPr>
          <p:cNvPicPr>
            <a:picLocks noChangeAspect="1"/>
          </p:cNvPicPr>
          <p:nvPr/>
        </p:nvPicPr>
        <p:blipFill>
          <a:blip r:embed="rId3"/>
          <a:stretch>
            <a:fillRect/>
          </a:stretch>
        </p:blipFill>
        <p:spPr>
          <a:xfrm>
            <a:off x="4131187" y="5328447"/>
            <a:ext cx="260793" cy="260793"/>
          </a:xfrm>
          <a:prstGeom prst="rect">
            <a:avLst/>
          </a:prstGeom>
        </p:spPr>
      </p:pic>
      <p:cxnSp>
        <p:nvCxnSpPr>
          <p:cNvPr id="19" name="Gerader Verbinder 18">
            <a:extLst>
              <a:ext uri="{FF2B5EF4-FFF2-40B4-BE49-F238E27FC236}">
                <a16:creationId xmlns:a16="http://schemas.microsoft.com/office/drawing/2014/main" xmlns="" id="{ED134CA2-6BD3-4BFF-A1A5-4408C389D4E8}"/>
              </a:ext>
            </a:extLst>
          </p:cNvPr>
          <p:cNvCxnSpPr>
            <a:cxnSpLocks/>
          </p:cNvCxnSpPr>
          <p:nvPr/>
        </p:nvCxnSpPr>
        <p:spPr bwMode="auto">
          <a:xfrm>
            <a:off x="3866092" y="5221697"/>
            <a:ext cx="240823" cy="14943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Abgerundetes Rechteck 24">
            <a:extLst>
              <a:ext uri="{FF2B5EF4-FFF2-40B4-BE49-F238E27FC236}">
                <a16:creationId xmlns:a16="http://schemas.microsoft.com/office/drawing/2014/main" xmlns="" id="{4751DE4A-7575-41D0-8052-65EF6D0BD773}"/>
              </a:ext>
            </a:extLst>
          </p:cNvPr>
          <p:cNvSpPr/>
          <p:nvPr/>
        </p:nvSpPr>
        <p:spPr bwMode="auto">
          <a:xfrm>
            <a:off x="3246968" y="5944455"/>
            <a:ext cx="720080" cy="512756"/>
          </a:xfrm>
          <a:prstGeom prst="roundRect">
            <a:avLst/>
          </a:prstGeom>
          <a:noFill/>
          <a:ln w="9525"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pic>
        <p:nvPicPr>
          <p:cNvPr id="15" name="Grafik 14">
            <a:extLst>
              <a:ext uri="{FF2B5EF4-FFF2-40B4-BE49-F238E27FC236}">
                <a16:creationId xmlns:a16="http://schemas.microsoft.com/office/drawing/2014/main" xmlns="" id="{9BB77D44-0C71-4825-AAC6-4BF961397761}"/>
              </a:ext>
            </a:extLst>
          </p:cNvPr>
          <p:cNvPicPr>
            <a:picLocks noChangeAspect="1"/>
          </p:cNvPicPr>
          <p:nvPr/>
        </p:nvPicPr>
        <p:blipFill>
          <a:blip r:embed="rId4"/>
          <a:stretch>
            <a:fillRect/>
          </a:stretch>
        </p:blipFill>
        <p:spPr>
          <a:xfrm>
            <a:off x="2929115" y="5677365"/>
            <a:ext cx="267090" cy="267090"/>
          </a:xfrm>
          <a:prstGeom prst="rect">
            <a:avLst/>
          </a:prstGeom>
        </p:spPr>
      </p:pic>
      <p:pic>
        <p:nvPicPr>
          <p:cNvPr id="17" name="Grafik 16">
            <a:extLst>
              <a:ext uri="{FF2B5EF4-FFF2-40B4-BE49-F238E27FC236}">
                <a16:creationId xmlns:a16="http://schemas.microsoft.com/office/drawing/2014/main" xmlns="" id="{F2B2A475-7BB2-4B2D-8A15-EE5A4D26D67D}"/>
              </a:ext>
            </a:extLst>
          </p:cNvPr>
          <p:cNvPicPr>
            <a:picLocks noChangeAspect="1"/>
          </p:cNvPicPr>
          <p:nvPr/>
        </p:nvPicPr>
        <p:blipFill>
          <a:blip r:embed="rId5"/>
          <a:stretch>
            <a:fillRect/>
          </a:stretch>
        </p:blipFill>
        <p:spPr>
          <a:xfrm>
            <a:off x="3623241" y="5008826"/>
            <a:ext cx="261982" cy="261982"/>
          </a:xfrm>
          <a:prstGeom prst="rect">
            <a:avLst/>
          </a:prstGeom>
        </p:spPr>
      </p:pic>
      <p:pic>
        <p:nvPicPr>
          <p:cNvPr id="26" name="Grafik 25">
            <a:extLst>
              <a:ext uri="{FF2B5EF4-FFF2-40B4-BE49-F238E27FC236}">
                <a16:creationId xmlns:a16="http://schemas.microsoft.com/office/drawing/2014/main" xmlns="" id="{4E38B8FC-0C5D-4A82-86E6-F62B30F05E9B}"/>
              </a:ext>
            </a:extLst>
          </p:cNvPr>
          <p:cNvPicPr>
            <a:picLocks noChangeAspect="1"/>
          </p:cNvPicPr>
          <p:nvPr/>
        </p:nvPicPr>
        <p:blipFill>
          <a:blip r:embed="rId5"/>
          <a:stretch>
            <a:fillRect/>
          </a:stretch>
        </p:blipFill>
        <p:spPr>
          <a:xfrm>
            <a:off x="2329732" y="4751194"/>
            <a:ext cx="261982" cy="261982"/>
          </a:xfrm>
          <a:prstGeom prst="rect">
            <a:avLst/>
          </a:prstGeom>
        </p:spPr>
      </p:pic>
    </p:spTree>
    <p:extLst>
      <p:ext uri="{BB962C8B-B14F-4D97-AF65-F5344CB8AC3E}">
        <p14:creationId xmlns:p14="http://schemas.microsoft.com/office/powerpoint/2010/main" val="124372979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Antworten über die Customer Journey </a:t>
            </a:r>
            <a:r>
              <a:rPr lang="de-DE" altLang="de-DE" sz="2400" kern="0" dirty="0" err="1">
                <a:solidFill>
                  <a:srgbClr val="000000"/>
                </a:solidFill>
              </a:rPr>
              <a:t>Map</a:t>
            </a:r>
            <a:endParaRPr lang="de-DE" altLang="de-DE" sz="2400" kern="0" dirty="0">
              <a:solidFill>
                <a:srgbClr val="000000"/>
              </a:solidFill>
            </a:endParaRPr>
          </a:p>
        </p:txBody>
      </p:sp>
      <p:sp>
        <p:nvSpPr>
          <p:cNvPr id="7" name="Rectangle 4">
            <a:extLst>
              <a:ext uri="{FF2B5EF4-FFF2-40B4-BE49-F238E27FC236}">
                <a16:creationId xmlns:a16="http://schemas.microsoft.com/office/drawing/2014/main" xmlns="" id="{60D3606E-12D4-45BF-BAF8-C4A5F96C830A}"/>
              </a:ext>
            </a:extLst>
          </p:cNvPr>
          <p:cNvSpPr>
            <a:spLocks noChangeArrowheads="1"/>
          </p:cNvSpPr>
          <p:nvPr/>
        </p:nvSpPr>
        <p:spPr bwMode="auto">
          <a:xfrm>
            <a:off x="450395" y="1412776"/>
            <a:ext cx="7959290" cy="5678478"/>
          </a:xfrm>
          <a:prstGeom prst="rect">
            <a:avLst/>
          </a:prstGeom>
          <a:noFill/>
          <a:ln w="9525">
            <a:noFill/>
            <a:miter lim="800000"/>
            <a:headEnd/>
            <a:tailEnd/>
          </a:ln>
        </p:spPr>
        <p:txBody>
          <a:bodyPr wrap="square" lIns="0" tIns="0">
            <a:spAutoFit/>
          </a:bodyPr>
          <a:lstStyle/>
          <a:p>
            <a:pPr eaLnBrk="0" hangingPunct="0">
              <a:spcAft>
                <a:spcPts val="600"/>
              </a:spcAft>
              <a:buClr>
                <a:srgbClr val="002060"/>
              </a:buClr>
              <a:buSzPct val="120000"/>
            </a:pPr>
            <a:endParaRPr lang="de-DE" sz="2000" dirty="0"/>
          </a:p>
          <a:p>
            <a:pPr marL="342900" indent="-342900" eaLnBrk="0" hangingPunct="0">
              <a:spcAft>
                <a:spcPts val="600"/>
              </a:spcAft>
              <a:buClr>
                <a:srgbClr val="002060"/>
              </a:buClr>
              <a:buSzPct val="120000"/>
              <a:buFont typeface="Wingdings" panose="05000000000000000000" pitchFamily="2" charset="2"/>
              <a:buChar char="§"/>
            </a:pPr>
            <a:r>
              <a:rPr lang="de-DE" sz="2000" dirty="0"/>
              <a:t>Welche Startpunkte und welche Ziele gibt es?</a:t>
            </a:r>
          </a:p>
          <a:p>
            <a:pPr marL="342900" indent="-342900" eaLnBrk="0" hangingPunct="0">
              <a:spcAft>
                <a:spcPts val="600"/>
              </a:spcAft>
              <a:buClr>
                <a:srgbClr val="002060"/>
              </a:buClr>
              <a:buSzPct val="120000"/>
              <a:buFont typeface="Wingdings" panose="05000000000000000000" pitchFamily="2" charset="2"/>
              <a:buChar char="§"/>
            </a:pPr>
            <a:r>
              <a:rPr lang="de-DE" sz="2000" dirty="0"/>
              <a:t>Unterscheiden sich die Startpunkte bzw. Ziele nach Zielgruppen?</a:t>
            </a:r>
          </a:p>
          <a:p>
            <a:pPr marL="342900" indent="-342900" eaLnBrk="0" hangingPunct="0">
              <a:spcAft>
                <a:spcPts val="600"/>
              </a:spcAft>
              <a:buClr>
                <a:srgbClr val="002060"/>
              </a:buClr>
              <a:buSzPct val="120000"/>
              <a:buFont typeface="Wingdings" panose="05000000000000000000" pitchFamily="2" charset="2"/>
              <a:buChar char="§"/>
            </a:pPr>
            <a:r>
              <a:rPr lang="de-DE" sz="2000" dirty="0"/>
              <a:t>Welche Maßnahmen führen zum Startpunkt der Reise?</a:t>
            </a:r>
          </a:p>
          <a:p>
            <a:pPr marL="342900" indent="-342900" eaLnBrk="0" hangingPunct="0">
              <a:spcAft>
                <a:spcPts val="600"/>
              </a:spcAft>
              <a:buClr>
                <a:srgbClr val="002060"/>
              </a:buClr>
              <a:buSzPct val="120000"/>
              <a:buFont typeface="Wingdings" panose="05000000000000000000" pitchFamily="2" charset="2"/>
              <a:buChar char="§"/>
            </a:pPr>
            <a:r>
              <a:rPr lang="de-DE" sz="2000" dirty="0"/>
              <a:t>Wo braucht der Kunde Führung / Unterstützung auf der Reise?</a:t>
            </a:r>
          </a:p>
          <a:p>
            <a:pPr marL="342900" indent="-342900" eaLnBrk="0" hangingPunct="0">
              <a:spcAft>
                <a:spcPts val="600"/>
              </a:spcAft>
              <a:buClr>
                <a:srgbClr val="002060"/>
              </a:buClr>
              <a:buSzPct val="120000"/>
              <a:buFont typeface="Wingdings" panose="05000000000000000000" pitchFamily="2" charset="2"/>
              <a:buChar char="§"/>
            </a:pPr>
            <a:r>
              <a:rPr lang="de-DE" sz="2000" dirty="0"/>
              <a:t>Welche Stationen durchläuft der Kunde und was passiert dort?</a:t>
            </a:r>
          </a:p>
          <a:p>
            <a:pPr marL="342900" indent="-342900" eaLnBrk="0" hangingPunct="0">
              <a:spcAft>
                <a:spcPts val="600"/>
              </a:spcAft>
              <a:buClr>
                <a:srgbClr val="002060"/>
              </a:buClr>
              <a:buSzPct val="120000"/>
              <a:buFont typeface="Wingdings" panose="05000000000000000000" pitchFamily="2" charset="2"/>
              <a:buChar char="§"/>
            </a:pPr>
            <a:r>
              <a:rPr lang="de-DE" sz="2000" dirty="0"/>
              <a:t>Anknüpfungspunkte für die Digitalisierungsstrategie über die CJM?</a:t>
            </a:r>
          </a:p>
          <a:p>
            <a:pPr marL="342900" indent="-342900" eaLnBrk="0" hangingPunct="0">
              <a:spcAft>
                <a:spcPts val="600"/>
              </a:spcAft>
              <a:buClr>
                <a:srgbClr val="002060"/>
              </a:buClr>
              <a:buSzPct val="120000"/>
              <a:buFont typeface="Wingdings" panose="05000000000000000000" pitchFamily="2" charset="2"/>
              <a:buChar char="§"/>
            </a:pPr>
            <a:r>
              <a:rPr lang="de-DE" sz="2000" dirty="0"/>
              <a:t>Was führt zum Kaufentscheid?</a:t>
            </a:r>
          </a:p>
          <a:p>
            <a:pPr marL="342900" indent="-342900" eaLnBrk="0" hangingPunct="0">
              <a:spcAft>
                <a:spcPts val="600"/>
              </a:spcAft>
              <a:buClr>
                <a:srgbClr val="002060"/>
              </a:buClr>
              <a:buSzPct val="120000"/>
              <a:buFont typeface="Wingdings" panose="05000000000000000000" pitchFamily="2" charset="2"/>
              <a:buChar char="§"/>
            </a:pPr>
            <a:r>
              <a:rPr lang="de-DE" sz="2000" dirty="0">
                <a:sym typeface="Wingdings" panose="05000000000000000000" pitchFamily="2" charset="2"/>
              </a:rPr>
              <a:t>Was macht glücklich </a:t>
            </a:r>
            <a:r>
              <a:rPr lang="de-DE" sz="2000">
                <a:sym typeface="Wingdings" panose="05000000000000000000" pitchFamily="2" charset="2"/>
              </a:rPr>
              <a:t>auf der Reise </a:t>
            </a:r>
            <a:r>
              <a:rPr lang="de-DE" sz="2000" dirty="0">
                <a:sym typeface="Wingdings" panose="05000000000000000000" pitchFamily="2" charset="2"/>
              </a:rPr>
              <a:t>und was nicht?</a:t>
            </a:r>
          </a:p>
          <a:p>
            <a:pPr marL="342900" indent="-342900" eaLnBrk="0" hangingPunct="0">
              <a:spcAft>
                <a:spcPts val="600"/>
              </a:spcAft>
              <a:buClr>
                <a:srgbClr val="002060"/>
              </a:buClr>
              <a:buSzPct val="120000"/>
              <a:buFont typeface="Wingdings" panose="05000000000000000000" pitchFamily="2" charset="2"/>
              <a:buChar char="§"/>
            </a:pPr>
            <a:r>
              <a:rPr lang="de-DE" sz="2000" dirty="0">
                <a:sym typeface="Wingdings" panose="05000000000000000000" pitchFamily="2" charset="2"/>
              </a:rPr>
              <a:t>Gibt es Gründe für das Abbrechen der Kundenreise?</a:t>
            </a:r>
          </a:p>
          <a:p>
            <a:pPr marL="342900" indent="-342900" eaLnBrk="0" hangingPunct="0">
              <a:spcAft>
                <a:spcPts val="600"/>
              </a:spcAft>
              <a:buClr>
                <a:srgbClr val="002060"/>
              </a:buClr>
              <a:buSzPct val="120000"/>
              <a:buFont typeface="Wingdings" panose="05000000000000000000" pitchFamily="2" charset="2"/>
              <a:buChar char="§"/>
            </a:pPr>
            <a:r>
              <a:rPr lang="de-DE" sz="2000" dirty="0">
                <a:sym typeface="Wingdings" panose="05000000000000000000" pitchFamily="2" charset="2"/>
              </a:rPr>
              <a:t>Welche Ereignisse beeinflussen die Weiterempfehlungs-bereitschaft des Kunden?</a:t>
            </a:r>
          </a:p>
          <a:p>
            <a:pPr marL="342900" indent="-342900" eaLnBrk="0" hangingPunct="0">
              <a:spcAft>
                <a:spcPts val="600"/>
              </a:spcAft>
              <a:buClr>
                <a:srgbClr val="002060"/>
              </a:buClr>
              <a:buSzPct val="120000"/>
              <a:buFont typeface="Wingdings" panose="05000000000000000000" pitchFamily="2" charset="2"/>
              <a:buChar char="§"/>
            </a:pPr>
            <a:r>
              <a:rPr lang="de-DE" sz="2000" dirty="0">
                <a:sym typeface="Wingdings" panose="05000000000000000000" pitchFamily="2" charset="2"/>
              </a:rPr>
              <a:t>Gibt es ein Zusammenspiel von Kontaktpunkten in der CJM?</a:t>
            </a:r>
          </a:p>
          <a:p>
            <a:pPr marL="342900" indent="-342900" eaLnBrk="0" hangingPunct="0">
              <a:spcAft>
                <a:spcPts val="600"/>
              </a:spcAft>
              <a:buClr>
                <a:srgbClr val="002060"/>
              </a:buClr>
              <a:buSzPct val="120000"/>
              <a:buFont typeface="Wingdings" panose="05000000000000000000" pitchFamily="2" charset="2"/>
              <a:buChar char="§"/>
            </a:pPr>
            <a:endParaRPr lang="de-DE" sz="2000" dirty="0">
              <a:sym typeface="Wingdings" panose="05000000000000000000" pitchFamily="2" charset="2"/>
            </a:endParaRPr>
          </a:p>
          <a:p>
            <a:pPr eaLnBrk="0" hangingPunct="0">
              <a:spcAft>
                <a:spcPts val="600"/>
              </a:spcAft>
              <a:buClr>
                <a:srgbClr val="002060"/>
              </a:buClr>
              <a:buSzPct val="120000"/>
            </a:pPr>
            <a:endParaRPr lang="de-DE" sz="800" dirty="0">
              <a:sym typeface="Wingdings" panose="05000000000000000000" pitchFamily="2" charset="2"/>
            </a:endParaRPr>
          </a:p>
          <a:p>
            <a:pPr eaLnBrk="0" hangingPunct="0">
              <a:spcAft>
                <a:spcPts val="600"/>
              </a:spcAft>
              <a:buClr>
                <a:srgbClr val="002060"/>
              </a:buClr>
              <a:buSzPct val="120000"/>
            </a:pPr>
            <a:endParaRPr lang="de-DE" sz="800" dirty="0">
              <a:sym typeface="Wingdings" panose="05000000000000000000" pitchFamily="2" charset="2"/>
            </a:endParaRPr>
          </a:p>
        </p:txBody>
      </p:sp>
    </p:spTree>
    <p:extLst>
      <p:ext uri="{BB962C8B-B14F-4D97-AF65-F5344CB8AC3E}">
        <p14:creationId xmlns:p14="http://schemas.microsoft.com/office/powerpoint/2010/main" val="2097391069"/>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xmlns="" id="{F72FE104-805B-428E-952A-CD059DB3C049}"/>
              </a:ext>
            </a:extLst>
          </p:cNvPr>
          <p:cNvSpPr>
            <a:spLocks noChangeArrowheads="1"/>
          </p:cNvSpPr>
          <p:nvPr/>
        </p:nvSpPr>
        <p:spPr bwMode="auto">
          <a:xfrm>
            <a:off x="468314" y="3753036"/>
            <a:ext cx="3832804" cy="2376264"/>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no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b="1" dirty="0">
                <a:solidFill>
                  <a:srgbClr val="000000"/>
                </a:solidFill>
              </a:rPr>
              <a:t>Positive Ereignisse*</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Neue Anzeige in Echtzeit</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Sitzplatz</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Pünktlichkeit</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Platz für Kinderwagen</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Verständliche Durchsagen</a:t>
            </a:r>
          </a:p>
          <a:p>
            <a:pPr marL="342900" indent="-342900">
              <a:spcAft>
                <a:spcPts val="600"/>
              </a:spcAft>
              <a:buClr>
                <a:srgbClr val="002060"/>
              </a:buClr>
              <a:buSzPct val="120000"/>
              <a:buFont typeface="Arial" panose="020B0604020202020204" pitchFamily="34" charset="0"/>
              <a:buChar char="•"/>
            </a:pPr>
            <a:endParaRPr lang="de-DE" altLang="de-DE" sz="2000" dirty="0">
              <a:solidFill>
                <a:srgbClr val="000000"/>
              </a:solidFill>
            </a:endParaRPr>
          </a:p>
        </p:txBody>
      </p:sp>
      <p:sp>
        <p:nvSpPr>
          <p:cNvPr id="8" name="Rectangle 4">
            <a:extLst>
              <a:ext uri="{FF2B5EF4-FFF2-40B4-BE49-F238E27FC236}">
                <a16:creationId xmlns:a16="http://schemas.microsoft.com/office/drawing/2014/main" xmlns="" id="{90753723-7351-4FB2-B1AE-C4CC3E82C1DD}"/>
              </a:ext>
            </a:extLst>
          </p:cNvPr>
          <p:cNvSpPr>
            <a:spLocks noChangeArrowheads="1"/>
          </p:cNvSpPr>
          <p:nvPr/>
        </p:nvSpPr>
        <p:spPr bwMode="auto">
          <a:xfrm>
            <a:off x="4968044" y="3753036"/>
            <a:ext cx="3780669" cy="2376264"/>
          </a:xfrm>
          <a:prstGeom prst="rect">
            <a:avLst/>
          </a:prstGeom>
          <a:noFill/>
          <a:ln w="12700">
            <a:solidFill>
              <a:srgbClr val="2254A1"/>
            </a:solidFill>
            <a:miter lim="800000"/>
            <a:headEnd/>
            <a:tailEnd/>
          </a:ln>
          <a:extLst>
            <a:ext uri="{909E8E84-426E-40DD-AFC4-6F175D3DCCD1}">
              <a14:hiddenFill xmlns:a14="http://schemas.microsoft.com/office/drawing/2010/main">
                <a:solidFill>
                  <a:srgbClr val="FFFFFF"/>
                </a:solidFill>
              </a14:hiddenFill>
            </a:ext>
          </a:extLst>
        </p:spPr>
        <p:txBody>
          <a:bodyPr wrap="square" lIns="90000" tIns="46800">
            <a:no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dirty="0">
                <a:solidFill>
                  <a:srgbClr val="000000"/>
                </a:solidFill>
              </a:rPr>
              <a:t>  </a:t>
            </a:r>
            <a:r>
              <a:rPr lang="de-DE" altLang="de-DE" sz="2000" b="1" dirty="0">
                <a:solidFill>
                  <a:srgbClr val="000000"/>
                </a:solidFill>
              </a:rPr>
              <a:t>Negative Ereignisse*</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Fehlender Unterstand</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Verspätungen</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Lärm anderer Fahrgäste</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Sauberkeit, Gerüche</a:t>
            </a:r>
          </a:p>
          <a:p>
            <a:pPr marL="342900" indent="-342900">
              <a:spcAft>
                <a:spcPts val="600"/>
              </a:spcAft>
              <a:buClr>
                <a:srgbClr val="002060"/>
              </a:buClr>
              <a:buSzPct val="120000"/>
              <a:buFont typeface="Arial" panose="020B0604020202020204" pitchFamily="34" charset="0"/>
              <a:buChar char="•"/>
            </a:pPr>
            <a:r>
              <a:rPr lang="de-DE" altLang="de-DE" sz="2000" dirty="0">
                <a:solidFill>
                  <a:srgbClr val="000000"/>
                </a:solidFill>
              </a:rPr>
              <a:t>Unfreundlichkeit Personal</a:t>
            </a:r>
          </a:p>
        </p:txBody>
      </p:sp>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Critical </a:t>
            </a:r>
            <a:r>
              <a:rPr lang="de-DE" altLang="de-DE" sz="2400" kern="0" dirty="0" err="1">
                <a:solidFill>
                  <a:srgbClr val="000000"/>
                </a:solidFill>
              </a:rPr>
              <a:t>Incident</a:t>
            </a:r>
            <a:r>
              <a:rPr lang="de-DE" altLang="de-DE" sz="2400" kern="0" dirty="0">
                <a:solidFill>
                  <a:srgbClr val="000000"/>
                </a:solidFill>
              </a:rPr>
              <a:t> </a:t>
            </a:r>
            <a:r>
              <a:rPr lang="de-DE" altLang="de-DE" sz="2400" kern="0" dirty="0" err="1">
                <a:solidFill>
                  <a:srgbClr val="000000"/>
                </a:solidFill>
              </a:rPr>
              <a:t>Technique</a:t>
            </a:r>
            <a:r>
              <a:rPr lang="de-DE" altLang="de-DE" sz="2400" kern="0" dirty="0">
                <a:solidFill>
                  <a:srgbClr val="000000"/>
                </a:solidFill>
              </a:rPr>
              <a:t> als Erweiterung</a:t>
            </a:r>
          </a:p>
        </p:txBody>
      </p:sp>
      <p:sp>
        <p:nvSpPr>
          <p:cNvPr id="6" name="Legende mit Pfeil nach unten 6">
            <a:extLst>
              <a:ext uri="{FF2B5EF4-FFF2-40B4-BE49-F238E27FC236}">
                <a16:creationId xmlns:a16="http://schemas.microsoft.com/office/drawing/2014/main" xmlns="" id="{2781F465-B025-48C3-9E43-67D697224DD1}"/>
              </a:ext>
            </a:extLst>
          </p:cNvPr>
          <p:cNvSpPr>
            <a:spLocks noChangeArrowheads="1"/>
          </p:cNvSpPr>
          <p:nvPr/>
        </p:nvSpPr>
        <p:spPr bwMode="auto">
          <a:xfrm>
            <a:off x="468313" y="1557339"/>
            <a:ext cx="8280400" cy="2843770"/>
          </a:xfrm>
          <a:prstGeom prst="downArrowCallout">
            <a:avLst>
              <a:gd name="adj1" fmla="val 24994"/>
              <a:gd name="adj2" fmla="val 25004"/>
              <a:gd name="adj3" fmla="val 25000"/>
              <a:gd name="adj4" fmla="val 68884"/>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ctr"/>
            <a:r>
              <a:rPr lang="de-DE" altLang="de-DE" dirty="0"/>
              <a:t>„The </a:t>
            </a:r>
            <a:r>
              <a:rPr lang="en-GB" altLang="de-DE" dirty="0"/>
              <a:t>critical</a:t>
            </a:r>
            <a:r>
              <a:rPr lang="de-DE" altLang="de-DE" dirty="0"/>
              <a:t> </a:t>
            </a:r>
            <a:r>
              <a:rPr lang="en-GB" altLang="de-DE" dirty="0"/>
              <a:t>incident</a:t>
            </a:r>
            <a:r>
              <a:rPr lang="de-DE" altLang="de-DE" dirty="0"/>
              <a:t> </a:t>
            </a:r>
            <a:r>
              <a:rPr lang="en-GB" altLang="de-DE" dirty="0"/>
              <a:t>technique</a:t>
            </a:r>
            <a:r>
              <a:rPr lang="de-DE" altLang="de-DE" dirty="0"/>
              <a:t> </a:t>
            </a:r>
            <a:r>
              <a:rPr lang="en-GB" altLang="de-DE" dirty="0"/>
              <a:t>consists</a:t>
            </a:r>
            <a:r>
              <a:rPr lang="de-DE" altLang="de-DE" dirty="0"/>
              <a:t> </a:t>
            </a:r>
            <a:r>
              <a:rPr lang="en-GB" altLang="de-DE" dirty="0"/>
              <a:t>of</a:t>
            </a:r>
            <a:r>
              <a:rPr lang="de-DE" altLang="de-DE" dirty="0"/>
              <a:t> a </a:t>
            </a:r>
            <a:r>
              <a:rPr lang="en-GB" altLang="de-DE" dirty="0"/>
              <a:t>set</a:t>
            </a:r>
            <a:r>
              <a:rPr lang="de-DE" altLang="de-DE" dirty="0"/>
              <a:t> </a:t>
            </a:r>
            <a:r>
              <a:rPr lang="en-GB" altLang="de-DE" dirty="0"/>
              <a:t>of</a:t>
            </a:r>
            <a:r>
              <a:rPr lang="de-DE" altLang="de-DE" dirty="0"/>
              <a:t> </a:t>
            </a:r>
            <a:r>
              <a:rPr lang="en-GB" altLang="de-DE" dirty="0"/>
              <a:t>procedures</a:t>
            </a:r>
            <a:r>
              <a:rPr lang="de-DE" altLang="de-DE" dirty="0"/>
              <a:t> </a:t>
            </a:r>
            <a:r>
              <a:rPr lang="en-GB" altLang="de-DE" dirty="0"/>
              <a:t>for</a:t>
            </a:r>
            <a:r>
              <a:rPr lang="de-DE" altLang="de-DE" dirty="0"/>
              <a:t> </a:t>
            </a:r>
            <a:r>
              <a:rPr lang="en-GB" altLang="de-DE" dirty="0"/>
              <a:t>collecting</a:t>
            </a:r>
            <a:r>
              <a:rPr lang="de-DE" altLang="de-DE" dirty="0"/>
              <a:t> </a:t>
            </a:r>
            <a:r>
              <a:rPr lang="en-GB" altLang="de-DE" dirty="0"/>
              <a:t>direct</a:t>
            </a:r>
            <a:r>
              <a:rPr lang="de-DE" altLang="de-DE" dirty="0"/>
              <a:t> </a:t>
            </a:r>
            <a:r>
              <a:rPr lang="en-GB" altLang="de-DE" dirty="0"/>
              <a:t>observations</a:t>
            </a:r>
            <a:r>
              <a:rPr lang="de-DE" altLang="de-DE" dirty="0"/>
              <a:t> </a:t>
            </a:r>
            <a:r>
              <a:rPr lang="en-GB" altLang="de-DE" dirty="0"/>
              <a:t>of</a:t>
            </a:r>
            <a:r>
              <a:rPr lang="de-DE" altLang="de-DE" dirty="0"/>
              <a:t> human </a:t>
            </a:r>
            <a:r>
              <a:rPr lang="en-GB" altLang="de-DE" dirty="0"/>
              <a:t>behavior</a:t>
            </a:r>
            <a:r>
              <a:rPr lang="de-DE" altLang="de-DE" dirty="0"/>
              <a:t> in such a </a:t>
            </a:r>
            <a:r>
              <a:rPr lang="en-GB" altLang="de-DE" dirty="0"/>
              <a:t>way</a:t>
            </a:r>
            <a:r>
              <a:rPr lang="de-DE" altLang="de-DE" dirty="0"/>
              <a:t> </a:t>
            </a:r>
            <a:r>
              <a:rPr lang="en-GB" altLang="de-DE" dirty="0"/>
              <a:t>as</a:t>
            </a:r>
            <a:r>
              <a:rPr lang="de-DE" altLang="de-DE" dirty="0"/>
              <a:t> </a:t>
            </a:r>
            <a:r>
              <a:rPr lang="en-GB" altLang="de-DE" dirty="0"/>
              <a:t>to</a:t>
            </a:r>
            <a:r>
              <a:rPr lang="de-DE" altLang="de-DE" dirty="0"/>
              <a:t> </a:t>
            </a:r>
            <a:r>
              <a:rPr lang="en-GB" altLang="de-DE" dirty="0"/>
              <a:t>facilitate</a:t>
            </a:r>
            <a:r>
              <a:rPr lang="de-DE" altLang="de-DE" dirty="0"/>
              <a:t> </a:t>
            </a:r>
            <a:r>
              <a:rPr lang="en-GB" altLang="de-DE" dirty="0"/>
              <a:t>their</a:t>
            </a:r>
            <a:r>
              <a:rPr lang="de-DE" altLang="de-DE" dirty="0"/>
              <a:t> potential </a:t>
            </a:r>
            <a:r>
              <a:rPr lang="en-GB" altLang="de-DE" dirty="0"/>
              <a:t>usefulness</a:t>
            </a:r>
            <a:r>
              <a:rPr lang="de-DE" altLang="de-DE" dirty="0"/>
              <a:t> in </a:t>
            </a:r>
            <a:r>
              <a:rPr lang="en-GB" altLang="de-DE" dirty="0"/>
              <a:t>solving</a:t>
            </a:r>
            <a:r>
              <a:rPr lang="de-DE" altLang="de-DE" dirty="0"/>
              <a:t> </a:t>
            </a:r>
            <a:r>
              <a:rPr lang="en-GB" altLang="de-DE" dirty="0"/>
              <a:t>practical</a:t>
            </a:r>
            <a:r>
              <a:rPr lang="de-DE" altLang="de-DE" dirty="0"/>
              <a:t> </a:t>
            </a:r>
            <a:r>
              <a:rPr lang="en-GB" altLang="de-DE" dirty="0"/>
              <a:t>problems</a:t>
            </a:r>
            <a:r>
              <a:rPr lang="de-DE" altLang="de-DE" dirty="0"/>
              <a:t> and </a:t>
            </a:r>
            <a:r>
              <a:rPr lang="en-GB" altLang="de-DE" dirty="0"/>
              <a:t>developing broad psychological principals.</a:t>
            </a:r>
            <a:r>
              <a:rPr lang="de-DE" altLang="de-DE" dirty="0"/>
              <a:t>“ John C. Flanagan</a:t>
            </a:r>
          </a:p>
        </p:txBody>
      </p:sp>
      <p:sp>
        <p:nvSpPr>
          <p:cNvPr id="2" name="Rechteck 1">
            <a:extLst>
              <a:ext uri="{FF2B5EF4-FFF2-40B4-BE49-F238E27FC236}">
                <a16:creationId xmlns:a16="http://schemas.microsoft.com/office/drawing/2014/main" xmlns="" id="{2882F9E2-597A-4866-B84A-A9545AA9EF8F}"/>
              </a:ext>
            </a:extLst>
          </p:cNvPr>
          <p:cNvSpPr/>
          <p:nvPr/>
        </p:nvSpPr>
        <p:spPr bwMode="auto">
          <a:xfrm>
            <a:off x="448160" y="6237312"/>
            <a:ext cx="5399831"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800" b="0" i="0" u="none" strike="noStrike" cap="none" normalizeH="0" baseline="0" dirty="0">
                <a:ln>
                  <a:noFill/>
                </a:ln>
                <a:solidFill>
                  <a:schemeClr val="tx1"/>
                </a:solidFill>
                <a:effectLst/>
                <a:latin typeface="Arial" charset="0"/>
                <a:ea typeface="ヒラギノ角ゴ Pro W3" charset="-128"/>
              </a:rPr>
              <a:t>* Quelle: Eine Kundenreise im </a:t>
            </a:r>
            <a:r>
              <a:rPr kumimoji="0" lang="de-DE" sz="800" b="0" i="0" u="none" strike="noStrike" cap="none" normalizeH="0" baseline="0" dirty="0" err="1">
                <a:ln>
                  <a:noFill/>
                </a:ln>
                <a:solidFill>
                  <a:schemeClr val="tx1"/>
                </a:solidFill>
                <a:effectLst/>
                <a:latin typeface="Arial" charset="0"/>
                <a:ea typeface="ヒラギノ角ゴ Pro W3" charset="-128"/>
              </a:rPr>
              <a:t>öV</a:t>
            </a:r>
            <a:r>
              <a:rPr kumimoji="0" lang="de-DE" sz="800" b="0" i="0" u="none" strike="noStrike" cap="none" normalizeH="0" baseline="0" dirty="0">
                <a:ln>
                  <a:noFill/>
                </a:ln>
                <a:solidFill>
                  <a:schemeClr val="tx1"/>
                </a:solidFill>
                <a:effectLst/>
                <a:latin typeface="Arial" charset="0"/>
                <a:ea typeface="ヒラギノ角ゴ Pro W3" charset="-128"/>
              </a:rPr>
              <a:t>. Begeisterungs- und Kritikfaktoren, Dr. Alexandra Zaugg, 15.03.2017</a:t>
            </a:r>
          </a:p>
        </p:txBody>
      </p:sp>
    </p:spTree>
    <p:extLst>
      <p:ext uri="{BB962C8B-B14F-4D97-AF65-F5344CB8AC3E}">
        <p14:creationId xmlns:p14="http://schemas.microsoft.com/office/powerpoint/2010/main" val="2527405077"/>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xmlns="" id="{5F2968AF-82D5-484A-9441-0676FD5E5577}"/>
              </a:ext>
            </a:extLst>
          </p:cNvPr>
          <p:cNvSpPr>
            <a:spLocks noChangeArrowheads="1"/>
          </p:cNvSpPr>
          <p:nvPr/>
        </p:nvSpPr>
        <p:spPr bwMode="auto">
          <a:xfrm>
            <a:off x="437644" y="2060848"/>
            <a:ext cx="4782428" cy="4163618"/>
          </a:xfrm>
          <a:prstGeom prst="rect">
            <a:avLst/>
          </a:prstGeom>
          <a:solidFill>
            <a:schemeClr val="accent1"/>
          </a:solidFill>
          <a:ln w="12700">
            <a:solidFill>
              <a:srgbClr val="2254A1"/>
            </a:solidFill>
            <a:miter lim="800000"/>
            <a:headEnd/>
            <a:tailEnd/>
          </a:ln>
        </p:spPr>
        <p:txBody>
          <a:bodyPr wrap="square" lIns="90000" tIns="46800">
            <a:no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b="1" dirty="0">
                <a:solidFill>
                  <a:srgbClr val="000000"/>
                </a:solidFill>
              </a:rPr>
              <a:t>Ziel: </a:t>
            </a:r>
            <a:r>
              <a:rPr lang="de-DE" altLang="de-DE" sz="2000" dirty="0">
                <a:solidFill>
                  <a:srgbClr val="000000"/>
                </a:solidFill>
              </a:rPr>
              <a:t>Aufbau eines flexiblen Mobilitäts-angebots im ländlichen Raum (Kassel)</a:t>
            </a:r>
          </a:p>
          <a:p>
            <a:pPr>
              <a:spcAft>
                <a:spcPts val="600"/>
              </a:spcAft>
              <a:buClr>
                <a:srgbClr val="002060"/>
              </a:buClr>
              <a:buSzPct val="120000"/>
            </a:pPr>
            <a:r>
              <a:rPr lang="de-DE" altLang="de-DE" sz="2000" b="1" dirty="0">
                <a:solidFill>
                  <a:srgbClr val="000000"/>
                </a:solidFill>
              </a:rPr>
              <a:t>So funktioniert es:</a:t>
            </a:r>
          </a:p>
          <a:p>
            <a:pPr>
              <a:spcAft>
                <a:spcPts val="600"/>
              </a:spcAft>
              <a:buClr>
                <a:srgbClr val="002060"/>
              </a:buClr>
              <a:buSzPct val="120000"/>
            </a:pPr>
            <a:r>
              <a:rPr lang="de-DE" altLang="de-DE" sz="2000" dirty="0">
                <a:solidFill>
                  <a:srgbClr val="000000"/>
                </a:solidFill>
              </a:rPr>
              <a:t>Jeder Nutzer kann private Autofahrten anbieten und erhält dafür einen Zuschuss von 30 Cent pro Kilometer mit mindestens einem Fahrgast. Der Fahrgast zahlt durchschnittlich ein bis zwei Euro pro Fahrt. Über eine Software werden private Fahrten in das allgemeine Angebot des NVV integriert und buchbar. </a:t>
            </a:r>
          </a:p>
        </p:txBody>
      </p:sp>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A Journey Through </a:t>
            </a:r>
            <a:r>
              <a:rPr lang="de-DE" altLang="de-DE" sz="2400" kern="0" dirty="0" err="1">
                <a:solidFill>
                  <a:srgbClr val="000000"/>
                </a:solidFill>
              </a:rPr>
              <a:t>the</a:t>
            </a:r>
            <a:r>
              <a:rPr lang="de-DE" altLang="de-DE" sz="2400" kern="0" dirty="0">
                <a:solidFill>
                  <a:srgbClr val="000000"/>
                </a:solidFill>
              </a:rPr>
              <a:t> Looking Glass</a:t>
            </a:r>
          </a:p>
          <a:p>
            <a:pPr>
              <a:spcBef>
                <a:spcPct val="35000"/>
              </a:spcBef>
            </a:pPr>
            <a:r>
              <a:rPr lang="de-DE" altLang="de-DE" sz="2400" kern="0" dirty="0">
                <a:solidFill>
                  <a:srgbClr val="000000"/>
                </a:solidFill>
              </a:rPr>
              <a:t>Beispiel 1: Mobilfalt</a:t>
            </a:r>
          </a:p>
        </p:txBody>
      </p:sp>
      <p:sp>
        <p:nvSpPr>
          <p:cNvPr id="2" name="Träne 1">
            <a:extLst>
              <a:ext uri="{FF2B5EF4-FFF2-40B4-BE49-F238E27FC236}">
                <a16:creationId xmlns:a16="http://schemas.microsoft.com/office/drawing/2014/main" xmlns="" id="{AAA9336D-8978-4208-A114-0376F28F9314}"/>
              </a:ext>
            </a:extLst>
          </p:cNvPr>
          <p:cNvSpPr/>
          <p:nvPr/>
        </p:nvSpPr>
        <p:spPr bwMode="auto">
          <a:xfrm>
            <a:off x="5040052" y="1190228"/>
            <a:ext cx="3475736" cy="2382788"/>
          </a:xfrm>
          <a:prstGeom prst="teardrop">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a:ln>
                  <a:noFill/>
                </a:ln>
                <a:solidFill>
                  <a:schemeClr val="tx1"/>
                </a:solidFill>
                <a:effectLst/>
                <a:latin typeface="Arial" charset="0"/>
                <a:ea typeface="ヒラギノ角ゴ Pro W3" charset="-128"/>
              </a:rPr>
              <a:t>Touchpoints = Ausgangspunkt der digitalen Transformation</a:t>
            </a:r>
          </a:p>
        </p:txBody>
      </p:sp>
      <p:sp>
        <p:nvSpPr>
          <p:cNvPr id="10" name="Rechteck: abgerundete Ecken 9">
            <a:extLst>
              <a:ext uri="{FF2B5EF4-FFF2-40B4-BE49-F238E27FC236}">
                <a16:creationId xmlns:a16="http://schemas.microsoft.com/office/drawing/2014/main" xmlns="" id="{DE7E899A-D2EB-4CA3-8A07-DDF334863357}"/>
              </a:ext>
            </a:extLst>
          </p:cNvPr>
          <p:cNvSpPr/>
          <p:nvPr/>
        </p:nvSpPr>
        <p:spPr bwMode="auto">
          <a:xfrm>
            <a:off x="6687941" y="5157192"/>
            <a:ext cx="1836204" cy="792088"/>
          </a:xfrm>
          <a:prstGeom prst="roundRect">
            <a:avLst/>
          </a:prstGeom>
          <a:solidFill>
            <a:srgbClr val="FFFF99"/>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1" name="Flussdiagramm: Verbinder 10">
            <a:extLst>
              <a:ext uri="{FF2B5EF4-FFF2-40B4-BE49-F238E27FC236}">
                <a16:creationId xmlns:a16="http://schemas.microsoft.com/office/drawing/2014/main" xmlns="" id="{080B4D14-0D0F-4709-9DA0-3EFD986CC971}"/>
              </a:ext>
            </a:extLst>
          </p:cNvPr>
          <p:cNvSpPr/>
          <p:nvPr/>
        </p:nvSpPr>
        <p:spPr bwMode="auto">
          <a:xfrm>
            <a:off x="6973327" y="5800528"/>
            <a:ext cx="432048" cy="419202"/>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3" name="Flussdiagramm: Verbinder 12">
            <a:extLst>
              <a:ext uri="{FF2B5EF4-FFF2-40B4-BE49-F238E27FC236}">
                <a16:creationId xmlns:a16="http://schemas.microsoft.com/office/drawing/2014/main" xmlns="" id="{B58C49A8-A326-412C-B89C-EF0207F19FBD}"/>
              </a:ext>
            </a:extLst>
          </p:cNvPr>
          <p:cNvSpPr/>
          <p:nvPr/>
        </p:nvSpPr>
        <p:spPr bwMode="auto">
          <a:xfrm>
            <a:off x="7894545" y="5800528"/>
            <a:ext cx="432048" cy="419202"/>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2" name="Flussdiagramm: Alternativer Prozess 11">
            <a:extLst>
              <a:ext uri="{FF2B5EF4-FFF2-40B4-BE49-F238E27FC236}">
                <a16:creationId xmlns:a16="http://schemas.microsoft.com/office/drawing/2014/main" xmlns="" id="{49B6981D-93E6-4575-9181-38395836327A}"/>
              </a:ext>
            </a:extLst>
          </p:cNvPr>
          <p:cNvSpPr/>
          <p:nvPr/>
        </p:nvSpPr>
        <p:spPr bwMode="auto">
          <a:xfrm>
            <a:off x="6827988"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5" name="Flussdiagramm: Alternativer Prozess 14">
            <a:extLst>
              <a:ext uri="{FF2B5EF4-FFF2-40B4-BE49-F238E27FC236}">
                <a16:creationId xmlns:a16="http://schemas.microsoft.com/office/drawing/2014/main" xmlns="" id="{4E910097-57B1-48A3-938D-4E82346740A9}"/>
              </a:ext>
            </a:extLst>
          </p:cNvPr>
          <p:cNvSpPr/>
          <p:nvPr/>
        </p:nvSpPr>
        <p:spPr bwMode="auto">
          <a:xfrm>
            <a:off x="7717302" y="55532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7" name="Flussdiagramm: Alternativer Prozess 16">
            <a:extLst>
              <a:ext uri="{FF2B5EF4-FFF2-40B4-BE49-F238E27FC236}">
                <a16:creationId xmlns:a16="http://schemas.microsoft.com/office/drawing/2014/main" xmlns="" id="{D397CEEE-CCC3-4EFF-B955-CBD403C26DAF}"/>
              </a:ext>
            </a:extLst>
          </p:cNvPr>
          <p:cNvSpPr/>
          <p:nvPr/>
        </p:nvSpPr>
        <p:spPr bwMode="auto">
          <a:xfrm>
            <a:off x="7278127"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8" name="Flussdiagramm: Alternativer Prozess 17">
            <a:extLst>
              <a:ext uri="{FF2B5EF4-FFF2-40B4-BE49-F238E27FC236}">
                <a16:creationId xmlns:a16="http://schemas.microsoft.com/office/drawing/2014/main" xmlns="" id="{403FDD51-1778-4849-A0F2-56512B84E0F6}"/>
              </a:ext>
            </a:extLst>
          </p:cNvPr>
          <p:cNvSpPr/>
          <p:nvPr/>
        </p:nvSpPr>
        <p:spPr bwMode="auto">
          <a:xfrm>
            <a:off x="7717302"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9" name="Flussdiagramm: Alternativer Prozess 18">
            <a:extLst>
              <a:ext uri="{FF2B5EF4-FFF2-40B4-BE49-F238E27FC236}">
                <a16:creationId xmlns:a16="http://schemas.microsoft.com/office/drawing/2014/main" xmlns="" id="{F3B3F6A1-2D4E-44D1-ABD9-7C7ED143BCD2}"/>
              </a:ext>
            </a:extLst>
          </p:cNvPr>
          <p:cNvSpPr/>
          <p:nvPr/>
        </p:nvSpPr>
        <p:spPr bwMode="auto">
          <a:xfrm>
            <a:off x="8110569" y="5262836"/>
            <a:ext cx="290678" cy="5064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1" name="Flussdiagramm: Alternativer Prozess 20">
            <a:extLst>
              <a:ext uri="{FF2B5EF4-FFF2-40B4-BE49-F238E27FC236}">
                <a16:creationId xmlns:a16="http://schemas.microsoft.com/office/drawing/2014/main" xmlns="" id="{52D6E79F-240B-451B-9A10-71F731C99B5B}"/>
              </a:ext>
            </a:extLst>
          </p:cNvPr>
          <p:cNvSpPr/>
          <p:nvPr/>
        </p:nvSpPr>
        <p:spPr bwMode="auto">
          <a:xfrm>
            <a:off x="7282247" y="5541024"/>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2" name="Flussdiagramm: Alternativer Prozess 21">
            <a:extLst>
              <a:ext uri="{FF2B5EF4-FFF2-40B4-BE49-F238E27FC236}">
                <a16:creationId xmlns:a16="http://schemas.microsoft.com/office/drawing/2014/main" xmlns="" id="{C75E4766-5377-4E1C-B16E-01F7462A6A3C}"/>
              </a:ext>
            </a:extLst>
          </p:cNvPr>
          <p:cNvSpPr/>
          <p:nvPr/>
        </p:nvSpPr>
        <p:spPr bwMode="auto">
          <a:xfrm>
            <a:off x="6827988" y="55532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4" name="Flussdiagramm: Prozess 13">
            <a:extLst>
              <a:ext uri="{FF2B5EF4-FFF2-40B4-BE49-F238E27FC236}">
                <a16:creationId xmlns:a16="http://schemas.microsoft.com/office/drawing/2014/main" xmlns="" id="{01E61915-E37D-4B0E-8A3C-514D5CB28973}"/>
              </a:ext>
            </a:extLst>
          </p:cNvPr>
          <p:cNvSpPr/>
          <p:nvPr/>
        </p:nvSpPr>
        <p:spPr bwMode="auto">
          <a:xfrm>
            <a:off x="5544108" y="4577936"/>
            <a:ext cx="1636948" cy="382648"/>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3" name="Trapezoid 22">
            <a:extLst>
              <a:ext uri="{FF2B5EF4-FFF2-40B4-BE49-F238E27FC236}">
                <a16:creationId xmlns:a16="http://schemas.microsoft.com/office/drawing/2014/main" xmlns="" id="{568201D5-92BE-48D7-BB65-F6C3E497170C}"/>
              </a:ext>
            </a:extLst>
          </p:cNvPr>
          <p:cNvSpPr/>
          <p:nvPr/>
        </p:nvSpPr>
        <p:spPr bwMode="auto">
          <a:xfrm>
            <a:off x="5715833" y="4240504"/>
            <a:ext cx="1293498" cy="336248"/>
          </a:xfrm>
          <a:prstGeom prst="trapezoid">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5" name="Flussdiagramm: Verbinder 24">
            <a:extLst>
              <a:ext uri="{FF2B5EF4-FFF2-40B4-BE49-F238E27FC236}">
                <a16:creationId xmlns:a16="http://schemas.microsoft.com/office/drawing/2014/main" xmlns="" id="{E9E4BF96-B395-460B-A82D-AEF2F01BB8A7}"/>
              </a:ext>
            </a:extLst>
          </p:cNvPr>
          <p:cNvSpPr/>
          <p:nvPr/>
        </p:nvSpPr>
        <p:spPr bwMode="auto">
          <a:xfrm>
            <a:off x="5823845" y="4825038"/>
            <a:ext cx="324036" cy="332154"/>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6" name="Flussdiagramm: Verbinder 25">
            <a:extLst>
              <a:ext uri="{FF2B5EF4-FFF2-40B4-BE49-F238E27FC236}">
                <a16:creationId xmlns:a16="http://schemas.microsoft.com/office/drawing/2014/main" xmlns="" id="{ACE2F62C-443A-41C2-9325-1579820B80BD}"/>
              </a:ext>
            </a:extLst>
          </p:cNvPr>
          <p:cNvSpPr/>
          <p:nvPr/>
        </p:nvSpPr>
        <p:spPr bwMode="auto">
          <a:xfrm>
            <a:off x="6489727" y="4825038"/>
            <a:ext cx="324036" cy="332154"/>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7" name="Flussdiagramm: Verbinder 26">
            <a:extLst>
              <a:ext uri="{FF2B5EF4-FFF2-40B4-BE49-F238E27FC236}">
                <a16:creationId xmlns:a16="http://schemas.microsoft.com/office/drawing/2014/main" xmlns="" id="{F484CB00-3723-45A0-85A0-FE45F65330C1}"/>
              </a:ext>
            </a:extLst>
          </p:cNvPr>
          <p:cNvSpPr/>
          <p:nvPr/>
        </p:nvSpPr>
        <p:spPr bwMode="auto">
          <a:xfrm>
            <a:off x="5885529" y="4299721"/>
            <a:ext cx="270030" cy="267844"/>
          </a:xfrm>
          <a:prstGeom prst="flowChartConnector">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8" name="Flussdiagramm: Verbinder 27">
            <a:extLst>
              <a:ext uri="{FF2B5EF4-FFF2-40B4-BE49-F238E27FC236}">
                <a16:creationId xmlns:a16="http://schemas.microsoft.com/office/drawing/2014/main" xmlns="" id="{6A10D79F-1F26-4D1C-88DE-58E89D1E2D20}"/>
              </a:ext>
            </a:extLst>
          </p:cNvPr>
          <p:cNvSpPr/>
          <p:nvPr/>
        </p:nvSpPr>
        <p:spPr bwMode="auto">
          <a:xfrm>
            <a:off x="6447430" y="4285018"/>
            <a:ext cx="270030" cy="267844"/>
          </a:xfrm>
          <a:prstGeom prst="flowChartConnector">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4" name="Flussdiagramm: Verbinder 23">
            <a:extLst>
              <a:ext uri="{FF2B5EF4-FFF2-40B4-BE49-F238E27FC236}">
                <a16:creationId xmlns:a16="http://schemas.microsoft.com/office/drawing/2014/main" xmlns="" id="{53671CCC-F505-43A8-B63A-566954F5134C}"/>
              </a:ext>
            </a:extLst>
          </p:cNvPr>
          <p:cNvSpPr/>
          <p:nvPr/>
        </p:nvSpPr>
        <p:spPr bwMode="auto">
          <a:xfrm>
            <a:off x="6066158" y="4350230"/>
            <a:ext cx="45719" cy="122886"/>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0" name="Flussdiagramm: Verbinder 29">
            <a:extLst>
              <a:ext uri="{FF2B5EF4-FFF2-40B4-BE49-F238E27FC236}">
                <a16:creationId xmlns:a16="http://schemas.microsoft.com/office/drawing/2014/main" xmlns="" id="{211B0A4E-C886-4839-BC6C-8DA03E31259E}"/>
              </a:ext>
            </a:extLst>
          </p:cNvPr>
          <p:cNvSpPr/>
          <p:nvPr/>
        </p:nvSpPr>
        <p:spPr bwMode="auto">
          <a:xfrm>
            <a:off x="6642222" y="4329100"/>
            <a:ext cx="45719" cy="122886"/>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4" name="Bogen 33">
            <a:extLst>
              <a:ext uri="{FF2B5EF4-FFF2-40B4-BE49-F238E27FC236}">
                <a16:creationId xmlns:a16="http://schemas.microsoft.com/office/drawing/2014/main" xmlns="" id="{AB160D42-CCAC-42BF-B327-64F399380F1F}"/>
              </a:ext>
            </a:extLst>
          </p:cNvPr>
          <p:cNvSpPr/>
          <p:nvPr/>
        </p:nvSpPr>
        <p:spPr bwMode="auto">
          <a:xfrm flipH="1" flipV="1">
            <a:off x="5989697" y="4316382"/>
            <a:ext cx="134753" cy="20511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6" name="Bogen 35">
            <a:extLst>
              <a:ext uri="{FF2B5EF4-FFF2-40B4-BE49-F238E27FC236}">
                <a16:creationId xmlns:a16="http://schemas.microsoft.com/office/drawing/2014/main" xmlns="" id="{F2DF1CCA-E430-48AA-B017-2D49E3EA938A}"/>
              </a:ext>
            </a:extLst>
          </p:cNvPr>
          <p:cNvSpPr/>
          <p:nvPr/>
        </p:nvSpPr>
        <p:spPr bwMode="auto">
          <a:xfrm flipH="1" flipV="1">
            <a:off x="6553188" y="4329100"/>
            <a:ext cx="134753" cy="20511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5" name="Additionszeichen 34">
            <a:extLst>
              <a:ext uri="{FF2B5EF4-FFF2-40B4-BE49-F238E27FC236}">
                <a16:creationId xmlns:a16="http://schemas.microsoft.com/office/drawing/2014/main" xmlns="" id="{081632B5-6A4B-4E26-9427-AE3851C23903}"/>
              </a:ext>
            </a:extLst>
          </p:cNvPr>
          <p:cNvSpPr/>
          <p:nvPr/>
        </p:nvSpPr>
        <p:spPr bwMode="auto">
          <a:xfrm>
            <a:off x="7392174" y="4332265"/>
            <a:ext cx="697508" cy="748564"/>
          </a:xfrm>
          <a:prstGeom prst="mathPlu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9" name="Flussdiagramm: Verbinder 38">
            <a:extLst>
              <a:ext uri="{FF2B5EF4-FFF2-40B4-BE49-F238E27FC236}">
                <a16:creationId xmlns:a16="http://schemas.microsoft.com/office/drawing/2014/main" xmlns="" id="{4DC7BEA3-BE63-47E6-85E4-20D1C2DD3EE6}"/>
              </a:ext>
            </a:extLst>
          </p:cNvPr>
          <p:cNvSpPr/>
          <p:nvPr/>
        </p:nvSpPr>
        <p:spPr bwMode="auto">
          <a:xfrm>
            <a:off x="8110195" y="5332220"/>
            <a:ext cx="270030" cy="267844"/>
          </a:xfrm>
          <a:prstGeom prst="flowChartConnector">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40" name="Flussdiagramm: Verbinder 39">
            <a:extLst>
              <a:ext uri="{FF2B5EF4-FFF2-40B4-BE49-F238E27FC236}">
                <a16:creationId xmlns:a16="http://schemas.microsoft.com/office/drawing/2014/main" xmlns="" id="{F09ECCB8-1EA2-4003-AFB1-EC0EE907D88E}"/>
              </a:ext>
            </a:extLst>
          </p:cNvPr>
          <p:cNvSpPr/>
          <p:nvPr/>
        </p:nvSpPr>
        <p:spPr bwMode="auto">
          <a:xfrm>
            <a:off x="8304987" y="5376302"/>
            <a:ext cx="45719" cy="122886"/>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41" name="Bogen 40">
            <a:extLst>
              <a:ext uri="{FF2B5EF4-FFF2-40B4-BE49-F238E27FC236}">
                <a16:creationId xmlns:a16="http://schemas.microsoft.com/office/drawing/2014/main" xmlns="" id="{B835CD4A-1FFA-46B9-9E6D-26D70B9D581B}"/>
              </a:ext>
            </a:extLst>
          </p:cNvPr>
          <p:cNvSpPr/>
          <p:nvPr/>
        </p:nvSpPr>
        <p:spPr bwMode="auto">
          <a:xfrm flipH="1" flipV="1">
            <a:off x="8215953" y="5376302"/>
            <a:ext cx="134753" cy="20511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Tree>
    <p:extLst>
      <p:ext uri="{BB962C8B-B14F-4D97-AF65-F5344CB8AC3E}">
        <p14:creationId xmlns:p14="http://schemas.microsoft.com/office/powerpoint/2010/main" val="864523384"/>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xmlns="" id="{5F2968AF-82D5-484A-9441-0676FD5E5577}"/>
              </a:ext>
            </a:extLst>
          </p:cNvPr>
          <p:cNvSpPr>
            <a:spLocks noChangeArrowheads="1"/>
          </p:cNvSpPr>
          <p:nvPr/>
        </p:nvSpPr>
        <p:spPr bwMode="auto">
          <a:xfrm>
            <a:off x="437644" y="2060848"/>
            <a:ext cx="4782428" cy="4163618"/>
          </a:xfrm>
          <a:prstGeom prst="rect">
            <a:avLst/>
          </a:prstGeom>
          <a:solidFill>
            <a:schemeClr val="accent1"/>
          </a:solidFill>
          <a:ln w="12700">
            <a:solidFill>
              <a:srgbClr val="2254A1"/>
            </a:solidFill>
            <a:miter lim="800000"/>
            <a:headEnd/>
            <a:tailEnd/>
          </a:ln>
        </p:spPr>
        <p:txBody>
          <a:bodyPr wrap="square" lIns="90000" tIns="46800">
            <a:no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spcAft>
                <a:spcPts val="600"/>
              </a:spcAft>
              <a:buClr>
                <a:srgbClr val="002060"/>
              </a:buClr>
              <a:buSzPct val="120000"/>
            </a:pPr>
            <a:r>
              <a:rPr lang="de-DE" altLang="de-DE" sz="2000" b="1" dirty="0">
                <a:solidFill>
                  <a:srgbClr val="000000"/>
                </a:solidFill>
              </a:rPr>
              <a:t>Ziel: </a:t>
            </a:r>
            <a:r>
              <a:rPr lang="de-DE" altLang="de-DE" sz="2000" dirty="0">
                <a:solidFill>
                  <a:srgbClr val="000000"/>
                </a:solidFill>
              </a:rPr>
              <a:t>Mobilität ohne Fahrplan und feste Routen</a:t>
            </a:r>
          </a:p>
          <a:p>
            <a:pPr>
              <a:spcAft>
                <a:spcPts val="600"/>
              </a:spcAft>
              <a:buClr>
                <a:srgbClr val="002060"/>
              </a:buClr>
              <a:buSzPct val="120000"/>
            </a:pPr>
            <a:r>
              <a:rPr lang="de-DE" altLang="de-DE" sz="2000" b="1" dirty="0">
                <a:solidFill>
                  <a:srgbClr val="000000"/>
                </a:solidFill>
              </a:rPr>
              <a:t>Produkt:</a:t>
            </a:r>
          </a:p>
          <a:p>
            <a:pPr>
              <a:spcAft>
                <a:spcPts val="600"/>
              </a:spcAft>
              <a:buClr>
                <a:srgbClr val="002060"/>
              </a:buClr>
              <a:buSzPct val="120000"/>
            </a:pPr>
            <a:r>
              <a:rPr lang="de-DE" altLang="de-DE" sz="2000" dirty="0" err="1">
                <a:solidFill>
                  <a:srgbClr val="000000"/>
                </a:solidFill>
              </a:rPr>
              <a:t>Freyunger</a:t>
            </a:r>
            <a:r>
              <a:rPr lang="de-DE" altLang="de-DE" sz="2000" dirty="0">
                <a:solidFill>
                  <a:srgbClr val="000000"/>
                </a:solidFill>
              </a:rPr>
              <a:t> Bürger können mit der App feststellen, ob weitere Personen zu einem bestimmten Zeitpunkt die gleiche Fahrstrecke zurücklegen wollen. Ein Fahrzeug holt die Personen dann von zuhause ab und bringt sie an den gewünschten Zielort. Die App errechnet auch gleich den von der Anzahl der Mitfahrer abhängigen Preis für die Fahrt. </a:t>
            </a:r>
          </a:p>
        </p:txBody>
      </p:sp>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A Journey Through </a:t>
            </a:r>
            <a:r>
              <a:rPr lang="de-DE" altLang="de-DE" sz="2400" kern="0" dirty="0" err="1">
                <a:solidFill>
                  <a:srgbClr val="000000"/>
                </a:solidFill>
              </a:rPr>
              <a:t>the</a:t>
            </a:r>
            <a:r>
              <a:rPr lang="de-DE" altLang="de-DE" sz="2400" kern="0" dirty="0">
                <a:solidFill>
                  <a:srgbClr val="000000"/>
                </a:solidFill>
              </a:rPr>
              <a:t> Looking Glass</a:t>
            </a:r>
          </a:p>
          <a:p>
            <a:pPr>
              <a:spcBef>
                <a:spcPct val="35000"/>
              </a:spcBef>
            </a:pPr>
            <a:r>
              <a:rPr lang="de-DE" altLang="de-DE" sz="2400" kern="0" dirty="0">
                <a:solidFill>
                  <a:srgbClr val="000000"/>
                </a:solidFill>
              </a:rPr>
              <a:t>Beispiel 2: On-Demand-ÖPNV</a:t>
            </a:r>
          </a:p>
        </p:txBody>
      </p:sp>
      <p:sp>
        <p:nvSpPr>
          <p:cNvPr id="2" name="Träne 1">
            <a:extLst>
              <a:ext uri="{FF2B5EF4-FFF2-40B4-BE49-F238E27FC236}">
                <a16:creationId xmlns:a16="http://schemas.microsoft.com/office/drawing/2014/main" xmlns="" id="{AAA9336D-8978-4208-A114-0376F28F9314}"/>
              </a:ext>
            </a:extLst>
          </p:cNvPr>
          <p:cNvSpPr/>
          <p:nvPr/>
        </p:nvSpPr>
        <p:spPr bwMode="auto">
          <a:xfrm>
            <a:off x="5040052" y="1190228"/>
            <a:ext cx="3475736" cy="2382788"/>
          </a:xfrm>
          <a:prstGeom prst="teardrop">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a:ln>
                  <a:noFill/>
                </a:ln>
                <a:solidFill>
                  <a:schemeClr val="tx1"/>
                </a:solidFill>
                <a:effectLst/>
                <a:latin typeface="Arial" charset="0"/>
                <a:ea typeface="ヒラギノ角ゴ Pro W3" charset="-128"/>
              </a:rPr>
              <a:t>Touchpoints = Ausgangspunkt der digitalen Transformation</a:t>
            </a:r>
          </a:p>
        </p:txBody>
      </p:sp>
      <p:sp>
        <p:nvSpPr>
          <p:cNvPr id="10" name="Rechteck: abgerundete Ecken 9">
            <a:extLst>
              <a:ext uri="{FF2B5EF4-FFF2-40B4-BE49-F238E27FC236}">
                <a16:creationId xmlns:a16="http://schemas.microsoft.com/office/drawing/2014/main" xmlns="" id="{DE7E899A-D2EB-4CA3-8A07-DDF334863357}"/>
              </a:ext>
            </a:extLst>
          </p:cNvPr>
          <p:cNvSpPr/>
          <p:nvPr/>
        </p:nvSpPr>
        <p:spPr bwMode="auto">
          <a:xfrm>
            <a:off x="6687941" y="5157192"/>
            <a:ext cx="1836204" cy="792088"/>
          </a:xfrm>
          <a:prstGeom prst="roundRect">
            <a:avLst/>
          </a:prstGeom>
          <a:solidFill>
            <a:srgbClr val="FFFF99"/>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1" name="Flussdiagramm: Verbinder 10">
            <a:extLst>
              <a:ext uri="{FF2B5EF4-FFF2-40B4-BE49-F238E27FC236}">
                <a16:creationId xmlns:a16="http://schemas.microsoft.com/office/drawing/2014/main" xmlns="" id="{080B4D14-0D0F-4709-9DA0-3EFD986CC971}"/>
              </a:ext>
            </a:extLst>
          </p:cNvPr>
          <p:cNvSpPr/>
          <p:nvPr/>
        </p:nvSpPr>
        <p:spPr bwMode="auto">
          <a:xfrm>
            <a:off x="6973327" y="5800528"/>
            <a:ext cx="432048" cy="419202"/>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3" name="Flussdiagramm: Verbinder 12">
            <a:extLst>
              <a:ext uri="{FF2B5EF4-FFF2-40B4-BE49-F238E27FC236}">
                <a16:creationId xmlns:a16="http://schemas.microsoft.com/office/drawing/2014/main" xmlns="" id="{B58C49A8-A326-412C-B89C-EF0207F19FBD}"/>
              </a:ext>
            </a:extLst>
          </p:cNvPr>
          <p:cNvSpPr/>
          <p:nvPr/>
        </p:nvSpPr>
        <p:spPr bwMode="auto">
          <a:xfrm>
            <a:off x="7894545" y="5800528"/>
            <a:ext cx="432048" cy="419202"/>
          </a:xfrm>
          <a:prstGeom prst="flowChartConnector">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2" name="Flussdiagramm: Alternativer Prozess 11">
            <a:extLst>
              <a:ext uri="{FF2B5EF4-FFF2-40B4-BE49-F238E27FC236}">
                <a16:creationId xmlns:a16="http://schemas.microsoft.com/office/drawing/2014/main" xmlns="" id="{49B6981D-93E6-4575-9181-38395836327A}"/>
              </a:ext>
            </a:extLst>
          </p:cNvPr>
          <p:cNvSpPr/>
          <p:nvPr/>
        </p:nvSpPr>
        <p:spPr bwMode="auto">
          <a:xfrm>
            <a:off x="6827988"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5" name="Flussdiagramm: Alternativer Prozess 14">
            <a:extLst>
              <a:ext uri="{FF2B5EF4-FFF2-40B4-BE49-F238E27FC236}">
                <a16:creationId xmlns:a16="http://schemas.microsoft.com/office/drawing/2014/main" xmlns="" id="{4E910097-57B1-48A3-938D-4E82346740A9}"/>
              </a:ext>
            </a:extLst>
          </p:cNvPr>
          <p:cNvSpPr/>
          <p:nvPr/>
        </p:nvSpPr>
        <p:spPr bwMode="auto">
          <a:xfrm>
            <a:off x="7717302" y="55532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7" name="Flussdiagramm: Alternativer Prozess 16">
            <a:extLst>
              <a:ext uri="{FF2B5EF4-FFF2-40B4-BE49-F238E27FC236}">
                <a16:creationId xmlns:a16="http://schemas.microsoft.com/office/drawing/2014/main" xmlns="" id="{D397CEEE-CCC3-4EFF-B955-CBD403C26DAF}"/>
              </a:ext>
            </a:extLst>
          </p:cNvPr>
          <p:cNvSpPr/>
          <p:nvPr/>
        </p:nvSpPr>
        <p:spPr bwMode="auto">
          <a:xfrm>
            <a:off x="7278127"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8" name="Flussdiagramm: Alternativer Prozess 17">
            <a:extLst>
              <a:ext uri="{FF2B5EF4-FFF2-40B4-BE49-F238E27FC236}">
                <a16:creationId xmlns:a16="http://schemas.microsoft.com/office/drawing/2014/main" xmlns="" id="{403FDD51-1778-4849-A0F2-56512B84E0F6}"/>
              </a:ext>
            </a:extLst>
          </p:cNvPr>
          <p:cNvSpPr/>
          <p:nvPr/>
        </p:nvSpPr>
        <p:spPr bwMode="auto">
          <a:xfrm>
            <a:off x="7717302" y="52628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19" name="Flussdiagramm: Alternativer Prozess 18">
            <a:extLst>
              <a:ext uri="{FF2B5EF4-FFF2-40B4-BE49-F238E27FC236}">
                <a16:creationId xmlns:a16="http://schemas.microsoft.com/office/drawing/2014/main" xmlns="" id="{F3B3F6A1-2D4E-44D1-ABD9-7C7ED143BCD2}"/>
              </a:ext>
            </a:extLst>
          </p:cNvPr>
          <p:cNvSpPr/>
          <p:nvPr/>
        </p:nvSpPr>
        <p:spPr bwMode="auto">
          <a:xfrm>
            <a:off x="8110569" y="5262836"/>
            <a:ext cx="290678" cy="5064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1" name="Flussdiagramm: Alternativer Prozess 20">
            <a:extLst>
              <a:ext uri="{FF2B5EF4-FFF2-40B4-BE49-F238E27FC236}">
                <a16:creationId xmlns:a16="http://schemas.microsoft.com/office/drawing/2014/main" xmlns="" id="{52D6E79F-240B-451B-9A10-71F731C99B5B}"/>
              </a:ext>
            </a:extLst>
          </p:cNvPr>
          <p:cNvSpPr/>
          <p:nvPr/>
        </p:nvSpPr>
        <p:spPr bwMode="auto">
          <a:xfrm>
            <a:off x="7282247" y="5541024"/>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22" name="Flussdiagramm: Alternativer Prozess 21">
            <a:extLst>
              <a:ext uri="{FF2B5EF4-FFF2-40B4-BE49-F238E27FC236}">
                <a16:creationId xmlns:a16="http://schemas.microsoft.com/office/drawing/2014/main" xmlns="" id="{C75E4766-5377-4E1C-B16E-01F7462A6A3C}"/>
              </a:ext>
            </a:extLst>
          </p:cNvPr>
          <p:cNvSpPr/>
          <p:nvPr/>
        </p:nvSpPr>
        <p:spPr bwMode="auto">
          <a:xfrm>
            <a:off x="6827988" y="5553236"/>
            <a:ext cx="290678" cy="216024"/>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5" name="Additionszeichen 34">
            <a:extLst>
              <a:ext uri="{FF2B5EF4-FFF2-40B4-BE49-F238E27FC236}">
                <a16:creationId xmlns:a16="http://schemas.microsoft.com/office/drawing/2014/main" xmlns="" id="{081632B5-6A4B-4E26-9427-AE3851C23903}"/>
              </a:ext>
            </a:extLst>
          </p:cNvPr>
          <p:cNvSpPr/>
          <p:nvPr/>
        </p:nvSpPr>
        <p:spPr bwMode="auto">
          <a:xfrm>
            <a:off x="6672682" y="4294459"/>
            <a:ext cx="697508" cy="748564"/>
          </a:xfrm>
          <a:prstGeom prst="mathPlu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9" name="Flussdiagramm: Verbinder 38">
            <a:extLst>
              <a:ext uri="{FF2B5EF4-FFF2-40B4-BE49-F238E27FC236}">
                <a16:creationId xmlns:a16="http://schemas.microsoft.com/office/drawing/2014/main" xmlns="" id="{4DC7BEA3-BE63-47E6-85E4-20D1C2DD3EE6}"/>
              </a:ext>
            </a:extLst>
          </p:cNvPr>
          <p:cNvSpPr/>
          <p:nvPr/>
        </p:nvSpPr>
        <p:spPr bwMode="auto">
          <a:xfrm>
            <a:off x="8110195" y="5332220"/>
            <a:ext cx="270030" cy="267844"/>
          </a:xfrm>
          <a:prstGeom prst="flowChartConnector">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40" name="Flussdiagramm: Verbinder 39">
            <a:extLst>
              <a:ext uri="{FF2B5EF4-FFF2-40B4-BE49-F238E27FC236}">
                <a16:creationId xmlns:a16="http://schemas.microsoft.com/office/drawing/2014/main" xmlns="" id="{F09ECCB8-1EA2-4003-AFB1-EC0EE907D88E}"/>
              </a:ext>
            </a:extLst>
          </p:cNvPr>
          <p:cNvSpPr/>
          <p:nvPr/>
        </p:nvSpPr>
        <p:spPr bwMode="auto">
          <a:xfrm>
            <a:off x="8304987" y="5376302"/>
            <a:ext cx="45719" cy="122886"/>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41" name="Bogen 40">
            <a:extLst>
              <a:ext uri="{FF2B5EF4-FFF2-40B4-BE49-F238E27FC236}">
                <a16:creationId xmlns:a16="http://schemas.microsoft.com/office/drawing/2014/main" xmlns="" id="{B835CD4A-1FFA-46B9-9E6D-26D70B9D581B}"/>
              </a:ext>
            </a:extLst>
          </p:cNvPr>
          <p:cNvSpPr/>
          <p:nvPr/>
        </p:nvSpPr>
        <p:spPr bwMode="auto">
          <a:xfrm flipH="1" flipV="1">
            <a:off x="8215953" y="5376302"/>
            <a:ext cx="134753" cy="205116"/>
          </a:xfrm>
          <a:prstGeom prst="arc">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3" name="Flussdiagramm: Alternativer Prozess 2">
            <a:extLst>
              <a:ext uri="{FF2B5EF4-FFF2-40B4-BE49-F238E27FC236}">
                <a16:creationId xmlns:a16="http://schemas.microsoft.com/office/drawing/2014/main" xmlns="" id="{87FFC0A1-88B9-44CF-AB91-BD0367B67DCD}"/>
              </a:ext>
            </a:extLst>
          </p:cNvPr>
          <p:cNvSpPr/>
          <p:nvPr/>
        </p:nvSpPr>
        <p:spPr bwMode="auto">
          <a:xfrm>
            <a:off x="5883565" y="3913470"/>
            <a:ext cx="655879" cy="1257772"/>
          </a:xfrm>
          <a:prstGeom prst="flowChartAlternateProcess">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7" name="Flussdiagramm: Prozess 6">
            <a:extLst>
              <a:ext uri="{FF2B5EF4-FFF2-40B4-BE49-F238E27FC236}">
                <a16:creationId xmlns:a16="http://schemas.microsoft.com/office/drawing/2014/main" xmlns="" id="{D56FA6BD-5B1A-4449-BA63-4B59D9D7CB1E}"/>
              </a:ext>
            </a:extLst>
          </p:cNvPr>
          <p:cNvSpPr/>
          <p:nvPr/>
        </p:nvSpPr>
        <p:spPr bwMode="auto">
          <a:xfrm>
            <a:off x="5999190" y="4064837"/>
            <a:ext cx="432048" cy="822303"/>
          </a:xfrm>
          <a:prstGeom prst="flowChartProcess">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
        <p:nvSpPr>
          <p:cNvPr id="8" name="Flussdiagramm: Verbinder 7">
            <a:extLst>
              <a:ext uri="{FF2B5EF4-FFF2-40B4-BE49-F238E27FC236}">
                <a16:creationId xmlns:a16="http://schemas.microsoft.com/office/drawing/2014/main" xmlns="" id="{97B59979-5B19-4A49-AC03-F4ABC2097B08}"/>
              </a:ext>
            </a:extLst>
          </p:cNvPr>
          <p:cNvSpPr/>
          <p:nvPr/>
        </p:nvSpPr>
        <p:spPr bwMode="auto">
          <a:xfrm>
            <a:off x="6172725" y="4977172"/>
            <a:ext cx="108012" cy="114169"/>
          </a:xfrm>
          <a:prstGeom prst="flowChartConnector">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ヒラギノ角ゴ Pro W3" charset="-128"/>
            </a:endParaRPr>
          </a:p>
        </p:txBody>
      </p:sp>
    </p:spTree>
    <p:extLst>
      <p:ext uri="{BB962C8B-B14F-4D97-AF65-F5344CB8AC3E}">
        <p14:creationId xmlns:p14="http://schemas.microsoft.com/office/powerpoint/2010/main" val="173707232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noChangeArrowheads="1"/>
          </p:cNvSpPr>
          <p:nvPr/>
        </p:nvSpPr>
        <p:spPr bwMode="auto">
          <a:xfrm>
            <a:off x="143508" y="457778"/>
            <a:ext cx="8119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a:cs typeface="ヒラギノ角ゴ Pro W3"/>
              </a:defRPr>
            </a:lvl1pPr>
            <a:lvl2pPr marL="742950" indent="-285750" eaLnBrk="0" hangingPunct="0">
              <a:defRPr sz="2400">
                <a:solidFill>
                  <a:schemeClr val="tx1"/>
                </a:solidFill>
                <a:latin typeface="Arial" panose="020B0604020202020204" pitchFamily="34" charset="0"/>
                <a:ea typeface="ヒラギノ角ゴ Pro W3"/>
                <a:cs typeface="ヒラギノ角ゴ Pro W3"/>
              </a:defRPr>
            </a:lvl2pPr>
            <a:lvl3pPr marL="1143000" indent="-228600" eaLnBrk="0" hangingPunct="0">
              <a:defRPr sz="2400">
                <a:solidFill>
                  <a:schemeClr val="tx1"/>
                </a:solidFill>
                <a:latin typeface="Arial" panose="020B0604020202020204" pitchFamily="34" charset="0"/>
                <a:ea typeface="ヒラギノ角ゴ Pro W3"/>
                <a:cs typeface="ヒラギノ角ゴ Pro W3"/>
              </a:defRPr>
            </a:lvl3pPr>
            <a:lvl4pPr marL="1600200" indent="-228600" eaLnBrk="0" hangingPunct="0">
              <a:defRPr sz="2400">
                <a:solidFill>
                  <a:schemeClr val="tx1"/>
                </a:solidFill>
                <a:latin typeface="Arial" panose="020B0604020202020204" pitchFamily="34" charset="0"/>
                <a:ea typeface="ヒラギノ角ゴ Pro W3"/>
                <a:cs typeface="ヒラギノ角ゴ Pro W3"/>
              </a:defRPr>
            </a:lvl4pPr>
            <a:lvl5pPr marL="2057400" indent="-228600" eaLnBrk="0" hangingPunct="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tabLst>
                <a:tab pos="268288" algn="l"/>
              </a:tabLst>
            </a:pPr>
            <a:r>
              <a:rPr lang="de-DE" sz="1600" dirty="0">
                <a:solidFill>
                  <a:srgbClr val="FFFFFF">
                    <a:lumMod val="65000"/>
                  </a:srgbClr>
                </a:solidFill>
                <a:cs typeface="Arial" panose="020B0604020202020204" pitchFamily="34" charset="0"/>
              </a:rPr>
              <a:t>Customer Journey Mapping</a:t>
            </a:r>
            <a:r>
              <a:rPr lang="de-DE" sz="1600" b="1" dirty="0">
                <a:solidFill>
                  <a:srgbClr val="000000"/>
                </a:solidFill>
                <a:cs typeface="Arial" panose="020B0604020202020204" pitchFamily="34" charset="0"/>
              </a:rPr>
              <a:t>		</a:t>
            </a:r>
            <a:endParaRPr lang="de-DE" sz="1600" b="1" dirty="0">
              <a:solidFill>
                <a:srgbClr val="000000"/>
              </a:solidFill>
            </a:endParaRPr>
          </a:p>
        </p:txBody>
      </p:sp>
      <p:sp>
        <p:nvSpPr>
          <p:cNvPr id="5" name="Rectangle 2"/>
          <p:cNvSpPr txBox="1">
            <a:spLocks noChangeArrowheads="1"/>
          </p:cNvSpPr>
          <p:nvPr/>
        </p:nvSpPr>
        <p:spPr>
          <a:xfrm>
            <a:off x="450395" y="987705"/>
            <a:ext cx="8353425" cy="389067"/>
          </a:xfrm>
          <a:prstGeom prst="rect">
            <a:avLst/>
          </a:prstGeom>
        </p:spPr>
        <p:txBody>
          <a:bodyPr lIns="0" tIns="0"/>
          <a:lstStyle>
            <a:lvl1pPr algn="l" rtl="0" eaLnBrk="0" fontAlgn="base" hangingPunct="0">
              <a:spcBef>
                <a:spcPct val="0"/>
              </a:spcBef>
              <a:spcAft>
                <a:spcPct val="0"/>
              </a:spcAft>
              <a:defRPr sz="2300" b="1">
                <a:solidFill>
                  <a:srgbClr val="2254A0"/>
                </a:solidFill>
                <a:latin typeface="+mj-lt"/>
                <a:ea typeface="+mj-ea"/>
                <a:cs typeface="ヒラギノ角ゴ Pro W3"/>
              </a:defRPr>
            </a:lvl1pPr>
            <a:lvl2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2pPr>
            <a:lvl3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3pPr>
            <a:lvl4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4pPr>
            <a:lvl5pPr algn="l" rtl="0" eaLnBrk="0" fontAlgn="base" hangingPunct="0">
              <a:spcBef>
                <a:spcPct val="0"/>
              </a:spcBef>
              <a:spcAft>
                <a:spcPct val="0"/>
              </a:spcAft>
              <a:defRPr sz="2300" b="1">
                <a:solidFill>
                  <a:srgbClr val="2254A0"/>
                </a:solidFill>
                <a:latin typeface="Arial" charset="0"/>
                <a:ea typeface="ヒラギノ角ゴ Pro W3" charset="-128"/>
                <a:cs typeface="ヒラギノ角ゴ Pro W3"/>
              </a:defRPr>
            </a:lvl5pPr>
            <a:lvl6pPr marL="457200" algn="l" rtl="0" fontAlgn="base">
              <a:spcBef>
                <a:spcPct val="0"/>
              </a:spcBef>
              <a:spcAft>
                <a:spcPct val="0"/>
              </a:spcAft>
              <a:defRPr sz="2300" b="1">
                <a:solidFill>
                  <a:srgbClr val="2254A0"/>
                </a:solidFill>
                <a:latin typeface="Arial" charset="0"/>
                <a:ea typeface="ヒラギノ角ゴ Pro W3" charset="-128"/>
              </a:defRPr>
            </a:lvl6pPr>
            <a:lvl7pPr marL="914400" algn="l" rtl="0" fontAlgn="base">
              <a:spcBef>
                <a:spcPct val="0"/>
              </a:spcBef>
              <a:spcAft>
                <a:spcPct val="0"/>
              </a:spcAft>
              <a:defRPr sz="2300" b="1">
                <a:solidFill>
                  <a:srgbClr val="2254A0"/>
                </a:solidFill>
                <a:latin typeface="Arial" charset="0"/>
                <a:ea typeface="ヒラギノ角ゴ Pro W3" charset="-128"/>
              </a:defRPr>
            </a:lvl7pPr>
            <a:lvl8pPr marL="1371600" algn="l" rtl="0" fontAlgn="base">
              <a:spcBef>
                <a:spcPct val="0"/>
              </a:spcBef>
              <a:spcAft>
                <a:spcPct val="0"/>
              </a:spcAft>
              <a:defRPr sz="2300" b="1">
                <a:solidFill>
                  <a:srgbClr val="2254A0"/>
                </a:solidFill>
                <a:latin typeface="Arial" charset="0"/>
                <a:ea typeface="ヒラギノ角ゴ Pro W3" charset="-128"/>
              </a:defRPr>
            </a:lvl8pPr>
            <a:lvl9pPr marL="1828800" algn="l" rtl="0" fontAlgn="base">
              <a:spcBef>
                <a:spcPct val="0"/>
              </a:spcBef>
              <a:spcAft>
                <a:spcPct val="0"/>
              </a:spcAft>
              <a:defRPr sz="2300" b="1">
                <a:solidFill>
                  <a:srgbClr val="2254A0"/>
                </a:solidFill>
                <a:latin typeface="Arial" charset="0"/>
                <a:ea typeface="ヒラギノ角ゴ Pro W3" charset="-128"/>
              </a:defRPr>
            </a:lvl9pPr>
          </a:lstStyle>
          <a:p>
            <a:pPr>
              <a:spcBef>
                <a:spcPct val="35000"/>
              </a:spcBef>
            </a:pPr>
            <a:r>
              <a:rPr lang="de-DE" altLang="de-DE" sz="2400" kern="0" dirty="0">
                <a:solidFill>
                  <a:srgbClr val="000000"/>
                </a:solidFill>
              </a:rPr>
              <a:t>Arbeitsgruppe – Danke für Eure Aufmerksamkeit!</a:t>
            </a:r>
          </a:p>
        </p:txBody>
      </p:sp>
      <p:sp>
        <p:nvSpPr>
          <p:cNvPr id="2" name="Träne 1">
            <a:extLst>
              <a:ext uri="{FF2B5EF4-FFF2-40B4-BE49-F238E27FC236}">
                <a16:creationId xmlns:a16="http://schemas.microsoft.com/office/drawing/2014/main" xmlns="" id="{AAA9336D-8978-4208-A114-0376F28F9314}"/>
              </a:ext>
            </a:extLst>
          </p:cNvPr>
          <p:cNvSpPr/>
          <p:nvPr/>
        </p:nvSpPr>
        <p:spPr bwMode="auto">
          <a:xfrm>
            <a:off x="971600" y="2312876"/>
            <a:ext cx="7291280" cy="3204356"/>
          </a:xfrm>
          <a:prstGeom prst="teardrop">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a:ln>
                  <a:noFill/>
                </a:ln>
                <a:solidFill>
                  <a:schemeClr val="tx1"/>
                </a:solidFill>
                <a:effectLst/>
                <a:latin typeface="Arial" charset="0"/>
                <a:ea typeface="ヒラギノ角ゴ Pro W3" charset="-128"/>
              </a:rPr>
              <a:t>Herausarbeiten von </a:t>
            </a:r>
            <a:r>
              <a:rPr kumimoji="0" lang="de-DE" sz="2400" b="0" i="0" u="none" strike="noStrike" cap="none" normalizeH="0" baseline="0" dirty="0" err="1">
                <a:ln>
                  <a:noFill/>
                </a:ln>
                <a:solidFill>
                  <a:schemeClr val="tx1"/>
                </a:solidFill>
                <a:effectLst/>
                <a:latin typeface="Arial" charset="0"/>
                <a:ea typeface="ヒラギノ角ゴ Pro W3" charset="-128"/>
              </a:rPr>
              <a:t>Ciritcal</a:t>
            </a:r>
            <a:r>
              <a:rPr kumimoji="0" lang="de-DE" sz="2400" b="0" i="0" u="none" strike="noStrike" cap="none" normalizeH="0" baseline="0" dirty="0">
                <a:ln>
                  <a:noFill/>
                </a:ln>
                <a:solidFill>
                  <a:schemeClr val="tx1"/>
                </a:solidFill>
                <a:effectLst/>
                <a:latin typeface="Arial" charset="0"/>
                <a:ea typeface="ヒラギノ角ゴ Pro W3" charset="-128"/>
              </a:rPr>
              <a:t> </a:t>
            </a:r>
            <a:r>
              <a:rPr kumimoji="0" lang="de-DE" sz="2400" b="0" i="0" u="none" strike="noStrike" cap="none" normalizeH="0" baseline="0" dirty="0" err="1">
                <a:ln>
                  <a:noFill/>
                </a:ln>
                <a:solidFill>
                  <a:schemeClr val="tx1"/>
                </a:solidFill>
                <a:effectLst/>
                <a:latin typeface="Arial" charset="0"/>
                <a:ea typeface="ヒラギノ角ゴ Pro W3" charset="-128"/>
              </a:rPr>
              <a:t>Incidents</a:t>
            </a:r>
            <a:r>
              <a:rPr kumimoji="0" lang="de-DE" sz="2400" b="0" i="0" u="none" strike="noStrike" cap="none" normalizeH="0" baseline="0" dirty="0">
                <a:ln>
                  <a:noFill/>
                </a:ln>
                <a:solidFill>
                  <a:schemeClr val="tx1"/>
                </a:solidFill>
                <a:effectLst/>
                <a:latin typeface="Arial" charset="0"/>
                <a:ea typeface="ヒラギノ角ゴ Pro W3" charset="-128"/>
              </a:rPr>
              <a:t> im Öffentlichen Nahverkehr einer Großstadt und </a:t>
            </a:r>
            <a:r>
              <a:rPr kumimoji="0" lang="de-DE" sz="2400" b="0" i="0" u="none" strike="noStrike" cap="none" normalizeH="0" baseline="0" dirty="0" err="1">
                <a:ln>
                  <a:noFill/>
                </a:ln>
                <a:solidFill>
                  <a:schemeClr val="tx1"/>
                </a:solidFill>
                <a:effectLst/>
                <a:latin typeface="Arial" charset="0"/>
                <a:ea typeface="ヒラギノ角ゴ Pro W3" charset="-128"/>
              </a:rPr>
              <a:t>und</a:t>
            </a:r>
            <a:r>
              <a:rPr kumimoji="0" lang="de-DE" sz="2400" b="0" i="0" u="none" strike="noStrike" cap="none" normalizeH="0" baseline="0" dirty="0">
                <a:ln>
                  <a:noFill/>
                </a:ln>
                <a:solidFill>
                  <a:schemeClr val="tx1"/>
                </a:solidFill>
                <a:effectLst/>
                <a:latin typeface="Arial" charset="0"/>
                <a:ea typeface="ヒラギノ角ゴ Pro W3" charset="-128"/>
              </a:rPr>
              <a:t> deren Steuerungsmöglichkeiten zur Verbesserung der Customer Journey….</a:t>
            </a:r>
          </a:p>
        </p:txBody>
      </p:sp>
    </p:spTree>
    <p:extLst>
      <p:ext uri="{BB962C8B-B14F-4D97-AF65-F5344CB8AC3E}">
        <p14:creationId xmlns:p14="http://schemas.microsoft.com/office/powerpoint/2010/main" val="3488670758"/>
      </p:ext>
    </p:extLst>
  </p:cSld>
  <p:clrMapOvr>
    <a:masterClrMapping/>
  </p:clrMapOvr>
  <p:transition spd="med">
    <p:wipe dir="r"/>
  </p:transition>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Arial"/>
        <a:ea typeface="ヒラギノ角ゴ Pro W3"/>
        <a:cs typeface=""/>
      </a:majorFont>
      <a:minorFont>
        <a:latin typeface="Arial"/>
        <a:ea typeface="ヒラギノ角ゴ Pro W3"/>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620</Words>
  <Application>Microsoft Office PowerPoint</Application>
  <PresentationFormat>Bildschirmpräsentation (4:3)</PresentationFormat>
  <Paragraphs>94</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Leere Präsentation</vt:lpstr>
      <vt:lpstr>61. AK Tagung Berlin-Brandenburg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DEYHLE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Warum soll ich Mitglied  beim ICV werden?</dc:title>
  <dc:creator>DEYHLE design</dc:creator>
  <cp:lastModifiedBy>Vesper-Gräske Melanie</cp:lastModifiedBy>
  <cp:revision>457</cp:revision>
  <cp:lastPrinted>2017-09-21T07:53:20Z</cp:lastPrinted>
  <dcterms:created xsi:type="dcterms:W3CDTF">2008-11-11T10:40:53Z</dcterms:created>
  <dcterms:modified xsi:type="dcterms:W3CDTF">2017-10-20T16:46:21Z</dcterms:modified>
</cp:coreProperties>
</file>