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sldIdLst>
    <p:sldId id="282" r:id="rId2"/>
    <p:sldId id="395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396" r:id="rId14"/>
    <p:sldId id="369" r:id="rId15"/>
    <p:sldId id="372" r:id="rId16"/>
    <p:sldId id="377" r:id="rId17"/>
    <p:sldId id="374" r:id="rId18"/>
    <p:sldId id="370" r:id="rId19"/>
    <p:sldId id="367" r:id="rId20"/>
    <p:sldId id="327" r:id="rId21"/>
    <p:sldId id="387" r:id="rId22"/>
    <p:sldId id="388" r:id="rId23"/>
    <p:sldId id="389" r:id="rId24"/>
    <p:sldId id="390" r:id="rId25"/>
    <p:sldId id="391" r:id="rId26"/>
    <p:sldId id="392" r:id="rId27"/>
    <p:sldId id="394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407" r:id="rId38"/>
    <p:sldId id="410" r:id="rId39"/>
    <p:sldId id="411" r:id="rId40"/>
    <p:sldId id="412" r:id="rId4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A1"/>
    <a:srgbClr val="8AACDB"/>
    <a:srgbClr val="9B9EA7"/>
    <a:srgbClr val="CD5A00"/>
    <a:srgbClr val="22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8224" autoAdjust="0"/>
  </p:normalViewPr>
  <p:slideViewPr>
    <p:cSldViewPr showGuides="1">
      <p:cViewPr varScale="1">
        <p:scale>
          <a:sx n="111" d="100"/>
          <a:sy n="111" d="100"/>
        </p:scale>
        <p:origin x="-1158" y="-84"/>
      </p:cViewPr>
      <p:guideLst>
        <p:guide orient="horz" pos="1162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BFEC3-A40A-4E4D-A6A1-F6B08148BD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D6FC2F7-AB3B-41E0-839E-E72DB4868868}">
      <dgm:prSet phldrT="[Text]"/>
      <dgm:spPr/>
      <dgm:t>
        <a:bodyPr/>
        <a:lstStyle/>
        <a:p>
          <a:r>
            <a:rPr lang="de-DE" dirty="0" smtClean="0"/>
            <a:t>GF</a:t>
          </a:r>
          <a:endParaRPr lang="de-DE" dirty="0"/>
        </a:p>
      </dgm:t>
    </dgm:pt>
    <dgm:pt modelId="{17E84346-0056-4F6C-B491-80230175D328}" type="parTrans" cxnId="{B056F9EB-A483-4551-BC1D-F7F116A81E77}">
      <dgm:prSet/>
      <dgm:spPr/>
      <dgm:t>
        <a:bodyPr/>
        <a:lstStyle/>
        <a:p>
          <a:endParaRPr lang="de-DE"/>
        </a:p>
      </dgm:t>
    </dgm:pt>
    <dgm:pt modelId="{D367FC7C-CC86-4987-A37B-BC0B9C0BBB45}" type="sibTrans" cxnId="{B056F9EB-A483-4551-BC1D-F7F116A81E77}">
      <dgm:prSet/>
      <dgm:spPr/>
      <dgm:t>
        <a:bodyPr/>
        <a:lstStyle/>
        <a:p>
          <a:endParaRPr lang="de-DE"/>
        </a:p>
      </dgm:t>
    </dgm:pt>
    <dgm:pt modelId="{F5E49825-F018-4035-AAA0-106F4E4F9315}">
      <dgm:prSet phldrT="[Text]"/>
      <dgm:spPr/>
      <dgm:t>
        <a:bodyPr/>
        <a:lstStyle/>
        <a:p>
          <a:r>
            <a:rPr lang="de-DE" dirty="0" smtClean="0"/>
            <a:t>Sales Management </a:t>
          </a:r>
          <a:endParaRPr lang="de-DE" dirty="0"/>
        </a:p>
      </dgm:t>
    </dgm:pt>
    <dgm:pt modelId="{E3B13700-BF20-42A3-B1E0-F015E10C94E1}" type="parTrans" cxnId="{85274734-B811-47D1-868C-5DC4F0BDD75C}">
      <dgm:prSet/>
      <dgm:spPr/>
      <dgm:t>
        <a:bodyPr/>
        <a:lstStyle/>
        <a:p>
          <a:endParaRPr lang="de-DE"/>
        </a:p>
      </dgm:t>
    </dgm:pt>
    <dgm:pt modelId="{9E193766-D319-422B-BEF3-0AAC924E7865}" type="sibTrans" cxnId="{85274734-B811-47D1-868C-5DC4F0BDD75C}">
      <dgm:prSet/>
      <dgm:spPr/>
      <dgm:t>
        <a:bodyPr/>
        <a:lstStyle/>
        <a:p>
          <a:endParaRPr lang="de-DE"/>
        </a:p>
      </dgm:t>
    </dgm:pt>
    <dgm:pt modelId="{5BDEA845-D92F-4557-82B0-5EAC75CD8EB7}">
      <dgm:prSet phldrT="[Text]"/>
      <dgm:spPr/>
      <dgm:t>
        <a:bodyPr/>
        <a:lstStyle/>
        <a:p>
          <a:r>
            <a:rPr lang="de-DE" dirty="0" smtClean="0"/>
            <a:t>Business Operations</a:t>
          </a:r>
          <a:endParaRPr lang="de-DE" dirty="0"/>
        </a:p>
      </dgm:t>
    </dgm:pt>
    <dgm:pt modelId="{638A96F6-2398-48FE-BFAA-294836D833DF}" type="parTrans" cxnId="{57832011-88AA-4B7B-8BAB-E03B91CFC111}">
      <dgm:prSet/>
      <dgm:spPr/>
      <dgm:t>
        <a:bodyPr/>
        <a:lstStyle/>
        <a:p>
          <a:endParaRPr lang="de-DE"/>
        </a:p>
      </dgm:t>
    </dgm:pt>
    <dgm:pt modelId="{57912A41-E872-441B-B43B-E27DB316E764}" type="sibTrans" cxnId="{57832011-88AA-4B7B-8BAB-E03B91CFC111}">
      <dgm:prSet/>
      <dgm:spPr/>
      <dgm:t>
        <a:bodyPr/>
        <a:lstStyle/>
        <a:p>
          <a:endParaRPr lang="de-DE"/>
        </a:p>
      </dgm:t>
    </dgm:pt>
    <dgm:pt modelId="{9D9D50F0-1DCA-4401-A444-C2C79DDEDBA4}">
      <dgm:prSet phldrT="[Text]"/>
      <dgm:spPr/>
      <dgm:t>
        <a:bodyPr/>
        <a:lstStyle/>
        <a:p>
          <a:r>
            <a:rPr lang="de-DE" dirty="0" smtClean="0"/>
            <a:t>Sales Operations</a:t>
          </a:r>
          <a:endParaRPr lang="de-DE" dirty="0"/>
        </a:p>
      </dgm:t>
    </dgm:pt>
    <dgm:pt modelId="{49DF8DFC-26D4-42F2-9E0E-5A6F25F57153}" type="parTrans" cxnId="{52D9204B-A00E-4FC4-B475-4127EF4D2AAA}">
      <dgm:prSet/>
      <dgm:spPr/>
      <dgm:t>
        <a:bodyPr/>
        <a:lstStyle/>
        <a:p>
          <a:endParaRPr lang="de-DE"/>
        </a:p>
      </dgm:t>
    </dgm:pt>
    <dgm:pt modelId="{7D3A7E14-54FD-4199-BD01-8D817208E719}" type="sibTrans" cxnId="{52D9204B-A00E-4FC4-B475-4127EF4D2AAA}">
      <dgm:prSet/>
      <dgm:spPr/>
      <dgm:t>
        <a:bodyPr/>
        <a:lstStyle/>
        <a:p>
          <a:endParaRPr lang="de-DE"/>
        </a:p>
      </dgm:t>
    </dgm:pt>
    <dgm:pt modelId="{CD58DFFC-1AD2-4B8B-9ACA-9095C6D82FCB}">
      <dgm:prSet/>
      <dgm:spPr/>
      <dgm:t>
        <a:bodyPr/>
        <a:lstStyle/>
        <a:p>
          <a:r>
            <a:rPr lang="de-DE" dirty="0" smtClean="0"/>
            <a:t>Sales </a:t>
          </a:r>
          <a:r>
            <a:rPr lang="de-DE" dirty="0" err="1" smtClean="0"/>
            <a:t>support</a:t>
          </a:r>
          <a:endParaRPr lang="de-DE" dirty="0"/>
        </a:p>
      </dgm:t>
    </dgm:pt>
    <dgm:pt modelId="{86A68A20-4461-4178-839E-D1732CC92D3E}" type="parTrans" cxnId="{833865F8-D152-46C2-B613-AD47A51885CA}">
      <dgm:prSet/>
      <dgm:spPr/>
      <dgm:t>
        <a:bodyPr/>
        <a:lstStyle/>
        <a:p>
          <a:endParaRPr lang="de-DE"/>
        </a:p>
      </dgm:t>
    </dgm:pt>
    <dgm:pt modelId="{0B309ED7-924F-494F-A81C-3EE3D512EF6E}" type="sibTrans" cxnId="{833865F8-D152-46C2-B613-AD47A51885CA}">
      <dgm:prSet/>
      <dgm:spPr/>
      <dgm:t>
        <a:bodyPr/>
        <a:lstStyle/>
        <a:p>
          <a:endParaRPr lang="de-DE"/>
        </a:p>
      </dgm:t>
    </dgm:pt>
    <dgm:pt modelId="{5BE5363F-C700-489C-9EFE-7E4C72CA7063}">
      <dgm:prSet/>
      <dgm:spPr/>
      <dgm:t>
        <a:bodyPr/>
        <a:lstStyle/>
        <a:p>
          <a:r>
            <a:rPr lang="de-DE" dirty="0" err="1" smtClean="0"/>
            <a:t>Pre</a:t>
          </a:r>
          <a:r>
            <a:rPr lang="de-DE" dirty="0" smtClean="0"/>
            <a:t>-Sales</a:t>
          </a:r>
          <a:endParaRPr lang="de-DE" dirty="0"/>
        </a:p>
      </dgm:t>
    </dgm:pt>
    <dgm:pt modelId="{BDC55DC5-7A3C-464F-BA0A-FD705C1CDD9D}" type="parTrans" cxnId="{B1420755-B091-4C6F-8B52-42E33935293E}">
      <dgm:prSet/>
      <dgm:spPr/>
      <dgm:t>
        <a:bodyPr/>
        <a:lstStyle/>
        <a:p>
          <a:endParaRPr lang="de-DE"/>
        </a:p>
      </dgm:t>
    </dgm:pt>
    <dgm:pt modelId="{273219C7-7D54-4AF0-957F-74A7AB54B4CD}" type="sibTrans" cxnId="{B1420755-B091-4C6F-8B52-42E33935293E}">
      <dgm:prSet/>
      <dgm:spPr/>
      <dgm:t>
        <a:bodyPr/>
        <a:lstStyle/>
        <a:p>
          <a:endParaRPr lang="de-DE"/>
        </a:p>
      </dgm:t>
    </dgm:pt>
    <dgm:pt modelId="{32194962-D852-483D-B16E-088AD53EECA1}" type="pres">
      <dgm:prSet presAssocID="{E4BBFEC3-A40A-4E4D-A6A1-F6B08148BD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65F72E-7548-4BC3-9EEC-7F975F150D1B}" type="pres">
      <dgm:prSet presAssocID="{4D6FC2F7-AB3B-41E0-839E-E72DB4868868}" presName="hierRoot1" presStyleCnt="0"/>
      <dgm:spPr/>
    </dgm:pt>
    <dgm:pt modelId="{2A9B724B-2537-4869-806A-03F627889B19}" type="pres">
      <dgm:prSet presAssocID="{4D6FC2F7-AB3B-41E0-839E-E72DB4868868}" presName="composite" presStyleCnt="0"/>
      <dgm:spPr/>
    </dgm:pt>
    <dgm:pt modelId="{7243EA2B-8216-47A9-8B36-E98E2AED64BD}" type="pres">
      <dgm:prSet presAssocID="{4D6FC2F7-AB3B-41E0-839E-E72DB4868868}" presName="background" presStyleLbl="node0" presStyleIdx="0" presStyleCnt="1"/>
      <dgm:spPr/>
    </dgm:pt>
    <dgm:pt modelId="{C18FAB70-FD75-4B9F-8C4D-A4676D8E2219}" type="pres">
      <dgm:prSet presAssocID="{4D6FC2F7-AB3B-41E0-839E-E72DB48688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D1AC5F-8F71-4DB9-B68B-454429CF45A4}" type="pres">
      <dgm:prSet presAssocID="{4D6FC2F7-AB3B-41E0-839E-E72DB4868868}" presName="hierChild2" presStyleCnt="0"/>
      <dgm:spPr/>
    </dgm:pt>
    <dgm:pt modelId="{D63B8E4C-5B41-490D-851E-A2AD27A09EAC}" type="pres">
      <dgm:prSet presAssocID="{E3B13700-BF20-42A3-B1E0-F015E10C94E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8FEEC8C-780A-4194-B09F-19C9BA3DDA98}" type="pres">
      <dgm:prSet presAssocID="{F5E49825-F018-4035-AAA0-106F4E4F9315}" presName="hierRoot2" presStyleCnt="0"/>
      <dgm:spPr/>
    </dgm:pt>
    <dgm:pt modelId="{9D33E676-F967-409C-8A33-E1910037A722}" type="pres">
      <dgm:prSet presAssocID="{F5E49825-F018-4035-AAA0-106F4E4F9315}" presName="composite2" presStyleCnt="0"/>
      <dgm:spPr/>
    </dgm:pt>
    <dgm:pt modelId="{280BD283-05FE-4D96-B83F-271F08CE82DE}" type="pres">
      <dgm:prSet presAssocID="{F5E49825-F018-4035-AAA0-106F4E4F9315}" presName="background2" presStyleLbl="node2" presStyleIdx="0" presStyleCnt="2"/>
      <dgm:spPr/>
    </dgm:pt>
    <dgm:pt modelId="{CA5A614E-7019-4077-A51E-AE61AE04273B}" type="pres">
      <dgm:prSet presAssocID="{F5E49825-F018-4035-AAA0-106F4E4F931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11F097-D0F5-4184-A890-AC49D80A42BC}" type="pres">
      <dgm:prSet presAssocID="{F5E49825-F018-4035-AAA0-106F4E4F9315}" presName="hierChild3" presStyleCnt="0"/>
      <dgm:spPr/>
    </dgm:pt>
    <dgm:pt modelId="{4C45BF1D-F02A-4134-85E0-4D82A1015760}" type="pres">
      <dgm:prSet presAssocID="{638A96F6-2398-48FE-BFAA-294836D833D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AA83CB3-55AD-4007-85A7-A26318929485}" type="pres">
      <dgm:prSet presAssocID="{5BDEA845-D92F-4557-82B0-5EAC75CD8EB7}" presName="hierRoot2" presStyleCnt="0"/>
      <dgm:spPr/>
    </dgm:pt>
    <dgm:pt modelId="{813D3937-F5DD-4B28-A373-7E98A43B7304}" type="pres">
      <dgm:prSet presAssocID="{5BDEA845-D92F-4557-82B0-5EAC75CD8EB7}" presName="composite2" presStyleCnt="0"/>
      <dgm:spPr/>
    </dgm:pt>
    <dgm:pt modelId="{DD469908-A3FE-4B8E-B0C9-82FDA2232669}" type="pres">
      <dgm:prSet presAssocID="{5BDEA845-D92F-4557-82B0-5EAC75CD8EB7}" presName="background2" presStyleLbl="node2" presStyleIdx="1" presStyleCnt="2"/>
      <dgm:spPr/>
    </dgm:pt>
    <dgm:pt modelId="{D47BC1F7-3F3F-4913-A884-07C4B71F37F4}" type="pres">
      <dgm:prSet presAssocID="{5BDEA845-D92F-4557-82B0-5EAC75CD8E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96AEC5-96F2-4DBD-A917-2A1638A515F6}" type="pres">
      <dgm:prSet presAssocID="{5BDEA845-D92F-4557-82B0-5EAC75CD8EB7}" presName="hierChild3" presStyleCnt="0"/>
      <dgm:spPr/>
    </dgm:pt>
    <dgm:pt modelId="{4ACFC85C-31C5-4F74-A7D0-B7A11B23F151}" type="pres">
      <dgm:prSet presAssocID="{49DF8DFC-26D4-42F2-9E0E-5A6F25F5715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07A108B-A0FB-491B-96AC-D839EA21C369}" type="pres">
      <dgm:prSet presAssocID="{9D9D50F0-1DCA-4401-A444-C2C79DDEDBA4}" presName="hierRoot3" presStyleCnt="0"/>
      <dgm:spPr/>
    </dgm:pt>
    <dgm:pt modelId="{D25B8F06-14C1-46E0-AC8B-6B36E0D01EAD}" type="pres">
      <dgm:prSet presAssocID="{9D9D50F0-1DCA-4401-A444-C2C79DDEDBA4}" presName="composite3" presStyleCnt="0"/>
      <dgm:spPr/>
    </dgm:pt>
    <dgm:pt modelId="{F20F9723-C835-452E-94AE-48871CB9E289}" type="pres">
      <dgm:prSet presAssocID="{9D9D50F0-1DCA-4401-A444-C2C79DDEDBA4}" presName="background3" presStyleLbl="node3" presStyleIdx="0" presStyleCnt="3"/>
      <dgm:spPr/>
    </dgm:pt>
    <dgm:pt modelId="{E549A06C-FF83-44D9-B994-2452D8E9C7A5}" type="pres">
      <dgm:prSet presAssocID="{9D9D50F0-1DCA-4401-A444-C2C79DDEDBA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4E5F1F-A2B5-4D83-8BAB-432BED84658A}" type="pres">
      <dgm:prSet presAssocID="{9D9D50F0-1DCA-4401-A444-C2C79DDEDBA4}" presName="hierChild4" presStyleCnt="0"/>
      <dgm:spPr/>
    </dgm:pt>
    <dgm:pt modelId="{C64DC174-07A6-4AEE-9E51-C60EBDB5518D}" type="pres">
      <dgm:prSet presAssocID="{86A68A20-4461-4178-839E-D1732CC92D3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E1D1F31-64EB-4B03-867E-3E91C42BB5D6}" type="pres">
      <dgm:prSet presAssocID="{CD58DFFC-1AD2-4B8B-9ACA-9095C6D82FCB}" presName="hierRoot3" presStyleCnt="0"/>
      <dgm:spPr/>
    </dgm:pt>
    <dgm:pt modelId="{7096F296-3F16-41C6-A8E6-A64D81C2E988}" type="pres">
      <dgm:prSet presAssocID="{CD58DFFC-1AD2-4B8B-9ACA-9095C6D82FCB}" presName="composite3" presStyleCnt="0"/>
      <dgm:spPr/>
    </dgm:pt>
    <dgm:pt modelId="{8183AFB9-B3EF-4786-BA3B-DAECFDEE7B19}" type="pres">
      <dgm:prSet presAssocID="{CD58DFFC-1AD2-4B8B-9ACA-9095C6D82FCB}" presName="background3" presStyleLbl="node3" presStyleIdx="1" presStyleCnt="3"/>
      <dgm:spPr/>
    </dgm:pt>
    <dgm:pt modelId="{40FAA302-B71E-4B13-ADAF-55CD6E4F013C}" type="pres">
      <dgm:prSet presAssocID="{CD58DFFC-1AD2-4B8B-9ACA-9095C6D82FC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31990-FF71-4A04-919D-EC1B6C504DCB}" type="pres">
      <dgm:prSet presAssocID="{CD58DFFC-1AD2-4B8B-9ACA-9095C6D82FCB}" presName="hierChild4" presStyleCnt="0"/>
      <dgm:spPr/>
    </dgm:pt>
    <dgm:pt modelId="{41EF22AC-2902-4FB0-9AE6-906744FA214E}" type="pres">
      <dgm:prSet presAssocID="{BDC55DC5-7A3C-464F-BA0A-FD705C1CDD9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39078B7-C960-46B5-9D01-4F859CEF84D0}" type="pres">
      <dgm:prSet presAssocID="{5BE5363F-C700-489C-9EFE-7E4C72CA7063}" presName="hierRoot3" presStyleCnt="0"/>
      <dgm:spPr/>
    </dgm:pt>
    <dgm:pt modelId="{4D7D178F-B266-4816-8E11-14FC6D319397}" type="pres">
      <dgm:prSet presAssocID="{5BE5363F-C700-489C-9EFE-7E4C72CA7063}" presName="composite3" presStyleCnt="0"/>
      <dgm:spPr/>
    </dgm:pt>
    <dgm:pt modelId="{E7097581-36FA-4195-847E-E73C2A978E64}" type="pres">
      <dgm:prSet presAssocID="{5BE5363F-C700-489C-9EFE-7E4C72CA7063}" presName="background3" presStyleLbl="node3" presStyleIdx="2" presStyleCnt="3"/>
      <dgm:spPr/>
    </dgm:pt>
    <dgm:pt modelId="{838F31F2-2A46-403F-936F-AA7445E761ED}" type="pres">
      <dgm:prSet presAssocID="{5BE5363F-C700-489C-9EFE-7E4C72CA706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5BC46B-B8D1-4BA0-9C2D-75002F9FCCF0}" type="pres">
      <dgm:prSet presAssocID="{5BE5363F-C700-489C-9EFE-7E4C72CA7063}" presName="hierChild4" presStyleCnt="0"/>
      <dgm:spPr/>
    </dgm:pt>
  </dgm:ptLst>
  <dgm:cxnLst>
    <dgm:cxn modelId="{85274734-B811-47D1-868C-5DC4F0BDD75C}" srcId="{4D6FC2F7-AB3B-41E0-839E-E72DB4868868}" destId="{F5E49825-F018-4035-AAA0-106F4E4F9315}" srcOrd="0" destOrd="0" parTransId="{E3B13700-BF20-42A3-B1E0-F015E10C94E1}" sibTransId="{9E193766-D319-422B-BEF3-0AAC924E7865}"/>
    <dgm:cxn modelId="{833865F8-D152-46C2-B613-AD47A51885CA}" srcId="{5BDEA845-D92F-4557-82B0-5EAC75CD8EB7}" destId="{CD58DFFC-1AD2-4B8B-9ACA-9095C6D82FCB}" srcOrd="1" destOrd="0" parTransId="{86A68A20-4461-4178-839E-D1732CC92D3E}" sibTransId="{0B309ED7-924F-494F-A81C-3EE3D512EF6E}"/>
    <dgm:cxn modelId="{0137CEE6-28AA-4E51-A3E6-345DD21ABD5D}" type="presOf" srcId="{9D9D50F0-1DCA-4401-A444-C2C79DDEDBA4}" destId="{E549A06C-FF83-44D9-B994-2452D8E9C7A5}" srcOrd="0" destOrd="0" presId="urn:microsoft.com/office/officeart/2005/8/layout/hierarchy1"/>
    <dgm:cxn modelId="{A4D5B6D5-E57C-4A28-9D4A-C8887F44298A}" type="presOf" srcId="{49DF8DFC-26D4-42F2-9E0E-5A6F25F57153}" destId="{4ACFC85C-31C5-4F74-A7D0-B7A11B23F151}" srcOrd="0" destOrd="0" presId="urn:microsoft.com/office/officeart/2005/8/layout/hierarchy1"/>
    <dgm:cxn modelId="{0B4D31EA-9780-41D8-BC27-E885D1F1A8EA}" type="presOf" srcId="{638A96F6-2398-48FE-BFAA-294836D833DF}" destId="{4C45BF1D-F02A-4134-85E0-4D82A1015760}" srcOrd="0" destOrd="0" presId="urn:microsoft.com/office/officeart/2005/8/layout/hierarchy1"/>
    <dgm:cxn modelId="{57832011-88AA-4B7B-8BAB-E03B91CFC111}" srcId="{4D6FC2F7-AB3B-41E0-839E-E72DB4868868}" destId="{5BDEA845-D92F-4557-82B0-5EAC75CD8EB7}" srcOrd="1" destOrd="0" parTransId="{638A96F6-2398-48FE-BFAA-294836D833DF}" sibTransId="{57912A41-E872-441B-B43B-E27DB316E764}"/>
    <dgm:cxn modelId="{C3851692-9322-4CCE-91BF-2DBD6069D493}" type="presOf" srcId="{5BE5363F-C700-489C-9EFE-7E4C72CA7063}" destId="{838F31F2-2A46-403F-936F-AA7445E761ED}" srcOrd="0" destOrd="0" presId="urn:microsoft.com/office/officeart/2005/8/layout/hierarchy1"/>
    <dgm:cxn modelId="{1935C8FA-275D-4CE1-BD3A-B3C3E6D6C3D5}" type="presOf" srcId="{5BDEA845-D92F-4557-82B0-5EAC75CD8EB7}" destId="{D47BC1F7-3F3F-4913-A884-07C4B71F37F4}" srcOrd="0" destOrd="0" presId="urn:microsoft.com/office/officeart/2005/8/layout/hierarchy1"/>
    <dgm:cxn modelId="{E97B50ED-0E30-447F-9962-88BDB4C74D39}" type="presOf" srcId="{86A68A20-4461-4178-839E-D1732CC92D3E}" destId="{C64DC174-07A6-4AEE-9E51-C60EBDB5518D}" srcOrd="0" destOrd="0" presId="urn:microsoft.com/office/officeart/2005/8/layout/hierarchy1"/>
    <dgm:cxn modelId="{B6EE4585-74F1-4982-9E8A-739ACA45D8F3}" type="presOf" srcId="{BDC55DC5-7A3C-464F-BA0A-FD705C1CDD9D}" destId="{41EF22AC-2902-4FB0-9AE6-906744FA214E}" srcOrd="0" destOrd="0" presId="urn:microsoft.com/office/officeart/2005/8/layout/hierarchy1"/>
    <dgm:cxn modelId="{574B7823-1360-40F3-B2FF-20306546B349}" type="presOf" srcId="{E4BBFEC3-A40A-4E4D-A6A1-F6B08148BD9D}" destId="{32194962-D852-483D-B16E-088AD53EECA1}" srcOrd="0" destOrd="0" presId="urn:microsoft.com/office/officeart/2005/8/layout/hierarchy1"/>
    <dgm:cxn modelId="{B056F9EB-A483-4551-BC1D-F7F116A81E77}" srcId="{E4BBFEC3-A40A-4E4D-A6A1-F6B08148BD9D}" destId="{4D6FC2F7-AB3B-41E0-839E-E72DB4868868}" srcOrd="0" destOrd="0" parTransId="{17E84346-0056-4F6C-B491-80230175D328}" sibTransId="{D367FC7C-CC86-4987-A37B-BC0B9C0BBB45}"/>
    <dgm:cxn modelId="{52D9204B-A00E-4FC4-B475-4127EF4D2AAA}" srcId="{5BDEA845-D92F-4557-82B0-5EAC75CD8EB7}" destId="{9D9D50F0-1DCA-4401-A444-C2C79DDEDBA4}" srcOrd="0" destOrd="0" parTransId="{49DF8DFC-26D4-42F2-9E0E-5A6F25F57153}" sibTransId="{7D3A7E14-54FD-4199-BD01-8D817208E719}"/>
    <dgm:cxn modelId="{FFB39E04-BF9B-4D54-9C5F-C26224607C31}" type="presOf" srcId="{E3B13700-BF20-42A3-B1E0-F015E10C94E1}" destId="{D63B8E4C-5B41-490D-851E-A2AD27A09EAC}" srcOrd="0" destOrd="0" presId="urn:microsoft.com/office/officeart/2005/8/layout/hierarchy1"/>
    <dgm:cxn modelId="{01627CC3-69D0-4369-ABFA-836A90ABD7AC}" type="presOf" srcId="{4D6FC2F7-AB3B-41E0-839E-E72DB4868868}" destId="{C18FAB70-FD75-4B9F-8C4D-A4676D8E2219}" srcOrd="0" destOrd="0" presId="urn:microsoft.com/office/officeart/2005/8/layout/hierarchy1"/>
    <dgm:cxn modelId="{B1420755-B091-4C6F-8B52-42E33935293E}" srcId="{5BDEA845-D92F-4557-82B0-5EAC75CD8EB7}" destId="{5BE5363F-C700-489C-9EFE-7E4C72CA7063}" srcOrd="2" destOrd="0" parTransId="{BDC55DC5-7A3C-464F-BA0A-FD705C1CDD9D}" sibTransId="{273219C7-7D54-4AF0-957F-74A7AB54B4CD}"/>
    <dgm:cxn modelId="{35320873-38E9-4B2B-A234-5AAB4C9BF4E5}" type="presOf" srcId="{F5E49825-F018-4035-AAA0-106F4E4F9315}" destId="{CA5A614E-7019-4077-A51E-AE61AE04273B}" srcOrd="0" destOrd="0" presId="urn:microsoft.com/office/officeart/2005/8/layout/hierarchy1"/>
    <dgm:cxn modelId="{2FEE670A-FB0C-486A-B36A-A637E3CD9964}" type="presOf" srcId="{CD58DFFC-1AD2-4B8B-9ACA-9095C6D82FCB}" destId="{40FAA302-B71E-4B13-ADAF-55CD6E4F013C}" srcOrd="0" destOrd="0" presId="urn:microsoft.com/office/officeart/2005/8/layout/hierarchy1"/>
    <dgm:cxn modelId="{6F8EF075-A18E-4826-8E3C-0B891D33A7CB}" type="presParOf" srcId="{32194962-D852-483D-B16E-088AD53EECA1}" destId="{8F65F72E-7548-4BC3-9EEC-7F975F150D1B}" srcOrd="0" destOrd="0" presId="urn:microsoft.com/office/officeart/2005/8/layout/hierarchy1"/>
    <dgm:cxn modelId="{4F2C0762-76E4-45DF-A680-3A79DEA20D2D}" type="presParOf" srcId="{8F65F72E-7548-4BC3-9EEC-7F975F150D1B}" destId="{2A9B724B-2537-4869-806A-03F627889B19}" srcOrd="0" destOrd="0" presId="urn:microsoft.com/office/officeart/2005/8/layout/hierarchy1"/>
    <dgm:cxn modelId="{9A2E86CE-241D-4F7C-A099-7795E26F4392}" type="presParOf" srcId="{2A9B724B-2537-4869-806A-03F627889B19}" destId="{7243EA2B-8216-47A9-8B36-E98E2AED64BD}" srcOrd="0" destOrd="0" presId="urn:microsoft.com/office/officeart/2005/8/layout/hierarchy1"/>
    <dgm:cxn modelId="{6E37AAE5-784A-4710-A14D-9EB061BDA2EB}" type="presParOf" srcId="{2A9B724B-2537-4869-806A-03F627889B19}" destId="{C18FAB70-FD75-4B9F-8C4D-A4676D8E2219}" srcOrd="1" destOrd="0" presId="urn:microsoft.com/office/officeart/2005/8/layout/hierarchy1"/>
    <dgm:cxn modelId="{89E31A3C-E31A-4A07-ABD6-9074B802D974}" type="presParOf" srcId="{8F65F72E-7548-4BC3-9EEC-7F975F150D1B}" destId="{50D1AC5F-8F71-4DB9-B68B-454429CF45A4}" srcOrd="1" destOrd="0" presId="urn:microsoft.com/office/officeart/2005/8/layout/hierarchy1"/>
    <dgm:cxn modelId="{792801C7-A895-476A-B69F-328C73392A0B}" type="presParOf" srcId="{50D1AC5F-8F71-4DB9-B68B-454429CF45A4}" destId="{D63B8E4C-5B41-490D-851E-A2AD27A09EAC}" srcOrd="0" destOrd="0" presId="urn:microsoft.com/office/officeart/2005/8/layout/hierarchy1"/>
    <dgm:cxn modelId="{EDAFB9B4-72B3-47D0-AA45-EA766CC8BAC1}" type="presParOf" srcId="{50D1AC5F-8F71-4DB9-B68B-454429CF45A4}" destId="{28FEEC8C-780A-4194-B09F-19C9BA3DDA98}" srcOrd="1" destOrd="0" presId="urn:microsoft.com/office/officeart/2005/8/layout/hierarchy1"/>
    <dgm:cxn modelId="{5FD81DEA-3AC9-4C72-8E49-96EDEBFE8379}" type="presParOf" srcId="{28FEEC8C-780A-4194-B09F-19C9BA3DDA98}" destId="{9D33E676-F967-409C-8A33-E1910037A722}" srcOrd="0" destOrd="0" presId="urn:microsoft.com/office/officeart/2005/8/layout/hierarchy1"/>
    <dgm:cxn modelId="{DFA63023-82DC-4B46-A0B3-0BCE34FDA3DF}" type="presParOf" srcId="{9D33E676-F967-409C-8A33-E1910037A722}" destId="{280BD283-05FE-4D96-B83F-271F08CE82DE}" srcOrd="0" destOrd="0" presId="urn:microsoft.com/office/officeart/2005/8/layout/hierarchy1"/>
    <dgm:cxn modelId="{E70E7092-F97D-4DB8-B723-7D10A2F551F9}" type="presParOf" srcId="{9D33E676-F967-409C-8A33-E1910037A722}" destId="{CA5A614E-7019-4077-A51E-AE61AE04273B}" srcOrd="1" destOrd="0" presId="urn:microsoft.com/office/officeart/2005/8/layout/hierarchy1"/>
    <dgm:cxn modelId="{8A22E8AA-FB42-443D-8E75-93BBCC4D954C}" type="presParOf" srcId="{28FEEC8C-780A-4194-B09F-19C9BA3DDA98}" destId="{8911F097-D0F5-4184-A890-AC49D80A42BC}" srcOrd="1" destOrd="0" presId="urn:microsoft.com/office/officeart/2005/8/layout/hierarchy1"/>
    <dgm:cxn modelId="{2F85D6D1-9533-4A1E-BC24-07A13890E2FC}" type="presParOf" srcId="{50D1AC5F-8F71-4DB9-B68B-454429CF45A4}" destId="{4C45BF1D-F02A-4134-85E0-4D82A1015760}" srcOrd="2" destOrd="0" presId="urn:microsoft.com/office/officeart/2005/8/layout/hierarchy1"/>
    <dgm:cxn modelId="{3E77DE97-DC40-4DB2-AB9A-D2DC6328D849}" type="presParOf" srcId="{50D1AC5F-8F71-4DB9-B68B-454429CF45A4}" destId="{9AA83CB3-55AD-4007-85A7-A26318929485}" srcOrd="3" destOrd="0" presId="urn:microsoft.com/office/officeart/2005/8/layout/hierarchy1"/>
    <dgm:cxn modelId="{25F51459-C2CF-49CB-AE15-E78A3F870B5C}" type="presParOf" srcId="{9AA83CB3-55AD-4007-85A7-A26318929485}" destId="{813D3937-F5DD-4B28-A373-7E98A43B7304}" srcOrd="0" destOrd="0" presId="urn:microsoft.com/office/officeart/2005/8/layout/hierarchy1"/>
    <dgm:cxn modelId="{A0F4970B-EB45-4D7C-97AE-A603EE92A19F}" type="presParOf" srcId="{813D3937-F5DD-4B28-A373-7E98A43B7304}" destId="{DD469908-A3FE-4B8E-B0C9-82FDA2232669}" srcOrd="0" destOrd="0" presId="urn:microsoft.com/office/officeart/2005/8/layout/hierarchy1"/>
    <dgm:cxn modelId="{A62E397C-17CC-4FA9-8DB5-8BB80FAD3A1A}" type="presParOf" srcId="{813D3937-F5DD-4B28-A373-7E98A43B7304}" destId="{D47BC1F7-3F3F-4913-A884-07C4B71F37F4}" srcOrd="1" destOrd="0" presId="urn:microsoft.com/office/officeart/2005/8/layout/hierarchy1"/>
    <dgm:cxn modelId="{96D8C8F9-A5BA-4B84-9D15-0AB200A6DDE3}" type="presParOf" srcId="{9AA83CB3-55AD-4007-85A7-A26318929485}" destId="{4196AEC5-96F2-4DBD-A917-2A1638A515F6}" srcOrd="1" destOrd="0" presId="urn:microsoft.com/office/officeart/2005/8/layout/hierarchy1"/>
    <dgm:cxn modelId="{3831075E-618A-4734-800F-B053F8574C4F}" type="presParOf" srcId="{4196AEC5-96F2-4DBD-A917-2A1638A515F6}" destId="{4ACFC85C-31C5-4F74-A7D0-B7A11B23F151}" srcOrd="0" destOrd="0" presId="urn:microsoft.com/office/officeart/2005/8/layout/hierarchy1"/>
    <dgm:cxn modelId="{6ED116FB-7F87-423F-A38B-16A732F5025D}" type="presParOf" srcId="{4196AEC5-96F2-4DBD-A917-2A1638A515F6}" destId="{D07A108B-A0FB-491B-96AC-D839EA21C369}" srcOrd="1" destOrd="0" presId="urn:microsoft.com/office/officeart/2005/8/layout/hierarchy1"/>
    <dgm:cxn modelId="{E02F3800-5C0B-4250-9859-9978A71CB7B2}" type="presParOf" srcId="{D07A108B-A0FB-491B-96AC-D839EA21C369}" destId="{D25B8F06-14C1-46E0-AC8B-6B36E0D01EAD}" srcOrd="0" destOrd="0" presId="urn:microsoft.com/office/officeart/2005/8/layout/hierarchy1"/>
    <dgm:cxn modelId="{418F7294-42CD-4E39-BD2E-D1CE67447867}" type="presParOf" srcId="{D25B8F06-14C1-46E0-AC8B-6B36E0D01EAD}" destId="{F20F9723-C835-452E-94AE-48871CB9E289}" srcOrd="0" destOrd="0" presId="urn:microsoft.com/office/officeart/2005/8/layout/hierarchy1"/>
    <dgm:cxn modelId="{93476203-BAFB-4A5C-830F-53405FF5D414}" type="presParOf" srcId="{D25B8F06-14C1-46E0-AC8B-6B36E0D01EAD}" destId="{E549A06C-FF83-44D9-B994-2452D8E9C7A5}" srcOrd="1" destOrd="0" presId="urn:microsoft.com/office/officeart/2005/8/layout/hierarchy1"/>
    <dgm:cxn modelId="{D0D5FE80-70B6-49F9-8594-4F8B9894289D}" type="presParOf" srcId="{D07A108B-A0FB-491B-96AC-D839EA21C369}" destId="{2A4E5F1F-A2B5-4D83-8BAB-432BED84658A}" srcOrd="1" destOrd="0" presId="urn:microsoft.com/office/officeart/2005/8/layout/hierarchy1"/>
    <dgm:cxn modelId="{AF7203E2-E9D3-4735-935B-A466BF708D37}" type="presParOf" srcId="{4196AEC5-96F2-4DBD-A917-2A1638A515F6}" destId="{C64DC174-07A6-4AEE-9E51-C60EBDB5518D}" srcOrd="2" destOrd="0" presId="urn:microsoft.com/office/officeart/2005/8/layout/hierarchy1"/>
    <dgm:cxn modelId="{C2583ADD-CACF-4297-B731-DE7A3F9AD047}" type="presParOf" srcId="{4196AEC5-96F2-4DBD-A917-2A1638A515F6}" destId="{EE1D1F31-64EB-4B03-867E-3E91C42BB5D6}" srcOrd="3" destOrd="0" presId="urn:microsoft.com/office/officeart/2005/8/layout/hierarchy1"/>
    <dgm:cxn modelId="{61BC4B64-BF95-4660-A3E4-ADC5DB62E83D}" type="presParOf" srcId="{EE1D1F31-64EB-4B03-867E-3E91C42BB5D6}" destId="{7096F296-3F16-41C6-A8E6-A64D81C2E988}" srcOrd="0" destOrd="0" presId="urn:microsoft.com/office/officeart/2005/8/layout/hierarchy1"/>
    <dgm:cxn modelId="{4F202AD9-54CE-4AE3-AC08-5B65B1A45AE5}" type="presParOf" srcId="{7096F296-3F16-41C6-A8E6-A64D81C2E988}" destId="{8183AFB9-B3EF-4786-BA3B-DAECFDEE7B19}" srcOrd="0" destOrd="0" presId="urn:microsoft.com/office/officeart/2005/8/layout/hierarchy1"/>
    <dgm:cxn modelId="{AEAC0514-8973-4E11-9E7F-2B567F1762A4}" type="presParOf" srcId="{7096F296-3F16-41C6-A8E6-A64D81C2E988}" destId="{40FAA302-B71E-4B13-ADAF-55CD6E4F013C}" srcOrd="1" destOrd="0" presId="urn:microsoft.com/office/officeart/2005/8/layout/hierarchy1"/>
    <dgm:cxn modelId="{52519441-DD7D-4FBA-954E-827D72317D2B}" type="presParOf" srcId="{EE1D1F31-64EB-4B03-867E-3E91C42BB5D6}" destId="{69C31990-FF71-4A04-919D-EC1B6C504DCB}" srcOrd="1" destOrd="0" presId="urn:microsoft.com/office/officeart/2005/8/layout/hierarchy1"/>
    <dgm:cxn modelId="{A145E734-5707-47CE-9A38-00B535718F30}" type="presParOf" srcId="{4196AEC5-96F2-4DBD-A917-2A1638A515F6}" destId="{41EF22AC-2902-4FB0-9AE6-906744FA214E}" srcOrd="4" destOrd="0" presId="urn:microsoft.com/office/officeart/2005/8/layout/hierarchy1"/>
    <dgm:cxn modelId="{AFEF061E-67CA-485F-8CAD-B5CD2B64033D}" type="presParOf" srcId="{4196AEC5-96F2-4DBD-A917-2A1638A515F6}" destId="{E39078B7-C960-46B5-9D01-4F859CEF84D0}" srcOrd="5" destOrd="0" presId="urn:microsoft.com/office/officeart/2005/8/layout/hierarchy1"/>
    <dgm:cxn modelId="{9E4BC2F4-79CD-40EE-BCBD-DF48416A75F5}" type="presParOf" srcId="{E39078B7-C960-46B5-9D01-4F859CEF84D0}" destId="{4D7D178F-B266-4816-8E11-14FC6D319397}" srcOrd="0" destOrd="0" presId="urn:microsoft.com/office/officeart/2005/8/layout/hierarchy1"/>
    <dgm:cxn modelId="{C8A33E93-DEA5-4987-B526-0FFA0E61D805}" type="presParOf" srcId="{4D7D178F-B266-4816-8E11-14FC6D319397}" destId="{E7097581-36FA-4195-847E-E73C2A978E64}" srcOrd="0" destOrd="0" presId="urn:microsoft.com/office/officeart/2005/8/layout/hierarchy1"/>
    <dgm:cxn modelId="{01B74799-4645-4DCA-A473-B51E40EFA6E9}" type="presParOf" srcId="{4D7D178F-B266-4816-8E11-14FC6D319397}" destId="{838F31F2-2A46-403F-936F-AA7445E761ED}" srcOrd="1" destOrd="0" presId="urn:microsoft.com/office/officeart/2005/8/layout/hierarchy1"/>
    <dgm:cxn modelId="{D76678B5-6F18-4D86-A6F2-8A8FC9125EBB}" type="presParOf" srcId="{E39078B7-C960-46B5-9D01-4F859CEF84D0}" destId="{105BC46B-B8D1-4BA0-9C2D-75002F9FCC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8AE56-8A2E-4157-8330-0D896EF6CF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9F0CF1-B3AB-4B18-9C5B-00586262499C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Idee/Vision</a:t>
          </a:r>
          <a:endParaRPr lang="de-DE" sz="1400" dirty="0">
            <a:solidFill>
              <a:schemeClr val="tx1"/>
            </a:solidFill>
          </a:endParaRPr>
        </a:p>
      </dgm:t>
    </dgm:pt>
    <dgm:pt modelId="{0E48FE1D-5307-4D86-A2D5-BED73545317E}" type="parTrans" cxnId="{1C708EF9-7E46-49FA-9739-BB50FA238E37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5EC94E80-2D8E-4F87-BCD8-5169E4C4E82B}" type="sibTrans" cxnId="{1C708EF9-7E46-49FA-9739-BB50FA238E37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C293FE1F-EC5F-4CEC-AE2F-EF594FB0FDF1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Ziel </a:t>
          </a:r>
          <a:endParaRPr lang="de-DE" sz="1400" dirty="0">
            <a:solidFill>
              <a:schemeClr val="tx1"/>
            </a:solidFill>
          </a:endParaRPr>
        </a:p>
      </dgm:t>
    </dgm:pt>
    <dgm:pt modelId="{9555450E-5762-4D0B-8A74-24A67E0425BB}" type="parTrans" cxnId="{9875047C-2543-42BC-8E1C-73E2E1A67F7B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BB5FA265-CCBA-4FAA-92AB-83A450960679}" type="sibTrans" cxnId="{9875047C-2543-42BC-8E1C-73E2E1A67F7B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80FBEEE6-C8C5-4488-8CAD-3FC2701C290B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Business Case</a:t>
          </a:r>
          <a:endParaRPr lang="de-DE" sz="1400" dirty="0">
            <a:solidFill>
              <a:schemeClr val="tx1"/>
            </a:solidFill>
          </a:endParaRPr>
        </a:p>
      </dgm:t>
    </dgm:pt>
    <dgm:pt modelId="{8DEBA977-B4AD-4130-BE68-906097EB9732}" type="parTrans" cxnId="{2AA6D2EA-781E-44F3-BE96-0CEB4B379B13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7802A8A7-9595-4E40-AD85-3996A07F8D32}" type="sibTrans" cxnId="{2AA6D2EA-781E-44F3-BE96-0CEB4B379B13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75EDB335-1DF3-4838-9C16-5CFA9163378F}">
      <dgm:prSet custT="1"/>
      <dgm:spPr/>
      <dgm:t>
        <a:bodyPr/>
        <a:lstStyle/>
        <a:p>
          <a:r>
            <a:rPr lang="de-DE" sz="1400" dirty="0" err="1" smtClean="0">
              <a:solidFill>
                <a:schemeClr val="tx1"/>
              </a:solidFill>
            </a:rPr>
            <a:t>Prio</a:t>
          </a:r>
          <a:r>
            <a:rPr lang="de-DE" sz="1400" dirty="0" smtClean="0">
              <a:solidFill>
                <a:schemeClr val="tx1"/>
              </a:solidFill>
            </a:rPr>
            <a:t>/</a:t>
          </a:r>
        </a:p>
        <a:p>
          <a:r>
            <a:rPr lang="de-DE" sz="1400" dirty="0" smtClean="0">
              <a:solidFill>
                <a:schemeClr val="tx1"/>
              </a:solidFill>
            </a:rPr>
            <a:t>Freigabe</a:t>
          </a:r>
          <a:endParaRPr lang="de-DE" sz="1400" dirty="0">
            <a:solidFill>
              <a:schemeClr val="tx1"/>
            </a:solidFill>
          </a:endParaRPr>
        </a:p>
      </dgm:t>
    </dgm:pt>
    <dgm:pt modelId="{F4CA7932-CB01-422F-B3FB-0C4EF4217062}" type="parTrans" cxnId="{3D9A511F-BFF8-4672-B476-9F505F3EBD53}">
      <dgm:prSet/>
      <dgm:spPr/>
      <dgm:t>
        <a:bodyPr/>
        <a:lstStyle/>
        <a:p>
          <a:endParaRPr lang="de-DE" sz="2000"/>
        </a:p>
      </dgm:t>
    </dgm:pt>
    <dgm:pt modelId="{3091FA45-C868-416D-821C-304641F377BB}" type="sibTrans" cxnId="{3D9A511F-BFF8-4672-B476-9F505F3EBD53}">
      <dgm:prSet/>
      <dgm:spPr/>
      <dgm:t>
        <a:bodyPr/>
        <a:lstStyle/>
        <a:p>
          <a:endParaRPr lang="de-DE" sz="2000"/>
        </a:p>
      </dgm:t>
    </dgm:pt>
    <dgm:pt modelId="{3137DC1D-94DE-44F5-A43F-958E34400DD1}">
      <dgm:prSet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Umsetzung</a:t>
          </a:r>
          <a:endParaRPr lang="de-DE" sz="1400" dirty="0">
            <a:solidFill>
              <a:schemeClr val="tx1"/>
            </a:solidFill>
          </a:endParaRPr>
        </a:p>
      </dgm:t>
    </dgm:pt>
    <dgm:pt modelId="{CC7D10F1-9176-4206-A3CC-BC36524AAC55}" type="parTrans" cxnId="{847F0937-0A57-4F0B-BDA2-2C44A0687693}">
      <dgm:prSet/>
      <dgm:spPr/>
      <dgm:t>
        <a:bodyPr/>
        <a:lstStyle/>
        <a:p>
          <a:endParaRPr lang="de-DE" sz="2000"/>
        </a:p>
      </dgm:t>
    </dgm:pt>
    <dgm:pt modelId="{C83B4BD2-7B02-4506-8E45-3CD7C90EB417}" type="sibTrans" cxnId="{847F0937-0A57-4F0B-BDA2-2C44A0687693}">
      <dgm:prSet/>
      <dgm:spPr/>
      <dgm:t>
        <a:bodyPr/>
        <a:lstStyle/>
        <a:p>
          <a:endParaRPr lang="de-DE" sz="2000"/>
        </a:p>
      </dgm:t>
    </dgm:pt>
    <dgm:pt modelId="{42E021BE-B3CD-4933-BABE-8EF6B01A2D21}" type="pres">
      <dgm:prSet presAssocID="{0D98AE56-8A2E-4157-8330-0D896EF6CFBF}" presName="Name0" presStyleCnt="0">
        <dgm:presLayoutVars>
          <dgm:dir/>
          <dgm:animLvl val="lvl"/>
          <dgm:resizeHandles val="exact"/>
        </dgm:presLayoutVars>
      </dgm:prSet>
      <dgm:spPr/>
    </dgm:pt>
    <dgm:pt modelId="{E60F91B3-9E47-4677-9C78-71CA58D9D97F}" type="pres">
      <dgm:prSet presAssocID="{959F0CF1-B3AB-4B18-9C5B-0058626249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61EF4-53D1-4B19-AC05-07D06DE52492}" type="pres">
      <dgm:prSet presAssocID="{5EC94E80-2D8E-4F87-BCD8-5169E4C4E82B}" presName="parTxOnlySpace" presStyleCnt="0"/>
      <dgm:spPr/>
    </dgm:pt>
    <dgm:pt modelId="{ED8F84C4-3A3D-46CF-8740-BF97C6C25B8C}" type="pres">
      <dgm:prSet presAssocID="{C293FE1F-EC5F-4CEC-AE2F-EF594FB0FDF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D7EF2-F64F-4166-A95D-2CB64A5CAA97}" type="pres">
      <dgm:prSet presAssocID="{BB5FA265-CCBA-4FAA-92AB-83A450960679}" presName="parTxOnlySpace" presStyleCnt="0"/>
      <dgm:spPr/>
    </dgm:pt>
    <dgm:pt modelId="{CC93696E-3ACD-4F35-A495-C62C90A35506}" type="pres">
      <dgm:prSet presAssocID="{80FBEEE6-C8C5-4488-8CAD-3FC2701C290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0A97C-7262-4570-91F9-9BBCAC579042}" type="pres">
      <dgm:prSet presAssocID="{7802A8A7-9595-4E40-AD85-3996A07F8D32}" presName="parTxOnlySpace" presStyleCnt="0"/>
      <dgm:spPr/>
    </dgm:pt>
    <dgm:pt modelId="{7089D57B-31BA-46B9-8B73-7B8D759E2C58}" type="pres">
      <dgm:prSet presAssocID="{75EDB335-1DF3-4838-9C16-5CFA9163378F}" presName="parTxOnly" presStyleLbl="node1" presStyleIdx="3" presStyleCnt="5" custLinFactNeighborX="24925" custLinFactNeighborY="-4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0B745B-2247-4013-8E99-DF3B444DCCC8}" type="pres">
      <dgm:prSet presAssocID="{3091FA45-C868-416D-821C-304641F377BB}" presName="parTxOnlySpace" presStyleCnt="0"/>
      <dgm:spPr/>
    </dgm:pt>
    <dgm:pt modelId="{A1AF4E72-0EAC-4CF8-8B6E-2CC5167B53F7}" type="pres">
      <dgm:prSet presAssocID="{3137DC1D-94DE-44F5-A43F-958E34400DD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874C3-DB4E-4F53-9FDF-248AAAFD2863}" type="presOf" srcId="{3137DC1D-94DE-44F5-A43F-958E34400DD1}" destId="{A1AF4E72-0EAC-4CF8-8B6E-2CC5167B53F7}" srcOrd="0" destOrd="0" presId="urn:microsoft.com/office/officeart/2005/8/layout/chevron1"/>
    <dgm:cxn modelId="{61FF4AB5-6161-429D-87A7-A6BDD9BD9F74}" type="presOf" srcId="{C293FE1F-EC5F-4CEC-AE2F-EF594FB0FDF1}" destId="{ED8F84C4-3A3D-46CF-8740-BF97C6C25B8C}" srcOrd="0" destOrd="0" presId="urn:microsoft.com/office/officeart/2005/8/layout/chevron1"/>
    <dgm:cxn modelId="{9875047C-2543-42BC-8E1C-73E2E1A67F7B}" srcId="{0D98AE56-8A2E-4157-8330-0D896EF6CFBF}" destId="{C293FE1F-EC5F-4CEC-AE2F-EF594FB0FDF1}" srcOrd="1" destOrd="0" parTransId="{9555450E-5762-4D0B-8A74-24A67E0425BB}" sibTransId="{BB5FA265-CCBA-4FAA-92AB-83A450960679}"/>
    <dgm:cxn modelId="{345AA0FE-F0F8-4A75-98E9-A770B81067D4}" type="presOf" srcId="{75EDB335-1DF3-4838-9C16-5CFA9163378F}" destId="{7089D57B-31BA-46B9-8B73-7B8D759E2C58}" srcOrd="0" destOrd="0" presId="urn:microsoft.com/office/officeart/2005/8/layout/chevron1"/>
    <dgm:cxn modelId="{2D40A03E-D780-4ED8-80A1-AB94339A4F31}" type="presOf" srcId="{80FBEEE6-C8C5-4488-8CAD-3FC2701C290B}" destId="{CC93696E-3ACD-4F35-A495-C62C90A35506}" srcOrd="0" destOrd="0" presId="urn:microsoft.com/office/officeart/2005/8/layout/chevron1"/>
    <dgm:cxn modelId="{15CB79D1-41FB-40F5-B356-6F3EF51BFBB8}" type="presOf" srcId="{0D98AE56-8A2E-4157-8330-0D896EF6CFBF}" destId="{42E021BE-B3CD-4933-BABE-8EF6B01A2D21}" srcOrd="0" destOrd="0" presId="urn:microsoft.com/office/officeart/2005/8/layout/chevron1"/>
    <dgm:cxn modelId="{847F0937-0A57-4F0B-BDA2-2C44A0687693}" srcId="{0D98AE56-8A2E-4157-8330-0D896EF6CFBF}" destId="{3137DC1D-94DE-44F5-A43F-958E34400DD1}" srcOrd="4" destOrd="0" parTransId="{CC7D10F1-9176-4206-A3CC-BC36524AAC55}" sibTransId="{C83B4BD2-7B02-4506-8E45-3CD7C90EB417}"/>
    <dgm:cxn modelId="{3D9A511F-BFF8-4672-B476-9F505F3EBD53}" srcId="{0D98AE56-8A2E-4157-8330-0D896EF6CFBF}" destId="{75EDB335-1DF3-4838-9C16-5CFA9163378F}" srcOrd="3" destOrd="0" parTransId="{F4CA7932-CB01-422F-B3FB-0C4EF4217062}" sibTransId="{3091FA45-C868-416D-821C-304641F377BB}"/>
    <dgm:cxn modelId="{2AA6D2EA-781E-44F3-BE96-0CEB4B379B13}" srcId="{0D98AE56-8A2E-4157-8330-0D896EF6CFBF}" destId="{80FBEEE6-C8C5-4488-8CAD-3FC2701C290B}" srcOrd="2" destOrd="0" parTransId="{8DEBA977-B4AD-4130-BE68-906097EB9732}" sibTransId="{7802A8A7-9595-4E40-AD85-3996A07F8D32}"/>
    <dgm:cxn modelId="{1C708EF9-7E46-49FA-9739-BB50FA238E37}" srcId="{0D98AE56-8A2E-4157-8330-0D896EF6CFBF}" destId="{959F0CF1-B3AB-4B18-9C5B-00586262499C}" srcOrd="0" destOrd="0" parTransId="{0E48FE1D-5307-4D86-A2D5-BED73545317E}" sibTransId="{5EC94E80-2D8E-4F87-BCD8-5169E4C4E82B}"/>
    <dgm:cxn modelId="{D1B193BF-702E-4B21-97F4-CD68736A0674}" type="presOf" srcId="{959F0CF1-B3AB-4B18-9C5B-00586262499C}" destId="{E60F91B3-9E47-4677-9C78-71CA58D9D97F}" srcOrd="0" destOrd="0" presId="urn:microsoft.com/office/officeart/2005/8/layout/chevron1"/>
    <dgm:cxn modelId="{58AB45D7-E2CE-4101-A269-B4D587476AF6}" type="presParOf" srcId="{42E021BE-B3CD-4933-BABE-8EF6B01A2D21}" destId="{E60F91B3-9E47-4677-9C78-71CA58D9D97F}" srcOrd="0" destOrd="0" presId="urn:microsoft.com/office/officeart/2005/8/layout/chevron1"/>
    <dgm:cxn modelId="{AD041B5D-A67B-4738-BBA0-F0DE527D47CC}" type="presParOf" srcId="{42E021BE-B3CD-4933-BABE-8EF6B01A2D21}" destId="{3A061EF4-53D1-4B19-AC05-07D06DE52492}" srcOrd="1" destOrd="0" presId="urn:microsoft.com/office/officeart/2005/8/layout/chevron1"/>
    <dgm:cxn modelId="{E58B1D64-0EF4-46C6-8E5E-3F30627A7D6B}" type="presParOf" srcId="{42E021BE-B3CD-4933-BABE-8EF6B01A2D21}" destId="{ED8F84C4-3A3D-46CF-8740-BF97C6C25B8C}" srcOrd="2" destOrd="0" presId="urn:microsoft.com/office/officeart/2005/8/layout/chevron1"/>
    <dgm:cxn modelId="{C6CA23AC-3E3B-4BE8-87EF-EBD9B1E9342B}" type="presParOf" srcId="{42E021BE-B3CD-4933-BABE-8EF6B01A2D21}" destId="{796D7EF2-F64F-4166-A95D-2CB64A5CAA97}" srcOrd="3" destOrd="0" presId="urn:microsoft.com/office/officeart/2005/8/layout/chevron1"/>
    <dgm:cxn modelId="{A816800B-3BBB-4E28-B3D9-120BC40D0825}" type="presParOf" srcId="{42E021BE-B3CD-4933-BABE-8EF6B01A2D21}" destId="{CC93696E-3ACD-4F35-A495-C62C90A35506}" srcOrd="4" destOrd="0" presId="urn:microsoft.com/office/officeart/2005/8/layout/chevron1"/>
    <dgm:cxn modelId="{E4D81ED2-8CCF-43E7-AC34-C5665BC70A0F}" type="presParOf" srcId="{42E021BE-B3CD-4933-BABE-8EF6B01A2D21}" destId="{4320A97C-7262-4570-91F9-9BBCAC579042}" srcOrd="5" destOrd="0" presId="urn:microsoft.com/office/officeart/2005/8/layout/chevron1"/>
    <dgm:cxn modelId="{53D1D16F-6FA5-45DC-A53F-FAD48EAA23DB}" type="presParOf" srcId="{42E021BE-B3CD-4933-BABE-8EF6B01A2D21}" destId="{7089D57B-31BA-46B9-8B73-7B8D759E2C58}" srcOrd="6" destOrd="0" presId="urn:microsoft.com/office/officeart/2005/8/layout/chevron1"/>
    <dgm:cxn modelId="{49EBAD58-B3C6-4F07-99DD-BA358D97C18D}" type="presParOf" srcId="{42E021BE-B3CD-4933-BABE-8EF6B01A2D21}" destId="{080B745B-2247-4013-8E99-DF3B444DCCC8}" srcOrd="7" destOrd="0" presId="urn:microsoft.com/office/officeart/2005/8/layout/chevron1"/>
    <dgm:cxn modelId="{B896C917-A4C9-41A1-84B5-813800A5E26F}" type="presParOf" srcId="{42E021BE-B3CD-4933-BABE-8EF6B01A2D21}" destId="{A1AF4E72-0EAC-4CF8-8B6E-2CC5167B53F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F22AC-2902-4FB0-9AE6-906744FA214E}">
      <dsp:nvSpPr>
        <dsp:cNvPr id="0" name=""/>
        <dsp:cNvSpPr/>
      </dsp:nvSpPr>
      <dsp:spPr>
        <a:xfrm>
          <a:off x="2960935" y="2446862"/>
          <a:ext cx="1915417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915417" y="310602"/>
              </a:lnTo>
              <a:lnTo>
                <a:pt x="1915417" y="45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DC174-07A6-4AEE-9E51-C60EBDB5518D}">
      <dsp:nvSpPr>
        <dsp:cNvPr id="0" name=""/>
        <dsp:cNvSpPr/>
      </dsp:nvSpPr>
      <dsp:spPr>
        <a:xfrm>
          <a:off x="2915215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FC85C-31C5-4F74-A7D0-B7A11B23F151}">
      <dsp:nvSpPr>
        <dsp:cNvPr id="0" name=""/>
        <dsp:cNvSpPr/>
      </dsp:nvSpPr>
      <dsp:spPr>
        <a:xfrm>
          <a:off x="1045517" y="2446862"/>
          <a:ext cx="1915417" cy="455782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5BF1D-F02A-4134-85E0-4D82A1015760}">
      <dsp:nvSpPr>
        <dsp:cNvPr id="0" name=""/>
        <dsp:cNvSpPr/>
      </dsp:nvSpPr>
      <dsp:spPr>
        <a:xfrm>
          <a:off x="2003226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B8E4C-5B41-490D-851E-A2AD27A09EAC}">
      <dsp:nvSpPr>
        <dsp:cNvPr id="0" name=""/>
        <dsp:cNvSpPr/>
      </dsp:nvSpPr>
      <dsp:spPr>
        <a:xfrm>
          <a:off x="1045517" y="995933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3EA2B-8216-47A9-8B36-E98E2AED64BD}">
      <dsp:nvSpPr>
        <dsp:cNvPr id="0" name=""/>
        <dsp:cNvSpPr/>
      </dsp:nvSpPr>
      <dsp:spPr>
        <a:xfrm>
          <a:off x="1219646" y="786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AB70-FD75-4B9F-8C4D-A4676D8E2219}">
      <dsp:nvSpPr>
        <dsp:cNvPr id="0" name=""/>
        <dsp:cNvSpPr/>
      </dsp:nvSpPr>
      <dsp:spPr>
        <a:xfrm>
          <a:off x="1393775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GF</a:t>
          </a:r>
          <a:endParaRPr lang="de-DE" sz="1800" kern="1200" dirty="0"/>
        </a:p>
      </dsp:txBody>
      <dsp:txXfrm>
        <a:off x="1422922" y="195355"/>
        <a:ext cx="1508866" cy="936852"/>
      </dsp:txXfrm>
    </dsp:sp>
    <dsp:sp modelId="{280BD283-05FE-4D96-B83F-271F08CE82DE}">
      <dsp:nvSpPr>
        <dsp:cNvPr id="0" name=""/>
        <dsp:cNvSpPr/>
      </dsp:nvSpPr>
      <dsp:spPr>
        <a:xfrm>
          <a:off x="261937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A614E-7019-4077-A51E-AE61AE04273B}">
      <dsp:nvSpPr>
        <dsp:cNvPr id="0" name=""/>
        <dsp:cNvSpPr/>
      </dsp:nvSpPr>
      <dsp:spPr>
        <a:xfrm>
          <a:off x="436066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Sales Management </a:t>
          </a:r>
          <a:endParaRPr lang="de-DE" sz="1800" kern="1200" dirty="0"/>
        </a:p>
      </dsp:txBody>
      <dsp:txXfrm>
        <a:off x="465213" y="1646284"/>
        <a:ext cx="1508866" cy="936852"/>
      </dsp:txXfrm>
    </dsp:sp>
    <dsp:sp modelId="{DD469908-A3FE-4B8E-B0C9-82FDA2232669}">
      <dsp:nvSpPr>
        <dsp:cNvPr id="0" name=""/>
        <dsp:cNvSpPr/>
      </dsp:nvSpPr>
      <dsp:spPr>
        <a:xfrm>
          <a:off x="2177355" y="1451715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BC1F7-3F3F-4913-A884-07C4B71F37F4}">
      <dsp:nvSpPr>
        <dsp:cNvPr id="0" name=""/>
        <dsp:cNvSpPr/>
      </dsp:nvSpPr>
      <dsp:spPr>
        <a:xfrm>
          <a:off x="2351484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Business Operations</a:t>
          </a:r>
          <a:endParaRPr lang="de-DE" sz="1800" kern="1200" dirty="0"/>
        </a:p>
      </dsp:txBody>
      <dsp:txXfrm>
        <a:off x="2380631" y="1646284"/>
        <a:ext cx="1508866" cy="936852"/>
      </dsp:txXfrm>
    </dsp:sp>
    <dsp:sp modelId="{F20F9723-C835-452E-94AE-48871CB9E289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9A06C-FF83-44D9-B994-2452D8E9C7A5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Sales Operations</a:t>
          </a:r>
          <a:endParaRPr lang="de-DE" sz="1800" kern="1200" dirty="0"/>
        </a:p>
      </dsp:txBody>
      <dsp:txXfrm>
        <a:off x="465213" y="3097213"/>
        <a:ext cx="1508866" cy="936852"/>
      </dsp:txXfrm>
    </dsp:sp>
    <dsp:sp modelId="{8183AFB9-B3EF-4786-BA3B-DAECFDEE7B19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AA302-B71E-4B13-ADAF-55CD6E4F013C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Sales </a:t>
          </a:r>
          <a:r>
            <a:rPr lang="de-DE" sz="1800" kern="1200" dirty="0" err="1" smtClean="0"/>
            <a:t>support</a:t>
          </a:r>
          <a:endParaRPr lang="de-DE" sz="1800" kern="1200" dirty="0"/>
        </a:p>
      </dsp:txBody>
      <dsp:txXfrm>
        <a:off x="2380631" y="3097213"/>
        <a:ext cx="1508866" cy="936852"/>
      </dsp:txXfrm>
    </dsp:sp>
    <dsp:sp modelId="{E7097581-36FA-4195-847E-E73C2A978E64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F31F2-2A46-403F-936F-AA7445E761ED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Pre</a:t>
          </a:r>
          <a:r>
            <a:rPr lang="de-DE" sz="1800" kern="1200" dirty="0" smtClean="0"/>
            <a:t>-Sales</a:t>
          </a:r>
          <a:endParaRPr lang="de-DE" sz="1800" kern="1200" dirty="0"/>
        </a:p>
      </dsp:txBody>
      <dsp:txXfrm>
        <a:off x="4296049" y="3097213"/>
        <a:ext cx="1508866" cy="93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F91B3-9E47-4677-9C78-71CA58D9D97F}">
      <dsp:nvSpPr>
        <dsp:cNvPr id="0" name=""/>
        <dsp:cNvSpPr/>
      </dsp:nvSpPr>
      <dsp:spPr>
        <a:xfrm>
          <a:off x="1951" y="1128816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Idee/Vision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49298" y="1128816"/>
        <a:ext cx="1042041" cy="694694"/>
      </dsp:txXfrm>
    </dsp:sp>
    <dsp:sp modelId="{ED8F84C4-3A3D-46CF-8740-BF97C6C25B8C}">
      <dsp:nvSpPr>
        <dsp:cNvPr id="0" name=""/>
        <dsp:cNvSpPr/>
      </dsp:nvSpPr>
      <dsp:spPr>
        <a:xfrm>
          <a:off x="1565013" y="1128816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Ziel 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912360" y="1128816"/>
        <a:ext cx="1042041" cy="694694"/>
      </dsp:txXfrm>
    </dsp:sp>
    <dsp:sp modelId="{CC93696E-3ACD-4F35-A495-C62C90A35506}">
      <dsp:nvSpPr>
        <dsp:cNvPr id="0" name=""/>
        <dsp:cNvSpPr/>
      </dsp:nvSpPr>
      <dsp:spPr>
        <a:xfrm>
          <a:off x="3128076" y="1128816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Business Case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475423" y="1128816"/>
        <a:ext cx="1042041" cy="694694"/>
      </dsp:txXfrm>
    </dsp:sp>
    <dsp:sp modelId="{7089D57B-31BA-46B9-8B73-7B8D759E2C58}">
      <dsp:nvSpPr>
        <dsp:cNvPr id="0" name=""/>
        <dsp:cNvSpPr/>
      </dsp:nvSpPr>
      <dsp:spPr>
        <a:xfrm>
          <a:off x="4734426" y="1096284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chemeClr val="tx1"/>
              </a:solidFill>
            </a:rPr>
            <a:t>Prio</a:t>
          </a:r>
          <a:r>
            <a:rPr lang="de-DE" sz="1400" kern="1200" dirty="0" smtClean="0">
              <a:solidFill>
                <a:schemeClr val="tx1"/>
              </a:solidFill>
            </a:rPr>
            <a:t>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Freigabe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081773" y="1096284"/>
        <a:ext cx="1042041" cy="694694"/>
      </dsp:txXfrm>
    </dsp:sp>
    <dsp:sp modelId="{A1AF4E72-0EAC-4CF8-8B6E-2CC5167B53F7}">
      <dsp:nvSpPr>
        <dsp:cNvPr id="0" name=""/>
        <dsp:cNvSpPr/>
      </dsp:nvSpPr>
      <dsp:spPr>
        <a:xfrm>
          <a:off x="6254200" y="1128816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Umsetzung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6601547" y="1128816"/>
        <a:ext cx="1042041" cy="69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475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75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defTabSz="914751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484193-6BD0-4050-A4F2-5D27866880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7554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de-DE" smtClean="0">
                <a:latin typeface="Arial" pitchFamily="34" charset="0"/>
                <a:ea typeface="ヒラギノ角ゴ Pro W3"/>
              </a:rPr>
              <a:t>Planning (independent company code / complete accounting group):</a:t>
            </a:r>
          </a:p>
          <a:p>
            <a:r>
              <a:rPr lang="en-US" altLang="de-DE" smtClean="0">
                <a:latin typeface="Arial" pitchFamily="34" charset="0"/>
                <a:ea typeface="ヒラギノ角ゴ Pro W3"/>
              </a:rPr>
              <a:t>° Flow rates of the resources used</a:t>
            </a:r>
          </a:p>
          <a:p>
            <a:r>
              <a:rPr lang="en-US" altLang="de-DE" smtClean="0">
                <a:latin typeface="Arial" pitchFamily="34" charset="0"/>
                <a:ea typeface="ヒラギノ角ゴ Pro W3"/>
              </a:rPr>
              <a:t>° Cash Flow Statement</a:t>
            </a:r>
          </a:p>
          <a:p>
            <a:r>
              <a:rPr lang="en-US" altLang="de-DE" smtClean="0">
                <a:latin typeface="Arial" pitchFamily="34" charset="0"/>
                <a:ea typeface="ヒラギノ角ゴ Pro W3"/>
              </a:rPr>
              <a:t>° P&amp;L Accounting</a:t>
            </a:r>
          </a:p>
          <a:p>
            <a:r>
              <a:rPr lang="en-US" altLang="de-DE" smtClean="0">
                <a:latin typeface="Arial" pitchFamily="34" charset="0"/>
                <a:ea typeface="ヒラギノ角ゴ Pro W3"/>
              </a:rPr>
              <a:t>° Balance sheet</a:t>
            </a:r>
            <a:endParaRPr lang="en-GB" altLang="de-DE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C40F9EA3-8E05-424B-BD96-D7F610B45D71}" type="slidenum">
              <a:rPr lang="de-DE" altLang="de-DE" sz="1200"/>
              <a:pPr/>
              <a:t>4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ea typeface="ヒラギノ角ゴ Pro W3"/>
              </a:rPr>
              <a:t>This is a sample </a:t>
            </a:r>
            <a:r>
              <a:rPr lang="en-US" altLang="en-US" b="1" smtClean="0">
                <a:latin typeface="Arial" pitchFamily="34" charset="0"/>
                <a:ea typeface="ヒラギノ角ゴ Pro W3"/>
              </a:rPr>
              <a:t>Horizontal Picture </a:t>
            </a:r>
            <a:r>
              <a:rPr lang="en-US" altLang="en-US" smtClean="0">
                <a:latin typeface="Arial" pitchFamily="34" charset="0"/>
                <a:ea typeface="ヒラギノ角ゴ Pro W3"/>
              </a:rPr>
              <a:t>slide ideal for including with a screen capture or other horizontal picture.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  <a:p>
            <a:pPr>
              <a:spcBef>
                <a:spcPct val="0"/>
              </a:spcBef>
            </a:pPr>
            <a:r>
              <a:rPr lang="en-US" altLang="en-US" b="1" smtClean="0">
                <a:latin typeface="Arial" pitchFamily="34" charset="0"/>
                <a:ea typeface="ヒラギノ角ゴ Pro W3"/>
              </a:rPr>
              <a:t>To Replace the Picture on this Sample Slide </a:t>
            </a:r>
            <a:r>
              <a:rPr lang="en-US" altLang="en-US" smtClean="0">
                <a:latin typeface="Arial" pitchFamily="34" charset="0"/>
                <a:ea typeface="ヒラギノ角ゴ Pro W3"/>
              </a:rPr>
              <a:t>(this applies to all slides in this template that contain pictures):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ea typeface="ヒラギノ角ゴ Pro W3"/>
              </a:rPr>
              <a:t>Select the sample picture and press </a:t>
            </a:r>
            <a:r>
              <a:rPr lang="en-US" altLang="en-US" i="1" smtClean="0">
                <a:latin typeface="Arial" pitchFamily="34" charset="0"/>
                <a:ea typeface="ヒラギノ角ゴ Pro W3"/>
              </a:rPr>
              <a:t>Delete</a:t>
            </a:r>
            <a:r>
              <a:rPr lang="en-US" altLang="en-US" smtClean="0">
                <a:latin typeface="Arial" pitchFamily="34" charset="0"/>
                <a:ea typeface="ヒラギノ角ゴ Pro W3"/>
              </a:rPr>
              <a:t>. Click the icon inside the shape to open the Insert Picture dialog box. Navigate to the location where the picture is stored, select desired picture and click on the </a:t>
            </a:r>
            <a:r>
              <a:rPr lang="en-US" altLang="en-US" i="1" smtClean="0">
                <a:latin typeface="Arial" pitchFamily="34" charset="0"/>
                <a:ea typeface="ヒラギノ角ゴ Pro W3"/>
              </a:rPr>
              <a:t>Insert</a:t>
            </a:r>
            <a:r>
              <a:rPr lang="en-US" altLang="en-US" smtClean="0">
                <a:latin typeface="Arial" pitchFamily="34" charset="0"/>
                <a:ea typeface="ヒラギノ角ゴ Pro W3"/>
              </a:rPr>
              <a:t> button to fit the image proportionally within the shape. 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  <a:p>
            <a:pPr marL="0" lvl="1">
              <a:spcBef>
                <a:spcPct val="0"/>
              </a:spcBef>
            </a:pPr>
            <a:r>
              <a:rPr lang="en-US" altLang="en-US" b="1" smtClean="0">
                <a:latin typeface="Arial" pitchFamily="34" charset="0"/>
                <a:ea typeface="ヒラギノ角ゴ Pro W3"/>
              </a:rPr>
              <a:t>Note:</a:t>
            </a:r>
            <a:r>
              <a:rPr lang="en-US" altLang="en-US" smtClean="0">
                <a:latin typeface="Arial" pitchFamily="34" charset="0"/>
                <a:ea typeface="ヒラギノ角ゴ Pro W3"/>
              </a:rPr>
              <a:t> Do not right-click the image to change the picture inside the picture Platzhalter. This will change the frame size of the picture Platzhalter. Instead, follow the steps outlined above. 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6633363-7CC4-4D03-A2D2-8E81F17132FA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D860E9E-8C7D-4AA9-B7D5-C57699C49773}" type="slidenum">
              <a:rPr lang="de-DE" altLang="de-DE" sz="1200"/>
              <a:pPr/>
              <a:t>35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DBE307D-10FB-4BF6-99DE-E2784F0B0CC6}" type="slidenum">
              <a:rPr lang="de-DE" altLang="de-DE" sz="1200"/>
              <a:pPr/>
              <a:t>6</a:t>
            </a:fld>
            <a:endParaRPr lang="de-DE" altLang="de-DE" sz="120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CB7C42E-7AA2-4746-8760-6FDADDF05F62}" type="slidenum">
              <a:rPr lang="de-DE" altLang="de-DE" sz="1200"/>
              <a:pPr/>
              <a:t>7</a:t>
            </a:fld>
            <a:endParaRPr lang="de-DE" altLang="de-DE" sz="1200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C863BB8D-17AA-4FD9-A6F8-42DE3FFAF448}" type="slidenum">
              <a:rPr lang="de-DE" altLang="de-DE" sz="1200"/>
              <a:pPr/>
              <a:t>8</a:t>
            </a:fld>
            <a:endParaRPr lang="de-DE" altLang="de-DE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55129CA2-4491-475D-9E20-D7AE4B7095DD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E129748-71F2-4B65-B89C-AEFA2596DDA5}" type="slidenum">
              <a:rPr lang="de-DE" altLang="de-DE" sz="1200"/>
              <a:pPr/>
              <a:t>10</a:t>
            </a:fld>
            <a:endParaRPr lang="de-DE" altLang="de-DE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A821AB7E-6AAE-4F16-B7A9-62FAD01ED3E0}" type="slidenum">
              <a:rPr lang="de-DE" altLang="de-DE" sz="1200"/>
              <a:pPr/>
              <a:t>11</a:t>
            </a:fld>
            <a:endParaRPr lang="de-DE" altLang="de-DE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12708390-F042-4E7B-81FC-D9B7F82846BE}" type="slidenum">
              <a:rPr lang="de-DE" altLang="de-DE" sz="1200"/>
              <a:pPr/>
              <a:t>12</a:t>
            </a:fld>
            <a:endParaRPr lang="de-DE" altLang="de-DE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1291C48-E77A-44D7-9D8E-FCC31C2259F2}" type="slidenum">
              <a:rPr lang="de-DE" altLang="de-DE" sz="1200"/>
              <a:pPr/>
              <a:t>17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CV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5" descr="ICV_Claim_grau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494463"/>
            <a:ext cx="23383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508000" y="6521450"/>
            <a:ext cx="4451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600"/>
              <a:t>Internationaler Controller Verein eV | www.controllerverein.com | AK Berlin-Brandenburg | 57. AKT 17.-18.09.2015 | Seite </a:t>
            </a:r>
            <a:fld id="{72594E00-8E31-4B21-9AF1-6CF6472505E7}" type="slidenum">
              <a:rPr lang="de-DE" altLang="en-US" sz="600"/>
              <a:pPr/>
              <a:t>‹Nr.›</a:t>
            </a:fld>
            <a:endParaRPr lang="de-DE" altLang="en-US" sz="6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363" y="1036638"/>
            <a:ext cx="4229100" cy="1793875"/>
          </a:xfrm>
        </p:spPr>
        <p:txBody>
          <a:bodyPr anchor="b"/>
          <a:lstStyle>
            <a:lvl1pPr>
              <a:defRPr sz="2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00590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50159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4125" y="404813"/>
            <a:ext cx="1944688" cy="59039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404813"/>
            <a:ext cx="5686425" cy="59039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78023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48542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885961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6413" y="1484313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8813" y="1484313"/>
            <a:ext cx="3810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1538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9302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6210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49734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958028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07830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413" y="1484313"/>
            <a:ext cx="7772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508000" y="6521450"/>
            <a:ext cx="4405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600"/>
              <a:t>Internationaler Controller Verein eV | www.controllerverein.com | AK Berlin-Brandenburg | 57. AKT 18.09.2015 | Seite </a:t>
            </a:r>
            <a:fld id="{E5EDF97B-8EA8-43CA-8192-5772985F4712}" type="slidenum">
              <a:rPr lang="de-DE" altLang="en-US" sz="600"/>
              <a:pPr/>
              <a:t>‹Nr.›</a:t>
            </a:fld>
            <a:endParaRPr lang="de-DE" altLang="en-US" sz="6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04813"/>
            <a:ext cx="6407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pic>
        <p:nvPicPr>
          <p:cNvPr id="1029" name="Bild 2" descr="ICV_Logo_RGB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-6350"/>
            <a:ext cx="1514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5" descr="ICV_Claim_grau_RGB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532563"/>
            <a:ext cx="23383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rgbClr val="2254A0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714375" rtl="0" eaLnBrk="0" fontAlgn="base" hangingPunct="0">
        <a:spcBef>
          <a:spcPct val="20000"/>
        </a:spcBef>
        <a:spcAft>
          <a:spcPct val="60000"/>
        </a:spcAft>
        <a:defRPr sz="1600" b="1">
          <a:solidFill>
            <a:srgbClr val="2254A1"/>
          </a:solidFill>
          <a:latin typeface="+mn-lt"/>
          <a:ea typeface="+mn-ea"/>
          <a:cs typeface="ヒラギノ角ゴ Pro W3"/>
        </a:defRPr>
      </a:lvl1pPr>
      <a:lvl2pPr marL="360363" indent="-180975" algn="l" defTabSz="714375" rtl="0" eaLnBrk="0" fontAlgn="base" hangingPunct="0">
        <a:spcBef>
          <a:spcPct val="20000"/>
        </a:spcBef>
        <a:spcAft>
          <a:spcPct val="40000"/>
        </a:spcAft>
        <a:buClr>
          <a:srgbClr val="2254A1"/>
        </a:buClr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714375" indent="-174625" algn="l" defTabSz="714375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951038" indent="-381000" algn="l" defTabSz="714375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511425" indent="-381000" algn="l" defTabSz="7143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9686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258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8830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40225" indent="-381000" algn="l" defTabSz="7143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tags" Target="../tags/tag38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tags" Target="../tags/tag384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slideLayout" Target="../slideLayouts/slideLayout2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2997200"/>
            <a:ext cx="6696075" cy="2376488"/>
          </a:xfrm>
        </p:spPr>
        <p:txBody>
          <a:bodyPr anchor="b"/>
          <a:lstStyle/>
          <a:p>
            <a:pPr algn="ctr" eaLnBrk="1" hangingPunct="1"/>
            <a:r>
              <a:rPr lang="de-DE" altLang="en-US" sz="2600" smtClean="0"/>
              <a:t/>
            </a:r>
            <a:br>
              <a:rPr lang="de-DE" altLang="en-US" sz="2600" smtClean="0"/>
            </a:br>
            <a:r>
              <a:rPr lang="de-DE" altLang="en-US" sz="2600" smtClean="0"/>
              <a:t> </a:t>
            </a:r>
            <a:br>
              <a:rPr lang="de-DE" altLang="en-US" sz="2600" smtClean="0"/>
            </a:br>
            <a:r>
              <a:rPr lang="de-DE" altLang="en-US" sz="2600" smtClean="0"/>
              <a:t>57. Arbeitskreis Berlin-Brandenburg</a:t>
            </a:r>
            <a:br>
              <a:rPr lang="de-DE" altLang="en-US" sz="2600" smtClean="0"/>
            </a:br>
            <a:r>
              <a:rPr lang="de-DE" altLang="en-US" sz="2600" smtClean="0"/>
              <a:t/>
            </a:r>
            <a:br>
              <a:rPr lang="de-DE" altLang="en-US" sz="2600" smtClean="0"/>
            </a:br>
            <a:r>
              <a:rPr lang="de-DE" altLang="en-US" sz="2600" smtClean="0"/>
              <a:t>17./18. September 2015</a:t>
            </a:r>
            <a:br>
              <a:rPr lang="de-DE" altLang="en-US" sz="2600" smtClean="0"/>
            </a:br>
            <a:r>
              <a:rPr lang="de-DE" altLang="en-US" sz="2600" smtClean="0"/>
              <a:t/>
            </a:r>
            <a:br>
              <a:rPr lang="de-DE" altLang="en-US" sz="2600" smtClean="0"/>
            </a:br>
            <a:r>
              <a:rPr lang="de-DE" altLang="en-US" sz="2600" smtClean="0"/>
              <a:t>Modern Budgeting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11163"/>
            <a:ext cx="4229100" cy="1793875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(4)</a:t>
            </a:r>
          </a:p>
        </p:txBody>
      </p:sp>
      <p:sp>
        <p:nvSpPr>
          <p:cNvPr id="18435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Statement “Modern Budgeting” (2012)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643063"/>
            <a:ext cx="45720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Vertikal und horizontale Integration (Gegenstrom-Prinzip: </a:t>
            </a:r>
            <a:br>
              <a:rPr lang="de-DE" altLang="de-DE" sz="2000"/>
            </a:br>
            <a:r>
              <a:rPr lang="de-DE" altLang="de-DE" sz="2000"/>
              <a:t>top down </a:t>
            </a:r>
            <a:r>
              <a:rPr lang="de-DE" altLang="de-DE" sz="2000">
                <a:sym typeface="Wingdings" pitchFamily="2" charset="2"/>
              </a:rPr>
              <a:t> bottom up)</a:t>
            </a:r>
            <a:endParaRPr lang="de-DE" altLang="de-DE" sz="2000"/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Maßgebliche interne</a:t>
            </a:r>
            <a:br>
              <a:rPr lang="de-DE" altLang="de-DE" sz="2000"/>
            </a:br>
            <a:r>
              <a:rPr lang="de-DE" altLang="de-DE" sz="2000"/>
              <a:t>Leistungen verrechnen</a:t>
            </a:r>
            <a:br>
              <a:rPr lang="de-DE" altLang="de-DE" sz="2000"/>
            </a:br>
            <a:r>
              <a:rPr lang="de-DE" altLang="de-DE" sz="2000"/>
              <a:t>(Soweit möglich Umlagen vermeiden durch stufenweise Deckungsbeitrags-Rechnung oder geeignete Service Level Agreements)</a:t>
            </a:r>
          </a:p>
        </p:txBody>
      </p:sp>
      <p:grpSp>
        <p:nvGrpSpPr>
          <p:cNvPr id="22" name="Gruppieren 62"/>
          <p:cNvGrpSpPr>
            <a:grpSpLocks/>
          </p:cNvGrpSpPr>
          <p:nvPr/>
        </p:nvGrpSpPr>
        <p:grpSpPr bwMode="auto">
          <a:xfrm>
            <a:off x="3995738" y="2767013"/>
            <a:ext cx="2663825" cy="1436687"/>
            <a:chOff x="1071538" y="3483431"/>
            <a:chExt cx="2664327" cy="1436079"/>
          </a:xfrm>
        </p:grpSpPr>
        <p:sp>
          <p:nvSpPr>
            <p:cNvPr id="18439" name="Textfeld 34"/>
            <p:cNvSpPr txBox="1">
              <a:spLocks noChangeArrowheads="1"/>
            </p:cNvSpPr>
            <p:nvPr/>
          </p:nvSpPr>
          <p:spPr bwMode="auto">
            <a:xfrm>
              <a:off x="1454009" y="3489847"/>
              <a:ext cx="2281856" cy="7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Organisation abbilden</a:t>
              </a:r>
            </a:p>
          </p:txBody>
        </p:sp>
        <p:sp>
          <p:nvSpPr>
            <p:cNvPr id="18440" name="Rechteck 27"/>
            <p:cNvSpPr>
              <a:spLocks noChangeArrowheads="1"/>
            </p:cNvSpPr>
            <p:nvPr/>
          </p:nvSpPr>
          <p:spPr bwMode="auto">
            <a:xfrm rot="-3540000">
              <a:off x="2909706" y="4415510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8441" name="Gerade Verbindung 28"/>
            <p:cNvCxnSpPr>
              <a:cxnSpLocks noChangeShapeType="1"/>
              <a:stCxn id="18440" idx="3"/>
              <a:endCxn id="18442" idx="3"/>
            </p:cNvCxnSpPr>
            <p:nvPr/>
          </p:nvCxnSpPr>
          <p:spPr bwMode="auto">
            <a:xfrm rot="16200000" flipV="1">
              <a:off x="3310379" y="3620591"/>
              <a:ext cx="500067" cy="22574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Rechteck 26"/>
            <p:cNvSpPr>
              <a:spLocks noChangeArrowheads="1"/>
            </p:cNvSpPr>
            <p:nvPr/>
          </p:nvSpPr>
          <p:spPr bwMode="auto">
            <a:xfrm>
              <a:off x="1071538" y="3483431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8443" name="Gerade Verbindung 31"/>
            <p:cNvCxnSpPr>
              <a:cxnSpLocks noChangeShapeType="1"/>
              <a:stCxn id="18440" idx="1"/>
              <a:endCxn id="18442" idx="1"/>
            </p:cNvCxnSpPr>
            <p:nvPr/>
          </p:nvCxnSpPr>
          <p:spPr bwMode="auto">
            <a:xfrm rot="5400000" flipH="1">
              <a:off x="1430787" y="3124183"/>
              <a:ext cx="1364091" cy="20825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249488"/>
            <a:ext cx="270986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(5)</a:t>
            </a:r>
          </a:p>
        </p:txBody>
      </p:sp>
      <p:sp>
        <p:nvSpPr>
          <p:cNvPr id="20483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Statement “Modern Budgeting” (2012)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643063"/>
            <a:ext cx="40703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Geschäftsmodell abbilden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Output-Fokus forcieren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Relative Ziele ergänzend einsetzen</a:t>
            </a:r>
          </a:p>
        </p:txBody>
      </p:sp>
      <p:sp>
        <p:nvSpPr>
          <p:cNvPr id="13" name="Trapezoid 12"/>
          <p:cNvSpPr/>
          <p:nvPr/>
        </p:nvSpPr>
        <p:spPr bwMode="auto">
          <a:xfrm>
            <a:off x="5295900" y="2924175"/>
            <a:ext cx="2873375" cy="857250"/>
          </a:xfrm>
          <a:prstGeom prst="trapezoid">
            <a:avLst>
              <a:gd name="adj" fmla="val 5928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de-DE" sz="2000" b="1" dirty="0">
                <a:latin typeface="Arial" charset="0"/>
                <a:ea typeface="ヒラギノ角ゴ Pro W3" pitchFamily="1" charset="-128"/>
                <a:cs typeface="+mn-cs"/>
              </a:rPr>
              <a:t>Wertschöpfung abbilden</a:t>
            </a:r>
          </a:p>
        </p:txBody>
      </p:sp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844675"/>
            <a:ext cx="270986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30225" r="8691" b="19238"/>
          <a:stretch>
            <a:fillRect/>
          </a:stretch>
        </p:blipFill>
        <p:spPr bwMode="auto">
          <a:xfrm>
            <a:off x="701675" y="3263900"/>
            <a:ext cx="55149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(6)</a:t>
            </a:r>
          </a:p>
        </p:txBody>
      </p:sp>
      <p:sp>
        <p:nvSpPr>
          <p:cNvPr id="22532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Statement “Modern Budgeting” (2012)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557338"/>
            <a:ext cx="40703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Die Mitarbeiter einbeziehen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Adressaten-Orientierung sicherstellen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62013" y="2708275"/>
            <a:ext cx="4608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9933FF"/>
              </a:buClr>
              <a:buSzPct val="125000"/>
              <a:buFont typeface="Wingdings" pitchFamily="2" charset="2"/>
              <a:buNone/>
            </a:pPr>
            <a:r>
              <a:rPr lang="de-DE" altLang="de-DE" sz="1800"/>
              <a:t>Don’t forget:	</a:t>
            </a:r>
            <a:br>
              <a:rPr lang="de-DE" altLang="de-DE" sz="1800"/>
            </a:br>
            <a:r>
              <a:rPr lang="de-DE" altLang="de-DE" sz="1800"/>
              <a:t>key performance indicators (KPI) based on</a:t>
            </a:r>
            <a:br>
              <a:rPr lang="de-DE" altLang="de-DE" sz="1800"/>
            </a:br>
            <a:r>
              <a:rPr lang="de-DE" altLang="de-DE" sz="1800"/>
              <a:t>key performance questions (KPQ)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303963" y="4076700"/>
            <a:ext cx="2444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269875" indent="-269875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2254A1"/>
              </a:buClr>
              <a:buSzPct val="125000"/>
              <a:buFont typeface="Wingdings 3" pitchFamily="18" charset="2"/>
              <a:buChar char="Æ"/>
            </a:pPr>
            <a:r>
              <a:rPr lang="de-DE" altLang="de-DE" sz="1800" b="1"/>
              <a:t>Es ist wesentlich, die Story des Budgets zu erzählen:</a:t>
            </a:r>
            <a:br>
              <a:rPr lang="de-DE" altLang="de-DE" sz="1800" b="1"/>
            </a:br>
            <a:r>
              <a:rPr lang="de-DE" altLang="de-DE" sz="1800" b="1"/>
              <a:t/>
            </a:r>
            <a:br>
              <a:rPr lang="de-DE" altLang="de-DE" sz="1800" b="1"/>
            </a:br>
            <a:r>
              <a:rPr lang="de-DE" altLang="de-DE" sz="1800" b="1"/>
              <a:t>Was sind die wichtigsten Intentionen, die wir erreichen wollen ?</a:t>
            </a:r>
          </a:p>
        </p:txBody>
      </p:sp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270986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63"/>
          <p:cNvGrpSpPr>
            <a:grpSpLocks/>
          </p:cNvGrpSpPr>
          <p:nvPr/>
        </p:nvGrpSpPr>
        <p:grpSpPr bwMode="auto">
          <a:xfrm>
            <a:off x="6443663" y="2640013"/>
            <a:ext cx="2590800" cy="1416050"/>
            <a:chOff x="5459774" y="3483431"/>
            <a:chExt cx="2590916" cy="1414242"/>
          </a:xfrm>
        </p:grpSpPr>
        <p:cxnSp>
          <p:nvCxnSpPr>
            <p:cNvPr id="22538" name="Gerade Verbindung 13"/>
            <p:cNvCxnSpPr>
              <a:cxnSpLocks noChangeShapeType="1"/>
              <a:stCxn id="22540" idx="3"/>
              <a:endCxn id="22541" idx="3"/>
            </p:cNvCxnSpPr>
            <p:nvPr/>
          </p:nvCxnSpPr>
          <p:spPr bwMode="auto">
            <a:xfrm flipH="1">
              <a:off x="5978932" y="3483431"/>
              <a:ext cx="2071758" cy="134225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Gerade Verbindung 14"/>
            <p:cNvCxnSpPr>
              <a:cxnSpLocks noChangeShapeType="1"/>
              <a:stCxn id="22541" idx="1"/>
              <a:endCxn id="22540" idx="1"/>
            </p:cNvCxnSpPr>
            <p:nvPr/>
          </p:nvCxnSpPr>
          <p:spPr bwMode="auto">
            <a:xfrm rot="5400000" flipH="1" flipV="1">
              <a:off x="5328117" y="3615088"/>
              <a:ext cx="478230" cy="214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0" name="Rechteck 18"/>
            <p:cNvSpPr>
              <a:spLocks noChangeArrowheads="1"/>
            </p:cNvSpPr>
            <p:nvPr/>
          </p:nvSpPr>
          <p:spPr bwMode="auto">
            <a:xfrm>
              <a:off x="5674690" y="3483431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1" name="Rechteck 19"/>
            <p:cNvSpPr>
              <a:spLocks noChangeArrowheads="1"/>
            </p:cNvSpPr>
            <p:nvPr/>
          </p:nvSpPr>
          <p:spPr bwMode="auto">
            <a:xfrm rot="3540000">
              <a:off x="5215353" y="4393673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2" name="Textfeld 24"/>
            <p:cNvSpPr txBox="1">
              <a:spLocks noChangeArrowheads="1"/>
            </p:cNvSpPr>
            <p:nvPr/>
          </p:nvSpPr>
          <p:spPr bwMode="auto">
            <a:xfrm>
              <a:off x="5583605" y="3495007"/>
              <a:ext cx="1604984" cy="70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Klare Intentionen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140200" y="3500438"/>
            <a:ext cx="4464050" cy="2449512"/>
          </a:xfrm>
        </p:spPr>
        <p:txBody>
          <a:bodyPr anchor="b"/>
          <a:lstStyle/>
          <a:p>
            <a:pPr algn="r" eaLnBrk="1" hangingPunct="1"/>
            <a:r>
              <a:rPr lang="de-DE" altLang="en-US" sz="2600" smtClean="0"/>
              <a:t/>
            </a:r>
            <a:br>
              <a:rPr lang="de-DE" altLang="en-US" sz="2600" smtClean="0"/>
            </a:br>
            <a:r>
              <a:rPr lang="de-DE" altLang="en-US" sz="2600" smtClean="0"/>
              <a:t> </a:t>
            </a:r>
            <a:br>
              <a:rPr lang="de-DE" altLang="en-US" sz="2600" smtClean="0"/>
            </a:br>
            <a:r>
              <a:rPr lang="de-DE" altLang="en-US" sz="2600" smtClean="0"/>
              <a:t>Modern Budgeting:</a:t>
            </a:r>
            <a:br>
              <a:rPr lang="de-DE" altLang="en-US" sz="2600" smtClean="0"/>
            </a:br>
            <a:r>
              <a:rPr lang="de-DE" altLang="en-US" sz="2600" smtClean="0"/>
              <a:t/>
            </a:r>
            <a:br>
              <a:rPr lang="de-DE" altLang="en-US" sz="2600" smtClean="0"/>
            </a:br>
            <a:r>
              <a:rPr lang="de-DE" altLang="en-US" sz="2600" smtClean="0"/>
              <a:t>Was ist, wenn das Budget nur die Führungs- schwäche verdeckt ?</a:t>
            </a:r>
            <a:br>
              <a:rPr lang="de-DE" altLang="en-US" sz="2600" smtClean="0"/>
            </a:br>
            <a:endParaRPr lang="de-DE" altLang="en-US" sz="26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363" y="620713"/>
            <a:ext cx="4229100" cy="1793875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/>
          </p:cNvSpPr>
          <p:nvPr/>
        </p:nvSpPr>
        <p:spPr bwMode="auto">
          <a:xfrm>
            <a:off x="250825" y="549275"/>
            <a:ext cx="74612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Ausgangssituation: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Heterogene Struktur des Produktionsstandortes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Summe von Costcentern (keine Legal Entity)</a:t>
            </a:r>
          </a:p>
          <a:p>
            <a:endParaRPr lang="de-DE" altLang="en-US" sz="2300" b="1">
              <a:solidFill>
                <a:srgbClr val="2254A0"/>
              </a:solidFill>
            </a:endParaRP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36750"/>
            <a:ext cx="8964612" cy="3940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4" name="Textfeld 2"/>
          <p:cNvSpPr txBox="1">
            <a:spLocks noChangeArrowheads="1"/>
          </p:cNvSpPr>
          <p:nvPr/>
        </p:nvSpPr>
        <p:spPr bwMode="auto">
          <a:xfrm>
            <a:off x="107950" y="6092825"/>
            <a:ext cx="6840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200"/>
              <a:t>*) zu beplanende Kostenarten in SAP-CO-Planversion: ~ 150</a:t>
            </a:r>
            <a:endParaRPr lang="en-US" altLang="en-US" sz="1200"/>
          </a:p>
        </p:txBody>
      </p:sp>
      <p:sp>
        <p:nvSpPr>
          <p:cNvPr id="25605" name="Textfeld 11"/>
          <p:cNvSpPr txBox="1">
            <a:spLocks noChangeArrowheads="1"/>
          </p:cNvSpPr>
          <p:nvPr/>
        </p:nvSpPr>
        <p:spPr bwMode="auto">
          <a:xfrm>
            <a:off x="5229225" y="5454650"/>
            <a:ext cx="350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200"/>
              <a:t>*) </a:t>
            </a:r>
            <a:endParaRPr lang="en-US" altLang="en-US" sz="12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/>
          </p:cNvSpPr>
          <p:nvPr/>
        </p:nvSpPr>
        <p:spPr bwMode="auto">
          <a:xfrm>
            <a:off x="495300" y="404813"/>
            <a:ext cx="6407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Aktueller Status der Budgetierung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850" y="1052513"/>
            <a:ext cx="86042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61950" indent="-357188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Starre Vorgaben und Planungsrichtlinie	</a:t>
            </a:r>
            <a:r>
              <a:rPr lang="de-DE" altLang="en-US" sz="2000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altLang="en-US" sz="1400" dirty="0" smtClean="0">
                <a:cs typeface="Arial" pitchFamily="34" charset="0"/>
                <a:sym typeface="Wingdings" panose="05000000000000000000" pitchFamily="2" charset="2"/>
              </a:rPr>
              <a:t>Guidelines und Planungskalender</a:t>
            </a:r>
            <a:endParaRPr lang="de-DE" altLang="en-US" sz="14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Befriedigung von Ansprüchen alter SAP-Strukturen</a:t>
            </a: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err="1">
                <a:cs typeface="Arial" pitchFamily="34" charset="0"/>
              </a:rPr>
              <a:t>Kameralistischer</a:t>
            </a:r>
            <a:r>
              <a:rPr lang="de-DE" altLang="en-US" sz="2000" dirty="0">
                <a:cs typeface="Arial" pitchFamily="34" charset="0"/>
              </a:rPr>
              <a:t> Vergleich mit Vergangenheitszeiträumen</a:t>
            </a:r>
            <a:r>
              <a:rPr lang="de-DE" altLang="en-US" sz="3600" dirty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altLang="en-US" sz="2000" dirty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de-DE" altLang="en-US" sz="5400" dirty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altLang="en-US" sz="1400" dirty="0">
                <a:cs typeface="Arial" pitchFamily="34" charset="0"/>
                <a:sym typeface="Wingdings" panose="05000000000000000000" pitchFamily="2" charset="2"/>
              </a:rPr>
              <a:t>Kostenblatt</a:t>
            </a:r>
            <a:endParaRPr lang="de-DE" altLang="en-US" sz="14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>
                <a:cs typeface="Arial" pitchFamily="34" charset="0"/>
              </a:rPr>
              <a:t>Hoher Detailierungsgrad nach Kostenblöcken und </a:t>
            </a:r>
            <a:r>
              <a:rPr lang="de-DE" altLang="en-US" sz="2000" dirty="0" smtClean="0">
                <a:cs typeface="Arial" pitchFamily="34" charset="0"/>
              </a:rPr>
              <a:t>Teilbereichen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altLang="en-US" sz="1400" dirty="0" smtClean="0">
                <a:cs typeface="Arial" pitchFamily="34" charset="0"/>
                <a:sym typeface="Wingdings" panose="05000000000000000000" pitchFamily="2" charset="2"/>
              </a:rPr>
              <a:t>„Absurdität“: 100 KST, 150 KOA,  mehrere Betrachtungszeiträume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400" dirty="0">
                <a:cs typeface="Arial" pitchFamily="34" charset="0"/>
                <a:sym typeface="Wingdings" panose="05000000000000000000" pitchFamily="2" charset="2"/>
              </a:rPr>
              <a:t>	</a:t>
            </a:r>
            <a:r>
              <a:rPr lang="de-DE" altLang="en-US" sz="1400" dirty="0" smtClean="0">
                <a:cs typeface="Arial" pitchFamily="34" charset="0"/>
                <a:sym typeface="Wingdings" panose="05000000000000000000" pitchFamily="2" charset="2"/>
              </a:rPr>
              <a:t>	</a:t>
            </a:r>
            <a:r>
              <a:rPr lang="de-DE" altLang="en-US" sz="2000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altLang="en-US" sz="1400" dirty="0" smtClean="0">
                <a:cs typeface="Arial" pitchFamily="34" charset="0"/>
                <a:sym typeface="Wingdings" panose="05000000000000000000" pitchFamily="2" charset="2"/>
              </a:rPr>
              <a:t>Was kostet der Controller-Service für ein derartiges Budget ? </a:t>
            </a:r>
            <a:endParaRPr lang="de-DE" altLang="en-US" sz="1400" dirty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>
                <a:cs typeface="Arial" pitchFamily="34" charset="0"/>
              </a:rPr>
              <a:t>Nur teilweiser Leistungsbezug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konservativer </a:t>
            </a:r>
            <a:r>
              <a:rPr lang="de-DE" altLang="en-US" sz="2000" dirty="0" err="1">
                <a:cs typeface="Arial" pitchFamily="34" charset="0"/>
              </a:rPr>
              <a:t>Bottom</a:t>
            </a:r>
            <a:r>
              <a:rPr lang="de-DE" altLang="en-US" sz="2000" dirty="0">
                <a:cs typeface="Arial" pitchFamily="34" charset="0"/>
              </a:rPr>
              <a:t> </a:t>
            </a:r>
            <a:r>
              <a:rPr lang="de-DE" altLang="en-US" sz="2000" dirty="0" err="1">
                <a:cs typeface="Arial" pitchFamily="34" charset="0"/>
              </a:rPr>
              <a:t>Up</a:t>
            </a:r>
            <a:r>
              <a:rPr lang="de-DE" altLang="en-US" sz="2000" dirty="0">
                <a:cs typeface="Arial" pitchFamily="34" charset="0"/>
              </a:rPr>
              <a:t> </a:t>
            </a:r>
            <a:r>
              <a:rPr lang="de-DE" altLang="en-US" sz="2000" dirty="0" smtClean="0">
                <a:cs typeface="Arial" pitchFamily="34" charset="0"/>
              </a:rPr>
              <a:t>Ansatz </a:t>
            </a: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>
                <a:cs typeface="Arial" pitchFamily="34" charset="0"/>
              </a:rPr>
              <a:t>Sporadische Einarbeitung von einzelnen Managementfestlegungen 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/>
          </p:cNvSpPr>
          <p:nvPr/>
        </p:nvSpPr>
        <p:spPr bwMode="auto">
          <a:xfrm>
            <a:off x="395288" y="549275"/>
            <a:ext cx="7993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Konsequenzen aus „alter“ Budgetierung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850" y="1196975"/>
            <a:ext cx="8604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61950" indent="-357188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Beschäftigung mit der Vergangenheit anstatt mit Zielen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				</a:t>
            </a:r>
            <a:r>
              <a:rPr lang="de-DE" altLang="en-US" sz="1400" dirty="0" smtClean="0">
                <a:cs typeface="Arial" pitchFamily="34" charset="0"/>
              </a:rPr>
              <a:t>(Dominanz der Buchhaltung)</a:t>
            </a: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Übertriebene Detailliertheit versperrt Blick auf das Wesentliche und kaschiert Führungsschwäche		</a:t>
            </a:r>
            <a:r>
              <a:rPr lang="de-DE" altLang="en-US" sz="1400" dirty="0" smtClean="0">
                <a:cs typeface="Arial" pitchFamily="34" charset="0"/>
              </a:rPr>
              <a:t>(Zahlenfriedhof und SAP-Befriedigung)</a:t>
            </a:r>
            <a:r>
              <a:rPr lang="de-DE" altLang="en-US" sz="2000" dirty="0" smtClean="0">
                <a:cs typeface="Arial" pitchFamily="34" charset="0"/>
              </a:rPr>
              <a:t>	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Strategische Führung wird durch Anweisungen ersetzt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Fehlende Verbindungen zur Strategie und zu inhaltlichen Veränderungen  					</a:t>
            </a:r>
            <a:r>
              <a:rPr lang="de-DE" altLang="en-US" sz="1400" dirty="0" smtClean="0">
                <a:cs typeface="Arial" pitchFamily="34" charset="0"/>
              </a:rPr>
              <a:t>(Macht das Sinn ?)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12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>
                <a:cs typeface="Arial" pitchFamily="34" charset="0"/>
              </a:rPr>
              <a:t>„Übertriebenes Kopfzählen“ vs. Relationen und Ursache-Wirkungs- Beziehungen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12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Keine vorausschauende ziel- und ergebnisorientierte Steuerung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				</a:t>
            </a:r>
            <a:r>
              <a:rPr lang="de-DE" altLang="en-US" sz="1400" dirty="0" smtClean="0">
                <a:cs typeface="Arial" pitchFamily="34" charset="0"/>
              </a:rPr>
              <a:t>(Das ist kein Controlling ! )</a:t>
            </a: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850" y="1773238"/>
            <a:ext cx="86042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61950" indent="-357188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Ableitung des Outputs aus der Produktion („Ablieferleistung“) aus der Umsatz</a:t>
            </a:r>
            <a:r>
              <a:rPr lang="de-DE" altLang="en-US" sz="2000" dirty="0" smtClean="0">
                <a:solidFill>
                  <a:srgbClr val="002060"/>
                </a:solidFill>
                <a:cs typeface="Arial" pitchFamily="34" charset="0"/>
              </a:rPr>
              <a:t>strategie</a:t>
            </a:r>
            <a:r>
              <a:rPr lang="de-DE" altLang="en-US" sz="2000" dirty="0" smtClean="0">
                <a:cs typeface="Arial" pitchFamily="34" charset="0"/>
              </a:rPr>
              <a:t> der Gesellschaft nach Produktgruppen</a:t>
            </a:r>
            <a:endParaRPr lang="de-DE" altLang="en-US" sz="1600" dirty="0" smtClean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Ableitung wesentlicher Schwerpunkte aus diesem Top Down Ansatz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 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Ableitung der variablen Kosten und Ressourcen (Kapazitätsbedarf an Direkt </a:t>
            </a:r>
            <a:r>
              <a:rPr lang="de-DE" altLang="en-US" sz="2000" dirty="0" err="1" smtClean="0">
                <a:cs typeface="Arial" pitchFamily="34" charset="0"/>
              </a:rPr>
              <a:t>Workers</a:t>
            </a:r>
            <a:r>
              <a:rPr lang="de-DE" altLang="en-US" sz="2000" dirty="0" smtClean="0">
                <a:cs typeface="Arial" pitchFamily="34" charset="0"/>
              </a:rPr>
              <a:t>, Maschinen etc.) in Relation zum Output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Kennzahlenblatt nach Bereichen / Produktgruppen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800" dirty="0" smtClean="0">
                <a:cs typeface="Arial" pitchFamily="34" charset="0"/>
              </a:rPr>
              <a:t>	- Output (Stück, Fertigungsstunden, („Ablieferleistung“ in €) 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800" dirty="0" smtClean="0">
                <a:cs typeface="Arial" pitchFamily="34" charset="0"/>
              </a:rPr>
              <a:t>	- Personal mit Schwerpunkt </a:t>
            </a:r>
            <a:r>
              <a:rPr lang="de-DE" altLang="en-US" sz="1800" dirty="0" err="1" smtClean="0">
                <a:cs typeface="Arial" pitchFamily="34" charset="0"/>
              </a:rPr>
              <a:t>Direct</a:t>
            </a:r>
            <a:r>
              <a:rPr lang="de-DE" altLang="en-US" sz="1800" dirty="0" smtClean="0">
                <a:cs typeface="Arial" pitchFamily="34" charset="0"/>
              </a:rPr>
              <a:t> </a:t>
            </a:r>
            <a:r>
              <a:rPr lang="de-DE" altLang="en-US" sz="1800" dirty="0" err="1" smtClean="0">
                <a:cs typeface="Arial" pitchFamily="34" charset="0"/>
              </a:rPr>
              <a:t>Workers</a:t>
            </a:r>
            <a:endParaRPr lang="de-DE" altLang="en-US" sz="1800" dirty="0" smtClean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800" dirty="0" smtClean="0">
                <a:cs typeface="Arial" pitchFamily="34" charset="0"/>
              </a:rPr>
              <a:t>	</a:t>
            </a:r>
            <a:r>
              <a:rPr lang="de-DE" altLang="en-US" sz="1800" dirty="0">
                <a:cs typeface="Arial" pitchFamily="34" charset="0"/>
              </a:rPr>
              <a:t>- Standards </a:t>
            </a:r>
            <a:r>
              <a:rPr lang="de-DE" altLang="en-US" sz="1800" dirty="0" err="1">
                <a:cs typeface="Arial" pitchFamily="34" charset="0"/>
              </a:rPr>
              <a:t>of</a:t>
            </a:r>
            <a:r>
              <a:rPr lang="de-DE" altLang="en-US" sz="1800" dirty="0">
                <a:cs typeface="Arial" pitchFamily="34" charset="0"/>
              </a:rPr>
              <a:t> Performance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800" dirty="0" smtClean="0">
                <a:cs typeface="Arial" pitchFamily="34" charset="0"/>
              </a:rPr>
              <a:t>	- Gesamtkosten und darin enthaltene Sonderprojekte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</p:txBody>
      </p:sp>
      <p:sp>
        <p:nvSpPr>
          <p:cNvPr id="28675" name="Titel 1"/>
          <p:cNvSpPr>
            <a:spLocks/>
          </p:cNvSpPr>
          <p:nvPr/>
        </p:nvSpPr>
        <p:spPr bwMode="auto">
          <a:xfrm>
            <a:off x="395288" y="260350"/>
            <a:ext cx="6407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Aktueller Paradigmenwechsel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für die Budgetierung 2016: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von Bottom up zu Top Down Planung</a:t>
            </a:r>
          </a:p>
          <a:p>
            <a:endParaRPr lang="de-DE" altLang="en-US" sz="2300" b="1">
              <a:solidFill>
                <a:srgbClr val="2254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/>
          </p:cNvSpPr>
          <p:nvPr/>
        </p:nvSpPr>
        <p:spPr bwMode="auto">
          <a:xfrm>
            <a:off x="495300" y="404813"/>
            <a:ext cx="6407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Kennzahlenblatt Forecast und Budget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Sichtbarmachung von Veränderungen</a:t>
            </a:r>
          </a:p>
          <a:p>
            <a:endParaRPr lang="de-DE" altLang="en-US" sz="2300" b="1">
              <a:solidFill>
                <a:srgbClr val="2254A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28788"/>
            <a:ext cx="82851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/>
          </p:cNvSpPr>
          <p:nvPr/>
        </p:nvSpPr>
        <p:spPr bwMode="auto">
          <a:xfrm>
            <a:off x="395288" y="404813"/>
            <a:ext cx="6407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Fazit / Summary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als Werkscontroller</a:t>
            </a:r>
          </a:p>
          <a:p>
            <a:endParaRPr lang="de-DE" altLang="en-US" sz="2300" b="1">
              <a:solidFill>
                <a:srgbClr val="2254A0"/>
              </a:solidFill>
            </a:endParaRPr>
          </a:p>
          <a:p>
            <a:endParaRPr lang="de-DE" altLang="en-US" sz="2300" b="1">
              <a:solidFill>
                <a:srgbClr val="2254A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268413"/>
            <a:ext cx="86042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61950" indent="-357188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„Umbruch“ im aktuellen Budgetprozess für 2016: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  <a:sym typeface="Wingdings" pitchFamily="2" charset="2"/>
              </a:rPr>
              <a:t>	- Weg von der </a:t>
            </a:r>
            <a:r>
              <a:rPr lang="de-DE" altLang="en-US" sz="2000" dirty="0" err="1" smtClean="0">
                <a:cs typeface="Arial" pitchFamily="34" charset="0"/>
                <a:sym typeface="Wingdings" pitchFamily="2" charset="2"/>
              </a:rPr>
              <a:t>detailierten</a:t>
            </a:r>
            <a:r>
              <a:rPr lang="de-DE" altLang="en-US" sz="2000" dirty="0" smtClean="0">
                <a:cs typeface="Arial" pitchFamily="34" charset="0"/>
                <a:sym typeface="Wingdings" pitchFamily="2" charset="2"/>
              </a:rPr>
              <a:t> Kostenplanung, v.a. </a:t>
            </a:r>
            <a:r>
              <a:rPr lang="de-DE" altLang="en-US" sz="2000" dirty="0" err="1" smtClean="0">
                <a:cs typeface="Arial" pitchFamily="34" charset="0"/>
                <a:sym typeface="Wingdings" pitchFamily="2" charset="2"/>
              </a:rPr>
              <a:t>Bottom</a:t>
            </a:r>
            <a:r>
              <a:rPr lang="de-DE" altLang="en-US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de-DE" altLang="en-US" sz="2000" dirty="0" err="1" smtClean="0">
                <a:cs typeface="Arial" pitchFamily="34" charset="0"/>
                <a:sym typeface="Wingdings" pitchFamily="2" charset="2"/>
              </a:rPr>
              <a:t>up</a:t>
            </a:r>
            <a:endParaRPr lang="de-DE" altLang="en-US" sz="2000" dirty="0" smtClean="0">
              <a:cs typeface="Arial" pitchFamily="34" charset="0"/>
              <a:sym typeface="Wingdings" pitchFamily="2" charset="2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  <a:sym typeface="Wingdings" pitchFamily="2" charset="2"/>
              </a:rPr>
              <a:t>	- Konsequenter Top Down Ansatz nach Zielen und Projekten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  <a:sym typeface="Wingdings" pitchFamily="2" charset="2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Veränderung der Terminkette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Reviews mit der GF / Bereichsleitern nicht am „Ende“,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sondern am Anfang des Budgetierungsprozesses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- „Eckwerte“ für  frühzeitige Gesamtsicht: 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	</a:t>
            </a:r>
            <a:r>
              <a:rPr lang="de-DE" altLang="en-US" sz="1400" dirty="0" smtClean="0">
                <a:cs typeface="Arial" pitchFamily="34" charset="0"/>
              </a:rPr>
              <a:t> </a:t>
            </a:r>
            <a:r>
              <a:rPr lang="de-DE" altLang="en-US" sz="1800" dirty="0" smtClean="0">
                <a:cs typeface="Arial" pitchFamily="34" charset="0"/>
              </a:rPr>
              <a:t>Macht das Sinn ? </a:t>
            </a:r>
            <a:r>
              <a:rPr lang="de-DE" altLang="en-US" sz="1800" dirty="0">
                <a:cs typeface="Arial" pitchFamily="34" charset="0"/>
              </a:rPr>
              <a:t>Passt das zu unserer Strategie ?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1400" dirty="0">
                <a:cs typeface="Arial" pitchFamily="34" charset="0"/>
              </a:rPr>
              <a:t>	</a:t>
            </a:r>
            <a:r>
              <a:rPr lang="de-DE" altLang="en-US" sz="1400" dirty="0" smtClean="0">
                <a:cs typeface="Arial" pitchFamily="34" charset="0"/>
              </a:rPr>
              <a:t>	  </a:t>
            </a: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Straffung des Reporting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„</a:t>
            </a:r>
            <a:r>
              <a:rPr lang="de-DE" altLang="en-US" sz="2000" dirty="0" err="1" smtClean="0">
                <a:cs typeface="Arial" pitchFamily="34" charset="0"/>
              </a:rPr>
              <a:t>Entmüllung</a:t>
            </a:r>
            <a:r>
              <a:rPr lang="de-DE" altLang="en-US" sz="2000" dirty="0" smtClean="0">
                <a:cs typeface="Arial" pitchFamily="34" charset="0"/>
              </a:rPr>
              <a:t>“ von Kennzahlen / Redundanzen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eindeutige Definitionen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Anpassung der unterstützenden Systeme</a:t>
            </a:r>
            <a:endParaRPr lang="de-DE" altLang="en-US" sz="2000" dirty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14400"/>
            <a:ext cx="3455987" cy="1074738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5123" name="Textfeld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de-DE" altLang="de-DE" sz="2600" u="sng">
                <a:solidFill>
                  <a:srgbClr val="2254A1"/>
                </a:solidFill>
              </a:rPr>
              <a:t>Modern Budgeting - Agenda</a:t>
            </a:r>
            <a:r>
              <a:rPr lang="de-DE" altLang="de-DE" sz="2600" u="sng"/>
              <a:t> </a:t>
            </a:r>
            <a:endParaRPr lang="en-US" altLang="de-DE" sz="2600" u="sng"/>
          </a:p>
        </p:txBody>
      </p:sp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539750" y="2216150"/>
            <a:ext cx="83534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000">
                <a:solidFill>
                  <a:srgbClr val="2254A1"/>
                </a:solidFill>
              </a:rPr>
              <a:t>Walter:		</a:t>
            </a:r>
            <a:r>
              <a:rPr lang="en-US" altLang="de-DE" sz="2000">
                <a:solidFill>
                  <a:srgbClr val="2254A0"/>
                </a:solidFill>
              </a:rPr>
              <a:t>“Benchmark-Modell Budget” – </a:t>
            </a:r>
            <a:r>
              <a:rPr lang="de-DE" altLang="de-DE" sz="2000">
                <a:solidFill>
                  <a:srgbClr val="2254A0"/>
                </a:solidFill>
              </a:rPr>
              <a:t>Totgesagte 			quälen länger!</a:t>
            </a:r>
          </a:p>
          <a:p>
            <a:endParaRPr lang="de-DE" altLang="de-DE" sz="2000">
              <a:solidFill>
                <a:srgbClr val="2254A0"/>
              </a:solidFill>
            </a:endParaRPr>
          </a:p>
          <a:p>
            <a:r>
              <a:rPr lang="de-DE" altLang="de-DE" sz="2000">
                <a:solidFill>
                  <a:srgbClr val="2254A0"/>
                </a:solidFill>
              </a:rPr>
              <a:t>Renate:		Erfahrungen aus einem Produktionsstandort:</a:t>
            </a:r>
          </a:p>
          <a:p>
            <a:r>
              <a:rPr lang="de-DE" altLang="de-DE" sz="2000">
                <a:solidFill>
                  <a:srgbClr val="2254A0"/>
                </a:solidFill>
              </a:rPr>
              <a:t>		</a:t>
            </a:r>
            <a:r>
              <a:rPr lang="de-DE" altLang="en-US" sz="2000">
                <a:solidFill>
                  <a:srgbClr val="2254A1"/>
                </a:solidFill>
              </a:rPr>
              <a:t>Was ist, wenn das Budget nur die Führungs- 			schwäche verdeckt ?</a:t>
            </a:r>
          </a:p>
          <a:p>
            <a:endParaRPr lang="de-DE" altLang="de-DE" sz="2000">
              <a:solidFill>
                <a:srgbClr val="2254A1"/>
              </a:solidFill>
            </a:endParaRPr>
          </a:p>
          <a:p>
            <a:r>
              <a:rPr lang="de-DE" altLang="de-DE" sz="2000">
                <a:solidFill>
                  <a:srgbClr val="2254A1"/>
                </a:solidFill>
              </a:rPr>
              <a:t>Carsten:	Planungserfahrungen aus dem öffentlichen Bereich:		</a:t>
            </a:r>
            <a:r>
              <a:rPr lang="de-DE" altLang="de-DE" sz="2000">
                <a:solidFill>
                  <a:srgbClr val="2254A0"/>
                </a:solidFill>
              </a:rPr>
              <a:t>Was ist, wenn die Strategie nur auf dem Papier 			existiert?</a:t>
            </a:r>
          </a:p>
          <a:p>
            <a:endParaRPr lang="de-DE" altLang="de-DE" sz="2000">
              <a:solidFill>
                <a:srgbClr val="2254A0"/>
              </a:solidFill>
            </a:endParaRPr>
          </a:p>
          <a:p>
            <a:r>
              <a:rPr lang="de-DE" altLang="de-DE" sz="2000">
                <a:solidFill>
                  <a:srgbClr val="2254A0"/>
                </a:solidFill>
              </a:rPr>
              <a:t>Katrin:		Erfahrungen aus einem globalen IT-Unternehmen:</a:t>
            </a:r>
          </a:p>
          <a:p>
            <a:r>
              <a:rPr lang="de-DE" altLang="de-DE" sz="2000">
                <a:solidFill>
                  <a:srgbClr val="2254A0"/>
                </a:solidFill>
              </a:rPr>
              <a:t>		</a:t>
            </a:r>
            <a:r>
              <a:rPr lang="en-US" altLang="de-DE" sz="2000">
                <a:solidFill>
                  <a:srgbClr val="2254A0"/>
                </a:solidFill>
              </a:rPr>
              <a:t>Es läuft doch alles - oder?</a:t>
            </a:r>
            <a:r>
              <a:rPr lang="de-DE" altLang="de-DE" sz="2000">
                <a:solidFill>
                  <a:srgbClr val="2254A1"/>
                </a:solidFill>
              </a:rPr>
              <a:t>	</a:t>
            </a:r>
            <a:endParaRPr lang="en-US" altLang="de-DE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/>
          </p:cNvSpPr>
          <p:nvPr/>
        </p:nvSpPr>
        <p:spPr bwMode="auto">
          <a:xfrm>
            <a:off x="395288" y="44450"/>
            <a:ext cx="6407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2300" b="1">
                <a:solidFill>
                  <a:srgbClr val="2254A0"/>
                </a:solidFill>
              </a:rPr>
              <a:t>Hoher Grad des Controller-Services </a:t>
            </a:r>
          </a:p>
          <a:p>
            <a:r>
              <a:rPr lang="de-DE" altLang="en-US" sz="2300" b="1">
                <a:solidFill>
                  <a:srgbClr val="2254A0"/>
                </a:solidFill>
              </a:rPr>
              <a:t>Aktive Moderation für notwendige Inputs</a:t>
            </a:r>
          </a:p>
          <a:p>
            <a:endParaRPr lang="de-DE" altLang="en-US" sz="2300" b="1">
              <a:solidFill>
                <a:srgbClr val="2254A0"/>
              </a:solidFill>
            </a:endParaRPr>
          </a:p>
          <a:p>
            <a:endParaRPr lang="de-DE" altLang="en-US" sz="2300" b="1">
              <a:solidFill>
                <a:srgbClr val="2254A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836613"/>
            <a:ext cx="86042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61950" indent="-357188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Keine  Diskussion mit einzelnen KST-Verantwortlichen nach einzelnen Kostenarten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  <a:sym typeface="Wingdings" pitchFamily="2" charset="2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Frühzeitige Diskussion des Top Down Ansatzes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Kennzahlenblatt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>
                <a:cs typeface="Arial" pitchFamily="34" charset="0"/>
              </a:rPr>
              <a:t>	</a:t>
            </a:r>
            <a:r>
              <a:rPr lang="de-DE" altLang="en-US" sz="2000" dirty="0" smtClean="0">
                <a:cs typeface="Arial" pitchFamily="34" charset="0"/>
              </a:rPr>
              <a:t>- Relationen / Veränderungen aus Output 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Konsequenzen aus Veränderungen in der Budgetierung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	- Einbindung von Projekten und Führen mit Zielen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Vertrauen in den Controller / Controllerservice für die Detailplanung und Plausibilitätschecks / Erfahrung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Vertrauen und Belastbarkeit für die Inputs der Bereiche:                      weg von der Rechtfertigung hin zu mehr Eigenverantwortung 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endParaRPr lang="de-DE" altLang="en-US" sz="2000" dirty="0" smtClean="0">
              <a:cs typeface="Arial" pitchFamily="34" charset="0"/>
            </a:endParaRP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r>
              <a:rPr lang="de-DE" altLang="en-US" sz="2000" dirty="0" smtClean="0">
                <a:cs typeface="Arial" pitchFamily="34" charset="0"/>
              </a:rPr>
              <a:t>Kein „Sicherheitsbudgetieren“</a:t>
            </a:r>
          </a:p>
          <a:p>
            <a:pPr marL="4762" lvl="1" indent="0">
              <a:spcBef>
                <a:spcPts val="300"/>
              </a:spcBef>
              <a:buClr>
                <a:srgbClr val="002060"/>
              </a:buClr>
              <a:buSzPct val="125000"/>
              <a:defRPr/>
            </a:pPr>
            <a:r>
              <a:rPr lang="de-DE" altLang="en-US" sz="2000" dirty="0" smtClean="0">
                <a:cs typeface="Arial" pitchFamily="34" charset="0"/>
              </a:rPr>
              <a:t>      (nichtausgeschöpfte Budgets, da zu hoch angesetzt….)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25000"/>
              <a:buFont typeface="Wingdings" pitchFamily="2" charset="2"/>
              <a:buChar char="§"/>
              <a:defRPr/>
            </a:pPr>
            <a:endParaRPr lang="de-DE" alt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Internationaler </a:t>
            </a:r>
            <a:br>
              <a:rPr lang="de-DE" altLang="de-DE" dirty="0" smtClean="0"/>
            </a:br>
            <a:r>
              <a:rPr lang="de-DE" altLang="de-DE" dirty="0" smtClean="0"/>
              <a:t>Controller Verein eV</a:t>
            </a:r>
          </a:p>
        </p:txBody>
      </p:sp>
      <p:sp>
        <p:nvSpPr>
          <p:cNvPr id="33795" name="Textfeld 2"/>
          <p:cNvSpPr txBox="1">
            <a:spLocks noChangeArrowheads="1"/>
          </p:cNvSpPr>
          <p:nvPr/>
        </p:nvSpPr>
        <p:spPr bwMode="auto">
          <a:xfrm>
            <a:off x="5072063" y="3573463"/>
            <a:ext cx="37480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de-DE" sz="2600" b="1">
                <a:solidFill>
                  <a:srgbClr val="2254A0"/>
                </a:solidFill>
              </a:rPr>
              <a:t>Modern Budgeting</a:t>
            </a:r>
          </a:p>
          <a:p>
            <a:pPr eaLnBrk="1" hangingPunct="1"/>
            <a:endParaRPr lang="en-US" altLang="de-DE" sz="2600" b="1">
              <a:solidFill>
                <a:srgbClr val="2254A0"/>
              </a:solidFill>
            </a:endParaRPr>
          </a:p>
          <a:p>
            <a:pPr eaLnBrk="1" hangingPunct="1"/>
            <a:r>
              <a:rPr lang="de-DE" altLang="de-DE" sz="2600" b="1">
                <a:solidFill>
                  <a:srgbClr val="2254A0"/>
                </a:solidFill>
              </a:rPr>
              <a:t>Was ist, wenn die Strategie nur auf dem Papier existiert?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2000" dirty="0" smtClean="0"/>
              <a:t>Unternehmensvorstellung</a:t>
            </a: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gemeinnütziges Bundesunternehmen</a:t>
            </a: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Durchführungsorganisation für Maßnahmen der Technischen Zusammenarbeit/ Entwicklungszusammenarbeit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Öffentliche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Auftraggeber: Bundes- und Landesministerien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Zusätzliche Drittmittel von bi- und multilateralen Gebern </a:t>
            </a:r>
            <a:br>
              <a:rPr lang="de-DE" altLang="en-US" sz="2000" b="0" dirty="0" smtClean="0">
                <a:solidFill>
                  <a:schemeClr val="tx1"/>
                </a:solidFill>
              </a:rPr>
            </a:br>
            <a:r>
              <a:rPr lang="de-DE" altLang="en-US" sz="2000" b="0" dirty="0" smtClean="0">
                <a:solidFill>
                  <a:schemeClr val="tx1"/>
                </a:solidFill>
              </a:rPr>
              <a:t>(z.B. EU, Bill </a:t>
            </a:r>
            <a:r>
              <a:rPr lang="de-DE" altLang="en-US" sz="2000" b="0" dirty="0" err="1" smtClean="0">
                <a:solidFill>
                  <a:schemeClr val="tx1"/>
                </a:solidFill>
              </a:rPr>
              <a:t>and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 Melinda Gates </a:t>
            </a:r>
            <a:r>
              <a:rPr lang="de-DE" altLang="en-US" sz="2000" b="0" dirty="0" err="1" smtClean="0">
                <a:solidFill>
                  <a:schemeClr val="tx1"/>
                </a:solidFill>
              </a:rPr>
              <a:t>Foundation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48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400" smtClean="0"/>
              <a:t>Planungserfahrungen aus dem öffentlichen Bereich in Deutschland</a:t>
            </a:r>
            <a:endParaRPr lang="de-DE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2000" smtClean="0"/>
              <a:t>Unternehmensplanung/ Budgetierung</a:t>
            </a:r>
          </a:p>
          <a:p>
            <a:pPr>
              <a:buFontTx/>
              <a:buChar char="•"/>
            </a:pPr>
            <a:endParaRPr lang="de-DE" altLang="en-US" sz="2000" b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smtClean="0">
                <a:solidFill>
                  <a:schemeClr val="tx1"/>
                </a:solidFill>
              </a:rPr>
              <a:t>Enge inhaltliche Abstimmung der Themen, Aktivitäten und Schwerpunkte mit der Bundesregierung und Aufsichtsrat</a:t>
            </a:r>
          </a:p>
          <a:p>
            <a:pPr>
              <a:buFontTx/>
              <a:buChar char="•"/>
            </a:pPr>
            <a:r>
              <a:rPr lang="de-DE" altLang="en-US" sz="2000" b="0" smtClean="0">
                <a:solidFill>
                  <a:schemeClr val="tx1"/>
                </a:solidFill>
              </a:rPr>
              <a:t>Strategische Planung erfolgt über die sog. langfristige Unternehmensplanung (LUP), rollierende Planung, 3 Jahre</a:t>
            </a:r>
          </a:p>
          <a:p>
            <a:pPr>
              <a:buFontTx/>
              <a:buChar char="•"/>
            </a:pPr>
            <a:r>
              <a:rPr lang="de-DE" altLang="en-US" sz="2000" b="0" smtClean="0">
                <a:solidFill>
                  <a:schemeClr val="tx1"/>
                </a:solidFill>
              </a:rPr>
              <a:t>Die LUP enthält eine Umfeldanalyse der politischen Rahmen-bedingungen sowie Trends der Internationalen Zusammenarbeit (IZ), definiert die strategischen Handlungsfelder und die zu-gehörigen prioritären Maßnahmen.</a:t>
            </a:r>
          </a:p>
          <a:p>
            <a:pPr>
              <a:buFontTx/>
              <a:buChar char="•"/>
            </a:pPr>
            <a:r>
              <a:rPr lang="de-DE" altLang="en-US" sz="2000" b="0" smtClean="0">
                <a:solidFill>
                  <a:schemeClr val="tx1"/>
                </a:solidFill>
              </a:rPr>
              <a:t>weiterer Bestandteil ist die Prognose der Geschäftsentwicklung (Auftragseingänge und Einnahmen)</a:t>
            </a:r>
          </a:p>
        </p:txBody>
      </p:sp>
      <p:sp>
        <p:nvSpPr>
          <p:cNvPr id="3584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400" smtClean="0"/>
              <a:t>Planungserfahrungen aus dem öffentlichen Bereich in Deutschland</a:t>
            </a:r>
            <a:endParaRPr lang="de-DE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400" smtClean="0"/>
              <a:t>Planungserfahrungen aus dem öffentlichen Bereich in Deutschland</a:t>
            </a:r>
            <a:endParaRPr lang="de-DE" altLang="en-US" smtClean="0"/>
          </a:p>
        </p:txBody>
      </p:sp>
      <p:sp>
        <p:nvSpPr>
          <p:cNvPr id="6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138363" y="6388100"/>
            <a:ext cx="33337" cy="57150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96863" y="2489200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7238" y="3105150"/>
            <a:ext cx="1381125" cy="769938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90675" y="4656138"/>
            <a:ext cx="339725" cy="590550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90713" y="5219700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95463" y="4502150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08425" y="3448050"/>
            <a:ext cx="69850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406775" y="3322638"/>
            <a:ext cx="82550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487738" y="2808288"/>
            <a:ext cx="171450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846513" y="3111500"/>
            <a:ext cx="169862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338763" y="2960688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030663" y="2501900"/>
            <a:ext cx="220662" cy="273050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767138" y="2919413"/>
            <a:ext cx="182562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92538" y="3176588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810000" y="3344863"/>
            <a:ext cx="33338" cy="82550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1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129338" y="4405948"/>
            <a:ext cx="473075" cy="212725"/>
            <a:chOff x="4488" y="2394"/>
            <a:chExt cx="358" cy="124"/>
          </a:xfrm>
          <a:solidFill>
            <a:schemeClr val="bg1">
              <a:lumMod val="85000"/>
            </a:schemeClr>
          </a:solidFill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51313" y="2281238"/>
            <a:ext cx="3065462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414713" y="3268663"/>
            <a:ext cx="280987" cy="24765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046788" y="4006850"/>
            <a:ext cx="207962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155825" y="6394450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17538" y="3316288"/>
            <a:ext cx="3175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20713" y="3313113"/>
            <a:ext cx="3175" cy="55562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596900" y="3367088"/>
            <a:ext cx="23813" cy="57150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922463" y="3362325"/>
            <a:ext cx="49212" cy="57150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660900" y="2919413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891088" y="3222625"/>
            <a:ext cx="409575" cy="24923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698875" y="4225925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541838" y="4090988"/>
            <a:ext cx="152400" cy="169862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003675" y="3095625"/>
            <a:ext cx="125413" cy="57150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7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867275" y="3816350"/>
            <a:ext cx="19050" cy="57150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8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986338" y="3821113"/>
            <a:ext cx="14287" cy="57150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473825" y="4481513"/>
            <a:ext cx="44450" cy="57150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325688" y="6290310"/>
            <a:ext cx="65087" cy="55563"/>
            <a:chOff x="1654" y="3671"/>
            <a:chExt cx="49" cy="17"/>
          </a:xfrm>
          <a:solidFill>
            <a:schemeClr val="bg1">
              <a:lumMod val="75000"/>
            </a:schemeClr>
          </a:solidFill>
        </p:grpSpPr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973263" y="4084638"/>
            <a:ext cx="31750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028825" y="4090988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041525" y="4092575"/>
            <a:ext cx="6350" cy="58738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055813" y="4083050"/>
            <a:ext cx="7937" cy="57150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035175" y="4075113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084388" y="4103688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092325" y="4100513"/>
            <a:ext cx="63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092325" y="4125913"/>
            <a:ext cx="6350" cy="111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092325" y="4121150"/>
            <a:ext cx="11113" cy="58738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098675" y="4149725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105025" y="4197350"/>
            <a:ext cx="15875" cy="57150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114550" y="4222750"/>
            <a:ext cx="3175" cy="57150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136775" y="4252913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098675" y="4265613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084388" y="4330700"/>
            <a:ext cx="23812" cy="57150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103438" y="4306888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585913" y="3978275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1711325" y="3812223"/>
            <a:ext cx="131763" cy="195262"/>
            <a:chOff x="1199" y="2121"/>
            <a:chExt cx="97" cy="123"/>
          </a:xfrm>
          <a:solidFill>
            <a:schemeClr val="bg1">
              <a:lumMod val="85000"/>
            </a:schemeClr>
          </a:solidFill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524750" y="5238750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534275" y="5329238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648575" y="5238750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7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648575" y="5211763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339013" y="5733098"/>
            <a:ext cx="458787" cy="404812"/>
            <a:chOff x="5372" y="3323"/>
            <a:chExt cx="341" cy="253"/>
          </a:xfrm>
          <a:solidFill>
            <a:schemeClr val="bg1">
              <a:lumMod val="85000"/>
            </a:schemeClr>
          </a:solidFill>
        </p:grpSpPr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9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6981825" y="4389438"/>
            <a:ext cx="9525" cy="57150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0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708900" y="5291138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731125" y="5300663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2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045325" y="4378325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3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104063" y="4322763"/>
            <a:ext cx="6350" cy="57150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216775" y="4211638"/>
            <a:ext cx="4763" cy="57150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5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369175" y="4910138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432675" y="4924425"/>
            <a:ext cx="12700" cy="57150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289800" y="4700588"/>
            <a:ext cx="25400" cy="55562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8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232650" y="4675188"/>
            <a:ext cx="11113" cy="57150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432675" y="5006975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388225" y="4995863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1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421563" y="4981575"/>
            <a:ext cx="20637" cy="6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442200" y="4987925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396163" y="4981575"/>
            <a:ext cx="14287" cy="58738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389813" y="4962525"/>
            <a:ext cx="6350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470775" y="4689475"/>
            <a:ext cx="1588" cy="57150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96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345363" y="4361498"/>
            <a:ext cx="163512" cy="114300"/>
            <a:chOff x="5379" y="2466"/>
            <a:chExt cx="122" cy="71"/>
          </a:xfrm>
          <a:solidFill>
            <a:schemeClr val="bg1">
              <a:lumMod val="85000"/>
            </a:schemeClr>
          </a:solidFill>
        </p:grpSpPr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6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5929313" y="4222750"/>
            <a:ext cx="6350" cy="57150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07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2828925" y="6362700"/>
            <a:ext cx="53975" cy="58738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08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130800" y="6200775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09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285038" y="2971800"/>
            <a:ext cx="20637" cy="57150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461250" y="3005138"/>
            <a:ext cx="15875" cy="57150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6910388" y="3235325"/>
            <a:ext cx="4762" cy="58738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724650" y="3797300"/>
            <a:ext cx="14288" cy="58738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6742113" y="3732213"/>
            <a:ext cx="15875" cy="57150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6630988" y="3581400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5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482975" y="2708275"/>
            <a:ext cx="9525" cy="57150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6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468688" y="2476500"/>
            <a:ext cx="3175" cy="57150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7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4949825" y="4254500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18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4652963" y="4116388"/>
            <a:ext cx="19050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9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424488" y="4304348"/>
            <a:ext cx="46037" cy="374650"/>
            <a:chOff x="3950" y="2430"/>
            <a:chExt cx="36" cy="234"/>
          </a:xfrm>
          <a:solidFill>
            <a:schemeClr val="bg1">
              <a:lumMod val="85000"/>
            </a:schemeClr>
          </a:solidFill>
        </p:grpSpPr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1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489825" y="4804410"/>
            <a:ext cx="185738" cy="214313"/>
            <a:chOff x="5486" y="2743"/>
            <a:chExt cx="137" cy="132"/>
          </a:xfrm>
          <a:solidFill>
            <a:schemeClr val="bg1">
              <a:lumMod val="85000"/>
            </a:schemeClr>
          </a:solidFill>
        </p:grpSpPr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1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3835400" y="4541838"/>
            <a:ext cx="11113" cy="55562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62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3759200" y="4681538"/>
            <a:ext cx="14288" cy="57150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63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557838" y="3008313"/>
            <a:ext cx="728662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64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1884363" y="4975225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65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098675" y="4405313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66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1812925" y="4240848"/>
            <a:ext cx="323850" cy="401637"/>
            <a:chOff x="1486" y="2412"/>
            <a:chExt cx="244" cy="256"/>
          </a:xfrm>
          <a:solidFill>
            <a:schemeClr val="bg1">
              <a:lumMod val="85000"/>
            </a:schemeClr>
          </a:solidFill>
        </p:grpSpPr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1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6834188" y="5780088"/>
            <a:ext cx="31750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2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6950075" y="5913438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3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040563" y="5911850"/>
            <a:ext cx="1587" cy="12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4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040563" y="5911850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5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339013" y="5381625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6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345363" y="5308600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7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321550" y="5284788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8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240588" y="5162550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79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234238" y="5129213"/>
            <a:ext cx="6350" cy="33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0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234238" y="5113338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1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240588" y="5100638"/>
            <a:ext cx="0" cy="12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2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194550" y="5033963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3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208838" y="4976813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4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215188" y="4970463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5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231063" y="4951413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6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231063" y="4970463"/>
            <a:ext cx="15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7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215188" y="4954588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8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6935788" y="5943600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89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073900" y="5162550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0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007225" y="5084763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1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023100" y="4997450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2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6862763" y="5000625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3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107238" y="5464175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4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343650" y="4970463"/>
            <a:ext cx="1019175" cy="908050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5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830263" y="3636963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6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105025" y="5276850"/>
            <a:ext cx="211138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7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274888" y="4481513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8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1789113" y="4040188"/>
            <a:ext cx="69850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99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155825" y="6394450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0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120900" y="6373813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1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120900" y="6353175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2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090738" y="6346825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3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065338" y="6337300"/>
            <a:ext cx="28575" cy="58738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4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041525" y="6324600"/>
            <a:ext cx="33338" cy="57150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5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035175" y="6305550"/>
            <a:ext cx="30163" cy="57150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6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1935163" y="5995988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7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1965325" y="6091238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8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1970088" y="6113463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09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1984375" y="6175375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0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1971675" y="6188075"/>
            <a:ext cx="26988" cy="58738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1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001838" y="6221413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2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1998663" y="6254750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3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022475" y="6269038"/>
            <a:ext cx="17463" cy="57150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4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024063" y="6297613"/>
            <a:ext cx="6350" cy="57150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5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098675" y="6367463"/>
            <a:ext cx="34925" cy="57150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6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136775" y="6308725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7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1689100" y="4075113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8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546225" y="3937000"/>
            <a:ext cx="250825" cy="109538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19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1851025" y="4040188"/>
            <a:ext cx="88900" cy="69850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0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419225" y="4100513"/>
            <a:ext cx="33338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1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339850" y="4100513"/>
            <a:ext cx="93663" cy="146050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2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387475" y="4211638"/>
            <a:ext cx="71438" cy="57150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3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419225" y="4173538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4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436688" y="4203700"/>
            <a:ext cx="125412" cy="122238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5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487488" y="4316413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6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568450" y="4370388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7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249488" y="5624513"/>
            <a:ext cx="133350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8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3795713" y="224155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29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3722688" y="2471738"/>
            <a:ext cx="449262" cy="361950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0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062413" y="3313113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1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3770313" y="3152775"/>
            <a:ext cx="84137" cy="58738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2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3708400" y="2971800"/>
            <a:ext cx="84138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3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3689350" y="3035300"/>
            <a:ext cx="84138" cy="57150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4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449763" y="3589338"/>
            <a:ext cx="33337" cy="131762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5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398963" y="3641725"/>
            <a:ext cx="69850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6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400425" y="2895600"/>
            <a:ext cx="96838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7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213100" y="3806825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8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328988" y="3867150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39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427413" y="3473450"/>
            <a:ext cx="493712" cy="579438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0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3863975" y="3608388"/>
            <a:ext cx="384175" cy="436562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1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3816350" y="3473450"/>
            <a:ext cx="93663" cy="236538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2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198813" y="3784600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3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167063" y="2592388"/>
            <a:ext cx="190500" cy="93662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4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3959225" y="2855913"/>
            <a:ext cx="14288" cy="57150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5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3846513" y="2519363"/>
            <a:ext cx="234950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6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3984625" y="2833688"/>
            <a:ext cx="26988" cy="57150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7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429000" y="2995613"/>
            <a:ext cx="28575" cy="57150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8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381500" y="3524250"/>
            <a:ext cx="50800" cy="57150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49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3989388" y="4316413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0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3925888" y="4484688"/>
            <a:ext cx="500062" cy="552450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1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3862388" y="4584700"/>
            <a:ext cx="55562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2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3844925" y="4584700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3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378325" y="4989513"/>
            <a:ext cx="260350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4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113213" y="5229225"/>
            <a:ext cx="238125" cy="287338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5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4686300" y="5030788"/>
            <a:ext cx="196850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6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362450" y="4729163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7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351338" y="4689475"/>
            <a:ext cx="55562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8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4660900" y="3389313"/>
            <a:ext cx="503238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59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4684713" y="4046538"/>
            <a:ext cx="247650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0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4879975" y="3821113"/>
            <a:ext cx="120650" cy="120650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1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567238" y="3473450"/>
            <a:ext cx="222250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2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067300" y="3433763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3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099050" y="3482975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4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5889625" y="3751263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5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213100" y="4260850"/>
            <a:ext cx="80963" cy="58738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6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297238" y="4343400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7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340100" y="4394200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8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554413" y="4313238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69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206750" y="4229100"/>
            <a:ext cx="87313" cy="58738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0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3632200" y="4306888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1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3657600" y="4268788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2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386263" y="5473700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3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281488" y="5570538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4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499225" y="3284538"/>
            <a:ext cx="120650" cy="171450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5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570538" y="3698875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6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5786438" y="3754438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7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5776913" y="3825875"/>
            <a:ext cx="133350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8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094413" y="3941763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79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176963" y="4192588"/>
            <a:ext cx="133350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80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578600" y="3429000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81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146925" y="4725988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82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339013" y="4710113"/>
            <a:ext cx="106362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283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614988" y="4343400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84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554788" y="4055110"/>
            <a:ext cx="233362" cy="439738"/>
            <a:chOff x="5062" y="2295"/>
            <a:chExt cx="177" cy="279"/>
          </a:xfrm>
          <a:solidFill>
            <a:schemeClr val="bg1">
              <a:lumMod val="85000"/>
            </a:schemeClr>
          </a:solidFill>
        </p:grpSpPr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0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6899275" y="4873625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6975475" y="4813300"/>
            <a:ext cx="22225" cy="58738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023100" y="4692650"/>
            <a:ext cx="23813" cy="57150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007225" y="4662488"/>
            <a:ext cx="25400" cy="57150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6832600" y="4559300"/>
            <a:ext cx="7938" cy="57150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6759575" y="4694238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6767513" y="4879975"/>
            <a:ext cx="19050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6880225" y="4699000"/>
            <a:ext cx="11113" cy="57150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6740525" y="4694238"/>
            <a:ext cx="19050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6784975" y="4741863"/>
            <a:ext cx="30163" cy="57150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1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586538" y="4945063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6684963" y="4983163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518275" y="4914900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562725" y="4900613"/>
            <a:ext cx="39688" cy="55562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615113" y="4910138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6667500" y="4914900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6740525" y="4906963"/>
            <a:ext cx="1588" cy="55562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315075" y="4721225"/>
            <a:ext cx="20638" cy="58738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261100" y="4694238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096000" y="4678363"/>
            <a:ext cx="7938" cy="57150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2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121400" y="4714875"/>
            <a:ext cx="4763" cy="6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118225" y="4714875"/>
            <a:ext cx="7938" cy="57150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019800" y="4559300"/>
            <a:ext cx="22225" cy="57150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548438" y="4922838"/>
            <a:ext cx="11112" cy="57150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064375" y="4879975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002338" y="4462463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343650" y="4511675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6699250" y="4918075"/>
            <a:ext cx="92075" cy="57150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6815138" y="4584700"/>
            <a:ext cx="42862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6827838" y="4729163"/>
            <a:ext cx="71437" cy="55562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6904038" y="4652963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592888" y="4591050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257925" y="4832350"/>
            <a:ext cx="250825" cy="95250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6938963" y="4689475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470525" y="3521075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3927475" y="2925763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3990975" y="3130550"/>
            <a:ext cx="146050" cy="71438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090988" y="2786063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103688" y="3133725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103438" y="4171950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4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208463" y="3125788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125913" y="3008313"/>
            <a:ext cx="381000" cy="24765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4637088" y="3351213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180013" y="3365500"/>
            <a:ext cx="207962" cy="122238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229225" y="3294063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4835525" y="3309938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044950" y="3197225"/>
            <a:ext cx="107950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092575" y="3305175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176713" y="3929063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4660900" y="4268788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5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4668838" y="4256088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467225" y="4167188"/>
            <a:ext cx="363538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327150" y="4686300"/>
            <a:ext cx="4763" cy="79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327150" y="4694238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335088" y="4681538"/>
            <a:ext cx="4762" cy="57150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36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327150" y="4617085"/>
            <a:ext cx="417513" cy="201613"/>
            <a:chOff x="912" y="2626"/>
            <a:chExt cx="311" cy="127"/>
          </a:xfrm>
          <a:solidFill>
            <a:schemeClr val="bg1">
              <a:lumMod val="85000"/>
            </a:schemeClr>
          </a:solidFill>
        </p:grpSpPr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68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4975225" y="5334000"/>
            <a:ext cx="19050" cy="58738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69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4946650" y="5360988"/>
            <a:ext cx="23813" cy="57150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370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4787900" y="4853623"/>
            <a:ext cx="168275" cy="103187"/>
            <a:chOff x="3481" y="2773"/>
            <a:chExt cx="125" cy="65"/>
          </a:xfrm>
          <a:solidFill>
            <a:schemeClr val="bg1">
              <a:lumMod val="85000"/>
            </a:schemeClr>
          </a:solidFill>
        </p:grpSpPr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2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3916363" y="4845050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83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3927475" y="4818063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84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029075" y="5360988"/>
            <a:ext cx="396875" cy="39846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85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176713" y="3929063"/>
            <a:ext cx="411162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386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2960688" y="4131310"/>
            <a:ext cx="80962" cy="82550"/>
            <a:chOff x="2352" y="2343"/>
            <a:chExt cx="65" cy="53"/>
          </a:xfrm>
          <a:solidFill>
            <a:schemeClr val="bg1">
              <a:lumMod val="85000"/>
            </a:schemeClr>
          </a:solidFill>
        </p:grpSpPr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806450" y="2191385"/>
            <a:ext cx="1897063" cy="1133475"/>
            <a:chOff x="527" y="1110"/>
            <a:chExt cx="1410" cy="709"/>
          </a:xfrm>
          <a:solidFill>
            <a:schemeClr val="bg1">
              <a:lumMod val="85000"/>
            </a:schemeClr>
          </a:solidFill>
        </p:grpSpPr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13 h 54"/>
                <a:gd name="T2" fmla="*/ 2 w 98"/>
                <a:gd name="T3" fmla="*/ 14 h 54"/>
                <a:gd name="T4" fmla="*/ 4 w 98"/>
                <a:gd name="T5" fmla="*/ 16 h 54"/>
                <a:gd name="T6" fmla="*/ 7 w 98"/>
                <a:gd name="T7" fmla="*/ 17 h 54"/>
                <a:gd name="T8" fmla="*/ 10 w 98"/>
                <a:gd name="T9" fmla="*/ 17 h 54"/>
                <a:gd name="T10" fmla="*/ 12 w 98"/>
                <a:gd name="T11" fmla="*/ 17 h 54"/>
                <a:gd name="T12" fmla="*/ 14 w 98"/>
                <a:gd name="T13" fmla="*/ 17 h 54"/>
                <a:gd name="T14" fmla="*/ 16 w 98"/>
                <a:gd name="T15" fmla="*/ 16 h 54"/>
                <a:gd name="T16" fmla="*/ 18 w 98"/>
                <a:gd name="T17" fmla="*/ 15 h 54"/>
                <a:gd name="T18" fmla="*/ 21 w 98"/>
                <a:gd name="T19" fmla="*/ 13 h 54"/>
                <a:gd name="T20" fmla="*/ 24 w 98"/>
                <a:gd name="T21" fmla="*/ 11 h 54"/>
                <a:gd name="T22" fmla="*/ 27 w 98"/>
                <a:gd name="T23" fmla="*/ 9 h 54"/>
                <a:gd name="T24" fmla="*/ 29 w 98"/>
                <a:gd name="T25" fmla="*/ 6 h 54"/>
                <a:gd name="T26" fmla="*/ 30 w 98"/>
                <a:gd name="T27" fmla="*/ 4 h 54"/>
                <a:gd name="T28" fmla="*/ 31 w 98"/>
                <a:gd name="T29" fmla="*/ 1 h 54"/>
                <a:gd name="T30" fmla="*/ 29 w 98"/>
                <a:gd name="T31" fmla="*/ 1 h 54"/>
                <a:gd name="T32" fmla="*/ 26 w 98"/>
                <a:gd name="T33" fmla="*/ 0 h 54"/>
                <a:gd name="T34" fmla="*/ 24 w 98"/>
                <a:gd name="T35" fmla="*/ 0 h 54"/>
                <a:gd name="T36" fmla="*/ 22 w 98"/>
                <a:gd name="T37" fmla="*/ 0 h 54"/>
                <a:gd name="T38" fmla="*/ 19 w 98"/>
                <a:gd name="T39" fmla="*/ 0 h 54"/>
                <a:gd name="T40" fmla="*/ 16 w 98"/>
                <a:gd name="T41" fmla="*/ 1 h 54"/>
                <a:gd name="T42" fmla="*/ 14 w 98"/>
                <a:gd name="T43" fmla="*/ 2 h 54"/>
                <a:gd name="T44" fmla="*/ 12 w 98"/>
                <a:gd name="T45" fmla="*/ 3 h 54"/>
                <a:gd name="T46" fmla="*/ 7 w 98"/>
                <a:gd name="T47" fmla="*/ 5 h 54"/>
                <a:gd name="T48" fmla="*/ 4 w 98"/>
                <a:gd name="T49" fmla="*/ 8 h 54"/>
                <a:gd name="T50" fmla="*/ 2 w 98"/>
                <a:gd name="T51" fmla="*/ 9 h 54"/>
                <a:gd name="T52" fmla="*/ 1 w 98"/>
                <a:gd name="T53" fmla="*/ 10 h 54"/>
                <a:gd name="T54" fmla="*/ 0 w 98"/>
                <a:gd name="T55" fmla="*/ 12 h 54"/>
                <a:gd name="T56" fmla="*/ 0 w 98"/>
                <a:gd name="T57" fmla="*/ 13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8 h 28"/>
                <a:gd name="T2" fmla="*/ 3 w 67"/>
                <a:gd name="T3" fmla="*/ 8 h 28"/>
                <a:gd name="T4" fmla="*/ 7 w 67"/>
                <a:gd name="T5" fmla="*/ 8 h 28"/>
                <a:gd name="T6" fmla="*/ 10 w 67"/>
                <a:gd name="T7" fmla="*/ 7 h 28"/>
                <a:gd name="T8" fmla="*/ 13 w 67"/>
                <a:gd name="T9" fmla="*/ 6 h 28"/>
                <a:gd name="T10" fmla="*/ 15 w 67"/>
                <a:gd name="T11" fmla="*/ 5 h 28"/>
                <a:gd name="T12" fmla="*/ 18 w 67"/>
                <a:gd name="T13" fmla="*/ 3 h 28"/>
                <a:gd name="T14" fmla="*/ 20 w 67"/>
                <a:gd name="T15" fmla="*/ 2 h 28"/>
                <a:gd name="T16" fmla="*/ 21 w 67"/>
                <a:gd name="T17" fmla="*/ 1 h 28"/>
                <a:gd name="T18" fmla="*/ 18 w 67"/>
                <a:gd name="T19" fmla="*/ 0 h 28"/>
                <a:gd name="T20" fmla="*/ 14 w 67"/>
                <a:gd name="T21" fmla="*/ 0 h 28"/>
                <a:gd name="T22" fmla="*/ 11 w 67"/>
                <a:gd name="T23" fmla="*/ 0 h 28"/>
                <a:gd name="T24" fmla="*/ 8 w 67"/>
                <a:gd name="T25" fmla="*/ 1 h 28"/>
                <a:gd name="T26" fmla="*/ 5 w 67"/>
                <a:gd name="T27" fmla="*/ 2 h 28"/>
                <a:gd name="T28" fmla="*/ 3 w 67"/>
                <a:gd name="T29" fmla="*/ 3 h 28"/>
                <a:gd name="T30" fmla="*/ 2 w 67"/>
                <a:gd name="T31" fmla="*/ 4 h 28"/>
                <a:gd name="T32" fmla="*/ 1 w 67"/>
                <a:gd name="T33" fmla="*/ 5 h 28"/>
                <a:gd name="T34" fmla="*/ 1 w 67"/>
                <a:gd name="T35" fmla="*/ 6 h 28"/>
                <a:gd name="T36" fmla="*/ 0 w 67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6 h 36"/>
                <a:gd name="T2" fmla="*/ 0 w 32"/>
                <a:gd name="T3" fmla="*/ 7 h 36"/>
                <a:gd name="T4" fmla="*/ 1 w 32"/>
                <a:gd name="T5" fmla="*/ 9 h 36"/>
                <a:gd name="T6" fmla="*/ 2 w 32"/>
                <a:gd name="T7" fmla="*/ 10 h 36"/>
                <a:gd name="T8" fmla="*/ 3 w 32"/>
                <a:gd name="T9" fmla="*/ 10 h 36"/>
                <a:gd name="T10" fmla="*/ 4 w 32"/>
                <a:gd name="T11" fmla="*/ 11 h 36"/>
                <a:gd name="T12" fmla="*/ 4 w 32"/>
                <a:gd name="T13" fmla="*/ 11 h 36"/>
                <a:gd name="T14" fmla="*/ 11 w 32"/>
                <a:gd name="T15" fmla="*/ 11 h 36"/>
                <a:gd name="T16" fmla="*/ 11 w 32"/>
                <a:gd name="T17" fmla="*/ 7 h 36"/>
                <a:gd name="T18" fmla="*/ 11 w 32"/>
                <a:gd name="T19" fmla="*/ 4 h 36"/>
                <a:gd name="T20" fmla="*/ 10 w 32"/>
                <a:gd name="T21" fmla="*/ 2 h 36"/>
                <a:gd name="T22" fmla="*/ 9 w 32"/>
                <a:gd name="T23" fmla="*/ 0 h 36"/>
                <a:gd name="T24" fmla="*/ 7 w 32"/>
                <a:gd name="T25" fmla="*/ 1 h 36"/>
                <a:gd name="T26" fmla="*/ 4 w 32"/>
                <a:gd name="T27" fmla="*/ 2 h 36"/>
                <a:gd name="T28" fmla="*/ 2 w 32"/>
                <a:gd name="T29" fmla="*/ 3 h 36"/>
                <a:gd name="T30" fmla="*/ 1 w 32"/>
                <a:gd name="T31" fmla="*/ 4 h 36"/>
                <a:gd name="T32" fmla="*/ 0 w 32"/>
                <a:gd name="T33" fmla="*/ 5 h 36"/>
                <a:gd name="T34" fmla="*/ 0 w 32"/>
                <a:gd name="T35" fmla="*/ 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4 h 52"/>
                <a:gd name="T2" fmla="*/ 3 w 146"/>
                <a:gd name="T3" fmla="*/ 15 h 52"/>
                <a:gd name="T4" fmla="*/ 7 w 146"/>
                <a:gd name="T5" fmla="*/ 16 h 52"/>
                <a:gd name="T6" fmla="*/ 10 w 146"/>
                <a:gd name="T7" fmla="*/ 17 h 52"/>
                <a:gd name="T8" fmla="*/ 14 w 146"/>
                <a:gd name="T9" fmla="*/ 17 h 52"/>
                <a:gd name="T10" fmla="*/ 20 w 146"/>
                <a:gd name="T11" fmla="*/ 17 h 52"/>
                <a:gd name="T12" fmla="*/ 26 w 146"/>
                <a:gd name="T13" fmla="*/ 17 h 52"/>
                <a:gd name="T14" fmla="*/ 37 w 146"/>
                <a:gd name="T15" fmla="*/ 15 h 52"/>
                <a:gd name="T16" fmla="*/ 46 w 146"/>
                <a:gd name="T17" fmla="*/ 14 h 52"/>
                <a:gd name="T18" fmla="*/ 45 w 146"/>
                <a:gd name="T19" fmla="*/ 12 h 52"/>
                <a:gd name="T20" fmla="*/ 45 w 146"/>
                <a:gd name="T21" fmla="*/ 10 h 52"/>
                <a:gd name="T22" fmla="*/ 44 w 146"/>
                <a:gd name="T23" fmla="*/ 8 h 52"/>
                <a:gd name="T24" fmla="*/ 43 w 146"/>
                <a:gd name="T25" fmla="*/ 6 h 52"/>
                <a:gd name="T26" fmla="*/ 42 w 146"/>
                <a:gd name="T27" fmla="*/ 5 h 52"/>
                <a:gd name="T28" fmla="*/ 41 w 146"/>
                <a:gd name="T29" fmla="*/ 4 h 52"/>
                <a:gd name="T30" fmla="*/ 39 w 146"/>
                <a:gd name="T31" fmla="*/ 3 h 52"/>
                <a:gd name="T32" fmla="*/ 38 w 146"/>
                <a:gd name="T33" fmla="*/ 2 h 52"/>
                <a:gd name="T34" fmla="*/ 35 w 146"/>
                <a:gd name="T35" fmla="*/ 1 h 52"/>
                <a:gd name="T36" fmla="*/ 32 w 146"/>
                <a:gd name="T37" fmla="*/ 0 h 52"/>
                <a:gd name="T38" fmla="*/ 28 w 146"/>
                <a:gd name="T39" fmla="*/ 0 h 52"/>
                <a:gd name="T40" fmla="*/ 25 w 146"/>
                <a:gd name="T41" fmla="*/ 1 h 52"/>
                <a:gd name="T42" fmla="*/ 21 w 146"/>
                <a:gd name="T43" fmla="*/ 2 h 52"/>
                <a:gd name="T44" fmla="*/ 17 w 146"/>
                <a:gd name="T45" fmla="*/ 3 h 52"/>
                <a:gd name="T46" fmla="*/ 14 w 146"/>
                <a:gd name="T47" fmla="*/ 5 h 52"/>
                <a:gd name="T48" fmla="*/ 10 w 146"/>
                <a:gd name="T49" fmla="*/ 6 h 52"/>
                <a:gd name="T50" fmla="*/ 7 w 146"/>
                <a:gd name="T51" fmla="*/ 8 h 52"/>
                <a:gd name="T52" fmla="*/ 4 w 146"/>
                <a:gd name="T53" fmla="*/ 10 h 52"/>
                <a:gd name="T54" fmla="*/ 2 w 146"/>
                <a:gd name="T55" fmla="*/ 12 h 52"/>
                <a:gd name="T56" fmla="*/ 0 w 146"/>
                <a:gd name="T57" fmla="*/ 1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20 w 60"/>
                <a:gd name="T1" fmla="*/ 0 h 31"/>
                <a:gd name="T2" fmla="*/ 16 w 60"/>
                <a:gd name="T3" fmla="*/ 0 h 31"/>
                <a:gd name="T4" fmla="*/ 13 w 60"/>
                <a:gd name="T5" fmla="*/ 0 h 31"/>
                <a:gd name="T6" fmla="*/ 10 w 60"/>
                <a:gd name="T7" fmla="*/ 0 h 31"/>
                <a:gd name="T8" fmla="*/ 9 w 60"/>
                <a:gd name="T9" fmla="*/ 0 h 31"/>
                <a:gd name="T10" fmla="*/ 6 w 60"/>
                <a:gd name="T11" fmla="*/ 0 h 31"/>
                <a:gd name="T12" fmla="*/ 3 w 60"/>
                <a:gd name="T13" fmla="*/ 1 h 31"/>
                <a:gd name="T14" fmla="*/ 2 w 60"/>
                <a:gd name="T15" fmla="*/ 1 h 31"/>
                <a:gd name="T16" fmla="*/ 1 w 60"/>
                <a:gd name="T17" fmla="*/ 2 h 31"/>
                <a:gd name="T18" fmla="*/ 0 w 60"/>
                <a:gd name="T19" fmla="*/ 3 h 31"/>
                <a:gd name="T20" fmla="*/ 0 w 60"/>
                <a:gd name="T21" fmla="*/ 4 h 31"/>
                <a:gd name="T22" fmla="*/ 0 w 60"/>
                <a:gd name="T23" fmla="*/ 5 h 31"/>
                <a:gd name="T24" fmla="*/ 1 w 60"/>
                <a:gd name="T25" fmla="*/ 6 h 31"/>
                <a:gd name="T26" fmla="*/ 2 w 60"/>
                <a:gd name="T27" fmla="*/ 7 h 31"/>
                <a:gd name="T28" fmla="*/ 3 w 60"/>
                <a:gd name="T29" fmla="*/ 8 h 31"/>
                <a:gd name="T30" fmla="*/ 4 w 60"/>
                <a:gd name="T31" fmla="*/ 9 h 31"/>
                <a:gd name="T32" fmla="*/ 6 w 60"/>
                <a:gd name="T33" fmla="*/ 9 h 31"/>
                <a:gd name="T34" fmla="*/ 7 w 60"/>
                <a:gd name="T35" fmla="*/ 10 h 31"/>
                <a:gd name="T36" fmla="*/ 9 w 60"/>
                <a:gd name="T37" fmla="*/ 10 h 31"/>
                <a:gd name="T38" fmla="*/ 11 w 60"/>
                <a:gd name="T39" fmla="*/ 10 h 31"/>
                <a:gd name="T40" fmla="*/ 12 w 60"/>
                <a:gd name="T41" fmla="*/ 9 h 31"/>
                <a:gd name="T42" fmla="*/ 14 w 60"/>
                <a:gd name="T43" fmla="*/ 8 h 31"/>
                <a:gd name="T44" fmla="*/ 16 w 60"/>
                <a:gd name="T45" fmla="*/ 6 h 31"/>
                <a:gd name="T46" fmla="*/ 19 w 60"/>
                <a:gd name="T47" fmla="*/ 3 h 31"/>
                <a:gd name="T48" fmla="*/ 20 w 60"/>
                <a:gd name="T49" fmla="*/ 2 h 31"/>
                <a:gd name="T50" fmla="*/ 2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4 h 62"/>
                <a:gd name="T2" fmla="*/ 0 w 80"/>
                <a:gd name="T3" fmla="*/ 15 h 62"/>
                <a:gd name="T4" fmla="*/ 0 w 80"/>
                <a:gd name="T5" fmla="*/ 16 h 62"/>
                <a:gd name="T6" fmla="*/ 1 w 80"/>
                <a:gd name="T7" fmla="*/ 16 h 62"/>
                <a:gd name="T8" fmla="*/ 1 w 80"/>
                <a:gd name="T9" fmla="*/ 17 h 62"/>
                <a:gd name="T10" fmla="*/ 3 w 80"/>
                <a:gd name="T11" fmla="*/ 18 h 62"/>
                <a:gd name="T12" fmla="*/ 5 w 80"/>
                <a:gd name="T13" fmla="*/ 19 h 62"/>
                <a:gd name="T14" fmla="*/ 9 w 80"/>
                <a:gd name="T15" fmla="*/ 20 h 62"/>
                <a:gd name="T16" fmla="*/ 13 w 80"/>
                <a:gd name="T17" fmla="*/ 20 h 62"/>
                <a:gd name="T18" fmla="*/ 15 w 80"/>
                <a:gd name="T19" fmla="*/ 20 h 62"/>
                <a:gd name="T20" fmla="*/ 16 w 80"/>
                <a:gd name="T21" fmla="*/ 19 h 62"/>
                <a:gd name="T22" fmla="*/ 18 w 80"/>
                <a:gd name="T23" fmla="*/ 18 h 62"/>
                <a:gd name="T24" fmla="*/ 19 w 80"/>
                <a:gd name="T25" fmla="*/ 17 h 62"/>
                <a:gd name="T26" fmla="*/ 21 w 80"/>
                <a:gd name="T27" fmla="*/ 15 h 62"/>
                <a:gd name="T28" fmla="*/ 23 w 80"/>
                <a:gd name="T29" fmla="*/ 12 h 62"/>
                <a:gd name="T30" fmla="*/ 24 w 80"/>
                <a:gd name="T31" fmla="*/ 9 h 62"/>
                <a:gd name="T32" fmla="*/ 25 w 80"/>
                <a:gd name="T33" fmla="*/ 6 h 62"/>
                <a:gd name="T34" fmla="*/ 26 w 80"/>
                <a:gd name="T35" fmla="*/ 3 h 62"/>
                <a:gd name="T36" fmla="*/ 26 w 80"/>
                <a:gd name="T37" fmla="*/ 0 h 62"/>
                <a:gd name="T38" fmla="*/ 23 w 80"/>
                <a:gd name="T39" fmla="*/ 0 h 62"/>
                <a:gd name="T40" fmla="*/ 19 w 80"/>
                <a:gd name="T41" fmla="*/ 1 h 62"/>
                <a:gd name="T42" fmla="*/ 15 w 80"/>
                <a:gd name="T43" fmla="*/ 3 h 62"/>
                <a:gd name="T44" fmla="*/ 11 w 80"/>
                <a:gd name="T45" fmla="*/ 4 h 62"/>
                <a:gd name="T46" fmla="*/ 7 w 80"/>
                <a:gd name="T47" fmla="*/ 6 h 62"/>
                <a:gd name="T48" fmla="*/ 3 w 80"/>
                <a:gd name="T49" fmla="*/ 8 h 62"/>
                <a:gd name="T50" fmla="*/ 2 w 80"/>
                <a:gd name="T51" fmla="*/ 10 h 62"/>
                <a:gd name="T52" fmla="*/ 1 w 80"/>
                <a:gd name="T53" fmla="*/ 11 h 62"/>
                <a:gd name="T54" fmla="*/ 0 w 80"/>
                <a:gd name="T55" fmla="*/ 13 h 62"/>
                <a:gd name="T56" fmla="*/ 0 w 80"/>
                <a:gd name="T57" fmla="*/ 14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25 w 106"/>
                <a:gd name="T1" fmla="*/ 4 h 49"/>
                <a:gd name="T2" fmla="*/ 22 w 106"/>
                <a:gd name="T3" fmla="*/ 4 h 49"/>
                <a:gd name="T4" fmla="*/ 21 w 106"/>
                <a:gd name="T5" fmla="*/ 4 h 49"/>
                <a:gd name="T6" fmla="*/ 18 w 106"/>
                <a:gd name="T7" fmla="*/ 3 h 49"/>
                <a:gd name="T8" fmla="*/ 17 w 106"/>
                <a:gd name="T9" fmla="*/ 2 h 49"/>
                <a:gd name="T10" fmla="*/ 15 w 106"/>
                <a:gd name="T11" fmla="*/ 1 h 49"/>
                <a:gd name="T12" fmla="*/ 13 w 106"/>
                <a:gd name="T13" fmla="*/ 1 h 49"/>
                <a:gd name="T14" fmla="*/ 11 w 106"/>
                <a:gd name="T15" fmla="*/ 0 h 49"/>
                <a:gd name="T16" fmla="*/ 8 w 106"/>
                <a:gd name="T17" fmla="*/ 0 h 49"/>
                <a:gd name="T18" fmla="*/ 5 w 106"/>
                <a:gd name="T19" fmla="*/ 0 h 49"/>
                <a:gd name="T20" fmla="*/ 0 w 106"/>
                <a:gd name="T21" fmla="*/ 0 h 49"/>
                <a:gd name="T22" fmla="*/ 3 w 106"/>
                <a:gd name="T23" fmla="*/ 4 h 49"/>
                <a:gd name="T24" fmla="*/ 5 w 106"/>
                <a:gd name="T25" fmla="*/ 7 h 49"/>
                <a:gd name="T26" fmla="*/ 8 w 106"/>
                <a:gd name="T27" fmla="*/ 9 h 49"/>
                <a:gd name="T28" fmla="*/ 11 w 106"/>
                <a:gd name="T29" fmla="*/ 12 h 49"/>
                <a:gd name="T30" fmla="*/ 13 w 106"/>
                <a:gd name="T31" fmla="*/ 14 h 49"/>
                <a:gd name="T32" fmla="*/ 16 w 106"/>
                <a:gd name="T33" fmla="*/ 15 h 49"/>
                <a:gd name="T34" fmla="*/ 19 w 106"/>
                <a:gd name="T35" fmla="*/ 16 h 49"/>
                <a:gd name="T36" fmla="*/ 22 w 106"/>
                <a:gd name="T37" fmla="*/ 16 h 49"/>
                <a:gd name="T38" fmla="*/ 25 w 106"/>
                <a:gd name="T39" fmla="*/ 16 h 49"/>
                <a:gd name="T40" fmla="*/ 27 w 106"/>
                <a:gd name="T41" fmla="*/ 15 h 49"/>
                <a:gd name="T42" fmla="*/ 30 w 106"/>
                <a:gd name="T43" fmla="*/ 13 h 49"/>
                <a:gd name="T44" fmla="*/ 33 w 106"/>
                <a:gd name="T45" fmla="*/ 10 h 49"/>
                <a:gd name="T46" fmla="*/ 31 w 106"/>
                <a:gd name="T47" fmla="*/ 10 h 49"/>
                <a:gd name="T48" fmla="*/ 31 w 106"/>
                <a:gd name="T49" fmla="*/ 9 h 49"/>
                <a:gd name="T50" fmla="*/ 29 w 106"/>
                <a:gd name="T51" fmla="*/ 8 h 49"/>
                <a:gd name="T52" fmla="*/ 28 w 106"/>
                <a:gd name="T53" fmla="*/ 7 h 49"/>
                <a:gd name="T54" fmla="*/ 27 w 106"/>
                <a:gd name="T55" fmla="*/ 6 h 49"/>
                <a:gd name="T56" fmla="*/ 26 w 106"/>
                <a:gd name="T57" fmla="*/ 5 h 49"/>
                <a:gd name="T58" fmla="*/ 26 w 106"/>
                <a:gd name="T59" fmla="*/ 5 h 49"/>
                <a:gd name="T60" fmla="*/ 25 w 106"/>
                <a:gd name="T61" fmla="*/ 4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6 h 22"/>
                <a:gd name="T2" fmla="*/ 2 w 47"/>
                <a:gd name="T3" fmla="*/ 7 h 22"/>
                <a:gd name="T4" fmla="*/ 4 w 47"/>
                <a:gd name="T5" fmla="*/ 7 h 22"/>
                <a:gd name="T6" fmla="*/ 6 w 47"/>
                <a:gd name="T7" fmla="*/ 7 h 22"/>
                <a:gd name="T8" fmla="*/ 8 w 47"/>
                <a:gd name="T9" fmla="*/ 7 h 22"/>
                <a:gd name="T10" fmla="*/ 11 w 47"/>
                <a:gd name="T11" fmla="*/ 6 h 22"/>
                <a:gd name="T12" fmla="*/ 12 w 47"/>
                <a:gd name="T13" fmla="*/ 5 h 22"/>
                <a:gd name="T14" fmla="*/ 13 w 47"/>
                <a:gd name="T15" fmla="*/ 4 h 22"/>
                <a:gd name="T16" fmla="*/ 14 w 47"/>
                <a:gd name="T17" fmla="*/ 3 h 22"/>
                <a:gd name="T18" fmla="*/ 14 w 47"/>
                <a:gd name="T19" fmla="*/ 2 h 22"/>
                <a:gd name="T20" fmla="*/ 15 w 47"/>
                <a:gd name="T21" fmla="*/ 0 h 22"/>
                <a:gd name="T22" fmla="*/ 0 w 47"/>
                <a:gd name="T23" fmla="*/ 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7 w 53"/>
                <a:gd name="T1" fmla="*/ 0 h 32"/>
                <a:gd name="T2" fmla="*/ 12 w 53"/>
                <a:gd name="T3" fmla="*/ 3 h 32"/>
                <a:gd name="T4" fmla="*/ 7 w 53"/>
                <a:gd name="T5" fmla="*/ 6 h 32"/>
                <a:gd name="T6" fmla="*/ 4 w 53"/>
                <a:gd name="T7" fmla="*/ 9 h 32"/>
                <a:gd name="T8" fmla="*/ 0 w 53"/>
                <a:gd name="T9" fmla="*/ 11 h 32"/>
                <a:gd name="T10" fmla="*/ 4 w 53"/>
                <a:gd name="T11" fmla="*/ 11 h 32"/>
                <a:gd name="T12" fmla="*/ 8 w 53"/>
                <a:gd name="T13" fmla="*/ 11 h 32"/>
                <a:gd name="T14" fmla="*/ 13 w 53"/>
                <a:gd name="T15" fmla="*/ 11 h 32"/>
                <a:gd name="T16" fmla="*/ 17 w 53"/>
                <a:gd name="T17" fmla="*/ 11 h 32"/>
                <a:gd name="T18" fmla="*/ 17 w 53"/>
                <a:gd name="T19" fmla="*/ 8 h 32"/>
                <a:gd name="T20" fmla="*/ 17 w 53"/>
                <a:gd name="T21" fmla="*/ 6 h 32"/>
                <a:gd name="T22" fmla="*/ 17 w 53"/>
                <a:gd name="T23" fmla="*/ 3 h 32"/>
                <a:gd name="T24" fmla="*/ 17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8 w 46"/>
                <a:gd name="T1" fmla="*/ 1 h 34"/>
                <a:gd name="T2" fmla="*/ 0 w 46"/>
                <a:gd name="T3" fmla="*/ 6 h 34"/>
                <a:gd name="T4" fmla="*/ 0 w 46"/>
                <a:gd name="T5" fmla="*/ 12 h 34"/>
                <a:gd name="T6" fmla="*/ 8 w 46"/>
                <a:gd name="T7" fmla="*/ 12 h 34"/>
                <a:gd name="T8" fmla="*/ 9 w 46"/>
                <a:gd name="T9" fmla="*/ 11 h 34"/>
                <a:gd name="T10" fmla="*/ 11 w 46"/>
                <a:gd name="T11" fmla="*/ 10 h 34"/>
                <a:gd name="T12" fmla="*/ 12 w 46"/>
                <a:gd name="T13" fmla="*/ 9 h 34"/>
                <a:gd name="T14" fmla="*/ 13 w 46"/>
                <a:gd name="T15" fmla="*/ 7 h 34"/>
                <a:gd name="T16" fmla="*/ 13 w 46"/>
                <a:gd name="T17" fmla="*/ 6 h 34"/>
                <a:gd name="T18" fmla="*/ 14 w 46"/>
                <a:gd name="T19" fmla="*/ 5 h 34"/>
                <a:gd name="T20" fmla="*/ 14 w 46"/>
                <a:gd name="T21" fmla="*/ 3 h 34"/>
                <a:gd name="T22" fmla="*/ 14 w 46"/>
                <a:gd name="T23" fmla="*/ 1 h 34"/>
                <a:gd name="T24" fmla="*/ 14 w 46"/>
                <a:gd name="T25" fmla="*/ 0 h 34"/>
                <a:gd name="T26" fmla="*/ 13 w 46"/>
                <a:gd name="T27" fmla="*/ 0 h 34"/>
                <a:gd name="T28" fmla="*/ 13 w 46"/>
                <a:gd name="T29" fmla="*/ 0 h 34"/>
                <a:gd name="T30" fmla="*/ 12 w 46"/>
                <a:gd name="T31" fmla="*/ 0 h 34"/>
                <a:gd name="T32" fmla="*/ 10 w 46"/>
                <a:gd name="T33" fmla="*/ 1 h 34"/>
                <a:gd name="T34" fmla="*/ 8 w 4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8 h 25"/>
                <a:gd name="T2" fmla="*/ 5 w 48"/>
                <a:gd name="T3" fmla="*/ 8 h 25"/>
                <a:gd name="T4" fmla="*/ 9 w 48"/>
                <a:gd name="T5" fmla="*/ 8 h 25"/>
                <a:gd name="T6" fmla="*/ 10 w 48"/>
                <a:gd name="T7" fmla="*/ 8 h 25"/>
                <a:gd name="T8" fmla="*/ 11 w 48"/>
                <a:gd name="T9" fmla="*/ 7 h 25"/>
                <a:gd name="T10" fmla="*/ 12 w 48"/>
                <a:gd name="T11" fmla="*/ 6 h 25"/>
                <a:gd name="T12" fmla="*/ 13 w 48"/>
                <a:gd name="T13" fmla="*/ 5 h 25"/>
                <a:gd name="T14" fmla="*/ 15 w 48"/>
                <a:gd name="T15" fmla="*/ 2 h 25"/>
                <a:gd name="T16" fmla="*/ 16 w 48"/>
                <a:gd name="T17" fmla="*/ 0 h 25"/>
                <a:gd name="T18" fmla="*/ 13 w 48"/>
                <a:gd name="T19" fmla="*/ 0 h 25"/>
                <a:gd name="T20" fmla="*/ 11 w 48"/>
                <a:gd name="T21" fmla="*/ 1 h 25"/>
                <a:gd name="T22" fmla="*/ 9 w 48"/>
                <a:gd name="T23" fmla="*/ 2 h 25"/>
                <a:gd name="T24" fmla="*/ 7 w 48"/>
                <a:gd name="T25" fmla="*/ 3 h 25"/>
                <a:gd name="T26" fmla="*/ 4 w 48"/>
                <a:gd name="T27" fmla="*/ 5 h 25"/>
                <a:gd name="T28" fmla="*/ 0 w 48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11 h 37"/>
                <a:gd name="T4" fmla="*/ 3 w 30"/>
                <a:gd name="T5" fmla="*/ 11 h 37"/>
                <a:gd name="T6" fmla="*/ 5 w 30"/>
                <a:gd name="T7" fmla="*/ 10 h 37"/>
                <a:gd name="T8" fmla="*/ 6 w 30"/>
                <a:gd name="T9" fmla="*/ 10 h 37"/>
                <a:gd name="T10" fmla="*/ 7 w 30"/>
                <a:gd name="T11" fmla="*/ 10 h 37"/>
                <a:gd name="T12" fmla="*/ 7 w 30"/>
                <a:gd name="T13" fmla="*/ 9 h 37"/>
                <a:gd name="T14" fmla="*/ 8 w 30"/>
                <a:gd name="T15" fmla="*/ 8 h 37"/>
                <a:gd name="T16" fmla="*/ 8 w 30"/>
                <a:gd name="T17" fmla="*/ 7 h 37"/>
                <a:gd name="T18" fmla="*/ 8 w 30"/>
                <a:gd name="T19" fmla="*/ 5 h 37"/>
                <a:gd name="T20" fmla="*/ 8 w 30"/>
                <a:gd name="T21" fmla="*/ 3 h 37"/>
                <a:gd name="T22" fmla="*/ 7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11 w 113"/>
                <a:gd name="T1" fmla="*/ 1 h 46"/>
                <a:gd name="T2" fmla="*/ 7 w 113"/>
                <a:gd name="T3" fmla="*/ 1 h 46"/>
                <a:gd name="T4" fmla="*/ 4 w 113"/>
                <a:gd name="T5" fmla="*/ 2 h 46"/>
                <a:gd name="T6" fmla="*/ 2 w 113"/>
                <a:gd name="T7" fmla="*/ 2 h 46"/>
                <a:gd name="T8" fmla="*/ 1 w 113"/>
                <a:gd name="T9" fmla="*/ 4 h 46"/>
                <a:gd name="T10" fmla="*/ 0 w 113"/>
                <a:gd name="T11" fmla="*/ 5 h 46"/>
                <a:gd name="T12" fmla="*/ 0 w 113"/>
                <a:gd name="T13" fmla="*/ 7 h 46"/>
                <a:gd name="T14" fmla="*/ 2 w 113"/>
                <a:gd name="T15" fmla="*/ 9 h 46"/>
                <a:gd name="T16" fmla="*/ 3 w 113"/>
                <a:gd name="T17" fmla="*/ 11 h 46"/>
                <a:gd name="T18" fmla="*/ 5 w 113"/>
                <a:gd name="T19" fmla="*/ 13 h 46"/>
                <a:gd name="T20" fmla="*/ 6 w 113"/>
                <a:gd name="T21" fmla="*/ 14 h 46"/>
                <a:gd name="T22" fmla="*/ 8 w 113"/>
                <a:gd name="T23" fmla="*/ 15 h 46"/>
                <a:gd name="T24" fmla="*/ 10 w 113"/>
                <a:gd name="T25" fmla="*/ 16 h 46"/>
                <a:gd name="T26" fmla="*/ 11 w 113"/>
                <a:gd name="T27" fmla="*/ 16 h 46"/>
                <a:gd name="T28" fmla="*/ 13 w 113"/>
                <a:gd name="T29" fmla="*/ 16 h 46"/>
                <a:gd name="T30" fmla="*/ 18 w 113"/>
                <a:gd name="T31" fmla="*/ 16 h 46"/>
                <a:gd name="T32" fmla="*/ 22 w 113"/>
                <a:gd name="T33" fmla="*/ 15 h 46"/>
                <a:gd name="T34" fmla="*/ 24 w 113"/>
                <a:gd name="T35" fmla="*/ 14 h 46"/>
                <a:gd name="T36" fmla="*/ 26 w 113"/>
                <a:gd name="T37" fmla="*/ 13 h 46"/>
                <a:gd name="T38" fmla="*/ 28 w 113"/>
                <a:gd name="T39" fmla="*/ 13 h 46"/>
                <a:gd name="T40" fmla="*/ 29 w 113"/>
                <a:gd name="T41" fmla="*/ 11 h 46"/>
                <a:gd name="T42" fmla="*/ 32 w 113"/>
                <a:gd name="T43" fmla="*/ 9 h 46"/>
                <a:gd name="T44" fmla="*/ 34 w 113"/>
                <a:gd name="T45" fmla="*/ 7 h 46"/>
                <a:gd name="T46" fmla="*/ 35 w 113"/>
                <a:gd name="T47" fmla="*/ 4 h 46"/>
                <a:gd name="T48" fmla="*/ 36 w 113"/>
                <a:gd name="T49" fmla="*/ 1 h 46"/>
                <a:gd name="T50" fmla="*/ 32 w 113"/>
                <a:gd name="T51" fmla="*/ 0 h 46"/>
                <a:gd name="T52" fmla="*/ 28 w 113"/>
                <a:gd name="T53" fmla="*/ 0 h 46"/>
                <a:gd name="T54" fmla="*/ 24 w 113"/>
                <a:gd name="T55" fmla="*/ 0 h 46"/>
                <a:gd name="T56" fmla="*/ 21 w 113"/>
                <a:gd name="T57" fmla="*/ 0 h 46"/>
                <a:gd name="T58" fmla="*/ 15 w 113"/>
                <a:gd name="T59" fmla="*/ 1 h 46"/>
                <a:gd name="T60" fmla="*/ 11 w 113"/>
                <a:gd name="T61" fmla="*/ 1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27 h 82"/>
                <a:gd name="T2" fmla="*/ 1 w 153"/>
                <a:gd name="T3" fmla="*/ 28 h 82"/>
                <a:gd name="T4" fmla="*/ 2 w 153"/>
                <a:gd name="T5" fmla="*/ 28 h 82"/>
                <a:gd name="T6" fmla="*/ 3 w 153"/>
                <a:gd name="T7" fmla="*/ 28 h 82"/>
                <a:gd name="T8" fmla="*/ 4 w 153"/>
                <a:gd name="T9" fmla="*/ 28 h 82"/>
                <a:gd name="T10" fmla="*/ 7 w 153"/>
                <a:gd name="T11" fmla="*/ 27 h 82"/>
                <a:gd name="T12" fmla="*/ 11 w 153"/>
                <a:gd name="T13" fmla="*/ 27 h 82"/>
                <a:gd name="T14" fmla="*/ 13 w 153"/>
                <a:gd name="T15" fmla="*/ 27 h 82"/>
                <a:gd name="T16" fmla="*/ 15 w 153"/>
                <a:gd name="T17" fmla="*/ 27 h 82"/>
                <a:gd name="T18" fmla="*/ 18 w 153"/>
                <a:gd name="T19" fmla="*/ 26 h 82"/>
                <a:gd name="T20" fmla="*/ 21 w 153"/>
                <a:gd name="T21" fmla="*/ 25 h 82"/>
                <a:gd name="T22" fmla="*/ 27 w 153"/>
                <a:gd name="T23" fmla="*/ 23 h 82"/>
                <a:gd name="T24" fmla="*/ 33 w 153"/>
                <a:gd name="T25" fmla="*/ 20 h 82"/>
                <a:gd name="T26" fmla="*/ 36 w 153"/>
                <a:gd name="T27" fmla="*/ 18 h 82"/>
                <a:gd name="T28" fmla="*/ 39 w 153"/>
                <a:gd name="T29" fmla="*/ 17 h 82"/>
                <a:gd name="T30" fmla="*/ 41 w 153"/>
                <a:gd name="T31" fmla="*/ 15 h 82"/>
                <a:gd name="T32" fmla="*/ 44 w 153"/>
                <a:gd name="T33" fmla="*/ 13 h 82"/>
                <a:gd name="T34" fmla="*/ 45 w 153"/>
                <a:gd name="T35" fmla="*/ 11 h 82"/>
                <a:gd name="T36" fmla="*/ 47 w 153"/>
                <a:gd name="T37" fmla="*/ 9 h 82"/>
                <a:gd name="T38" fmla="*/ 48 w 153"/>
                <a:gd name="T39" fmla="*/ 6 h 82"/>
                <a:gd name="T40" fmla="*/ 49 w 153"/>
                <a:gd name="T41" fmla="*/ 4 h 82"/>
                <a:gd name="T42" fmla="*/ 43 w 153"/>
                <a:gd name="T43" fmla="*/ 3 h 82"/>
                <a:gd name="T44" fmla="*/ 37 w 153"/>
                <a:gd name="T45" fmla="*/ 1 h 82"/>
                <a:gd name="T46" fmla="*/ 31 w 153"/>
                <a:gd name="T47" fmla="*/ 0 h 82"/>
                <a:gd name="T48" fmla="*/ 25 w 153"/>
                <a:gd name="T49" fmla="*/ 0 h 82"/>
                <a:gd name="T50" fmla="*/ 22 w 153"/>
                <a:gd name="T51" fmla="*/ 0 h 82"/>
                <a:gd name="T52" fmla="*/ 19 w 153"/>
                <a:gd name="T53" fmla="*/ 0 h 82"/>
                <a:gd name="T54" fmla="*/ 17 w 153"/>
                <a:gd name="T55" fmla="*/ 1 h 82"/>
                <a:gd name="T56" fmla="*/ 14 w 153"/>
                <a:gd name="T57" fmla="*/ 1 h 82"/>
                <a:gd name="T58" fmla="*/ 12 w 153"/>
                <a:gd name="T59" fmla="*/ 2 h 82"/>
                <a:gd name="T60" fmla="*/ 11 w 153"/>
                <a:gd name="T61" fmla="*/ 3 h 82"/>
                <a:gd name="T62" fmla="*/ 10 w 153"/>
                <a:gd name="T63" fmla="*/ 5 h 82"/>
                <a:gd name="T64" fmla="*/ 8 w 153"/>
                <a:gd name="T65" fmla="*/ 6 h 82"/>
                <a:gd name="T66" fmla="*/ 10 w 153"/>
                <a:gd name="T67" fmla="*/ 8 h 82"/>
                <a:gd name="T68" fmla="*/ 12 w 153"/>
                <a:gd name="T69" fmla="*/ 10 h 82"/>
                <a:gd name="T70" fmla="*/ 12 w 153"/>
                <a:gd name="T71" fmla="*/ 11 h 82"/>
                <a:gd name="T72" fmla="*/ 13 w 153"/>
                <a:gd name="T73" fmla="*/ 12 h 82"/>
                <a:gd name="T74" fmla="*/ 14 w 153"/>
                <a:gd name="T75" fmla="*/ 12 h 82"/>
                <a:gd name="T76" fmla="*/ 15 w 153"/>
                <a:gd name="T77" fmla="*/ 12 h 82"/>
                <a:gd name="T78" fmla="*/ 13 w 153"/>
                <a:gd name="T79" fmla="*/ 14 h 82"/>
                <a:gd name="T80" fmla="*/ 11 w 153"/>
                <a:gd name="T81" fmla="*/ 16 h 82"/>
                <a:gd name="T82" fmla="*/ 9 w 153"/>
                <a:gd name="T83" fmla="*/ 18 h 82"/>
                <a:gd name="T84" fmla="*/ 7 w 153"/>
                <a:gd name="T85" fmla="*/ 19 h 82"/>
                <a:gd name="T86" fmla="*/ 6 w 153"/>
                <a:gd name="T87" fmla="*/ 22 h 82"/>
                <a:gd name="T88" fmla="*/ 4 w 153"/>
                <a:gd name="T89" fmla="*/ 24 h 82"/>
                <a:gd name="T90" fmla="*/ 2 w 153"/>
                <a:gd name="T91" fmla="*/ 26 h 82"/>
                <a:gd name="T92" fmla="*/ 0 w 153"/>
                <a:gd name="T93" fmla="*/ 2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13 h 50"/>
                <a:gd name="T2" fmla="*/ 2 w 86"/>
                <a:gd name="T3" fmla="*/ 14 h 50"/>
                <a:gd name="T4" fmla="*/ 4 w 86"/>
                <a:gd name="T5" fmla="*/ 15 h 50"/>
                <a:gd name="T6" fmla="*/ 5 w 86"/>
                <a:gd name="T7" fmla="*/ 16 h 50"/>
                <a:gd name="T8" fmla="*/ 8 w 86"/>
                <a:gd name="T9" fmla="*/ 16 h 50"/>
                <a:gd name="T10" fmla="*/ 12 w 86"/>
                <a:gd name="T11" fmla="*/ 17 h 50"/>
                <a:gd name="T12" fmla="*/ 16 w 86"/>
                <a:gd name="T13" fmla="*/ 17 h 50"/>
                <a:gd name="T14" fmla="*/ 20 w 86"/>
                <a:gd name="T15" fmla="*/ 17 h 50"/>
                <a:gd name="T16" fmla="*/ 23 w 86"/>
                <a:gd name="T17" fmla="*/ 16 h 50"/>
                <a:gd name="T18" fmla="*/ 25 w 86"/>
                <a:gd name="T19" fmla="*/ 16 h 50"/>
                <a:gd name="T20" fmla="*/ 27 w 86"/>
                <a:gd name="T21" fmla="*/ 15 h 50"/>
                <a:gd name="T22" fmla="*/ 28 w 86"/>
                <a:gd name="T23" fmla="*/ 14 h 50"/>
                <a:gd name="T24" fmla="*/ 28 w 86"/>
                <a:gd name="T25" fmla="*/ 13 h 50"/>
                <a:gd name="T26" fmla="*/ 29 w 86"/>
                <a:gd name="T27" fmla="*/ 11 h 50"/>
                <a:gd name="T28" fmla="*/ 29 w 86"/>
                <a:gd name="T29" fmla="*/ 9 h 50"/>
                <a:gd name="T30" fmla="*/ 29 w 86"/>
                <a:gd name="T31" fmla="*/ 6 h 50"/>
                <a:gd name="T32" fmla="*/ 28 w 86"/>
                <a:gd name="T33" fmla="*/ 3 h 50"/>
                <a:gd name="T34" fmla="*/ 28 w 86"/>
                <a:gd name="T35" fmla="*/ 2 h 50"/>
                <a:gd name="T36" fmla="*/ 27 w 86"/>
                <a:gd name="T37" fmla="*/ 2 h 50"/>
                <a:gd name="T38" fmla="*/ 26 w 86"/>
                <a:gd name="T39" fmla="*/ 1 h 50"/>
                <a:gd name="T40" fmla="*/ 25 w 86"/>
                <a:gd name="T41" fmla="*/ 0 h 50"/>
                <a:gd name="T42" fmla="*/ 0 w 86"/>
                <a:gd name="T43" fmla="*/ 13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38 w 172"/>
                <a:gd name="T1" fmla="*/ 21 h 74"/>
                <a:gd name="T2" fmla="*/ 35 w 172"/>
                <a:gd name="T3" fmla="*/ 21 h 74"/>
                <a:gd name="T4" fmla="*/ 32 w 172"/>
                <a:gd name="T5" fmla="*/ 21 h 74"/>
                <a:gd name="T6" fmla="*/ 29 w 172"/>
                <a:gd name="T7" fmla="*/ 21 h 74"/>
                <a:gd name="T8" fmla="*/ 26 w 172"/>
                <a:gd name="T9" fmla="*/ 21 h 74"/>
                <a:gd name="T10" fmla="*/ 19 w 172"/>
                <a:gd name="T11" fmla="*/ 25 h 74"/>
                <a:gd name="T12" fmla="*/ 11 w 172"/>
                <a:gd name="T13" fmla="*/ 25 h 74"/>
                <a:gd name="T14" fmla="*/ 12 w 172"/>
                <a:gd name="T15" fmla="*/ 21 h 74"/>
                <a:gd name="T16" fmla="*/ 12 w 172"/>
                <a:gd name="T17" fmla="*/ 17 h 74"/>
                <a:gd name="T18" fmla="*/ 10 w 172"/>
                <a:gd name="T19" fmla="*/ 17 h 74"/>
                <a:gd name="T20" fmla="*/ 7 w 172"/>
                <a:gd name="T21" fmla="*/ 16 h 74"/>
                <a:gd name="T22" fmla="*/ 5 w 172"/>
                <a:gd name="T23" fmla="*/ 16 h 74"/>
                <a:gd name="T24" fmla="*/ 3 w 172"/>
                <a:gd name="T25" fmla="*/ 15 h 74"/>
                <a:gd name="T26" fmla="*/ 2 w 172"/>
                <a:gd name="T27" fmla="*/ 14 h 74"/>
                <a:gd name="T28" fmla="*/ 1 w 172"/>
                <a:gd name="T29" fmla="*/ 13 h 74"/>
                <a:gd name="T30" fmla="*/ 0 w 172"/>
                <a:gd name="T31" fmla="*/ 12 h 74"/>
                <a:gd name="T32" fmla="*/ 0 w 172"/>
                <a:gd name="T33" fmla="*/ 10 h 74"/>
                <a:gd name="T34" fmla="*/ 0 w 172"/>
                <a:gd name="T35" fmla="*/ 9 h 74"/>
                <a:gd name="T36" fmla="*/ 1 w 172"/>
                <a:gd name="T37" fmla="*/ 7 h 74"/>
                <a:gd name="T38" fmla="*/ 2 w 172"/>
                <a:gd name="T39" fmla="*/ 6 h 74"/>
                <a:gd name="T40" fmla="*/ 3 w 172"/>
                <a:gd name="T41" fmla="*/ 5 h 74"/>
                <a:gd name="T42" fmla="*/ 4 w 172"/>
                <a:gd name="T43" fmla="*/ 3 h 74"/>
                <a:gd name="T44" fmla="*/ 6 w 172"/>
                <a:gd name="T45" fmla="*/ 2 h 74"/>
                <a:gd name="T46" fmla="*/ 8 w 172"/>
                <a:gd name="T47" fmla="*/ 2 h 74"/>
                <a:gd name="T48" fmla="*/ 9 w 172"/>
                <a:gd name="T49" fmla="*/ 1 h 74"/>
                <a:gd name="T50" fmla="*/ 13 w 172"/>
                <a:gd name="T51" fmla="*/ 0 h 74"/>
                <a:gd name="T52" fmla="*/ 18 w 172"/>
                <a:gd name="T53" fmla="*/ 0 h 74"/>
                <a:gd name="T54" fmla="*/ 22 w 172"/>
                <a:gd name="T55" fmla="*/ 0 h 74"/>
                <a:gd name="T56" fmla="*/ 26 w 172"/>
                <a:gd name="T57" fmla="*/ 0 h 74"/>
                <a:gd name="T58" fmla="*/ 30 w 172"/>
                <a:gd name="T59" fmla="*/ 0 h 74"/>
                <a:gd name="T60" fmla="*/ 34 w 172"/>
                <a:gd name="T61" fmla="*/ 1 h 74"/>
                <a:gd name="T62" fmla="*/ 37 w 172"/>
                <a:gd name="T63" fmla="*/ 2 h 74"/>
                <a:gd name="T64" fmla="*/ 41 w 172"/>
                <a:gd name="T65" fmla="*/ 4 h 74"/>
                <a:gd name="T66" fmla="*/ 44 w 172"/>
                <a:gd name="T67" fmla="*/ 6 h 74"/>
                <a:gd name="T68" fmla="*/ 48 w 172"/>
                <a:gd name="T69" fmla="*/ 7 h 74"/>
                <a:gd name="T70" fmla="*/ 51 w 172"/>
                <a:gd name="T71" fmla="*/ 8 h 74"/>
                <a:gd name="T72" fmla="*/ 55 w 172"/>
                <a:gd name="T73" fmla="*/ 8 h 74"/>
                <a:gd name="T74" fmla="*/ 55 w 172"/>
                <a:gd name="T75" fmla="*/ 15 h 74"/>
                <a:gd name="T76" fmla="*/ 54 w 172"/>
                <a:gd name="T77" fmla="*/ 16 h 74"/>
                <a:gd name="T78" fmla="*/ 53 w 172"/>
                <a:gd name="T79" fmla="*/ 18 h 74"/>
                <a:gd name="T80" fmla="*/ 51 w 172"/>
                <a:gd name="T81" fmla="*/ 19 h 74"/>
                <a:gd name="T82" fmla="*/ 51 w 172"/>
                <a:gd name="T83" fmla="*/ 20 h 74"/>
                <a:gd name="T84" fmla="*/ 49 w 172"/>
                <a:gd name="T85" fmla="*/ 21 h 74"/>
                <a:gd name="T86" fmla="*/ 48 w 172"/>
                <a:gd name="T87" fmla="*/ 21 h 74"/>
                <a:gd name="T88" fmla="*/ 47 w 172"/>
                <a:gd name="T89" fmla="*/ 22 h 74"/>
                <a:gd name="T90" fmla="*/ 45 w 172"/>
                <a:gd name="T91" fmla="*/ 22 h 74"/>
                <a:gd name="T92" fmla="*/ 42 w 172"/>
                <a:gd name="T93" fmla="*/ 22 h 74"/>
                <a:gd name="T94" fmla="*/ 39 w 172"/>
                <a:gd name="T95" fmla="*/ 21 h 74"/>
                <a:gd name="T96" fmla="*/ 36 w 172"/>
                <a:gd name="T97" fmla="*/ 20 h 74"/>
                <a:gd name="T98" fmla="*/ 32 w 172"/>
                <a:gd name="T99" fmla="*/ 19 h 74"/>
                <a:gd name="T100" fmla="*/ 34 w 172"/>
                <a:gd name="T101" fmla="*/ 19 h 74"/>
                <a:gd name="T102" fmla="*/ 38 w 172"/>
                <a:gd name="T103" fmla="*/ 2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9 w 120"/>
                <a:gd name="T1" fmla="*/ 17 h 49"/>
                <a:gd name="T2" fmla="*/ 15 w 120"/>
                <a:gd name="T3" fmla="*/ 17 h 49"/>
                <a:gd name="T4" fmla="*/ 20 w 120"/>
                <a:gd name="T5" fmla="*/ 17 h 49"/>
                <a:gd name="T6" fmla="*/ 25 w 120"/>
                <a:gd name="T7" fmla="*/ 16 h 49"/>
                <a:gd name="T8" fmla="*/ 29 w 120"/>
                <a:gd name="T9" fmla="*/ 15 h 49"/>
                <a:gd name="T10" fmla="*/ 30 w 120"/>
                <a:gd name="T11" fmla="*/ 14 h 49"/>
                <a:gd name="T12" fmla="*/ 32 w 120"/>
                <a:gd name="T13" fmla="*/ 13 h 49"/>
                <a:gd name="T14" fmla="*/ 33 w 120"/>
                <a:gd name="T15" fmla="*/ 12 h 49"/>
                <a:gd name="T16" fmla="*/ 34 w 120"/>
                <a:gd name="T17" fmla="*/ 11 h 49"/>
                <a:gd name="T18" fmla="*/ 36 w 120"/>
                <a:gd name="T19" fmla="*/ 8 h 49"/>
                <a:gd name="T20" fmla="*/ 38 w 120"/>
                <a:gd name="T21" fmla="*/ 4 h 49"/>
                <a:gd name="T22" fmla="*/ 32 w 120"/>
                <a:gd name="T23" fmla="*/ 2 h 49"/>
                <a:gd name="T24" fmla="*/ 27 w 120"/>
                <a:gd name="T25" fmla="*/ 1 h 49"/>
                <a:gd name="T26" fmla="*/ 21 w 120"/>
                <a:gd name="T27" fmla="*/ 0 h 49"/>
                <a:gd name="T28" fmla="*/ 16 w 120"/>
                <a:gd name="T29" fmla="*/ 0 h 49"/>
                <a:gd name="T30" fmla="*/ 11 w 120"/>
                <a:gd name="T31" fmla="*/ 0 h 49"/>
                <a:gd name="T32" fmla="*/ 6 w 120"/>
                <a:gd name="T33" fmla="*/ 1 h 49"/>
                <a:gd name="T34" fmla="*/ 3 w 120"/>
                <a:gd name="T35" fmla="*/ 1 h 49"/>
                <a:gd name="T36" fmla="*/ 0 w 120"/>
                <a:gd name="T37" fmla="*/ 2 h 49"/>
                <a:gd name="T38" fmla="*/ 0 w 120"/>
                <a:gd name="T39" fmla="*/ 10 h 49"/>
                <a:gd name="T40" fmla="*/ 1 w 120"/>
                <a:gd name="T41" fmla="*/ 12 h 49"/>
                <a:gd name="T42" fmla="*/ 2 w 120"/>
                <a:gd name="T43" fmla="*/ 13 h 49"/>
                <a:gd name="T44" fmla="*/ 3 w 120"/>
                <a:gd name="T45" fmla="*/ 14 h 49"/>
                <a:gd name="T46" fmla="*/ 4 w 120"/>
                <a:gd name="T47" fmla="*/ 16 h 49"/>
                <a:gd name="T48" fmla="*/ 6 w 120"/>
                <a:gd name="T49" fmla="*/ 17 h 49"/>
                <a:gd name="T50" fmla="*/ 9 w 120"/>
                <a:gd name="T51" fmla="*/ 1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10 w 85"/>
                <a:gd name="T1" fmla="*/ 0 h 61"/>
                <a:gd name="T2" fmla="*/ 7 w 85"/>
                <a:gd name="T3" fmla="*/ 2 h 61"/>
                <a:gd name="T4" fmla="*/ 3 w 85"/>
                <a:gd name="T5" fmla="*/ 4 h 61"/>
                <a:gd name="T6" fmla="*/ 2 w 85"/>
                <a:gd name="T7" fmla="*/ 5 h 61"/>
                <a:gd name="T8" fmla="*/ 1 w 85"/>
                <a:gd name="T9" fmla="*/ 7 h 61"/>
                <a:gd name="T10" fmla="*/ 0 w 85"/>
                <a:gd name="T11" fmla="*/ 8 h 61"/>
                <a:gd name="T12" fmla="*/ 0 w 85"/>
                <a:gd name="T13" fmla="*/ 10 h 61"/>
                <a:gd name="T14" fmla="*/ 0 w 85"/>
                <a:gd name="T15" fmla="*/ 11 h 61"/>
                <a:gd name="T16" fmla="*/ 0 w 85"/>
                <a:gd name="T17" fmla="*/ 12 h 61"/>
                <a:gd name="T18" fmla="*/ 1 w 85"/>
                <a:gd name="T19" fmla="*/ 12 h 61"/>
                <a:gd name="T20" fmla="*/ 2 w 85"/>
                <a:gd name="T21" fmla="*/ 13 h 61"/>
                <a:gd name="T22" fmla="*/ 3 w 85"/>
                <a:gd name="T23" fmla="*/ 15 h 61"/>
                <a:gd name="T24" fmla="*/ 6 w 85"/>
                <a:gd name="T25" fmla="*/ 17 h 61"/>
                <a:gd name="T26" fmla="*/ 8 w 85"/>
                <a:gd name="T27" fmla="*/ 17 h 61"/>
                <a:gd name="T28" fmla="*/ 11 w 85"/>
                <a:gd name="T29" fmla="*/ 18 h 61"/>
                <a:gd name="T30" fmla="*/ 14 w 85"/>
                <a:gd name="T31" fmla="*/ 19 h 61"/>
                <a:gd name="T32" fmla="*/ 16 w 85"/>
                <a:gd name="T33" fmla="*/ 19 h 61"/>
                <a:gd name="T34" fmla="*/ 17 w 85"/>
                <a:gd name="T35" fmla="*/ 19 h 61"/>
                <a:gd name="T36" fmla="*/ 18 w 85"/>
                <a:gd name="T37" fmla="*/ 19 h 61"/>
                <a:gd name="T38" fmla="*/ 19 w 85"/>
                <a:gd name="T39" fmla="*/ 18 h 61"/>
                <a:gd name="T40" fmla="*/ 20 w 85"/>
                <a:gd name="T41" fmla="*/ 18 h 61"/>
                <a:gd name="T42" fmla="*/ 22 w 85"/>
                <a:gd name="T43" fmla="*/ 16 h 61"/>
                <a:gd name="T44" fmla="*/ 24 w 85"/>
                <a:gd name="T45" fmla="*/ 15 h 61"/>
                <a:gd name="T46" fmla="*/ 24 w 85"/>
                <a:gd name="T47" fmla="*/ 12 h 61"/>
                <a:gd name="T48" fmla="*/ 25 w 85"/>
                <a:gd name="T49" fmla="*/ 10 h 61"/>
                <a:gd name="T50" fmla="*/ 26 w 85"/>
                <a:gd name="T51" fmla="*/ 8 h 61"/>
                <a:gd name="T52" fmla="*/ 26 w 85"/>
                <a:gd name="T53" fmla="*/ 6 h 61"/>
                <a:gd name="T54" fmla="*/ 1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2 h 19"/>
                <a:gd name="T2" fmla="*/ 2 w 100"/>
                <a:gd name="T3" fmla="*/ 3 h 19"/>
                <a:gd name="T4" fmla="*/ 4 w 100"/>
                <a:gd name="T5" fmla="*/ 5 h 19"/>
                <a:gd name="T6" fmla="*/ 7 w 100"/>
                <a:gd name="T7" fmla="*/ 6 h 19"/>
                <a:gd name="T8" fmla="*/ 8 w 100"/>
                <a:gd name="T9" fmla="*/ 6 h 19"/>
                <a:gd name="T10" fmla="*/ 31 w 100"/>
                <a:gd name="T11" fmla="*/ 2 h 19"/>
                <a:gd name="T12" fmla="*/ 23 w 100"/>
                <a:gd name="T13" fmla="*/ 1 h 19"/>
                <a:gd name="T14" fmla="*/ 15 w 100"/>
                <a:gd name="T15" fmla="*/ 0 h 19"/>
                <a:gd name="T16" fmla="*/ 11 w 100"/>
                <a:gd name="T17" fmla="*/ 0 h 19"/>
                <a:gd name="T18" fmla="*/ 7 w 100"/>
                <a:gd name="T19" fmla="*/ 0 h 19"/>
                <a:gd name="T20" fmla="*/ 4 w 100"/>
                <a:gd name="T21" fmla="*/ 1 h 19"/>
                <a:gd name="T22" fmla="*/ 0 w 100"/>
                <a:gd name="T23" fmla="*/ 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9 h 45"/>
                <a:gd name="T2" fmla="*/ 0 w 166"/>
                <a:gd name="T3" fmla="*/ 10 h 45"/>
                <a:gd name="T4" fmla="*/ 1 w 166"/>
                <a:gd name="T5" fmla="*/ 10 h 45"/>
                <a:gd name="T6" fmla="*/ 3 w 166"/>
                <a:gd name="T7" fmla="*/ 11 h 45"/>
                <a:gd name="T8" fmla="*/ 4 w 166"/>
                <a:gd name="T9" fmla="*/ 12 h 45"/>
                <a:gd name="T10" fmla="*/ 9 w 166"/>
                <a:gd name="T11" fmla="*/ 13 h 45"/>
                <a:gd name="T12" fmla="*/ 14 w 166"/>
                <a:gd name="T13" fmla="*/ 14 h 45"/>
                <a:gd name="T14" fmla="*/ 24 w 166"/>
                <a:gd name="T15" fmla="*/ 15 h 45"/>
                <a:gd name="T16" fmla="*/ 29 w 166"/>
                <a:gd name="T17" fmla="*/ 15 h 45"/>
                <a:gd name="T18" fmla="*/ 53 w 166"/>
                <a:gd name="T19" fmla="*/ 9 h 45"/>
                <a:gd name="T20" fmla="*/ 50 w 166"/>
                <a:gd name="T21" fmla="*/ 8 h 45"/>
                <a:gd name="T22" fmla="*/ 44 w 166"/>
                <a:gd name="T23" fmla="*/ 6 h 45"/>
                <a:gd name="T24" fmla="*/ 35 w 166"/>
                <a:gd name="T25" fmla="*/ 4 h 45"/>
                <a:gd name="T26" fmla="*/ 26 w 166"/>
                <a:gd name="T27" fmla="*/ 1 h 45"/>
                <a:gd name="T28" fmla="*/ 21 w 166"/>
                <a:gd name="T29" fmla="*/ 1 h 45"/>
                <a:gd name="T30" fmla="*/ 16 w 166"/>
                <a:gd name="T31" fmla="*/ 0 h 45"/>
                <a:gd name="T32" fmla="*/ 11 w 166"/>
                <a:gd name="T33" fmla="*/ 0 h 45"/>
                <a:gd name="T34" fmla="*/ 8 w 166"/>
                <a:gd name="T35" fmla="*/ 1 h 45"/>
                <a:gd name="T36" fmla="*/ 6 w 166"/>
                <a:gd name="T37" fmla="*/ 1 h 45"/>
                <a:gd name="T38" fmla="*/ 4 w 166"/>
                <a:gd name="T39" fmla="*/ 2 h 45"/>
                <a:gd name="T40" fmla="*/ 3 w 166"/>
                <a:gd name="T41" fmla="*/ 2 h 45"/>
                <a:gd name="T42" fmla="*/ 2 w 166"/>
                <a:gd name="T43" fmla="*/ 3 h 45"/>
                <a:gd name="T44" fmla="*/ 1 w 166"/>
                <a:gd name="T45" fmla="*/ 4 h 45"/>
                <a:gd name="T46" fmla="*/ 0 w 166"/>
                <a:gd name="T47" fmla="*/ 6 h 45"/>
                <a:gd name="T48" fmla="*/ 0 w 166"/>
                <a:gd name="T49" fmla="*/ 7 h 45"/>
                <a:gd name="T50" fmla="*/ 0 w 166"/>
                <a:gd name="T51" fmla="*/ 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3 h 25"/>
                <a:gd name="T4" fmla="*/ 1 w 33"/>
                <a:gd name="T5" fmla="*/ 5 h 25"/>
                <a:gd name="T6" fmla="*/ 2 w 33"/>
                <a:gd name="T7" fmla="*/ 6 h 25"/>
                <a:gd name="T8" fmla="*/ 4 w 33"/>
                <a:gd name="T9" fmla="*/ 7 h 25"/>
                <a:gd name="T10" fmla="*/ 5 w 33"/>
                <a:gd name="T11" fmla="*/ 8 h 25"/>
                <a:gd name="T12" fmla="*/ 7 w 33"/>
                <a:gd name="T13" fmla="*/ 8 h 25"/>
                <a:gd name="T14" fmla="*/ 9 w 33"/>
                <a:gd name="T15" fmla="*/ 8 h 25"/>
                <a:gd name="T16" fmla="*/ 11 w 33"/>
                <a:gd name="T17" fmla="*/ 8 h 25"/>
                <a:gd name="T18" fmla="*/ 11 w 33"/>
                <a:gd name="T19" fmla="*/ 0 h 25"/>
                <a:gd name="T20" fmla="*/ 8 w 33"/>
                <a:gd name="T21" fmla="*/ 0 h 25"/>
                <a:gd name="T22" fmla="*/ 5 w 33"/>
                <a:gd name="T23" fmla="*/ 0 h 25"/>
                <a:gd name="T24" fmla="*/ 3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20 h 62"/>
                <a:gd name="T2" fmla="*/ 4 w 48"/>
                <a:gd name="T3" fmla="*/ 18 h 62"/>
                <a:gd name="T4" fmla="*/ 7 w 48"/>
                <a:gd name="T5" fmla="*/ 16 h 62"/>
                <a:gd name="T6" fmla="*/ 10 w 48"/>
                <a:gd name="T7" fmla="*/ 14 h 62"/>
                <a:gd name="T8" fmla="*/ 12 w 48"/>
                <a:gd name="T9" fmla="*/ 12 h 62"/>
                <a:gd name="T10" fmla="*/ 14 w 48"/>
                <a:gd name="T11" fmla="*/ 9 h 62"/>
                <a:gd name="T12" fmla="*/ 15 w 48"/>
                <a:gd name="T13" fmla="*/ 6 h 62"/>
                <a:gd name="T14" fmla="*/ 16 w 48"/>
                <a:gd name="T15" fmla="*/ 3 h 62"/>
                <a:gd name="T16" fmla="*/ 16 w 48"/>
                <a:gd name="T17" fmla="*/ 0 h 62"/>
                <a:gd name="T18" fmla="*/ 13 w 48"/>
                <a:gd name="T19" fmla="*/ 1 h 62"/>
                <a:gd name="T20" fmla="*/ 11 w 48"/>
                <a:gd name="T21" fmla="*/ 2 h 62"/>
                <a:gd name="T22" fmla="*/ 8 w 48"/>
                <a:gd name="T23" fmla="*/ 3 h 62"/>
                <a:gd name="T24" fmla="*/ 6 w 48"/>
                <a:gd name="T25" fmla="*/ 5 h 62"/>
                <a:gd name="T26" fmla="*/ 3 w 48"/>
                <a:gd name="T27" fmla="*/ 7 h 62"/>
                <a:gd name="T28" fmla="*/ 2 w 48"/>
                <a:gd name="T29" fmla="*/ 9 h 62"/>
                <a:gd name="T30" fmla="*/ 1 w 48"/>
                <a:gd name="T31" fmla="*/ 10 h 62"/>
                <a:gd name="T32" fmla="*/ 1 w 48"/>
                <a:gd name="T33" fmla="*/ 11 h 62"/>
                <a:gd name="T34" fmla="*/ 0 w 48"/>
                <a:gd name="T35" fmla="*/ 13 h 62"/>
                <a:gd name="T36" fmla="*/ 0 w 48"/>
                <a:gd name="T37" fmla="*/ 14 h 62"/>
                <a:gd name="T38" fmla="*/ 0 w 48"/>
                <a:gd name="T39" fmla="*/ 17 h 62"/>
                <a:gd name="T40" fmla="*/ 0 w 48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5 w 113"/>
                <a:gd name="T1" fmla="*/ 0 h 62"/>
                <a:gd name="T2" fmla="*/ 11 w 113"/>
                <a:gd name="T3" fmla="*/ 2 h 62"/>
                <a:gd name="T4" fmla="*/ 7 w 113"/>
                <a:gd name="T5" fmla="*/ 5 h 62"/>
                <a:gd name="T6" fmla="*/ 4 w 113"/>
                <a:gd name="T7" fmla="*/ 9 h 62"/>
                <a:gd name="T8" fmla="*/ 0 w 113"/>
                <a:gd name="T9" fmla="*/ 12 h 62"/>
                <a:gd name="T10" fmla="*/ 7 w 113"/>
                <a:gd name="T11" fmla="*/ 15 h 62"/>
                <a:gd name="T12" fmla="*/ 13 w 113"/>
                <a:gd name="T13" fmla="*/ 17 h 62"/>
                <a:gd name="T14" fmla="*/ 16 w 113"/>
                <a:gd name="T15" fmla="*/ 18 h 62"/>
                <a:gd name="T16" fmla="*/ 20 w 113"/>
                <a:gd name="T17" fmla="*/ 19 h 62"/>
                <a:gd name="T18" fmla="*/ 23 w 113"/>
                <a:gd name="T19" fmla="*/ 20 h 62"/>
                <a:gd name="T20" fmla="*/ 28 w 113"/>
                <a:gd name="T21" fmla="*/ 20 h 62"/>
                <a:gd name="T22" fmla="*/ 31 w 113"/>
                <a:gd name="T23" fmla="*/ 20 h 62"/>
                <a:gd name="T24" fmla="*/ 34 w 113"/>
                <a:gd name="T25" fmla="*/ 19 h 62"/>
                <a:gd name="T26" fmla="*/ 35 w 113"/>
                <a:gd name="T27" fmla="*/ 18 h 62"/>
                <a:gd name="T28" fmla="*/ 35 w 113"/>
                <a:gd name="T29" fmla="*/ 17 h 62"/>
                <a:gd name="T30" fmla="*/ 36 w 113"/>
                <a:gd name="T31" fmla="*/ 17 h 62"/>
                <a:gd name="T32" fmla="*/ 36 w 113"/>
                <a:gd name="T33" fmla="*/ 16 h 62"/>
                <a:gd name="T34" fmla="*/ 29 w 113"/>
                <a:gd name="T35" fmla="*/ 13 h 62"/>
                <a:gd name="T36" fmla="*/ 22 w 113"/>
                <a:gd name="T37" fmla="*/ 10 h 62"/>
                <a:gd name="T38" fmla="*/ 21 w 113"/>
                <a:gd name="T39" fmla="*/ 9 h 62"/>
                <a:gd name="T40" fmla="*/ 19 w 113"/>
                <a:gd name="T41" fmla="*/ 8 h 62"/>
                <a:gd name="T42" fmla="*/ 18 w 113"/>
                <a:gd name="T43" fmla="*/ 7 h 62"/>
                <a:gd name="T44" fmla="*/ 17 w 113"/>
                <a:gd name="T45" fmla="*/ 6 h 62"/>
                <a:gd name="T46" fmla="*/ 16 w 113"/>
                <a:gd name="T47" fmla="*/ 5 h 62"/>
                <a:gd name="T48" fmla="*/ 15 w 113"/>
                <a:gd name="T49" fmla="*/ 3 h 62"/>
                <a:gd name="T50" fmla="*/ 15 w 113"/>
                <a:gd name="T51" fmla="*/ 2 h 62"/>
                <a:gd name="T52" fmla="*/ 1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5 w 93"/>
                <a:gd name="T3" fmla="*/ 0 h 50"/>
                <a:gd name="T4" fmla="*/ 9 w 93"/>
                <a:gd name="T5" fmla="*/ 0 h 50"/>
                <a:gd name="T6" fmla="*/ 14 w 93"/>
                <a:gd name="T7" fmla="*/ 1 h 50"/>
                <a:gd name="T8" fmla="*/ 18 w 93"/>
                <a:gd name="T9" fmla="*/ 2 h 50"/>
                <a:gd name="T10" fmla="*/ 20 w 93"/>
                <a:gd name="T11" fmla="*/ 2 h 50"/>
                <a:gd name="T12" fmla="*/ 22 w 93"/>
                <a:gd name="T13" fmla="*/ 3 h 50"/>
                <a:gd name="T14" fmla="*/ 23 w 93"/>
                <a:gd name="T15" fmla="*/ 4 h 50"/>
                <a:gd name="T16" fmla="*/ 25 w 93"/>
                <a:gd name="T17" fmla="*/ 5 h 50"/>
                <a:gd name="T18" fmla="*/ 27 w 93"/>
                <a:gd name="T19" fmla="*/ 6 h 50"/>
                <a:gd name="T20" fmla="*/ 28 w 93"/>
                <a:gd name="T21" fmla="*/ 8 h 50"/>
                <a:gd name="T22" fmla="*/ 28 w 93"/>
                <a:gd name="T23" fmla="*/ 9 h 50"/>
                <a:gd name="T24" fmla="*/ 29 w 93"/>
                <a:gd name="T25" fmla="*/ 11 h 50"/>
                <a:gd name="T26" fmla="*/ 25 w 93"/>
                <a:gd name="T27" fmla="*/ 11 h 50"/>
                <a:gd name="T28" fmla="*/ 21 w 93"/>
                <a:gd name="T29" fmla="*/ 12 h 50"/>
                <a:gd name="T30" fmla="*/ 19 w 93"/>
                <a:gd name="T31" fmla="*/ 12 h 50"/>
                <a:gd name="T32" fmla="*/ 16 w 93"/>
                <a:gd name="T33" fmla="*/ 13 h 50"/>
                <a:gd name="T34" fmla="*/ 13 w 93"/>
                <a:gd name="T35" fmla="*/ 14 h 50"/>
                <a:gd name="T36" fmla="*/ 10 w 93"/>
                <a:gd name="T37" fmla="*/ 15 h 50"/>
                <a:gd name="T38" fmla="*/ 9 w 93"/>
                <a:gd name="T39" fmla="*/ 15 h 50"/>
                <a:gd name="T40" fmla="*/ 9 w 93"/>
                <a:gd name="T41" fmla="*/ 14 h 50"/>
                <a:gd name="T42" fmla="*/ 8 w 93"/>
                <a:gd name="T43" fmla="*/ 14 h 50"/>
                <a:gd name="T44" fmla="*/ 8 w 93"/>
                <a:gd name="T45" fmla="*/ 14 h 50"/>
                <a:gd name="T46" fmla="*/ 7 w 93"/>
                <a:gd name="T47" fmla="*/ 12 h 50"/>
                <a:gd name="T48" fmla="*/ 7 w 93"/>
                <a:gd name="T49" fmla="*/ 11 h 50"/>
                <a:gd name="T50" fmla="*/ 7 w 93"/>
                <a:gd name="T51" fmla="*/ 9 h 50"/>
                <a:gd name="T52" fmla="*/ 7 w 93"/>
                <a:gd name="T53" fmla="*/ 8 h 50"/>
                <a:gd name="T54" fmla="*/ 7 w 93"/>
                <a:gd name="T55" fmla="*/ 7 h 50"/>
                <a:gd name="T56" fmla="*/ 8 w 93"/>
                <a:gd name="T57" fmla="*/ 6 h 50"/>
                <a:gd name="T58" fmla="*/ 0 w 93"/>
                <a:gd name="T59" fmla="*/ 6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6 w 1029"/>
                <a:gd name="T1" fmla="*/ 37 h 604"/>
                <a:gd name="T2" fmla="*/ 22 w 1029"/>
                <a:gd name="T3" fmla="*/ 20 h 604"/>
                <a:gd name="T4" fmla="*/ 86 w 1029"/>
                <a:gd name="T5" fmla="*/ 0 h 604"/>
                <a:gd name="T6" fmla="*/ 66 w 1029"/>
                <a:gd name="T7" fmla="*/ 15 h 604"/>
                <a:gd name="T8" fmla="*/ 58 w 1029"/>
                <a:gd name="T9" fmla="*/ 34 h 604"/>
                <a:gd name="T10" fmla="*/ 88 w 1029"/>
                <a:gd name="T11" fmla="*/ 20 h 604"/>
                <a:gd name="T12" fmla="*/ 128 w 1029"/>
                <a:gd name="T13" fmla="*/ 5 h 604"/>
                <a:gd name="T14" fmla="*/ 141 w 1029"/>
                <a:gd name="T15" fmla="*/ 8 h 604"/>
                <a:gd name="T16" fmla="*/ 139 w 1029"/>
                <a:gd name="T17" fmla="*/ 23 h 604"/>
                <a:gd name="T18" fmla="*/ 187 w 1029"/>
                <a:gd name="T19" fmla="*/ 26 h 604"/>
                <a:gd name="T20" fmla="*/ 217 w 1029"/>
                <a:gd name="T21" fmla="*/ 29 h 604"/>
                <a:gd name="T22" fmla="*/ 241 w 1029"/>
                <a:gd name="T23" fmla="*/ 36 h 604"/>
                <a:gd name="T24" fmla="*/ 241 w 1029"/>
                <a:gd name="T25" fmla="*/ 44 h 604"/>
                <a:gd name="T26" fmla="*/ 229 w 1029"/>
                <a:gd name="T27" fmla="*/ 60 h 604"/>
                <a:gd name="T28" fmla="*/ 257 w 1029"/>
                <a:gd name="T29" fmla="*/ 55 h 604"/>
                <a:gd name="T30" fmla="*/ 279 w 1029"/>
                <a:gd name="T31" fmla="*/ 63 h 604"/>
                <a:gd name="T32" fmla="*/ 275 w 1029"/>
                <a:gd name="T33" fmla="*/ 78 h 604"/>
                <a:gd name="T34" fmla="*/ 253 w 1029"/>
                <a:gd name="T35" fmla="*/ 81 h 604"/>
                <a:gd name="T36" fmla="*/ 276 w 1029"/>
                <a:gd name="T37" fmla="*/ 93 h 604"/>
                <a:gd name="T38" fmla="*/ 290 w 1029"/>
                <a:gd name="T39" fmla="*/ 107 h 604"/>
                <a:gd name="T40" fmla="*/ 314 w 1029"/>
                <a:gd name="T41" fmla="*/ 108 h 604"/>
                <a:gd name="T42" fmla="*/ 331 w 1029"/>
                <a:gd name="T43" fmla="*/ 115 h 604"/>
                <a:gd name="T44" fmla="*/ 302 w 1029"/>
                <a:gd name="T45" fmla="*/ 134 h 604"/>
                <a:gd name="T46" fmla="*/ 289 w 1029"/>
                <a:gd name="T47" fmla="*/ 137 h 604"/>
                <a:gd name="T48" fmla="*/ 281 w 1029"/>
                <a:gd name="T49" fmla="*/ 145 h 604"/>
                <a:gd name="T50" fmla="*/ 267 w 1029"/>
                <a:gd name="T51" fmla="*/ 136 h 604"/>
                <a:gd name="T52" fmla="*/ 274 w 1029"/>
                <a:gd name="T53" fmla="*/ 129 h 604"/>
                <a:gd name="T54" fmla="*/ 255 w 1029"/>
                <a:gd name="T55" fmla="*/ 124 h 604"/>
                <a:gd name="T56" fmla="*/ 244 w 1029"/>
                <a:gd name="T57" fmla="*/ 119 h 604"/>
                <a:gd name="T58" fmla="*/ 239 w 1029"/>
                <a:gd name="T59" fmla="*/ 129 h 604"/>
                <a:gd name="T60" fmla="*/ 240 w 1029"/>
                <a:gd name="T61" fmla="*/ 146 h 604"/>
                <a:gd name="T62" fmla="*/ 256 w 1029"/>
                <a:gd name="T63" fmla="*/ 171 h 604"/>
                <a:gd name="T64" fmla="*/ 248 w 1029"/>
                <a:gd name="T65" fmla="*/ 179 h 604"/>
                <a:gd name="T66" fmla="*/ 228 w 1029"/>
                <a:gd name="T67" fmla="*/ 182 h 604"/>
                <a:gd name="T68" fmla="*/ 199 w 1029"/>
                <a:gd name="T69" fmla="*/ 169 h 604"/>
                <a:gd name="T70" fmla="*/ 215 w 1029"/>
                <a:gd name="T71" fmla="*/ 186 h 604"/>
                <a:gd name="T72" fmla="*/ 214 w 1029"/>
                <a:gd name="T73" fmla="*/ 198 h 604"/>
                <a:gd name="T74" fmla="*/ 167 w 1029"/>
                <a:gd name="T75" fmla="*/ 187 h 604"/>
                <a:gd name="T76" fmla="*/ 152 w 1029"/>
                <a:gd name="T77" fmla="*/ 171 h 604"/>
                <a:gd name="T78" fmla="*/ 132 w 1029"/>
                <a:gd name="T79" fmla="*/ 155 h 604"/>
                <a:gd name="T80" fmla="*/ 118 w 1029"/>
                <a:gd name="T81" fmla="*/ 149 h 604"/>
                <a:gd name="T82" fmla="*/ 126 w 1029"/>
                <a:gd name="T83" fmla="*/ 142 h 604"/>
                <a:gd name="T84" fmla="*/ 148 w 1029"/>
                <a:gd name="T85" fmla="*/ 131 h 604"/>
                <a:gd name="T86" fmla="*/ 161 w 1029"/>
                <a:gd name="T87" fmla="*/ 124 h 604"/>
                <a:gd name="T88" fmla="*/ 186 w 1029"/>
                <a:gd name="T89" fmla="*/ 125 h 604"/>
                <a:gd name="T90" fmla="*/ 198 w 1029"/>
                <a:gd name="T91" fmla="*/ 129 h 604"/>
                <a:gd name="T92" fmla="*/ 221 w 1029"/>
                <a:gd name="T93" fmla="*/ 127 h 604"/>
                <a:gd name="T94" fmla="*/ 187 w 1029"/>
                <a:gd name="T95" fmla="*/ 116 h 604"/>
                <a:gd name="T96" fmla="*/ 174 w 1029"/>
                <a:gd name="T97" fmla="*/ 118 h 604"/>
                <a:gd name="T98" fmla="*/ 173 w 1029"/>
                <a:gd name="T99" fmla="*/ 115 h 604"/>
                <a:gd name="T100" fmla="*/ 185 w 1029"/>
                <a:gd name="T101" fmla="*/ 100 h 604"/>
                <a:gd name="T102" fmla="*/ 185 w 1029"/>
                <a:gd name="T103" fmla="*/ 90 h 604"/>
                <a:gd name="T104" fmla="*/ 169 w 1029"/>
                <a:gd name="T105" fmla="*/ 83 h 604"/>
                <a:gd name="T106" fmla="*/ 152 w 1029"/>
                <a:gd name="T107" fmla="*/ 65 h 604"/>
                <a:gd name="T108" fmla="*/ 140 w 1029"/>
                <a:gd name="T109" fmla="*/ 55 h 604"/>
                <a:gd name="T110" fmla="*/ 131 w 1029"/>
                <a:gd name="T111" fmla="*/ 53 h 604"/>
                <a:gd name="T112" fmla="*/ 122 w 1029"/>
                <a:gd name="T113" fmla="*/ 67 h 604"/>
                <a:gd name="T114" fmla="*/ 67 w 1029"/>
                <a:gd name="T115" fmla="*/ 57 h 604"/>
                <a:gd name="T116" fmla="*/ 37 w 1029"/>
                <a:gd name="T117" fmla="*/ 62 h 604"/>
                <a:gd name="T118" fmla="*/ 25 w 1029"/>
                <a:gd name="T119" fmla="*/ 61 h 604"/>
                <a:gd name="T120" fmla="*/ 5 w 1029"/>
                <a:gd name="T121" fmla="*/ 59 h 604"/>
                <a:gd name="T122" fmla="*/ 3 w 1029"/>
                <a:gd name="T123" fmla="*/ 52 h 604"/>
                <a:gd name="T124" fmla="*/ 24 w 1029"/>
                <a:gd name="T125" fmla="*/ 49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257 w 1268"/>
                <a:gd name="T1" fmla="*/ 12 h 321"/>
                <a:gd name="T2" fmla="*/ 262 w 1268"/>
                <a:gd name="T3" fmla="*/ 5 h 321"/>
                <a:gd name="T4" fmla="*/ 273 w 1268"/>
                <a:gd name="T5" fmla="*/ 3 h 321"/>
                <a:gd name="T6" fmla="*/ 279 w 1268"/>
                <a:gd name="T7" fmla="*/ 8 h 321"/>
                <a:gd name="T8" fmla="*/ 303 w 1268"/>
                <a:gd name="T9" fmla="*/ 5 h 321"/>
                <a:gd name="T10" fmla="*/ 329 w 1268"/>
                <a:gd name="T11" fmla="*/ 0 h 321"/>
                <a:gd name="T12" fmla="*/ 350 w 1268"/>
                <a:gd name="T13" fmla="*/ 6 h 321"/>
                <a:gd name="T14" fmla="*/ 365 w 1268"/>
                <a:gd name="T15" fmla="*/ 7 h 321"/>
                <a:gd name="T16" fmla="*/ 409 w 1268"/>
                <a:gd name="T17" fmla="*/ 10 h 321"/>
                <a:gd name="T18" fmla="*/ 401 w 1268"/>
                <a:gd name="T19" fmla="*/ 16 h 321"/>
                <a:gd name="T20" fmla="*/ 375 w 1268"/>
                <a:gd name="T21" fmla="*/ 21 h 321"/>
                <a:gd name="T22" fmla="*/ 340 w 1268"/>
                <a:gd name="T23" fmla="*/ 25 h 321"/>
                <a:gd name="T24" fmla="*/ 332 w 1268"/>
                <a:gd name="T25" fmla="*/ 31 h 321"/>
                <a:gd name="T26" fmla="*/ 322 w 1268"/>
                <a:gd name="T27" fmla="*/ 34 h 321"/>
                <a:gd name="T28" fmla="*/ 304 w 1268"/>
                <a:gd name="T29" fmla="*/ 33 h 321"/>
                <a:gd name="T30" fmla="*/ 300 w 1268"/>
                <a:gd name="T31" fmla="*/ 39 h 321"/>
                <a:gd name="T32" fmla="*/ 241 w 1268"/>
                <a:gd name="T33" fmla="*/ 44 h 321"/>
                <a:gd name="T34" fmla="*/ 215 w 1268"/>
                <a:gd name="T35" fmla="*/ 51 h 321"/>
                <a:gd name="T36" fmla="*/ 205 w 1268"/>
                <a:gd name="T37" fmla="*/ 59 h 321"/>
                <a:gd name="T38" fmla="*/ 191 w 1268"/>
                <a:gd name="T39" fmla="*/ 55 h 321"/>
                <a:gd name="T40" fmla="*/ 184 w 1268"/>
                <a:gd name="T41" fmla="*/ 59 h 321"/>
                <a:gd name="T42" fmla="*/ 190 w 1268"/>
                <a:gd name="T43" fmla="*/ 68 h 321"/>
                <a:gd name="T44" fmla="*/ 176 w 1268"/>
                <a:gd name="T45" fmla="*/ 78 h 321"/>
                <a:gd name="T46" fmla="*/ 156 w 1268"/>
                <a:gd name="T47" fmla="*/ 77 h 321"/>
                <a:gd name="T48" fmla="*/ 130 w 1268"/>
                <a:gd name="T49" fmla="*/ 79 h 321"/>
                <a:gd name="T50" fmla="*/ 131 w 1268"/>
                <a:gd name="T51" fmla="*/ 84 h 321"/>
                <a:gd name="T52" fmla="*/ 126 w 1268"/>
                <a:gd name="T53" fmla="*/ 96 h 321"/>
                <a:gd name="T54" fmla="*/ 107 w 1268"/>
                <a:gd name="T55" fmla="*/ 105 h 321"/>
                <a:gd name="T56" fmla="*/ 94 w 1268"/>
                <a:gd name="T57" fmla="*/ 97 h 321"/>
                <a:gd name="T58" fmla="*/ 82 w 1268"/>
                <a:gd name="T59" fmla="*/ 93 h 321"/>
                <a:gd name="T60" fmla="*/ 31 w 1268"/>
                <a:gd name="T61" fmla="*/ 90 h 321"/>
                <a:gd name="T62" fmla="*/ 0 w 1268"/>
                <a:gd name="T63" fmla="*/ 93 h 321"/>
                <a:gd name="T64" fmla="*/ 3 w 1268"/>
                <a:gd name="T65" fmla="*/ 87 h 321"/>
                <a:gd name="T66" fmla="*/ 18 w 1268"/>
                <a:gd name="T67" fmla="*/ 80 h 321"/>
                <a:gd name="T68" fmla="*/ 46 w 1268"/>
                <a:gd name="T69" fmla="*/ 77 h 321"/>
                <a:gd name="T70" fmla="*/ 55 w 1268"/>
                <a:gd name="T71" fmla="*/ 74 h 321"/>
                <a:gd name="T72" fmla="*/ 61 w 1268"/>
                <a:gd name="T73" fmla="*/ 71 h 321"/>
                <a:gd name="T74" fmla="*/ 71 w 1268"/>
                <a:gd name="T75" fmla="*/ 76 h 321"/>
                <a:gd name="T76" fmla="*/ 80 w 1268"/>
                <a:gd name="T77" fmla="*/ 81 h 321"/>
                <a:gd name="T78" fmla="*/ 67 w 1268"/>
                <a:gd name="T79" fmla="*/ 68 h 321"/>
                <a:gd name="T80" fmla="*/ 62 w 1268"/>
                <a:gd name="T81" fmla="*/ 65 h 321"/>
                <a:gd name="T82" fmla="*/ 64 w 1268"/>
                <a:gd name="T83" fmla="*/ 59 h 321"/>
                <a:gd name="T84" fmla="*/ 79 w 1268"/>
                <a:gd name="T85" fmla="*/ 57 h 321"/>
                <a:gd name="T86" fmla="*/ 118 w 1268"/>
                <a:gd name="T87" fmla="*/ 61 h 321"/>
                <a:gd name="T88" fmla="*/ 135 w 1268"/>
                <a:gd name="T89" fmla="*/ 57 h 321"/>
                <a:gd name="T90" fmla="*/ 104 w 1268"/>
                <a:gd name="T91" fmla="*/ 55 h 321"/>
                <a:gd name="T92" fmla="*/ 96 w 1268"/>
                <a:gd name="T93" fmla="*/ 49 h 321"/>
                <a:gd name="T94" fmla="*/ 122 w 1268"/>
                <a:gd name="T95" fmla="*/ 45 h 321"/>
                <a:gd name="T96" fmla="*/ 141 w 1268"/>
                <a:gd name="T97" fmla="*/ 51 h 321"/>
                <a:gd name="T98" fmla="*/ 154 w 1268"/>
                <a:gd name="T99" fmla="*/ 41 h 321"/>
                <a:gd name="T100" fmla="*/ 214 w 1268"/>
                <a:gd name="T101" fmla="*/ 28 h 321"/>
                <a:gd name="T102" fmla="*/ 190 w 1268"/>
                <a:gd name="T103" fmla="*/ 36 h 321"/>
                <a:gd name="T104" fmla="*/ 145 w 1268"/>
                <a:gd name="T105" fmla="*/ 36 h 321"/>
                <a:gd name="T106" fmla="*/ 101 w 1268"/>
                <a:gd name="T107" fmla="*/ 38 h 321"/>
                <a:gd name="T108" fmla="*/ 82 w 1268"/>
                <a:gd name="T109" fmla="*/ 33 h 321"/>
                <a:gd name="T110" fmla="*/ 71 w 1268"/>
                <a:gd name="T111" fmla="*/ 26 h 321"/>
                <a:gd name="T112" fmla="*/ 82 w 1268"/>
                <a:gd name="T113" fmla="*/ 23 h 321"/>
                <a:gd name="T114" fmla="*/ 144 w 1268"/>
                <a:gd name="T115" fmla="*/ 15 h 321"/>
                <a:gd name="T116" fmla="*/ 199 w 1268"/>
                <a:gd name="T117" fmla="*/ 10 h 321"/>
                <a:gd name="T118" fmla="*/ 217 w 1268"/>
                <a:gd name="T119" fmla="*/ 7 h 321"/>
                <a:gd name="T120" fmla="*/ 244 w 1268"/>
                <a:gd name="T121" fmla="*/ 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3 h 117"/>
                <a:gd name="T4" fmla="*/ 1 w 160"/>
                <a:gd name="T5" fmla="*/ 6 h 117"/>
                <a:gd name="T6" fmla="*/ 3 w 160"/>
                <a:gd name="T7" fmla="*/ 9 h 117"/>
                <a:gd name="T8" fmla="*/ 5 w 160"/>
                <a:gd name="T9" fmla="*/ 13 h 117"/>
                <a:gd name="T10" fmla="*/ 7 w 160"/>
                <a:gd name="T11" fmla="*/ 16 h 117"/>
                <a:gd name="T12" fmla="*/ 10 w 160"/>
                <a:gd name="T13" fmla="*/ 19 h 117"/>
                <a:gd name="T14" fmla="*/ 13 w 160"/>
                <a:gd name="T15" fmla="*/ 22 h 117"/>
                <a:gd name="T16" fmla="*/ 16 w 160"/>
                <a:gd name="T17" fmla="*/ 25 h 117"/>
                <a:gd name="T18" fmla="*/ 20 w 160"/>
                <a:gd name="T19" fmla="*/ 28 h 117"/>
                <a:gd name="T20" fmla="*/ 23 w 160"/>
                <a:gd name="T21" fmla="*/ 30 h 117"/>
                <a:gd name="T22" fmla="*/ 27 w 160"/>
                <a:gd name="T23" fmla="*/ 32 h 117"/>
                <a:gd name="T24" fmla="*/ 30 w 160"/>
                <a:gd name="T25" fmla="*/ 34 h 117"/>
                <a:gd name="T26" fmla="*/ 34 w 160"/>
                <a:gd name="T27" fmla="*/ 36 h 117"/>
                <a:gd name="T28" fmla="*/ 37 w 160"/>
                <a:gd name="T29" fmla="*/ 37 h 117"/>
                <a:gd name="T30" fmla="*/ 40 w 160"/>
                <a:gd name="T31" fmla="*/ 38 h 117"/>
                <a:gd name="T32" fmla="*/ 42 w 160"/>
                <a:gd name="T33" fmla="*/ 38 h 117"/>
                <a:gd name="T34" fmla="*/ 44 w 160"/>
                <a:gd name="T35" fmla="*/ 38 h 117"/>
                <a:gd name="T36" fmla="*/ 47 w 160"/>
                <a:gd name="T37" fmla="*/ 37 h 117"/>
                <a:gd name="T38" fmla="*/ 49 w 160"/>
                <a:gd name="T39" fmla="*/ 36 h 117"/>
                <a:gd name="T40" fmla="*/ 51 w 160"/>
                <a:gd name="T41" fmla="*/ 34 h 117"/>
                <a:gd name="T42" fmla="*/ 48 w 160"/>
                <a:gd name="T43" fmla="*/ 30 h 117"/>
                <a:gd name="T44" fmla="*/ 45 w 160"/>
                <a:gd name="T45" fmla="*/ 26 h 117"/>
                <a:gd name="T46" fmla="*/ 44 w 160"/>
                <a:gd name="T47" fmla="*/ 24 h 117"/>
                <a:gd name="T48" fmla="*/ 43 w 160"/>
                <a:gd name="T49" fmla="*/ 21 h 117"/>
                <a:gd name="T50" fmla="*/ 42 w 160"/>
                <a:gd name="T51" fmla="*/ 19 h 117"/>
                <a:gd name="T52" fmla="*/ 42 w 160"/>
                <a:gd name="T53" fmla="*/ 16 h 117"/>
                <a:gd name="T54" fmla="*/ 40 w 160"/>
                <a:gd name="T55" fmla="*/ 16 h 117"/>
                <a:gd name="T56" fmla="*/ 38 w 160"/>
                <a:gd name="T57" fmla="*/ 15 h 117"/>
                <a:gd name="T58" fmla="*/ 34 w 160"/>
                <a:gd name="T59" fmla="*/ 13 h 117"/>
                <a:gd name="T60" fmla="*/ 31 w 160"/>
                <a:gd name="T61" fmla="*/ 11 h 117"/>
                <a:gd name="T62" fmla="*/ 28 w 160"/>
                <a:gd name="T63" fmla="*/ 9 h 117"/>
                <a:gd name="T64" fmla="*/ 25 w 160"/>
                <a:gd name="T65" fmla="*/ 7 h 117"/>
                <a:gd name="T66" fmla="*/ 24 w 160"/>
                <a:gd name="T67" fmla="*/ 6 h 117"/>
                <a:gd name="T68" fmla="*/ 23 w 160"/>
                <a:gd name="T69" fmla="*/ 4 h 117"/>
                <a:gd name="T70" fmla="*/ 22 w 160"/>
                <a:gd name="T71" fmla="*/ 3 h 117"/>
                <a:gd name="T72" fmla="*/ 21 w 160"/>
                <a:gd name="T73" fmla="*/ 2 h 117"/>
                <a:gd name="T74" fmla="*/ 19 w 160"/>
                <a:gd name="T75" fmla="*/ 2 h 117"/>
                <a:gd name="T76" fmla="*/ 17 w 160"/>
                <a:gd name="T77" fmla="*/ 2 h 117"/>
                <a:gd name="T78" fmla="*/ 14 w 160"/>
                <a:gd name="T79" fmla="*/ 1 h 117"/>
                <a:gd name="T80" fmla="*/ 11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13 w 80"/>
                <a:gd name="T1" fmla="*/ 40 h 141"/>
                <a:gd name="T2" fmla="*/ 26 w 80"/>
                <a:gd name="T3" fmla="*/ 12 h 141"/>
                <a:gd name="T4" fmla="*/ 26 w 80"/>
                <a:gd name="T5" fmla="*/ 6 h 141"/>
                <a:gd name="T6" fmla="*/ 22 w 80"/>
                <a:gd name="T7" fmla="*/ 6 h 141"/>
                <a:gd name="T8" fmla="*/ 19 w 80"/>
                <a:gd name="T9" fmla="*/ 5 h 141"/>
                <a:gd name="T10" fmla="*/ 17 w 80"/>
                <a:gd name="T11" fmla="*/ 5 h 141"/>
                <a:gd name="T12" fmla="*/ 15 w 80"/>
                <a:gd name="T13" fmla="*/ 4 h 141"/>
                <a:gd name="T14" fmla="*/ 14 w 80"/>
                <a:gd name="T15" fmla="*/ 3 h 141"/>
                <a:gd name="T16" fmla="*/ 14 w 80"/>
                <a:gd name="T17" fmla="*/ 2 h 141"/>
                <a:gd name="T18" fmla="*/ 13 w 80"/>
                <a:gd name="T19" fmla="*/ 1 h 141"/>
                <a:gd name="T20" fmla="*/ 13 w 80"/>
                <a:gd name="T21" fmla="*/ 0 h 141"/>
                <a:gd name="T22" fmla="*/ 0 w 80"/>
                <a:gd name="T23" fmla="*/ 0 h 141"/>
                <a:gd name="T24" fmla="*/ 0 w 80"/>
                <a:gd name="T25" fmla="*/ 8 h 141"/>
                <a:gd name="T26" fmla="*/ 0 w 80"/>
                <a:gd name="T27" fmla="*/ 13 h 141"/>
                <a:gd name="T28" fmla="*/ 0 w 80"/>
                <a:gd name="T29" fmla="*/ 17 h 141"/>
                <a:gd name="T30" fmla="*/ 0 w 80"/>
                <a:gd name="T31" fmla="*/ 20 h 141"/>
                <a:gd name="T32" fmla="*/ 0 w 80"/>
                <a:gd name="T33" fmla="*/ 23 h 141"/>
                <a:gd name="T34" fmla="*/ 1 w 80"/>
                <a:gd name="T35" fmla="*/ 25 h 141"/>
                <a:gd name="T36" fmla="*/ 2 w 80"/>
                <a:gd name="T37" fmla="*/ 29 h 141"/>
                <a:gd name="T38" fmla="*/ 4 w 80"/>
                <a:gd name="T39" fmla="*/ 32 h 141"/>
                <a:gd name="T40" fmla="*/ 7 w 80"/>
                <a:gd name="T41" fmla="*/ 39 h 141"/>
                <a:gd name="T42" fmla="*/ 9 w 80"/>
                <a:gd name="T43" fmla="*/ 46 h 141"/>
                <a:gd name="T44" fmla="*/ 10 w 80"/>
                <a:gd name="T45" fmla="*/ 44 h 141"/>
                <a:gd name="T46" fmla="*/ 11 w 80"/>
                <a:gd name="T47" fmla="*/ 42 h 141"/>
                <a:gd name="T48" fmla="*/ 11 w 80"/>
                <a:gd name="T49" fmla="*/ 41 h 141"/>
                <a:gd name="T50" fmla="*/ 12 w 80"/>
                <a:gd name="T51" fmla="*/ 41 h 141"/>
                <a:gd name="T52" fmla="*/ 12 w 80"/>
                <a:gd name="T53" fmla="*/ 40 h 141"/>
                <a:gd name="T54" fmla="*/ 13 w 80"/>
                <a:gd name="T55" fmla="*/ 4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31 h 124"/>
                <a:gd name="T2" fmla="*/ 0 w 259"/>
                <a:gd name="T3" fmla="*/ 32 h 124"/>
                <a:gd name="T4" fmla="*/ 1 w 259"/>
                <a:gd name="T5" fmla="*/ 33 h 124"/>
                <a:gd name="T6" fmla="*/ 1 w 259"/>
                <a:gd name="T7" fmla="*/ 34 h 124"/>
                <a:gd name="T8" fmla="*/ 2 w 259"/>
                <a:gd name="T9" fmla="*/ 35 h 124"/>
                <a:gd name="T10" fmla="*/ 4 w 259"/>
                <a:gd name="T11" fmla="*/ 37 h 124"/>
                <a:gd name="T12" fmla="*/ 7 w 259"/>
                <a:gd name="T13" fmla="*/ 38 h 124"/>
                <a:gd name="T14" fmla="*/ 10 w 259"/>
                <a:gd name="T15" fmla="*/ 40 h 124"/>
                <a:gd name="T16" fmla="*/ 13 w 259"/>
                <a:gd name="T17" fmla="*/ 40 h 124"/>
                <a:gd name="T18" fmla="*/ 16 w 259"/>
                <a:gd name="T19" fmla="*/ 41 h 124"/>
                <a:gd name="T20" fmla="*/ 19 w 259"/>
                <a:gd name="T21" fmla="*/ 41 h 124"/>
                <a:gd name="T22" fmla="*/ 22 w 259"/>
                <a:gd name="T23" fmla="*/ 41 h 124"/>
                <a:gd name="T24" fmla="*/ 24 w 259"/>
                <a:gd name="T25" fmla="*/ 41 h 124"/>
                <a:gd name="T26" fmla="*/ 26 w 259"/>
                <a:gd name="T27" fmla="*/ 40 h 124"/>
                <a:gd name="T28" fmla="*/ 28 w 259"/>
                <a:gd name="T29" fmla="*/ 40 h 124"/>
                <a:gd name="T30" fmla="*/ 31 w 259"/>
                <a:gd name="T31" fmla="*/ 38 h 124"/>
                <a:gd name="T32" fmla="*/ 34 w 259"/>
                <a:gd name="T33" fmla="*/ 36 h 124"/>
                <a:gd name="T34" fmla="*/ 37 w 259"/>
                <a:gd name="T35" fmla="*/ 34 h 124"/>
                <a:gd name="T36" fmla="*/ 40 w 259"/>
                <a:gd name="T37" fmla="*/ 32 h 124"/>
                <a:gd name="T38" fmla="*/ 42 w 259"/>
                <a:gd name="T39" fmla="*/ 32 h 124"/>
                <a:gd name="T40" fmla="*/ 44 w 259"/>
                <a:gd name="T41" fmla="*/ 31 h 124"/>
                <a:gd name="T42" fmla="*/ 46 w 259"/>
                <a:gd name="T43" fmla="*/ 31 h 124"/>
                <a:gd name="T44" fmla="*/ 49 w 259"/>
                <a:gd name="T45" fmla="*/ 31 h 124"/>
                <a:gd name="T46" fmla="*/ 52 w 259"/>
                <a:gd name="T47" fmla="*/ 31 h 124"/>
                <a:gd name="T48" fmla="*/ 55 w 259"/>
                <a:gd name="T49" fmla="*/ 32 h 124"/>
                <a:gd name="T50" fmla="*/ 58 w 259"/>
                <a:gd name="T51" fmla="*/ 33 h 124"/>
                <a:gd name="T52" fmla="*/ 60 w 259"/>
                <a:gd name="T53" fmla="*/ 34 h 124"/>
                <a:gd name="T54" fmla="*/ 65 w 259"/>
                <a:gd name="T55" fmla="*/ 37 h 124"/>
                <a:gd name="T56" fmla="*/ 70 w 259"/>
                <a:gd name="T57" fmla="*/ 39 h 124"/>
                <a:gd name="T58" fmla="*/ 83 w 259"/>
                <a:gd name="T59" fmla="*/ 39 h 124"/>
                <a:gd name="T60" fmla="*/ 83 w 259"/>
                <a:gd name="T61" fmla="*/ 33 h 124"/>
                <a:gd name="T62" fmla="*/ 81 w 259"/>
                <a:gd name="T63" fmla="*/ 32 h 124"/>
                <a:gd name="T64" fmla="*/ 78 w 259"/>
                <a:gd name="T65" fmla="*/ 32 h 124"/>
                <a:gd name="T66" fmla="*/ 76 w 259"/>
                <a:gd name="T67" fmla="*/ 31 h 124"/>
                <a:gd name="T68" fmla="*/ 72 w 259"/>
                <a:gd name="T69" fmla="*/ 31 h 124"/>
                <a:gd name="T70" fmla="*/ 74 w 259"/>
                <a:gd name="T71" fmla="*/ 28 h 124"/>
                <a:gd name="T72" fmla="*/ 76 w 259"/>
                <a:gd name="T73" fmla="*/ 26 h 124"/>
                <a:gd name="T74" fmla="*/ 77 w 259"/>
                <a:gd name="T75" fmla="*/ 24 h 124"/>
                <a:gd name="T76" fmla="*/ 79 w 259"/>
                <a:gd name="T77" fmla="*/ 23 h 124"/>
                <a:gd name="T78" fmla="*/ 76 w 259"/>
                <a:gd name="T79" fmla="*/ 20 h 124"/>
                <a:gd name="T80" fmla="*/ 74 w 259"/>
                <a:gd name="T81" fmla="*/ 19 h 124"/>
                <a:gd name="T82" fmla="*/ 71 w 259"/>
                <a:gd name="T83" fmla="*/ 17 h 124"/>
                <a:gd name="T84" fmla="*/ 69 w 259"/>
                <a:gd name="T85" fmla="*/ 15 h 124"/>
                <a:gd name="T86" fmla="*/ 63 w 259"/>
                <a:gd name="T87" fmla="*/ 12 h 124"/>
                <a:gd name="T88" fmla="*/ 58 w 259"/>
                <a:gd name="T89" fmla="*/ 10 h 124"/>
                <a:gd name="T90" fmla="*/ 53 w 259"/>
                <a:gd name="T91" fmla="*/ 8 h 124"/>
                <a:gd name="T92" fmla="*/ 49 w 259"/>
                <a:gd name="T93" fmla="*/ 6 h 124"/>
                <a:gd name="T94" fmla="*/ 47 w 259"/>
                <a:gd name="T95" fmla="*/ 4 h 124"/>
                <a:gd name="T96" fmla="*/ 45 w 259"/>
                <a:gd name="T97" fmla="*/ 3 h 124"/>
                <a:gd name="T98" fmla="*/ 44 w 259"/>
                <a:gd name="T99" fmla="*/ 2 h 124"/>
                <a:gd name="T100" fmla="*/ 42 w 259"/>
                <a:gd name="T101" fmla="*/ 0 h 124"/>
                <a:gd name="T102" fmla="*/ 40 w 259"/>
                <a:gd name="T103" fmla="*/ 1 h 124"/>
                <a:gd name="T104" fmla="*/ 37 w 259"/>
                <a:gd name="T105" fmla="*/ 2 h 124"/>
                <a:gd name="T106" fmla="*/ 34 w 259"/>
                <a:gd name="T107" fmla="*/ 4 h 124"/>
                <a:gd name="T108" fmla="*/ 30 w 259"/>
                <a:gd name="T109" fmla="*/ 6 h 124"/>
                <a:gd name="T110" fmla="*/ 24 w 259"/>
                <a:gd name="T111" fmla="*/ 10 h 124"/>
                <a:gd name="T112" fmla="*/ 18 w 259"/>
                <a:gd name="T113" fmla="*/ 14 h 124"/>
                <a:gd name="T114" fmla="*/ 12 w 259"/>
                <a:gd name="T115" fmla="*/ 19 h 124"/>
                <a:gd name="T116" fmla="*/ 7 w 259"/>
                <a:gd name="T117" fmla="*/ 23 h 124"/>
                <a:gd name="T118" fmla="*/ 3 w 259"/>
                <a:gd name="T119" fmla="*/ 27 h 124"/>
                <a:gd name="T120" fmla="*/ 0 w 259"/>
                <a:gd name="T121" fmla="*/ 3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11 h 57"/>
                <a:gd name="T2" fmla="*/ 2 w 119"/>
                <a:gd name="T3" fmla="*/ 12 h 57"/>
                <a:gd name="T4" fmla="*/ 4 w 119"/>
                <a:gd name="T5" fmla="*/ 13 h 57"/>
                <a:gd name="T6" fmla="*/ 6 w 119"/>
                <a:gd name="T7" fmla="*/ 14 h 57"/>
                <a:gd name="T8" fmla="*/ 8 w 119"/>
                <a:gd name="T9" fmla="*/ 16 h 57"/>
                <a:gd name="T10" fmla="*/ 10 w 119"/>
                <a:gd name="T11" fmla="*/ 17 h 57"/>
                <a:gd name="T12" fmla="*/ 11 w 119"/>
                <a:gd name="T13" fmla="*/ 18 h 57"/>
                <a:gd name="T14" fmla="*/ 13 w 119"/>
                <a:gd name="T15" fmla="*/ 19 h 57"/>
                <a:gd name="T16" fmla="*/ 15 w 119"/>
                <a:gd name="T17" fmla="*/ 19 h 57"/>
                <a:gd name="T18" fmla="*/ 18 w 119"/>
                <a:gd name="T19" fmla="*/ 19 h 57"/>
                <a:gd name="T20" fmla="*/ 20 w 119"/>
                <a:gd name="T21" fmla="*/ 19 h 57"/>
                <a:gd name="T22" fmla="*/ 22 w 119"/>
                <a:gd name="T23" fmla="*/ 18 h 57"/>
                <a:gd name="T24" fmla="*/ 25 w 119"/>
                <a:gd name="T25" fmla="*/ 18 h 57"/>
                <a:gd name="T26" fmla="*/ 27 w 119"/>
                <a:gd name="T27" fmla="*/ 17 h 57"/>
                <a:gd name="T28" fmla="*/ 28 w 119"/>
                <a:gd name="T29" fmla="*/ 16 h 57"/>
                <a:gd name="T30" fmla="*/ 30 w 119"/>
                <a:gd name="T31" fmla="*/ 15 h 57"/>
                <a:gd name="T32" fmla="*/ 31 w 119"/>
                <a:gd name="T33" fmla="*/ 13 h 57"/>
                <a:gd name="T34" fmla="*/ 34 w 119"/>
                <a:gd name="T35" fmla="*/ 11 h 57"/>
                <a:gd name="T36" fmla="*/ 36 w 119"/>
                <a:gd name="T37" fmla="*/ 8 h 57"/>
                <a:gd name="T38" fmla="*/ 37 w 119"/>
                <a:gd name="T39" fmla="*/ 4 h 57"/>
                <a:gd name="T40" fmla="*/ 38 w 119"/>
                <a:gd name="T41" fmla="*/ 0 h 57"/>
                <a:gd name="T42" fmla="*/ 32 w 119"/>
                <a:gd name="T43" fmla="*/ 0 h 57"/>
                <a:gd name="T44" fmla="*/ 26 w 119"/>
                <a:gd name="T45" fmla="*/ 0 h 57"/>
                <a:gd name="T46" fmla="*/ 20 w 119"/>
                <a:gd name="T47" fmla="*/ 1 h 57"/>
                <a:gd name="T48" fmla="*/ 14 w 119"/>
                <a:gd name="T49" fmla="*/ 2 h 57"/>
                <a:gd name="T50" fmla="*/ 11 w 119"/>
                <a:gd name="T51" fmla="*/ 2 h 57"/>
                <a:gd name="T52" fmla="*/ 9 w 119"/>
                <a:gd name="T53" fmla="*/ 3 h 57"/>
                <a:gd name="T54" fmla="*/ 7 w 119"/>
                <a:gd name="T55" fmla="*/ 4 h 57"/>
                <a:gd name="T56" fmla="*/ 5 w 119"/>
                <a:gd name="T57" fmla="*/ 5 h 57"/>
                <a:gd name="T58" fmla="*/ 3 w 119"/>
                <a:gd name="T59" fmla="*/ 6 h 57"/>
                <a:gd name="T60" fmla="*/ 2 w 119"/>
                <a:gd name="T61" fmla="*/ 8 h 57"/>
                <a:gd name="T62" fmla="*/ 1 w 119"/>
                <a:gd name="T63" fmla="*/ 9 h 57"/>
                <a:gd name="T64" fmla="*/ 0 w 119"/>
                <a:gd name="T65" fmla="*/ 1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6 h 52"/>
                <a:gd name="T2" fmla="*/ 2 w 107"/>
                <a:gd name="T3" fmla="*/ 17 h 52"/>
                <a:gd name="T4" fmla="*/ 3 w 107"/>
                <a:gd name="T5" fmla="*/ 17 h 52"/>
                <a:gd name="T6" fmla="*/ 4 w 107"/>
                <a:gd name="T7" fmla="*/ 17 h 52"/>
                <a:gd name="T8" fmla="*/ 5 w 107"/>
                <a:gd name="T9" fmla="*/ 17 h 52"/>
                <a:gd name="T10" fmla="*/ 8 w 107"/>
                <a:gd name="T11" fmla="*/ 16 h 52"/>
                <a:gd name="T12" fmla="*/ 11 w 107"/>
                <a:gd name="T13" fmla="*/ 16 h 52"/>
                <a:gd name="T14" fmla="*/ 14 w 107"/>
                <a:gd name="T15" fmla="*/ 16 h 52"/>
                <a:gd name="T16" fmla="*/ 17 w 107"/>
                <a:gd name="T17" fmla="*/ 16 h 52"/>
                <a:gd name="T18" fmla="*/ 20 w 107"/>
                <a:gd name="T19" fmla="*/ 15 h 52"/>
                <a:gd name="T20" fmla="*/ 22 w 107"/>
                <a:gd name="T21" fmla="*/ 14 h 52"/>
                <a:gd name="T22" fmla="*/ 25 w 107"/>
                <a:gd name="T23" fmla="*/ 13 h 52"/>
                <a:gd name="T24" fmla="*/ 28 w 107"/>
                <a:gd name="T25" fmla="*/ 12 h 52"/>
                <a:gd name="T26" fmla="*/ 31 w 107"/>
                <a:gd name="T27" fmla="*/ 10 h 52"/>
                <a:gd name="T28" fmla="*/ 34 w 107"/>
                <a:gd name="T29" fmla="*/ 8 h 52"/>
                <a:gd name="T30" fmla="*/ 34 w 107"/>
                <a:gd name="T31" fmla="*/ 0 h 52"/>
                <a:gd name="T32" fmla="*/ 31 w 107"/>
                <a:gd name="T33" fmla="*/ 0 h 52"/>
                <a:gd name="T34" fmla="*/ 27 w 107"/>
                <a:gd name="T35" fmla="*/ 1 h 52"/>
                <a:gd name="T36" fmla="*/ 23 w 107"/>
                <a:gd name="T37" fmla="*/ 2 h 52"/>
                <a:gd name="T38" fmla="*/ 18 w 107"/>
                <a:gd name="T39" fmla="*/ 4 h 52"/>
                <a:gd name="T40" fmla="*/ 13 w 107"/>
                <a:gd name="T41" fmla="*/ 7 h 52"/>
                <a:gd name="T42" fmla="*/ 8 w 107"/>
                <a:gd name="T43" fmla="*/ 9 h 52"/>
                <a:gd name="T44" fmla="*/ 6 w 107"/>
                <a:gd name="T45" fmla="*/ 11 h 52"/>
                <a:gd name="T46" fmla="*/ 4 w 107"/>
                <a:gd name="T47" fmla="*/ 12 h 52"/>
                <a:gd name="T48" fmla="*/ 2 w 107"/>
                <a:gd name="T49" fmla="*/ 14 h 52"/>
                <a:gd name="T50" fmla="*/ 0 w 107"/>
                <a:gd name="T51" fmla="*/ 16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9 w 246"/>
                <a:gd name="T1" fmla="*/ 32 h 99"/>
                <a:gd name="T2" fmla="*/ 7 w 246"/>
                <a:gd name="T3" fmla="*/ 31 h 99"/>
                <a:gd name="T4" fmla="*/ 5 w 246"/>
                <a:gd name="T5" fmla="*/ 31 h 99"/>
                <a:gd name="T6" fmla="*/ 4 w 246"/>
                <a:gd name="T7" fmla="*/ 30 h 99"/>
                <a:gd name="T8" fmla="*/ 3 w 246"/>
                <a:gd name="T9" fmla="*/ 29 h 99"/>
                <a:gd name="T10" fmla="*/ 2 w 246"/>
                <a:gd name="T11" fmla="*/ 28 h 99"/>
                <a:gd name="T12" fmla="*/ 1 w 246"/>
                <a:gd name="T13" fmla="*/ 27 h 99"/>
                <a:gd name="T14" fmla="*/ 0 w 246"/>
                <a:gd name="T15" fmla="*/ 25 h 99"/>
                <a:gd name="T16" fmla="*/ 0 w 246"/>
                <a:gd name="T17" fmla="*/ 24 h 99"/>
                <a:gd name="T18" fmla="*/ 0 w 246"/>
                <a:gd name="T19" fmla="*/ 22 h 99"/>
                <a:gd name="T20" fmla="*/ 0 w 246"/>
                <a:gd name="T21" fmla="*/ 21 h 99"/>
                <a:gd name="T22" fmla="*/ 1 w 246"/>
                <a:gd name="T23" fmla="*/ 19 h 99"/>
                <a:gd name="T24" fmla="*/ 2 w 246"/>
                <a:gd name="T25" fmla="*/ 18 h 99"/>
                <a:gd name="T26" fmla="*/ 3 w 246"/>
                <a:gd name="T27" fmla="*/ 16 h 99"/>
                <a:gd name="T28" fmla="*/ 6 w 246"/>
                <a:gd name="T29" fmla="*/ 13 h 99"/>
                <a:gd name="T30" fmla="*/ 8 w 246"/>
                <a:gd name="T31" fmla="*/ 11 h 99"/>
                <a:gd name="T32" fmla="*/ 11 w 246"/>
                <a:gd name="T33" fmla="*/ 9 h 99"/>
                <a:gd name="T34" fmla="*/ 15 w 246"/>
                <a:gd name="T35" fmla="*/ 7 h 99"/>
                <a:gd name="T36" fmla="*/ 18 w 246"/>
                <a:gd name="T37" fmla="*/ 6 h 99"/>
                <a:gd name="T38" fmla="*/ 22 w 246"/>
                <a:gd name="T39" fmla="*/ 5 h 99"/>
                <a:gd name="T40" fmla="*/ 26 w 246"/>
                <a:gd name="T41" fmla="*/ 3 h 99"/>
                <a:gd name="T42" fmla="*/ 30 w 246"/>
                <a:gd name="T43" fmla="*/ 2 h 99"/>
                <a:gd name="T44" fmla="*/ 33 w 246"/>
                <a:gd name="T45" fmla="*/ 1 h 99"/>
                <a:gd name="T46" fmla="*/ 40 w 246"/>
                <a:gd name="T47" fmla="*/ 0 h 99"/>
                <a:gd name="T48" fmla="*/ 45 w 246"/>
                <a:gd name="T49" fmla="*/ 0 h 99"/>
                <a:gd name="T50" fmla="*/ 54 w 246"/>
                <a:gd name="T51" fmla="*/ 0 h 99"/>
                <a:gd name="T52" fmla="*/ 62 w 246"/>
                <a:gd name="T53" fmla="*/ 0 h 99"/>
                <a:gd name="T54" fmla="*/ 70 w 246"/>
                <a:gd name="T55" fmla="*/ 1 h 99"/>
                <a:gd name="T56" fmla="*/ 79 w 246"/>
                <a:gd name="T57" fmla="*/ 2 h 99"/>
                <a:gd name="T58" fmla="*/ 78 w 246"/>
                <a:gd name="T59" fmla="*/ 4 h 99"/>
                <a:gd name="T60" fmla="*/ 77 w 246"/>
                <a:gd name="T61" fmla="*/ 5 h 99"/>
                <a:gd name="T62" fmla="*/ 76 w 246"/>
                <a:gd name="T63" fmla="*/ 6 h 99"/>
                <a:gd name="T64" fmla="*/ 74 w 246"/>
                <a:gd name="T65" fmla="*/ 8 h 99"/>
                <a:gd name="T66" fmla="*/ 69 w 246"/>
                <a:gd name="T67" fmla="*/ 12 h 99"/>
                <a:gd name="T68" fmla="*/ 64 w 246"/>
                <a:gd name="T69" fmla="*/ 15 h 99"/>
                <a:gd name="T70" fmla="*/ 58 w 246"/>
                <a:gd name="T71" fmla="*/ 18 h 99"/>
                <a:gd name="T72" fmla="*/ 52 w 246"/>
                <a:gd name="T73" fmla="*/ 20 h 99"/>
                <a:gd name="T74" fmla="*/ 49 w 246"/>
                <a:gd name="T75" fmla="*/ 21 h 99"/>
                <a:gd name="T76" fmla="*/ 46 w 246"/>
                <a:gd name="T77" fmla="*/ 21 h 99"/>
                <a:gd name="T78" fmla="*/ 43 w 246"/>
                <a:gd name="T79" fmla="*/ 22 h 99"/>
                <a:gd name="T80" fmla="*/ 40 w 246"/>
                <a:gd name="T81" fmla="*/ 22 h 99"/>
                <a:gd name="T82" fmla="*/ 39 w 246"/>
                <a:gd name="T83" fmla="*/ 22 h 99"/>
                <a:gd name="T84" fmla="*/ 35 w 246"/>
                <a:gd name="T85" fmla="*/ 22 h 99"/>
                <a:gd name="T86" fmla="*/ 32 w 246"/>
                <a:gd name="T87" fmla="*/ 22 h 99"/>
                <a:gd name="T88" fmla="*/ 30 w 246"/>
                <a:gd name="T89" fmla="*/ 22 h 99"/>
                <a:gd name="T90" fmla="*/ 28 w 246"/>
                <a:gd name="T91" fmla="*/ 22 h 99"/>
                <a:gd name="T92" fmla="*/ 26 w 246"/>
                <a:gd name="T93" fmla="*/ 23 h 99"/>
                <a:gd name="T94" fmla="*/ 23 w 246"/>
                <a:gd name="T95" fmla="*/ 25 h 99"/>
                <a:gd name="T96" fmla="*/ 20 w 246"/>
                <a:gd name="T97" fmla="*/ 27 h 99"/>
                <a:gd name="T98" fmla="*/ 17 w 246"/>
                <a:gd name="T99" fmla="*/ 28 h 99"/>
                <a:gd name="T100" fmla="*/ 14 w 246"/>
                <a:gd name="T101" fmla="*/ 30 h 99"/>
                <a:gd name="T102" fmla="*/ 11 w 246"/>
                <a:gd name="T103" fmla="*/ 31 h 99"/>
                <a:gd name="T104" fmla="*/ 9 w 246"/>
                <a:gd name="T105" fmla="*/ 32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11 w 233"/>
                <a:gd name="T1" fmla="*/ 29 h 123"/>
                <a:gd name="T2" fmla="*/ 3 w 233"/>
                <a:gd name="T3" fmla="*/ 25 h 123"/>
                <a:gd name="T4" fmla="*/ 0 w 233"/>
                <a:gd name="T5" fmla="*/ 18 h 123"/>
                <a:gd name="T6" fmla="*/ 7 w 233"/>
                <a:gd name="T7" fmla="*/ 12 h 123"/>
                <a:gd name="T8" fmla="*/ 13 w 233"/>
                <a:gd name="T9" fmla="*/ 12 h 123"/>
                <a:gd name="T10" fmla="*/ 20 w 233"/>
                <a:gd name="T11" fmla="*/ 12 h 123"/>
                <a:gd name="T12" fmla="*/ 23 w 233"/>
                <a:gd name="T13" fmla="*/ 12 h 123"/>
                <a:gd name="T14" fmla="*/ 27 w 233"/>
                <a:gd name="T15" fmla="*/ 11 h 123"/>
                <a:gd name="T16" fmla="*/ 34 w 233"/>
                <a:gd name="T17" fmla="*/ 7 h 123"/>
                <a:gd name="T18" fmla="*/ 40 w 233"/>
                <a:gd name="T19" fmla="*/ 4 h 123"/>
                <a:gd name="T20" fmla="*/ 48 w 233"/>
                <a:gd name="T21" fmla="*/ 0 h 123"/>
                <a:gd name="T22" fmla="*/ 53 w 233"/>
                <a:gd name="T23" fmla="*/ 3 h 123"/>
                <a:gd name="T24" fmla="*/ 59 w 233"/>
                <a:gd name="T25" fmla="*/ 4 h 123"/>
                <a:gd name="T26" fmla="*/ 62 w 233"/>
                <a:gd name="T27" fmla="*/ 3 h 123"/>
                <a:gd name="T28" fmla="*/ 66 w 233"/>
                <a:gd name="T29" fmla="*/ 2 h 123"/>
                <a:gd name="T30" fmla="*/ 69 w 233"/>
                <a:gd name="T31" fmla="*/ 0 h 123"/>
                <a:gd name="T32" fmla="*/ 76 w 233"/>
                <a:gd name="T33" fmla="*/ 2 h 123"/>
                <a:gd name="T34" fmla="*/ 74 w 233"/>
                <a:gd name="T35" fmla="*/ 6 h 123"/>
                <a:gd name="T36" fmla="*/ 71 w 233"/>
                <a:gd name="T37" fmla="*/ 8 h 123"/>
                <a:gd name="T38" fmla="*/ 68 w 233"/>
                <a:gd name="T39" fmla="*/ 10 h 123"/>
                <a:gd name="T40" fmla="*/ 66 w 233"/>
                <a:gd name="T41" fmla="*/ 14 h 123"/>
                <a:gd name="T42" fmla="*/ 67 w 233"/>
                <a:gd name="T43" fmla="*/ 20 h 123"/>
                <a:gd name="T44" fmla="*/ 60 w 233"/>
                <a:gd name="T45" fmla="*/ 28 h 123"/>
                <a:gd name="T46" fmla="*/ 51 w 233"/>
                <a:gd name="T47" fmla="*/ 31 h 123"/>
                <a:gd name="T48" fmla="*/ 45 w 233"/>
                <a:gd name="T49" fmla="*/ 32 h 123"/>
                <a:gd name="T50" fmla="*/ 38 w 233"/>
                <a:gd name="T51" fmla="*/ 33 h 123"/>
                <a:gd name="T52" fmla="*/ 31 w 233"/>
                <a:gd name="T53" fmla="*/ 34 h 123"/>
                <a:gd name="T54" fmla="*/ 27 w 233"/>
                <a:gd name="T55" fmla="*/ 37 h 123"/>
                <a:gd name="T56" fmla="*/ 22 w 233"/>
                <a:gd name="T57" fmla="*/ 40 h 123"/>
                <a:gd name="T58" fmla="*/ 19 w 233"/>
                <a:gd name="T59" fmla="*/ 40 h 123"/>
                <a:gd name="T60" fmla="*/ 17 w 233"/>
                <a:gd name="T61" fmla="*/ 37 h 123"/>
                <a:gd name="T62" fmla="*/ 16 w 233"/>
                <a:gd name="T63" fmla="*/ 3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48 h 172"/>
                <a:gd name="T2" fmla="*/ 1 w 484"/>
                <a:gd name="T3" fmla="*/ 51 h 172"/>
                <a:gd name="T4" fmla="*/ 3 w 484"/>
                <a:gd name="T5" fmla="*/ 53 h 172"/>
                <a:gd name="T6" fmla="*/ 6 w 484"/>
                <a:gd name="T7" fmla="*/ 54 h 172"/>
                <a:gd name="T8" fmla="*/ 10 w 484"/>
                <a:gd name="T9" fmla="*/ 55 h 172"/>
                <a:gd name="T10" fmla="*/ 17 w 484"/>
                <a:gd name="T11" fmla="*/ 56 h 172"/>
                <a:gd name="T12" fmla="*/ 24 w 484"/>
                <a:gd name="T13" fmla="*/ 56 h 172"/>
                <a:gd name="T14" fmla="*/ 32 w 484"/>
                <a:gd name="T15" fmla="*/ 54 h 172"/>
                <a:gd name="T16" fmla="*/ 45 w 484"/>
                <a:gd name="T17" fmla="*/ 51 h 172"/>
                <a:gd name="T18" fmla="*/ 61 w 484"/>
                <a:gd name="T19" fmla="*/ 44 h 172"/>
                <a:gd name="T20" fmla="*/ 78 w 484"/>
                <a:gd name="T21" fmla="*/ 37 h 172"/>
                <a:gd name="T22" fmla="*/ 93 w 484"/>
                <a:gd name="T23" fmla="*/ 33 h 172"/>
                <a:gd name="T24" fmla="*/ 114 w 484"/>
                <a:gd name="T25" fmla="*/ 28 h 172"/>
                <a:gd name="T26" fmla="*/ 130 w 484"/>
                <a:gd name="T27" fmla="*/ 24 h 172"/>
                <a:gd name="T28" fmla="*/ 141 w 484"/>
                <a:gd name="T29" fmla="*/ 21 h 172"/>
                <a:gd name="T30" fmla="*/ 150 w 484"/>
                <a:gd name="T31" fmla="*/ 17 h 172"/>
                <a:gd name="T32" fmla="*/ 154 w 484"/>
                <a:gd name="T33" fmla="*/ 14 h 172"/>
                <a:gd name="T34" fmla="*/ 156 w 484"/>
                <a:gd name="T35" fmla="*/ 11 h 172"/>
                <a:gd name="T36" fmla="*/ 146 w 484"/>
                <a:gd name="T37" fmla="*/ 8 h 172"/>
                <a:gd name="T38" fmla="*/ 126 w 484"/>
                <a:gd name="T39" fmla="*/ 5 h 172"/>
                <a:gd name="T40" fmla="*/ 107 w 484"/>
                <a:gd name="T41" fmla="*/ 2 h 172"/>
                <a:gd name="T42" fmla="*/ 88 w 484"/>
                <a:gd name="T43" fmla="*/ 0 h 172"/>
                <a:gd name="T44" fmla="*/ 73 w 484"/>
                <a:gd name="T45" fmla="*/ 0 h 172"/>
                <a:gd name="T46" fmla="*/ 66 w 484"/>
                <a:gd name="T47" fmla="*/ 1 h 172"/>
                <a:gd name="T48" fmla="*/ 60 w 484"/>
                <a:gd name="T49" fmla="*/ 3 h 172"/>
                <a:gd name="T50" fmla="*/ 57 w 484"/>
                <a:gd name="T51" fmla="*/ 2 h 172"/>
                <a:gd name="T52" fmla="*/ 55 w 484"/>
                <a:gd name="T53" fmla="*/ 1 h 172"/>
                <a:gd name="T54" fmla="*/ 54 w 484"/>
                <a:gd name="T55" fmla="*/ 3 h 172"/>
                <a:gd name="T56" fmla="*/ 52 w 484"/>
                <a:gd name="T57" fmla="*/ 8 h 172"/>
                <a:gd name="T58" fmla="*/ 50 w 484"/>
                <a:gd name="T59" fmla="*/ 12 h 172"/>
                <a:gd name="T60" fmla="*/ 47 w 484"/>
                <a:gd name="T61" fmla="*/ 15 h 172"/>
                <a:gd name="T62" fmla="*/ 41 w 484"/>
                <a:gd name="T63" fmla="*/ 19 h 172"/>
                <a:gd name="T64" fmla="*/ 31 w 484"/>
                <a:gd name="T65" fmla="*/ 22 h 172"/>
                <a:gd name="T66" fmla="*/ 21 w 484"/>
                <a:gd name="T67" fmla="*/ 25 h 172"/>
                <a:gd name="T68" fmla="*/ 12 w 484"/>
                <a:gd name="T69" fmla="*/ 29 h 172"/>
                <a:gd name="T70" fmla="*/ 6 w 484"/>
                <a:gd name="T71" fmla="*/ 32 h 172"/>
                <a:gd name="T72" fmla="*/ 3 w 484"/>
                <a:gd name="T73" fmla="*/ 35 h 172"/>
                <a:gd name="T74" fmla="*/ 1 w 484"/>
                <a:gd name="T75" fmla="*/ 39 h 172"/>
                <a:gd name="T76" fmla="*/ 0 w 484"/>
                <a:gd name="T77" fmla="*/ 4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102 w 684"/>
                <a:gd name="T1" fmla="*/ 2 h 240"/>
                <a:gd name="T2" fmla="*/ 98 w 684"/>
                <a:gd name="T3" fmla="*/ 9 h 240"/>
                <a:gd name="T4" fmla="*/ 96 w 684"/>
                <a:gd name="T5" fmla="*/ 13 h 240"/>
                <a:gd name="T6" fmla="*/ 97 w 684"/>
                <a:gd name="T7" fmla="*/ 14 h 240"/>
                <a:gd name="T8" fmla="*/ 109 w 684"/>
                <a:gd name="T9" fmla="*/ 13 h 240"/>
                <a:gd name="T10" fmla="*/ 120 w 684"/>
                <a:gd name="T11" fmla="*/ 6 h 240"/>
                <a:gd name="T12" fmla="*/ 122 w 684"/>
                <a:gd name="T13" fmla="*/ 13 h 240"/>
                <a:gd name="T14" fmla="*/ 122 w 684"/>
                <a:gd name="T15" fmla="*/ 18 h 240"/>
                <a:gd name="T16" fmla="*/ 131 w 684"/>
                <a:gd name="T17" fmla="*/ 23 h 240"/>
                <a:gd name="T18" fmla="*/ 165 w 684"/>
                <a:gd name="T19" fmla="*/ 17 h 240"/>
                <a:gd name="T20" fmla="*/ 166 w 684"/>
                <a:gd name="T21" fmla="*/ 23 h 240"/>
                <a:gd name="T22" fmla="*/ 175 w 684"/>
                <a:gd name="T23" fmla="*/ 21 h 240"/>
                <a:gd name="T24" fmla="*/ 180 w 684"/>
                <a:gd name="T25" fmla="*/ 15 h 240"/>
                <a:gd name="T26" fmla="*/ 180 w 684"/>
                <a:gd name="T27" fmla="*/ 6 h 240"/>
                <a:gd name="T28" fmla="*/ 182 w 684"/>
                <a:gd name="T29" fmla="*/ 3 h 240"/>
                <a:gd name="T30" fmla="*/ 187 w 684"/>
                <a:gd name="T31" fmla="*/ 0 h 240"/>
                <a:gd name="T32" fmla="*/ 202 w 684"/>
                <a:gd name="T33" fmla="*/ 1 h 240"/>
                <a:gd name="T34" fmla="*/ 208 w 684"/>
                <a:gd name="T35" fmla="*/ 0 h 240"/>
                <a:gd name="T36" fmla="*/ 212 w 684"/>
                <a:gd name="T37" fmla="*/ 13 h 240"/>
                <a:gd name="T38" fmla="*/ 211 w 684"/>
                <a:gd name="T39" fmla="*/ 23 h 240"/>
                <a:gd name="T40" fmla="*/ 206 w 684"/>
                <a:gd name="T41" fmla="*/ 33 h 240"/>
                <a:gd name="T42" fmla="*/ 200 w 684"/>
                <a:gd name="T43" fmla="*/ 41 h 240"/>
                <a:gd name="T44" fmla="*/ 209 w 684"/>
                <a:gd name="T45" fmla="*/ 45 h 240"/>
                <a:gd name="T46" fmla="*/ 217 w 684"/>
                <a:gd name="T47" fmla="*/ 48 h 240"/>
                <a:gd name="T48" fmla="*/ 221 w 684"/>
                <a:gd name="T49" fmla="*/ 59 h 240"/>
                <a:gd name="T50" fmla="*/ 206 w 684"/>
                <a:gd name="T51" fmla="*/ 61 h 240"/>
                <a:gd name="T52" fmla="*/ 196 w 684"/>
                <a:gd name="T53" fmla="*/ 60 h 240"/>
                <a:gd name="T54" fmla="*/ 185 w 684"/>
                <a:gd name="T55" fmla="*/ 59 h 240"/>
                <a:gd name="T56" fmla="*/ 182 w 684"/>
                <a:gd name="T57" fmla="*/ 61 h 240"/>
                <a:gd name="T58" fmla="*/ 175 w 684"/>
                <a:gd name="T59" fmla="*/ 66 h 240"/>
                <a:gd name="T60" fmla="*/ 169 w 684"/>
                <a:gd name="T61" fmla="*/ 69 h 240"/>
                <a:gd name="T62" fmla="*/ 159 w 684"/>
                <a:gd name="T63" fmla="*/ 69 h 240"/>
                <a:gd name="T64" fmla="*/ 146 w 684"/>
                <a:gd name="T65" fmla="*/ 67 h 240"/>
                <a:gd name="T66" fmla="*/ 136 w 684"/>
                <a:gd name="T67" fmla="*/ 65 h 240"/>
                <a:gd name="T68" fmla="*/ 109 w 684"/>
                <a:gd name="T69" fmla="*/ 69 h 240"/>
                <a:gd name="T70" fmla="*/ 75 w 684"/>
                <a:gd name="T71" fmla="*/ 76 h 240"/>
                <a:gd name="T72" fmla="*/ 55 w 684"/>
                <a:gd name="T73" fmla="*/ 78 h 240"/>
                <a:gd name="T74" fmla="*/ 40 w 684"/>
                <a:gd name="T75" fmla="*/ 78 h 240"/>
                <a:gd name="T76" fmla="*/ 32 w 684"/>
                <a:gd name="T77" fmla="*/ 75 h 240"/>
                <a:gd name="T78" fmla="*/ 22 w 684"/>
                <a:gd name="T79" fmla="*/ 68 h 240"/>
                <a:gd name="T80" fmla="*/ 9 w 684"/>
                <a:gd name="T81" fmla="*/ 65 h 240"/>
                <a:gd name="T82" fmla="*/ 0 w 684"/>
                <a:gd name="T83" fmla="*/ 57 h 240"/>
                <a:gd name="T84" fmla="*/ 21 w 684"/>
                <a:gd name="T85" fmla="*/ 52 h 240"/>
                <a:gd name="T86" fmla="*/ 32 w 684"/>
                <a:gd name="T87" fmla="*/ 51 h 240"/>
                <a:gd name="T88" fmla="*/ 50 w 684"/>
                <a:gd name="T89" fmla="*/ 53 h 240"/>
                <a:gd name="T90" fmla="*/ 65 w 684"/>
                <a:gd name="T91" fmla="*/ 54 h 240"/>
                <a:gd name="T92" fmla="*/ 72 w 684"/>
                <a:gd name="T93" fmla="*/ 53 h 240"/>
                <a:gd name="T94" fmla="*/ 8 w 684"/>
                <a:gd name="T95" fmla="*/ 45 h 240"/>
                <a:gd name="T96" fmla="*/ 17 w 684"/>
                <a:gd name="T97" fmla="*/ 42 h 240"/>
                <a:gd name="T98" fmla="*/ 35 w 684"/>
                <a:gd name="T99" fmla="*/ 39 h 240"/>
                <a:gd name="T100" fmla="*/ 53 w 684"/>
                <a:gd name="T101" fmla="*/ 36 h 240"/>
                <a:gd name="T102" fmla="*/ 60 w 684"/>
                <a:gd name="T103" fmla="*/ 33 h 240"/>
                <a:gd name="T104" fmla="*/ 54 w 684"/>
                <a:gd name="T105" fmla="*/ 31 h 240"/>
                <a:gd name="T106" fmla="*/ 40 w 684"/>
                <a:gd name="T107" fmla="*/ 32 h 240"/>
                <a:gd name="T108" fmla="*/ 23 w 684"/>
                <a:gd name="T109" fmla="*/ 36 h 240"/>
                <a:gd name="T110" fmla="*/ 17 w 684"/>
                <a:gd name="T111" fmla="*/ 35 h 240"/>
                <a:gd name="T112" fmla="*/ 18 w 684"/>
                <a:gd name="T113" fmla="*/ 30 h 240"/>
                <a:gd name="T114" fmla="*/ 17 w 684"/>
                <a:gd name="T115" fmla="*/ 27 h 240"/>
                <a:gd name="T116" fmla="*/ 19 w 684"/>
                <a:gd name="T117" fmla="*/ 26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59 w 332"/>
                <a:gd name="T1" fmla="*/ 12 h 287"/>
                <a:gd name="T2" fmla="*/ 66 w 332"/>
                <a:gd name="T3" fmla="*/ 8 h 287"/>
                <a:gd name="T4" fmla="*/ 74 w 332"/>
                <a:gd name="T5" fmla="*/ 2 h 287"/>
                <a:gd name="T6" fmla="*/ 78 w 332"/>
                <a:gd name="T7" fmla="*/ 0 h 287"/>
                <a:gd name="T8" fmla="*/ 80 w 332"/>
                <a:gd name="T9" fmla="*/ 0 h 287"/>
                <a:gd name="T10" fmla="*/ 80 w 332"/>
                <a:gd name="T11" fmla="*/ 4 h 287"/>
                <a:gd name="T12" fmla="*/ 76 w 332"/>
                <a:gd name="T13" fmla="*/ 11 h 287"/>
                <a:gd name="T14" fmla="*/ 71 w 332"/>
                <a:gd name="T15" fmla="*/ 18 h 287"/>
                <a:gd name="T16" fmla="*/ 66 w 332"/>
                <a:gd name="T17" fmla="*/ 22 h 287"/>
                <a:gd name="T18" fmla="*/ 62 w 332"/>
                <a:gd name="T19" fmla="*/ 23 h 287"/>
                <a:gd name="T20" fmla="*/ 62 w 332"/>
                <a:gd name="T21" fmla="*/ 24 h 287"/>
                <a:gd name="T22" fmla="*/ 65 w 332"/>
                <a:gd name="T23" fmla="*/ 24 h 287"/>
                <a:gd name="T24" fmla="*/ 70 w 332"/>
                <a:gd name="T25" fmla="*/ 23 h 287"/>
                <a:gd name="T26" fmla="*/ 73 w 332"/>
                <a:gd name="T27" fmla="*/ 25 h 287"/>
                <a:gd name="T28" fmla="*/ 71 w 332"/>
                <a:gd name="T29" fmla="*/ 29 h 287"/>
                <a:gd name="T30" fmla="*/ 70 w 332"/>
                <a:gd name="T31" fmla="*/ 31 h 287"/>
                <a:gd name="T32" fmla="*/ 71 w 332"/>
                <a:gd name="T33" fmla="*/ 34 h 287"/>
                <a:gd name="T34" fmla="*/ 81 w 332"/>
                <a:gd name="T35" fmla="*/ 37 h 287"/>
                <a:gd name="T36" fmla="*/ 100 w 332"/>
                <a:gd name="T37" fmla="*/ 40 h 287"/>
                <a:gd name="T38" fmla="*/ 105 w 332"/>
                <a:gd name="T39" fmla="*/ 42 h 287"/>
                <a:gd name="T40" fmla="*/ 102 w 332"/>
                <a:gd name="T41" fmla="*/ 45 h 287"/>
                <a:gd name="T42" fmla="*/ 99 w 332"/>
                <a:gd name="T43" fmla="*/ 48 h 287"/>
                <a:gd name="T44" fmla="*/ 97 w 332"/>
                <a:gd name="T45" fmla="*/ 50 h 287"/>
                <a:gd name="T46" fmla="*/ 98 w 332"/>
                <a:gd name="T47" fmla="*/ 52 h 287"/>
                <a:gd name="T48" fmla="*/ 100 w 332"/>
                <a:gd name="T49" fmla="*/ 54 h 287"/>
                <a:gd name="T50" fmla="*/ 104 w 332"/>
                <a:gd name="T51" fmla="*/ 57 h 287"/>
                <a:gd name="T52" fmla="*/ 107 w 332"/>
                <a:gd name="T53" fmla="*/ 60 h 287"/>
                <a:gd name="T54" fmla="*/ 94 w 332"/>
                <a:gd name="T55" fmla="*/ 68 h 287"/>
                <a:gd name="T56" fmla="*/ 78 w 332"/>
                <a:gd name="T57" fmla="*/ 78 h 287"/>
                <a:gd name="T58" fmla="*/ 67 w 332"/>
                <a:gd name="T59" fmla="*/ 87 h 287"/>
                <a:gd name="T60" fmla="*/ 56 w 332"/>
                <a:gd name="T61" fmla="*/ 79 h 287"/>
                <a:gd name="T62" fmla="*/ 59 w 332"/>
                <a:gd name="T63" fmla="*/ 79 h 287"/>
                <a:gd name="T64" fmla="*/ 61 w 332"/>
                <a:gd name="T65" fmla="*/ 78 h 287"/>
                <a:gd name="T66" fmla="*/ 65 w 332"/>
                <a:gd name="T67" fmla="*/ 75 h 287"/>
                <a:gd name="T68" fmla="*/ 48 w 332"/>
                <a:gd name="T69" fmla="*/ 75 h 287"/>
                <a:gd name="T70" fmla="*/ 33 w 332"/>
                <a:gd name="T71" fmla="*/ 75 h 287"/>
                <a:gd name="T72" fmla="*/ 19 w 332"/>
                <a:gd name="T73" fmla="*/ 75 h 287"/>
                <a:gd name="T74" fmla="*/ 9 w 332"/>
                <a:gd name="T75" fmla="*/ 75 h 287"/>
                <a:gd name="T76" fmla="*/ 4 w 332"/>
                <a:gd name="T77" fmla="*/ 74 h 287"/>
                <a:gd name="T78" fmla="*/ 1 w 332"/>
                <a:gd name="T79" fmla="*/ 72 h 287"/>
                <a:gd name="T80" fmla="*/ 0 w 332"/>
                <a:gd name="T81" fmla="*/ 69 h 287"/>
                <a:gd name="T82" fmla="*/ 1 w 332"/>
                <a:gd name="T83" fmla="*/ 66 h 287"/>
                <a:gd name="T84" fmla="*/ 4 w 332"/>
                <a:gd name="T85" fmla="*/ 64 h 287"/>
                <a:gd name="T86" fmla="*/ 13 w 332"/>
                <a:gd name="T87" fmla="*/ 58 h 287"/>
                <a:gd name="T88" fmla="*/ 24 w 332"/>
                <a:gd name="T89" fmla="*/ 52 h 287"/>
                <a:gd name="T90" fmla="*/ 28 w 332"/>
                <a:gd name="T91" fmla="*/ 49 h 287"/>
                <a:gd name="T92" fmla="*/ 30 w 332"/>
                <a:gd name="T93" fmla="*/ 47 h 287"/>
                <a:gd name="T94" fmla="*/ 34 w 332"/>
                <a:gd name="T95" fmla="*/ 42 h 287"/>
                <a:gd name="T96" fmla="*/ 38 w 332"/>
                <a:gd name="T97" fmla="*/ 37 h 287"/>
                <a:gd name="T98" fmla="*/ 42 w 332"/>
                <a:gd name="T99" fmla="*/ 26 h 287"/>
                <a:gd name="T100" fmla="*/ 45 w 332"/>
                <a:gd name="T101" fmla="*/ 21 h 287"/>
                <a:gd name="T102" fmla="*/ 48 w 332"/>
                <a:gd name="T103" fmla="*/ 17 h 287"/>
                <a:gd name="T104" fmla="*/ 51 w 332"/>
                <a:gd name="T105" fmla="*/ 14 h 287"/>
                <a:gd name="T106" fmla="*/ 56 w 332"/>
                <a:gd name="T107" fmla="*/ 13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34 w 345"/>
                <a:gd name="T1" fmla="*/ 27 h 86"/>
                <a:gd name="T2" fmla="*/ 38 w 345"/>
                <a:gd name="T3" fmla="*/ 25 h 86"/>
                <a:gd name="T4" fmla="*/ 43 w 345"/>
                <a:gd name="T5" fmla="*/ 24 h 86"/>
                <a:gd name="T6" fmla="*/ 48 w 345"/>
                <a:gd name="T7" fmla="*/ 23 h 86"/>
                <a:gd name="T8" fmla="*/ 53 w 345"/>
                <a:gd name="T9" fmla="*/ 22 h 86"/>
                <a:gd name="T10" fmla="*/ 63 w 345"/>
                <a:gd name="T11" fmla="*/ 20 h 86"/>
                <a:gd name="T12" fmla="*/ 74 w 345"/>
                <a:gd name="T13" fmla="*/ 18 h 86"/>
                <a:gd name="T14" fmla="*/ 79 w 345"/>
                <a:gd name="T15" fmla="*/ 17 h 86"/>
                <a:gd name="T16" fmla="*/ 85 w 345"/>
                <a:gd name="T17" fmla="*/ 16 h 86"/>
                <a:gd name="T18" fmla="*/ 90 w 345"/>
                <a:gd name="T19" fmla="*/ 14 h 86"/>
                <a:gd name="T20" fmla="*/ 95 w 345"/>
                <a:gd name="T21" fmla="*/ 13 h 86"/>
                <a:gd name="T22" fmla="*/ 99 w 345"/>
                <a:gd name="T23" fmla="*/ 11 h 86"/>
                <a:gd name="T24" fmla="*/ 104 w 345"/>
                <a:gd name="T25" fmla="*/ 9 h 86"/>
                <a:gd name="T26" fmla="*/ 107 w 345"/>
                <a:gd name="T27" fmla="*/ 7 h 86"/>
                <a:gd name="T28" fmla="*/ 111 w 345"/>
                <a:gd name="T29" fmla="*/ 4 h 86"/>
                <a:gd name="T30" fmla="*/ 108 w 345"/>
                <a:gd name="T31" fmla="*/ 4 h 86"/>
                <a:gd name="T32" fmla="*/ 105 w 345"/>
                <a:gd name="T33" fmla="*/ 3 h 86"/>
                <a:gd name="T34" fmla="*/ 102 w 345"/>
                <a:gd name="T35" fmla="*/ 3 h 86"/>
                <a:gd name="T36" fmla="*/ 99 w 345"/>
                <a:gd name="T37" fmla="*/ 2 h 86"/>
                <a:gd name="T38" fmla="*/ 97 w 345"/>
                <a:gd name="T39" fmla="*/ 1 h 86"/>
                <a:gd name="T40" fmla="*/ 94 w 345"/>
                <a:gd name="T41" fmla="*/ 1 h 86"/>
                <a:gd name="T42" fmla="*/ 90 w 345"/>
                <a:gd name="T43" fmla="*/ 0 h 86"/>
                <a:gd name="T44" fmla="*/ 88 w 345"/>
                <a:gd name="T45" fmla="*/ 0 h 86"/>
                <a:gd name="T46" fmla="*/ 83 w 345"/>
                <a:gd name="T47" fmla="*/ 0 h 86"/>
                <a:gd name="T48" fmla="*/ 79 w 345"/>
                <a:gd name="T49" fmla="*/ 1 h 86"/>
                <a:gd name="T50" fmla="*/ 73 w 345"/>
                <a:gd name="T51" fmla="*/ 2 h 86"/>
                <a:gd name="T52" fmla="*/ 67 w 345"/>
                <a:gd name="T53" fmla="*/ 3 h 86"/>
                <a:gd name="T54" fmla="*/ 54 w 345"/>
                <a:gd name="T55" fmla="*/ 6 h 86"/>
                <a:gd name="T56" fmla="*/ 41 w 345"/>
                <a:gd name="T57" fmla="*/ 9 h 86"/>
                <a:gd name="T58" fmla="*/ 33 w 345"/>
                <a:gd name="T59" fmla="*/ 11 h 86"/>
                <a:gd name="T60" fmla="*/ 27 w 345"/>
                <a:gd name="T61" fmla="*/ 13 h 86"/>
                <a:gd name="T62" fmla="*/ 21 w 345"/>
                <a:gd name="T63" fmla="*/ 16 h 86"/>
                <a:gd name="T64" fmla="*/ 15 w 345"/>
                <a:gd name="T65" fmla="*/ 18 h 86"/>
                <a:gd name="T66" fmla="*/ 10 w 345"/>
                <a:gd name="T67" fmla="*/ 20 h 86"/>
                <a:gd name="T68" fmla="*/ 6 w 345"/>
                <a:gd name="T69" fmla="*/ 23 h 86"/>
                <a:gd name="T70" fmla="*/ 3 w 345"/>
                <a:gd name="T71" fmla="*/ 25 h 86"/>
                <a:gd name="T72" fmla="*/ 0 w 345"/>
                <a:gd name="T73" fmla="*/ 27 h 86"/>
                <a:gd name="T74" fmla="*/ 34 w 345"/>
                <a:gd name="T75" fmla="*/ 2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6 w 464"/>
                <a:gd name="T1" fmla="*/ 28 h 130"/>
                <a:gd name="T2" fmla="*/ 25 w 464"/>
                <a:gd name="T3" fmla="*/ 27 h 130"/>
                <a:gd name="T4" fmla="*/ 33 w 464"/>
                <a:gd name="T5" fmla="*/ 27 h 130"/>
                <a:gd name="T6" fmla="*/ 30 w 464"/>
                <a:gd name="T7" fmla="*/ 29 h 130"/>
                <a:gd name="T8" fmla="*/ 26 w 464"/>
                <a:gd name="T9" fmla="*/ 33 h 130"/>
                <a:gd name="T10" fmla="*/ 23 w 464"/>
                <a:gd name="T11" fmla="*/ 37 h 130"/>
                <a:gd name="T12" fmla="*/ 23 w 464"/>
                <a:gd name="T13" fmla="*/ 39 h 130"/>
                <a:gd name="T14" fmla="*/ 25 w 464"/>
                <a:gd name="T15" fmla="*/ 41 h 130"/>
                <a:gd name="T16" fmla="*/ 30 w 464"/>
                <a:gd name="T17" fmla="*/ 43 h 130"/>
                <a:gd name="T18" fmla="*/ 35 w 464"/>
                <a:gd name="T19" fmla="*/ 43 h 130"/>
                <a:gd name="T20" fmla="*/ 41 w 464"/>
                <a:gd name="T21" fmla="*/ 42 h 130"/>
                <a:gd name="T22" fmla="*/ 50 w 464"/>
                <a:gd name="T23" fmla="*/ 39 h 130"/>
                <a:gd name="T24" fmla="*/ 63 w 464"/>
                <a:gd name="T25" fmla="*/ 36 h 130"/>
                <a:gd name="T26" fmla="*/ 73 w 464"/>
                <a:gd name="T27" fmla="*/ 33 h 130"/>
                <a:gd name="T28" fmla="*/ 80 w 464"/>
                <a:gd name="T29" fmla="*/ 33 h 130"/>
                <a:gd name="T30" fmla="*/ 85 w 464"/>
                <a:gd name="T31" fmla="*/ 33 h 130"/>
                <a:gd name="T32" fmla="*/ 98 w 464"/>
                <a:gd name="T33" fmla="*/ 33 h 130"/>
                <a:gd name="T34" fmla="*/ 107 w 464"/>
                <a:gd name="T35" fmla="*/ 32 h 130"/>
                <a:gd name="T36" fmla="*/ 121 w 464"/>
                <a:gd name="T37" fmla="*/ 31 h 130"/>
                <a:gd name="T38" fmla="*/ 133 w 464"/>
                <a:gd name="T39" fmla="*/ 27 h 130"/>
                <a:gd name="T40" fmla="*/ 144 w 464"/>
                <a:gd name="T41" fmla="*/ 22 h 130"/>
                <a:gd name="T42" fmla="*/ 146 w 464"/>
                <a:gd name="T43" fmla="*/ 17 h 130"/>
                <a:gd name="T44" fmla="*/ 141 w 464"/>
                <a:gd name="T45" fmla="*/ 16 h 130"/>
                <a:gd name="T46" fmla="*/ 133 w 464"/>
                <a:gd name="T47" fmla="*/ 16 h 130"/>
                <a:gd name="T48" fmla="*/ 127 w 464"/>
                <a:gd name="T49" fmla="*/ 15 h 130"/>
                <a:gd name="T50" fmla="*/ 130 w 464"/>
                <a:gd name="T51" fmla="*/ 12 h 130"/>
                <a:gd name="T52" fmla="*/ 133 w 464"/>
                <a:gd name="T53" fmla="*/ 7 h 130"/>
                <a:gd name="T54" fmla="*/ 134 w 464"/>
                <a:gd name="T55" fmla="*/ 2 h 130"/>
                <a:gd name="T56" fmla="*/ 121 w 464"/>
                <a:gd name="T57" fmla="*/ 0 h 130"/>
                <a:gd name="T58" fmla="*/ 116 w 464"/>
                <a:gd name="T59" fmla="*/ 6 h 130"/>
                <a:gd name="T60" fmla="*/ 110 w 464"/>
                <a:gd name="T61" fmla="*/ 14 h 130"/>
                <a:gd name="T62" fmla="*/ 104 w 464"/>
                <a:gd name="T63" fmla="*/ 20 h 130"/>
                <a:gd name="T64" fmla="*/ 100 w 464"/>
                <a:gd name="T65" fmla="*/ 22 h 130"/>
                <a:gd name="T66" fmla="*/ 96 w 464"/>
                <a:gd name="T67" fmla="*/ 22 h 130"/>
                <a:gd name="T68" fmla="*/ 89 w 464"/>
                <a:gd name="T69" fmla="*/ 22 h 130"/>
                <a:gd name="T70" fmla="*/ 84 w 464"/>
                <a:gd name="T71" fmla="*/ 21 h 130"/>
                <a:gd name="T72" fmla="*/ 77 w 464"/>
                <a:gd name="T73" fmla="*/ 18 h 130"/>
                <a:gd name="T74" fmla="*/ 66 w 464"/>
                <a:gd name="T75" fmla="*/ 10 h 130"/>
                <a:gd name="T76" fmla="*/ 58 w 464"/>
                <a:gd name="T77" fmla="*/ 10 h 130"/>
                <a:gd name="T78" fmla="*/ 48 w 464"/>
                <a:gd name="T79" fmla="*/ 10 h 130"/>
                <a:gd name="T80" fmla="*/ 38 w 464"/>
                <a:gd name="T81" fmla="*/ 12 h 130"/>
                <a:gd name="T82" fmla="*/ 27 w 464"/>
                <a:gd name="T83" fmla="*/ 15 h 130"/>
                <a:gd name="T84" fmla="*/ 17 w 464"/>
                <a:gd name="T85" fmla="*/ 18 h 130"/>
                <a:gd name="T86" fmla="*/ 9 w 464"/>
                <a:gd name="T87" fmla="*/ 22 h 130"/>
                <a:gd name="T88" fmla="*/ 3 w 464"/>
                <a:gd name="T89" fmla="*/ 25 h 130"/>
                <a:gd name="T90" fmla="*/ 0 w 464"/>
                <a:gd name="T91" fmla="*/ 28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20 w 472"/>
                <a:gd name="T1" fmla="*/ 0 h 92"/>
                <a:gd name="T2" fmla="*/ 14 w 472"/>
                <a:gd name="T3" fmla="*/ 0 h 92"/>
                <a:gd name="T4" fmla="*/ 8 w 472"/>
                <a:gd name="T5" fmla="*/ 0 h 92"/>
                <a:gd name="T6" fmla="*/ 4 w 472"/>
                <a:gd name="T7" fmla="*/ 1 h 92"/>
                <a:gd name="T8" fmla="*/ 2 w 472"/>
                <a:gd name="T9" fmla="*/ 3 h 92"/>
                <a:gd name="T10" fmla="*/ 2 w 472"/>
                <a:gd name="T11" fmla="*/ 5 h 92"/>
                <a:gd name="T12" fmla="*/ 3 w 472"/>
                <a:gd name="T13" fmla="*/ 8 h 92"/>
                <a:gd name="T14" fmla="*/ 5 w 472"/>
                <a:gd name="T15" fmla="*/ 11 h 92"/>
                <a:gd name="T16" fmla="*/ 5 w 472"/>
                <a:gd name="T17" fmla="*/ 14 h 92"/>
                <a:gd name="T18" fmla="*/ 1 w 472"/>
                <a:gd name="T19" fmla="*/ 17 h 92"/>
                <a:gd name="T20" fmla="*/ 0 w 472"/>
                <a:gd name="T21" fmla="*/ 19 h 92"/>
                <a:gd name="T22" fmla="*/ 1 w 472"/>
                <a:gd name="T23" fmla="*/ 22 h 92"/>
                <a:gd name="T24" fmla="*/ 5 w 472"/>
                <a:gd name="T25" fmla="*/ 23 h 92"/>
                <a:gd name="T26" fmla="*/ 16 w 472"/>
                <a:gd name="T27" fmla="*/ 26 h 92"/>
                <a:gd name="T28" fmla="*/ 35 w 472"/>
                <a:gd name="T29" fmla="*/ 29 h 92"/>
                <a:gd name="T30" fmla="*/ 54 w 472"/>
                <a:gd name="T31" fmla="*/ 31 h 92"/>
                <a:gd name="T32" fmla="*/ 118 w 472"/>
                <a:gd name="T33" fmla="*/ 31 h 92"/>
                <a:gd name="T34" fmla="*/ 121 w 472"/>
                <a:gd name="T35" fmla="*/ 27 h 92"/>
                <a:gd name="T36" fmla="*/ 125 w 472"/>
                <a:gd name="T37" fmla="*/ 25 h 92"/>
                <a:gd name="T38" fmla="*/ 129 w 472"/>
                <a:gd name="T39" fmla="*/ 25 h 92"/>
                <a:gd name="T40" fmla="*/ 133 w 472"/>
                <a:gd name="T41" fmla="*/ 25 h 92"/>
                <a:gd name="T42" fmla="*/ 143 w 472"/>
                <a:gd name="T43" fmla="*/ 26 h 92"/>
                <a:gd name="T44" fmla="*/ 148 w 472"/>
                <a:gd name="T45" fmla="*/ 26 h 92"/>
                <a:gd name="T46" fmla="*/ 153 w 472"/>
                <a:gd name="T47" fmla="*/ 25 h 92"/>
                <a:gd name="T48" fmla="*/ 151 w 472"/>
                <a:gd name="T49" fmla="*/ 11 h 92"/>
                <a:gd name="T50" fmla="*/ 147 w 472"/>
                <a:gd name="T51" fmla="*/ 9 h 92"/>
                <a:gd name="T52" fmla="*/ 144 w 472"/>
                <a:gd name="T53" fmla="*/ 6 h 92"/>
                <a:gd name="T54" fmla="*/ 140 w 472"/>
                <a:gd name="T55" fmla="*/ 4 h 92"/>
                <a:gd name="T56" fmla="*/ 135 w 472"/>
                <a:gd name="T57" fmla="*/ 4 h 92"/>
                <a:gd name="T58" fmla="*/ 128 w 472"/>
                <a:gd name="T59" fmla="*/ 5 h 92"/>
                <a:gd name="T60" fmla="*/ 119 w 472"/>
                <a:gd name="T61" fmla="*/ 7 h 92"/>
                <a:gd name="T62" fmla="*/ 106 w 472"/>
                <a:gd name="T63" fmla="*/ 11 h 92"/>
                <a:gd name="T64" fmla="*/ 97 w 472"/>
                <a:gd name="T65" fmla="*/ 13 h 92"/>
                <a:gd name="T66" fmla="*/ 89 w 472"/>
                <a:gd name="T67" fmla="*/ 14 h 92"/>
                <a:gd name="T68" fmla="*/ 77 w 472"/>
                <a:gd name="T69" fmla="*/ 14 h 92"/>
                <a:gd name="T70" fmla="*/ 62 w 472"/>
                <a:gd name="T71" fmla="*/ 14 h 92"/>
                <a:gd name="T72" fmla="*/ 51 w 472"/>
                <a:gd name="T73" fmla="*/ 14 h 92"/>
                <a:gd name="T74" fmla="*/ 39 w 472"/>
                <a:gd name="T75" fmla="*/ 14 h 92"/>
                <a:gd name="T76" fmla="*/ 29 w 472"/>
                <a:gd name="T77" fmla="*/ 14 h 92"/>
                <a:gd name="T78" fmla="*/ 25 w 472"/>
                <a:gd name="T79" fmla="*/ 12 h 92"/>
                <a:gd name="T80" fmla="*/ 23 w 472"/>
                <a:gd name="T81" fmla="*/ 9 h 92"/>
                <a:gd name="T82" fmla="*/ 22 w 472"/>
                <a:gd name="T83" fmla="*/ 6 h 92"/>
                <a:gd name="T84" fmla="*/ 22 w 472"/>
                <a:gd name="T85" fmla="*/ 3 h 92"/>
                <a:gd name="T86" fmla="*/ 24 w 472"/>
                <a:gd name="T87" fmla="*/ 1 h 92"/>
                <a:gd name="T88" fmla="*/ 24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47 w 326"/>
                <a:gd name="T1" fmla="*/ 36 h 135"/>
                <a:gd name="T2" fmla="*/ 66 w 326"/>
                <a:gd name="T3" fmla="*/ 32 h 135"/>
                <a:gd name="T4" fmla="*/ 85 w 326"/>
                <a:gd name="T5" fmla="*/ 28 h 135"/>
                <a:gd name="T6" fmla="*/ 98 w 326"/>
                <a:gd name="T7" fmla="*/ 25 h 135"/>
                <a:gd name="T8" fmla="*/ 103 w 326"/>
                <a:gd name="T9" fmla="*/ 22 h 135"/>
                <a:gd name="T10" fmla="*/ 105 w 326"/>
                <a:gd name="T11" fmla="*/ 19 h 135"/>
                <a:gd name="T12" fmla="*/ 101 w 326"/>
                <a:gd name="T13" fmla="*/ 16 h 135"/>
                <a:gd name="T14" fmla="*/ 98 w 326"/>
                <a:gd name="T15" fmla="*/ 14 h 135"/>
                <a:gd name="T16" fmla="*/ 93 w 326"/>
                <a:gd name="T17" fmla="*/ 12 h 135"/>
                <a:gd name="T18" fmla="*/ 86 w 326"/>
                <a:gd name="T19" fmla="*/ 11 h 135"/>
                <a:gd name="T20" fmla="*/ 75 w 326"/>
                <a:gd name="T21" fmla="*/ 10 h 135"/>
                <a:gd name="T22" fmla="*/ 68 w 326"/>
                <a:gd name="T23" fmla="*/ 10 h 135"/>
                <a:gd name="T24" fmla="*/ 66 w 326"/>
                <a:gd name="T25" fmla="*/ 8 h 135"/>
                <a:gd name="T26" fmla="*/ 64 w 326"/>
                <a:gd name="T27" fmla="*/ 6 h 135"/>
                <a:gd name="T28" fmla="*/ 62 w 326"/>
                <a:gd name="T29" fmla="*/ 3 h 135"/>
                <a:gd name="T30" fmla="*/ 59 w 326"/>
                <a:gd name="T31" fmla="*/ 2 h 135"/>
                <a:gd name="T32" fmla="*/ 53 w 326"/>
                <a:gd name="T33" fmla="*/ 0 h 135"/>
                <a:gd name="T34" fmla="*/ 44 w 326"/>
                <a:gd name="T35" fmla="*/ 0 h 135"/>
                <a:gd name="T36" fmla="*/ 28 w 326"/>
                <a:gd name="T37" fmla="*/ 3 h 135"/>
                <a:gd name="T38" fmla="*/ 16 w 326"/>
                <a:gd name="T39" fmla="*/ 6 h 135"/>
                <a:gd name="T40" fmla="*/ 9 w 326"/>
                <a:gd name="T41" fmla="*/ 9 h 135"/>
                <a:gd name="T42" fmla="*/ 4 w 326"/>
                <a:gd name="T43" fmla="*/ 12 h 135"/>
                <a:gd name="T44" fmla="*/ 1 w 326"/>
                <a:gd name="T45" fmla="*/ 15 h 135"/>
                <a:gd name="T46" fmla="*/ 0 w 326"/>
                <a:gd name="T47" fmla="*/ 17 h 135"/>
                <a:gd name="T48" fmla="*/ 11 w 326"/>
                <a:gd name="T49" fmla="*/ 25 h 135"/>
                <a:gd name="T50" fmla="*/ 18 w 326"/>
                <a:gd name="T51" fmla="*/ 27 h 135"/>
                <a:gd name="T52" fmla="*/ 13 w 326"/>
                <a:gd name="T53" fmla="*/ 30 h 135"/>
                <a:gd name="T54" fmla="*/ 12 w 326"/>
                <a:gd name="T55" fmla="*/ 33 h 135"/>
                <a:gd name="T56" fmla="*/ 14 w 326"/>
                <a:gd name="T57" fmla="*/ 38 h 135"/>
                <a:gd name="T58" fmla="*/ 16 w 326"/>
                <a:gd name="T59" fmla="*/ 43 h 135"/>
                <a:gd name="T60" fmla="*/ 18 w 326"/>
                <a:gd name="T61" fmla="*/ 45 h 135"/>
                <a:gd name="T62" fmla="*/ 22 w 326"/>
                <a:gd name="T63" fmla="*/ 45 h 135"/>
                <a:gd name="T64" fmla="*/ 28 w 326"/>
                <a:gd name="T65" fmla="*/ 44 h 135"/>
                <a:gd name="T66" fmla="*/ 33 w 326"/>
                <a:gd name="T67" fmla="*/ 42 h 135"/>
                <a:gd name="T68" fmla="*/ 38 w 326"/>
                <a:gd name="T69" fmla="*/ 41 h 135"/>
                <a:gd name="T70" fmla="*/ 39 w 326"/>
                <a:gd name="T71" fmla="*/ 3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5 w 159"/>
                <a:gd name="T1" fmla="*/ 17 h 56"/>
                <a:gd name="T2" fmla="*/ 13 w 159"/>
                <a:gd name="T3" fmla="*/ 17 h 56"/>
                <a:gd name="T4" fmla="*/ 11 w 159"/>
                <a:gd name="T5" fmla="*/ 16 h 56"/>
                <a:gd name="T6" fmla="*/ 8 w 159"/>
                <a:gd name="T7" fmla="*/ 14 h 56"/>
                <a:gd name="T8" fmla="*/ 6 w 159"/>
                <a:gd name="T9" fmla="*/ 12 h 56"/>
                <a:gd name="T10" fmla="*/ 3 w 159"/>
                <a:gd name="T11" fmla="*/ 10 h 56"/>
                <a:gd name="T12" fmla="*/ 2 w 159"/>
                <a:gd name="T13" fmla="*/ 8 h 56"/>
                <a:gd name="T14" fmla="*/ 1 w 159"/>
                <a:gd name="T15" fmla="*/ 7 h 56"/>
                <a:gd name="T16" fmla="*/ 0 w 159"/>
                <a:gd name="T17" fmla="*/ 5 h 56"/>
                <a:gd name="T18" fmla="*/ 0 w 159"/>
                <a:gd name="T19" fmla="*/ 4 h 56"/>
                <a:gd name="T20" fmla="*/ 0 w 159"/>
                <a:gd name="T21" fmla="*/ 3 h 56"/>
                <a:gd name="T22" fmla="*/ 7 w 159"/>
                <a:gd name="T23" fmla="*/ 3 h 56"/>
                <a:gd name="T24" fmla="*/ 13 w 159"/>
                <a:gd name="T25" fmla="*/ 3 h 56"/>
                <a:gd name="T26" fmla="*/ 17 w 159"/>
                <a:gd name="T27" fmla="*/ 3 h 56"/>
                <a:gd name="T28" fmla="*/ 19 w 159"/>
                <a:gd name="T29" fmla="*/ 3 h 56"/>
                <a:gd name="T30" fmla="*/ 27 w 159"/>
                <a:gd name="T31" fmla="*/ 2 h 56"/>
                <a:gd name="T32" fmla="*/ 38 w 159"/>
                <a:gd name="T33" fmla="*/ 0 h 56"/>
                <a:gd name="T34" fmla="*/ 40 w 159"/>
                <a:gd name="T35" fmla="*/ 0 h 56"/>
                <a:gd name="T36" fmla="*/ 42 w 159"/>
                <a:gd name="T37" fmla="*/ 0 h 56"/>
                <a:gd name="T38" fmla="*/ 45 w 159"/>
                <a:gd name="T39" fmla="*/ 0 h 56"/>
                <a:gd name="T40" fmla="*/ 47 w 159"/>
                <a:gd name="T41" fmla="*/ 1 h 56"/>
                <a:gd name="T42" fmla="*/ 48 w 159"/>
                <a:gd name="T43" fmla="*/ 2 h 56"/>
                <a:gd name="T44" fmla="*/ 50 w 159"/>
                <a:gd name="T45" fmla="*/ 3 h 56"/>
                <a:gd name="T46" fmla="*/ 51 w 159"/>
                <a:gd name="T47" fmla="*/ 5 h 56"/>
                <a:gd name="T48" fmla="*/ 51 w 159"/>
                <a:gd name="T49" fmla="*/ 7 h 56"/>
                <a:gd name="T50" fmla="*/ 51 w 159"/>
                <a:gd name="T51" fmla="*/ 10 h 56"/>
                <a:gd name="T52" fmla="*/ 50 w 159"/>
                <a:gd name="T53" fmla="*/ 12 h 56"/>
                <a:gd name="T54" fmla="*/ 48 w 159"/>
                <a:gd name="T55" fmla="*/ 14 h 56"/>
                <a:gd name="T56" fmla="*/ 47 w 159"/>
                <a:gd name="T57" fmla="*/ 15 h 56"/>
                <a:gd name="T58" fmla="*/ 45 w 159"/>
                <a:gd name="T59" fmla="*/ 17 h 56"/>
                <a:gd name="T60" fmla="*/ 42 w 159"/>
                <a:gd name="T61" fmla="*/ 17 h 56"/>
                <a:gd name="T62" fmla="*/ 40 w 159"/>
                <a:gd name="T63" fmla="*/ 18 h 56"/>
                <a:gd name="T64" fmla="*/ 37 w 159"/>
                <a:gd name="T65" fmla="*/ 18 h 56"/>
                <a:gd name="T66" fmla="*/ 25 w 159"/>
                <a:gd name="T67" fmla="*/ 18 h 56"/>
                <a:gd name="T68" fmla="*/ 15 w 159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946 w 3734"/>
                <a:gd name="T1" fmla="*/ 447 h 1644"/>
                <a:gd name="T2" fmla="*/ 825 w 3734"/>
                <a:gd name="T3" fmla="*/ 499 h 1644"/>
                <a:gd name="T4" fmla="*/ 746 w 3734"/>
                <a:gd name="T5" fmla="*/ 522 h 1644"/>
                <a:gd name="T6" fmla="*/ 740 w 3734"/>
                <a:gd name="T7" fmla="*/ 536 h 1644"/>
                <a:gd name="T8" fmla="*/ 703 w 3734"/>
                <a:gd name="T9" fmla="*/ 527 h 1644"/>
                <a:gd name="T10" fmla="*/ 735 w 3734"/>
                <a:gd name="T11" fmla="*/ 496 h 1644"/>
                <a:gd name="T12" fmla="*/ 699 w 3734"/>
                <a:gd name="T13" fmla="*/ 464 h 1644"/>
                <a:gd name="T14" fmla="*/ 676 w 3734"/>
                <a:gd name="T15" fmla="*/ 425 h 1644"/>
                <a:gd name="T16" fmla="*/ 628 w 3734"/>
                <a:gd name="T17" fmla="*/ 432 h 1644"/>
                <a:gd name="T18" fmla="*/ 572 w 3734"/>
                <a:gd name="T19" fmla="*/ 420 h 1644"/>
                <a:gd name="T20" fmla="*/ 84 w 3734"/>
                <a:gd name="T21" fmla="*/ 405 h 1644"/>
                <a:gd name="T22" fmla="*/ 41 w 3734"/>
                <a:gd name="T23" fmla="*/ 369 h 1644"/>
                <a:gd name="T24" fmla="*/ 49 w 3734"/>
                <a:gd name="T25" fmla="*/ 341 h 1644"/>
                <a:gd name="T26" fmla="*/ 47 w 3734"/>
                <a:gd name="T27" fmla="*/ 304 h 1644"/>
                <a:gd name="T28" fmla="*/ 84 w 3734"/>
                <a:gd name="T29" fmla="*/ 282 h 1644"/>
                <a:gd name="T30" fmla="*/ 81 w 3734"/>
                <a:gd name="T31" fmla="*/ 245 h 1644"/>
                <a:gd name="T32" fmla="*/ 41 w 3734"/>
                <a:gd name="T33" fmla="*/ 218 h 1644"/>
                <a:gd name="T34" fmla="*/ 194 w 3734"/>
                <a:gd name="T35" fmla="*/ 37 h 1644"/>
                <a:gd name="T36" fmla="*/ 370 w 3734"/>
                <a:gd name="T37" fmla="*/ 34 h 1644"/>
                <a:gd name="T38" fmla="*/ 418 w 3734"/>
                <a:gd name="T39" fmla="*/ 38 h 1644"/>
                <a:gd name="T40" fmla="*/ 530 w 3734"/>
                <a:gd name="T41" fmla="*/ 54 h 1644"/>
                <a:gd name="T42" fmla="*/ 572 w 3734"/>
                <a:gd name="T43" fmla="*/ 68 h 1644"/>
                <a:gd name="T44" fmla="*/ 670 w 3734"/>
                <a:gd name="T45" fmla="*/ 63 h 1644"/>
                <a:gd name="T46" fmla="*/ 738 w 3734"/>
                <a:gd name="T47" fmla="*/ 71 h 1644"/>
                <a:gd name="T48" fmla="*/ 763 w 3734"/>
                <a:gd name="T49" fmla="*/ 71 h 1644"/>
                <a:gd name="T50" fmla="*/ 813 w 3734"/>
                <a:gd name="T51" fmla="*/ 40 h 1644"/>
                <a:gd name="T52" fmla="*/ 835 w 3734"/>
                <a:gd name="T53" fmla="*/ 1 h 1644"/>
                <a:gd name="T54" fmla="*/ 853 w 3734"/>
                <a:gd name="T55" fmla="*/ 34 h 1644"/>
                <a:gd name="T56" fmla="*/ 860 w 3734"/>
                <a:gd name="T57" fmla="*/ 54 h 1644"/>
                <a:gd name="T58" fmla="*/ 876 w 3734"/>
                <a:gd name="T59" fmla="*/ 64 h 1644"/>
                <a:gd name="T60" fmla="*/ 933 w 3734"/>
                <a:gd name="T61" fmla="*/ 40 h 1644"/>
                <a:gd name="T62" fmla="*/ 980 w 3734"/>
                <a:gd name="T63" fmla="*/ 44 h 1644"/>
                <a:gd name="T64" fmla="*/ 930 w 3734"/>
                <a:gd name="T65" fmla="*/ 89 h 1644"/>
                <a:gd name="T66" fmla="*/ 900 w 3734"/>
                <a:gd name="T67" fmla="*/ 95 h 1644"/>
                <a:gd name="T68" fmla="*/ 829 w 3734"/>
                <a:gd name="T69" fmla="*/ 100 h 1644"/>
                <a:gd name="T70" fmla="*/ 807 w 3734"/>
                <a:gd name="T71" fmla="*/ 132 h 1644"/>
                <a:gd name="T72" fmla="*/ 753 w 3734"/>
                <a:gd name="T73" fmla="*/ 154 h 1644"/>
                <a:gd name="T74" fmla="*/ 673 w 3734"/>
                <a:gd name="T75" fmla="*/ 205 h 1644"/>
                <a:gd name="T76" fmla="*/ 680 w 3734"/>
                <a:gd name="T77" fmla="*/ 260 h 1644"/>
                <a:gd name="T78" fmla="*/ 762 w 3734"/>
                <a:gd name="T79" fmla="*/ 297 h 1644"/>
                <a:gd name="T80" fmla="*/ 788 w 3734"/>
                <a:gd name="T81" fmla="*/ 347 h 1644"/>
                <a:gd name="T82" fmla="*/ 844 w 3734"/>
                <a:gd name="T83" fmla="*/ 324 h 1644"/>
                <a:gd name="T84" fmla="*/ 919 w 3734"/>
                <a:gd name="T85" fmla="*/ 257 h 1644"/>
                <a:gd name="T86" fmla="*/ 935 w 3734"/>
                <a:gd name="T87" fmla="*/ 196 h 1644"/>
                <a:gd name="T88" fmla="*/ 1018 w 3734"/>
                <a:gd name="T89" fmla="*/ 164 h 1644"/>
                <a:gd name="T90" fmla="*/ 1057 w 3734"/>
                <a:gd name="T91" fmla="*/ 194 h 1644"/>
                <a:gd name="T92" fmla="*/ 1041 w 3734"/>
                <a:gd name="T93" fmla="*/ 241 h 1644"/>
                <a:gd name="T94" fmla="*/ 1127 w 3734"/>
                <a:gd name="T95" fmla="*/ 201 h 1644"/>
                <a:gd name="T96" fmla="*/ 1144 w 3734"/>
                <a:gd name="T97" fmla="*/ 254 h 1644"/>
                <a:gd name="T98" fmla="*/ 1182 w 3734"/>
                <a:gd name="T99" fmla="*/ 303 h 1644"/>
                <a:gd name="T100" fmla="*/ 1167 w 3734"/>
                <a:gd name="T101" fmla="*/ 315 h 1644"/>
                <a:gd name="T102" fmla="*/ 1192 w 3734"/>
                <a:gd name="T103" fmla="*/ 337 h 1644"/>
                <a:gd name="T104" fmla="*/ 1148 w 3734"/>
                <a:gd name="T105" fmla="*/ 363 h 1644"/>
                <a:gd name="T106" fmla="*/ 1017 w 3734"/>
                <a:gd name="T107" fmla="*/ 383 h 1644"/>
                <a:gd name="T108" fmla="*/ 921 w 3734"/>
                <a:gd name="T109" fmla="*/ 438 h 1644"/>
                <a:gd name="T110" fmla="*/ 937 w 3734"/>
                <a:gd name="T111" fmla="*/ 438 h 1644"/>
                <a:gd name="T112" fmla="*/ 1038 w 3734"/>
                <a:gd name="T113" fmla="*/ 412 h 1644"/>
                <a:gd name="T114" fmla="*/ 989 w 3734"/>
                <a:gd name="T115" fmla="*/ 426 h 1644"/>
                <a:gd name="T116" fmla="*/ 1013 w 3734"/>
                <a:gd name="T117" fmla="*/ 456 h 1644"/>
                <a:gd name="T118" fmla="*/ 1048 w 3734"/>
                <a:gd name="T119" fmla="*/ 483 h 1644"/>
                <a:gd name="T120" fmla="*/ 974 w 3734"/>
                <a:gd name="T121" fmla="*/ 513 h 1644"/>
                <a:gd name="T122" fmla="*/ 1029 w 3734"/>
                <a:gd name="T123" fmla="*/ 481 h 1644"/>
                <a:gd name="T124" fmla="*/ 973 w 3734"/>
                <a:gd name="T125" fmla="*/ 48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6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376738" y="4535488"/>
            <a:ext cx="127000" cy="158750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37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483100" y="4686300"/>
            <a:ext cx="6350" cy="57150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38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3973513" y="3922713"/>
            <a:ext cx="249237" cy="500062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39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3649663" y="3305175"/>
            <a:ext cx="15875" cy="57150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40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1949450" y="5366385"/>
            <a:ext cx="384175" cy="1031875"/>
            <a:chOff x="1589" y="3126"/>
            <a:chExt cx="290" cy="657"/>
          </a:xfrm>
          <a:solidFill>
            <a:schemeClr val="bg1">
              <a:lumMod val="85000"/>
            </a:schemeClr>
          </a:solidFill>
        </p:grpSpPr>
        <p:sp>
          <p:nvSpPr>
            <p:cNvPr id="441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5 w 46"/>
                <a:gd name="T1" fmla="*/ 4 h 51"/>
                <a:gd name="T2" fmla="*/ 6 w 46"/>
                <a:gd name="T3" fmla="*/ 0 h 51"/>
                <a:gd name="T4" fmla="*/ 4 w 46"/>
                <a:gd name="T5" fmla="*/ 2 h 51"/>
                <a:gd name="T6" fmla="*/ 2 w 46"/>
                <a:gd name="T7" fmla="*/ 3 h 51"/>
                <a:gd name="T8" fmla="*/ 1 w 46"/>
                <a:gd name="T9" fmla="*/ 4 h 51"/>
                <a:gd name="T10" fmla="*/ 1 w 46"/>
                <a:gd name="T11" fmla="*/ 5 h 51"/>
                <a:gd name="T12" fmla="*/ 0 w 46"/>
                <a:gd name="T13" fmla="*/ 5 h 51"/>
                <a:gd name="T14" fmla="*/ 0 w 46"/>
                <a:gd name="T15" fmla="*/ 6 h 51"/>
                <a:gd name="T16" fmla="*/ 0 w 46"/>
                <a:gd name="T17" fmla="*/ 8 h 51"/>
                <a:gd name="T18" fmla="*/ 1 w 46"/>
                <a:gd name="T19" fmla="*/ 10 h 51"/>
                <a:gd name="T20" fmla="*/ 1 w 46"/>
                <a:gd name="T21" fmla="*/ 12 h 51"/>
                <a:gd name="T22" fmla="*/ 2 w 46"/>
                <a:gd name="T23" fmla="*/ 14 h 51"/>
                <a:gd name="T24" fmla="*/ 3 w 46"/>
                <a:gd name="T25" fmla="*/ 15 h 51"/>
                <a:gd name="T26" fmla="*/ 4 w 46"/>
                <a:gd name="T27" fmla="*/ 16 h 51"/>
                <a:gd name="T28" fmla="*/ 5 w 46"/>
                <a:gd name="T29" fmla="*/ 17 h 51"/>
                <a:gd name="T30" fmla="*/ 5 w 46"/>
                <a:gd name="T31" fmla="*/ 17 h 51"/>
                <a:gd name="T32" fmla="*/ 6 w 46"/>
                <a:gd name="T33" fmla="*/ 17 h 51"/>
                <a:gd name="T34" fmla="*/ 6 w 46"/>
                <a:gd name="T35" fmla="*/ 17 h 51"/>
                <a:gd name="T36" fmla="*/ 11 w 46"/>
                <a:gd name="T37" fmla="*/ 17 h 51"/>
                <a:gd name="T38" fmla="*/ 15 w 46"/>
                <a:gd name="T39" fmla="*/ 17 h 51"/>
                <a:gd name="T40" fmla="*/ 15 w 46"/>
                <a:gd name="T41" fmla="*/ 12 h 51"/>
                <a:gd name="T42" fmla="*/ 15 w 46"/>
                <a:gd name="T43" fmla="*/ 9 h 51"/>
                <a:gd name="T44" fmla="*/ 15 w 46"/>
                <a:gd name="T45" fmla="*/ 6 h 51"/>
                <a:gd name="T46" fmla="*/ 15 w 46"/>
                <a:gd name="T47" fmla="*/ 4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5 h 158"/>
                <a:gd name="T4" fmla="*/ 1 w 192"/>
                <a:gd name="T5" fmla="*/ 9 h 158"/>
                <a:gd name="T6" fmla="*/ 1 w 192"/>
                <a:gd name="T7" fmla="*/ 13 h 158"/>
                <a:gd name="T8" fmla="*/ 2 w 192"/>
                <a:gd name="T9" fmla="*/ 17 h 158"/>
                <a:gd name="T10" fmla="*/ 4 w 192"/>
                <a:gd name="T11" fmla="*/ 20 h 158"/>
                <a:gd name="T12" fmla="*/ 5 w 192"/>
                <a:gd name="T13" fmla="*/ 24 h 158"/>
                <a:gd name="T14" fmla="*/ 7 w 192"/>
                <a:gd name="T15" fmla="*/ 27 h 158"/>
                <a:gd name="T16" fmla="*/ 8 w 192"/>
                <a:gd name="T17" fmla="*/ 30 h 158"/>
                <a:gd name="T18" fmla="*/ 15 w 192"/>
                <a:gd name="T19" fmla="*/ 41 h 158"/>
                <a:gd name="T20" fmla="*/ 22 w 192"/>
                <a:gd name="T21" fmla="*/ 50 h 158"/>
                <a:gd name="T22" fmla="*/ 24 w 192"/>
                <a:gd name="T23" fmla="*/ 51 h 158"/>
                <a:gd name="T24" fmla="*/ 26 w 192"/>
                <a:gd name="T25" fmla="*/ 51 h 158"/>
                <a:gd name="T26" fmla="*/ 28 w 192"/>
                <a:gd name="T27" fmla="*/ 52 h 158"/>
                <a:gd name="T28" fmla="*/ 30 w 192"/>
                <a:gd name="T29" fmla="*/ 52 h 158"/>
                <a:gd name="T30" fmla="*/ 34 w 192"/>
                <a:gd name="T31" fmla="*/ 53 h 158"/>
                <a:gd name="T32" fmla="*/ 39 w 192"/>
                <a:gd name="T33" fmla="*/ 53 h 158"/>
                <a:gd name="T34" fmla="*/ 50 w 192"/>
                <a:gd name="T35" fmla="*/ 52 h 158"/>
                <a:gd name="T36" fmla="*/ 63 w 192"/>
                <a:gd name="T37" fmla="*/ 52 h 158"/>
                <a:gd name="T38" fmla="*/ 60 w 192"/>
                <a:gd name="T39" fmla="*/ 51 h 158"/>
                <a:gd name="T40" fmla="*/ 58 w 192"/>
                <a:gd name="T41" fmla="*/ 51 h 158"/>
                <a:gd name="T42" fmla="*/ 55 w 192"/>
                <a:gd name="T43" fmla="*/ 51 h 158"/>
                <a:gd name="T44" fmla="*/ 53 w 192"/>
                <a:gd name="T45" fmla="*/ 50 h 158"/>
                <a:gd name="T46" fmla="*/ 48 w 192"/>
                <a:gd name="T47" fmla="*/ 48 h 158"/>
                <a:gd name="T48" fmla="*/ 42 w 192"/>
                <a:gd name="T49" fmla="*/ 46 h 158"/>
                <a:gd name="T50" fmla="*/ 38 w 192"/>
                <a:gd name="T51" fmla="*/ 44 h 158"/>
                <a:gd name="T52" fmla="*/ 33 w 192"/>
                <a:gd name="T53" fmla="*/ 40 h 158"/>
                <a:gd name="T54" fmla="*/ 29 w 192"/>
                <a:gd name="T55" fmla="*/ 37 h 158"/>
                <a:gd name="T56" fmla="*/ 25 w 192"/>
                <a:gd name="T57" fmla="*/ 33 h 158"/>
                <a:gd name="T58" fmla="*/ 21 w 192"/>
                <a:gd name="T59" fmla="*/ 29 h 158"/>
                <a:gd name="T60" fmla="*/ 17 w 192"/>
                <a:gd name="T61" fmla="*/ 25 h 158"/>
                <a:gd name="T62" fmla="*/ 14 w 192"/>
                <a:gd name="T63" fmla="*/ 21 h 158"/>
                <a:gd name="T64" fmla="*/ 11 w 192"/>
                <a:gd name="T65" fmla="*/ 17 h 158"/>
                <a:gd name="T66" fmla="*/ 9 w 192"/>
                <a:gd name="T67" fmla="*/ 13 h 158"/>
                <a:gd name="T68" fmla="*/ 7 w 192"/>
                <a:gd name="T69" fmla="*/ 9 h 158"/>
                <a:gd name="T70" fmla="*/ 5 w 192"/>
                <a:gd name="T71" fmla="*/ 5 h 158"/>
                <a:gd name="T72" fmla="*/ 4 w 192"/>
                <a:gd name="T73" fmla="*/ 2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253 w 884"/>
                <a:gd name="T1" fmla="*/ 138 h 1818"/>
                <a:gd name="T2" fmla="*/ 286 w 884"/>
                <a:gd name="T3" fmla="*/ 114 h 1818"/>
                <a:gd name="T4" fmla="*/ 290 w 884"/>
                <a:gd name="T5" fmla="*/ 77 h 1818"/>
                <a:gd name="T6" fmla="*/ 276 w 884"/>
                <a:gd name="T7" fmla="*/ 64 h 1818"/>
                <a:gd name="T8" fmla="*/ 276 w 884"/>
                <a:gd name="T9" fmla="*/ 87 h 1818"/>
                <a:gd name="T10" fmla="*/ 254 w 884"/>
                <a:gd name="T11" fmla="*/ 109 h 1818"/>
                <a:gd name="T12" fmla="*/ 219 w 884"/>
                <a:gd name="T13" fmla="*/ 110 h 1818"/>
                <a:gd name="T14" fmla="*/ 205 w 884"/>
                <a:gd name="T15" fmla="*/ 97 h 1818"/>
                <a:gd name="T16" fmla="*/ 216 w 884"/>
                <a:gd name="T17" fmla="*/ 72 h 1818"/>
                <a:gd name="T18" fmla="*/ 178 w 884"/>
                <a:gd name="T19" fmla="*/ 49 h 1818"/>
                <a:gd name="T20" fmla="*/ 139 w 884"/>
                <a:gd name="T21" fmla="*/ 29 h 1818"/>
                <a:gd name="T22" fmla="*/ 122 w 884"/>
                <a:gd name="T23" fmla="*/ 3 h 1818"/>
                <a:gd name="T24" fmla="*/ 94 w 884"/>
                <a:gd name="T25" fmla="*/ 7 h 1818"/>
                <a:gd name="T26" fmla="*/ 77 w 884"/>
                <a:gd name="T27" fmla="*/ 8 h 1818"/>
                <a:gd name="T28" fmla="*/ 56 w 884"/>
                <a:gd name="T29" fmla="*/ 3 h 1818"/>
                <a:gd name="T30" fmla="*/ 32 w 884"/>
                <a:gd name="T31" fmla="*/ 18 h 1818"/>
                <a:gd name="T32" fmla="*/ 22 w 884"/>
                <a:gd name="T33" fmla="*/ 39 h 1818"/>
                <a:gd name="T34" fmla="*/ 9 w 884"/>
                <a:gd name="T35" fmla="*/ 60 h 1818"/>
                <a:gd name="T36" fmla="*/ 18 w 884"/>
                <a:gd name="T37" fmla="*/ 84 h 1818"/>
                <a:gd name="T38" fmla="*/ 17 w 884"/>
                <a:gd name="T39" fmla="*/ 106 h 1818"/>
                <a:gd name="T40" fmla="*/ 0 w 884"/>
                <a:gd name="T41" fmla="*/ 144 h 1818"/>
                <a:gd name="T42" fmla="*/ 4 w 884"/>
                <a:gd name="T43" fmla="*/ 203 h 1818"/>
                <a:gd name="T44" fmla="*/ 25 w 884"/>
                <a:gd name="T45" fmla="*/ 232 h 1818"/>
                <a:gd name="T46" fmla="*/ 20 w 884"/>
                <a:gd name="T47" fmla="*/ 251 h 1818"/>
                <a:gd name="T48" fmla="*/ 20 w 884"/>
                <a:gd name="T49" fmla="*/ 269 h 1818"/>
                <a:gd name="T50" fmla="*/ 27 w 884"/>
                <a:gd name="T51" fmla="*/ 283 h 1818"/>
                <a:gd name="T52" fmla="*/ 17 w 884"/>
                <a:gd name="T53" fmla="*/ 300 h 1818"/>
                <a:gd name="T54" fmla="*/ 27 w 884"/>
                <a:gd name="T55" fmla="*/ 328 h 1818"/>
                <a:gd name="T56" fmla="*/ 27 w 884"/>
                <a:gd name="T57" fmla="*/ 352 h 1818"/>
                <a:gd name="T58" fmla="*/ 26 w 884"/>
                <a:gd name="T59" fmla="*/ 384 h 1818"/>
                <a:gd name="T60" fmla="*/ 45 w 884"/>
                <a:gd name="T61" fmla="*/ 422 h 1818"/>
                <a:gd name="T62" fmla="*/ 65 w 884"/>
                <a:gd name="T63" fmla="*/ 465 h 1818"/>
                <a:gd name="T64" fmla="*/ 71 w 884"/>
                <a:gd name="T65" fmla="*/ 488 h 1818"/>
                <a:gd name="T66" fmla="*/ 75 w 884"/>
                <a:gd name="T67" fmla="*/ 509 h 1818"/>
                <a:gd name="T68" fmla="*/ 70 w 884"/>
                <a:gd name="T69" fmla="*/ 530 h 1818"/>
                <a:gd name="T70" fmla="*/ 66 w 884"/>
                <a:gd name="T71" fmla="*/ 548 h 1818"/>
                <a:gd name="T72" fmla="*/ 75 w 884"/>
                <a:gd name="T73" fmla="*/ 573 h 1818"/>
                <a:gd name="T74" fmla="*/ 102 w 884"/>
                <a:gd name="T75" fmla="*/ 591 h 1818"/>
                <a:gd name="T76" fmla="*/ 129 w 884"/>
                <a:gd name="T77" fmla="*/ 599 h 1818"/>
                <a:gd name="T78" fmla="*/ 148 w 884"/>
                <a:gd name="T79" fmla="*/ 595 h 1818"/>
                <a:gd name="T80" fmla="*/ 149 w 884"/>
                <a:gd name="T81" fmla="*/ 568 h 1818"/>
                <a:gd name="T82" fmla="*/ 154 w 884"/>
                <a:gd name="T83" fmla="*/ 537 h 1818"/>
                <a:gd name="T84" fmla="*/ 162 w 884"/>
                <a:gd name="T85" fmla="*/ 503 h 1818"/>
                <a:gd name="T86" fmla="*/ 138 w 884"/>
                <a:gd name="T87" fmla="*/ 495 h 1818"/>
                <a:gd name="T88" fmla="*/ 132 w 884"/>
                <a:gd name="T89" fmla="*/ 477 h 1818"/>
                <a:gd name="T90" fmla="*/ 149 w 884"/>
                <a:gd name="T91" fmla="*/ 465 h 1818"/>
                <a:gd name="T92" fmla="*/ 159 w 884"/>
                <a:gd name="T93" fmla="*/ 444 h 1818"/>
                <a:gd name="T94" fmla="*/ 149 w 884"/>
                <a:gd name="T95" fmla="*/ 408 h 1818"/>
                <a:gd name="T96" fmla="*/ 139 w 884"/>
                <a:gd name="T97" fmla="*/ 380 h 1818"/>
                <a:gd name="T98" fmla="*/ 170 w 884"/>
                <a:gd name="T99" fmla="*/ 389 h 1818"/>
                <a:gd name="T100" fmla="*/ 186 w 884"/>
                <a:gd name="T101" fmla="*/ 384 h 1818"/>
                <a:gd name="T102" fmla="*/ 183 w 884"/>
                <a:gd name="T103" fmla="*/ 359 h 1818"/>
                <a:gd name="T104" fmla="*/ 185 w 884"/>
                <a:gd name="T105" fmla="*/ 343 h 1818"/>
                <a:gd name="T106" fmla="*/ 222 w 884"/>
                <a:gd name="T107" fmla="*/ 341 h 1818"/>
                <a:gd name="T108" fmla="*/ 261 w 884"/>
                <a:gd name="T109" fmla="*/ 324 h 1818"/>
                <a:gd name="T110" fmla="*/ 268 w 884"/>
                <a:gd name="T111" fmla="*/ 294 h 1818"/>
                <a:gd name="T112" fmla="*/ 256 w 884"/>
                <a:gd name="T113" fmla="*/ 284 h 1818"/>
                <a:gd name="T114" fmla="*/ 249 w 884"/>
                <a:gd name="T115" fmla="*/ 270 h 1818"/>
                <a:gd name="T116" fmla="*/ 227 w 884"/>
                <a:gd name="T117" fmla="*/ 251 h 1818"/>
                <a:gd name="T118" fmla="*/ 230 w 884"/>
                <a:gd name="T119" fmla="*/ 17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4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4659313" y="3317875"/>
            <a:ext cx="123825" cy="109538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5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125913" y="2890838"/>
            <a:ext cx="209550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6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3983038" y="3222625"/>
            <a:ext cx="82550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7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347913" y="4659313"/>
            <a:ext cx="82550" cy="57150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8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141788" y="3257550"/>
            <a:ext cx="133350" cy="96838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49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497263" y="4184650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0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3844925" y="4252913"/>
            <a:ext cx="193675" cy="349250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1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296025" y="4011613"/>
            <a:ext cx="55563" cy="57150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2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1651000" y="4275138"/>
            <a:ext cx="298450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3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3903663" y="4543425"/>
            <a:ext cx="187325" cy="274638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4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3935413" y="3186113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5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3886200" y="3044825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6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3849688" y="2900363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7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3821113" y="2905125"/>
            <a:ext cx="25400" cy="58738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8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3790950" y="2851150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59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222750" y="3656013"/>
            <a:ext cx="273050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0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3817938" y="3290888"/>
            <a:ext cx="17462" cy="57150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1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457575" y="3041650"/>
            <a:ext cx="295275" cy="273050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2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538663" y="3276600"/>
            <a:ext cx="150812" cy="82550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3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087813" y="3336925"/>
            <a:ext cx="147637" cy="173038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4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171950" y="3529013"/>
            <a:ext cx="69850" cy="57150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5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251200" y="4260850"/>
            <a:ext cx="187325" cy="158750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6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295900" y="3524250"/>
            <a:ext cx="692150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7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417888" y="4319588"/>
            <a:ext cx="158750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8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486275" y="4514850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69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468813" y="3600450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0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4767263" y="3703638"/>
            <a:ext cx="22225" cy="55562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1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054475" y="2838450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2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465638" y="3559175"/>
            <a:ext cx="30162" cy="57150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3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281488" y="5570538"/>
            <a:ext cx="61912" cy="57150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4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052888" y="2886075"/>
            <a:ext cx="131762" cy="84138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5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3759200" y="3071813"/>
            <a:ext cx="19050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6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456113" y="4956175"/>
            <a:ext cx="69850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7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3948113" y="3527425"/>
            <a:ext cx="14287" cy="57150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8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267200" y="5148263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79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179888" y="4924425"/>
            <a:ext cx="293687" cy="300038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0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3916363" y="5197475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1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195638" y="4127500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2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368800" y="4689475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3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6932613" y="3203575"/>
            <a:ext cx="19050" cy="57150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4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6791325" y="3205163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5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6761163" y="3559175"/>
            <a:ext cx="52387" cy="57150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6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6707188" y="3573463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7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6723063" y="3335338"/>
            <a:ext cx="209550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8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306888" y="2225675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89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449763" y="2208213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0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486275" y="2216150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1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019675" y="2401888"/>
            <a:ext cx="41275" cy="57150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2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4929188" y="2260600"/>
            <a:ext cx="15875" cy="58738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3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4951413" y="2219325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4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095875" y="2335213"/>
            <a:ext cx="17463" cy="57150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5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149850" y="2219325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6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210175" y="2244725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7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327650" y="2259013"/>
            <a:ext cx="82550" cy="57150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8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5854700" y="2384425"/>
            <a:ext cx="79375" cy="58738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499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5921375" y="2401888"/>
            <a:ext cx="33338" cy="57150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0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5951538" y="2413000"/>
            <a:ext cx="52387" cy="58738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1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5722938" y="2386013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2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022975" y="2327275"/>
            <a:ext cx="139700" cy="57150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3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183313" y="2335213"/>
            <a:ext cx="95250" cy="57150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4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143625" y="2382838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5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122988" y="2379663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6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124575" y="2378075"/>
            <a:ext cx="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7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294313" y="2306638"/>
            <a:ext cx="11112" cy="55562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8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043613" y="2378075"/>
            <a:ext cx="9525" cy="57150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09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5997575" y="2341563"/>
            <a:ext cx="9525" cy="57150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0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497638" y="2911475"/>
            <a:ext cx="12700" cy="58738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1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6791325" y="2433638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2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6927850" y="2786063"/>
            <a:ext cx="14288" cy="57150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3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077075" y="2898775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4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127875" y="2914650"/>
            <a:ext cx="19050" cy="58738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5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6992938" y="3041650"/>
            <a:ext cx="14287" cy="57150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6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004050" y="3070225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7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6991350" y="3152775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8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6969125" y="3187700"/>
            <a:ext cx="0" cy="58738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19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6969125" y="3187700"/>
            <a:ext cx="7938" cy="58738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0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6723063" y="2774950"/>
            <a:ext cx="17462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1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038600" y="2914650"/>
            <a:ext cx="47625" cy="58738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2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487863" y="2506663"/>
            <a:ext cx="42862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3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522788" y="2319338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4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314825" y="2630488"/>
            <a:ext cx="31750" cy="55562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25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6619875" y="2927350"/>
            <a:ext cx="196850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526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410200" y="2883535"/>
            <a:ext cx="671513" cy="384175"/>
            <a:chOff x="4115" y="1551"/>
            <a:chExt cx="504" cy="244"/>
          </a:xfrm>
          <a:solidFill>
            <a:schemeClr val="bg1">
              <a:lumMod val="85000"/>
            </a:schemeClr>
          </a:solidFill>
        </p:grpSpPr>
        <p:sp>
          <p:nvSpPr>
            <p:cNvPr id="527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9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467225" y="3632200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0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3941763" y="3176588"/>
            <a:ext cx="57150" cy="57150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1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3681413" y="3389313"/>
            <a:ext cx="15875" cy="57150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2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273425" y="3735388"/>
            <a:ext cx="28575" cy="57150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3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214688" y="3751263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4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189288" y="3744913"/>
            <a:ext cx="6350" cy="57150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5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460875" y="3473450"/>
            <a:ext cx="174625" cy="158750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36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554788" y="3854450"/>
            <a:ext cx="42862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537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202113" y="3323273"/>
            <a:ext cx="482600" cy="201612"/>
            <a:chOff x="3289" y="1830"/>
            <a:chExt cx="363" cy="128"/>
          </a:xfrm>
          <a:solidFill>
            <a:schemeClr val="bg1">
              <a:lumMod val="85000"/>
            </a:schemeClr>
          </a:solidFill>
        </p:grpSpPr>
        <p:sp>
          <p:nvSpPr>
            <p:cNvPr id="538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43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190750" y="4475163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4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135688" y="3911600"/>
            <a:ext cx="207962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5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223000" y="4597400"/>
            <a:ext cx="25400" cy="57150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6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4914900" y="3856038"/>
            <a:ext cx="174625" cy="271462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7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3641725" y="3910013"/>
            <a:ext cx="376238" cy="38576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8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8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311525" y="3527425"/>
            <a:ext cx="300038" cy="260350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49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011613" y="245745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0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522788" y="2441575"/>
            <a:ext cx="107950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1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4665663" y="2424113"/>
            <a:ext cx="63500" cy="57150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2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4702175" y="2432050"/>
            <a:ext cx="130175" cy="57150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3" name="Freeform 18"/>
          <p:cNvSpPr>
            <a:spLocks/>
          </p:cNvSpPr>
          <p:nvPr>
            <p:custDataLst>
              <p:tags r:id="rId382"/>
            </p:custDataLst>
          </p:nvPr>
        </p:nvSpPr>
        <p:spPr bwMode="auto">
          <a:xfrm rot="20671459" flipV="1">
            <a:off x="5426075" y="4425950"/>
            <a:ext cx="46038" cy="166688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4" name="Freeform 354"/>
          <p:cNvSpPr>
            <a:spLocks/>
          </p:cNvSpPr>
          <p:nvPr>
            <p:custDataLst>
              <p:tags r:id="rId383"/>
            </p:custDataLst>
          </p:nvPr>
        </p:nvSpPr>
        <p:spPr bwMode="auto">
          <a:xfrm>
            <a:off x="4081463" y="3271838"/>
            <a:ext cx="47625" cy="49212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5" name="Freeform 354"/>
          <p:cNvSpPr>
            <a:spLocks/>
          </p:cNvSpPr>
          <p:nvPr>
            <p:custDataLst>
              <p:tags r:id="rId384"/>
            </p:custDataLst>
          </p:nvPr>
        </p:nvSpPr>
        <p:spPr bwMode="auto">
          <a:xfrm>
            <a:off x="4035425" y="3276600"/>
            <a:ext cx="49213" cy="49213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556" name="Freihandform 555"/>
          <p:cNvSpPr/>
          <p:nvPr/>
        </p:nvSpPr>
        <p:spPr bwMode="auto">
          <a:xfrm>
            <a:off x="4232275" y="4318000"/>
            <a:ext cx="252413" cy="60325"/>
          </a:xfrm>
          <a:custGeom>
            <a:avLst/>
            <a:gdLst>
              <a:gd name="connsiteX0" fmla="*/ 0 w 219075"/>
              <a:gd name="connsiteY0" fmla="*/ 66675 h 66675"/>
              <a:gd name="connsiteX1" fmla="*/ 7144 w 219075"/>
              <a:gd name="connsiteY1" fmla="*/ 61912 h 66675"/>
              <a:gd name="connsiteX2" fmla="*/ 14287 w 219075"/>
              <a:gd name="connsiteY2" fmla="*/ 54768 h 66675"/>
              <a:gd name="connsiteX3" fmla="*/ 38100 w 219075"/>
              <a:gd name="connsiteY3" fmla="*/ 50006 h 66675"/>
              <a:gd name="connsiteX4" fmla="*/ 150019 w 219075"/>
              <a:gd name="connsiteY4" fmla="*/ 47625 h 66675"/>
              <a:gd name="connsiteX5" fmla="*/ 154781 w 219075"/>
              <a:gd name="connsiteY5" fmla="*/ 40481 h 66675"/>
              <a:gd name="connsiteX6" fmla="*/ 159544 w 219075"/>
              <a:gd name="connsiteY6" fmla="*/ 23812 h 66675"/>
              <a:gd name="connsiteX7" fmla="*/ 161925 w 219075"/>
              <a:gd name="connsiteY7" fmla="*/ 2381 h 66675"/>
              <a:gd name="connsiteX8" fmla="*/ 169069 w 219075"/>
              <a:gd name="connsiteY8" fmla="*/ 0 h 66675"/>
              <a:gd name="connsiteX9" fmla="*/ 183356 w 219075"/>
              <a:gd name="connsiteY9" fmla="*/ 2381 h 66675"/>
              <a:gd name="connsiteX10" fmla="*/ 200025 w 219075"/>
              <a:gd name="connsiteY10" fmla="*/ 21431 h 66675"/>
              <a:gd name="connsiteX11" fmla="*/ 204787 w 219075"/>
              <a:gd name="connsiteY11" fmla="*/ 28575 h 66675"/>
              <a:gd name="connsiteX12" fmla="*/ 207169 w 219075"/>
              <a:gd name="connsiteY12" fmla="*/ 35718 h 66675"/>
              <a:gd name="connsiteX13" fmla="*/ 214312 w 219075"/>
              <a:gd name="connsiteY13" fmla="*/ 40481 h 66675"/>
              <a:gd name="connsiteX14" fmla="*/ 219075 w 219075"/>
              <a:gd name="connsiteY14" fmla="*/ 47625 h 66675"/>
              <a:gd name="connsiteX0" fmla="*/ 0 w 219075"/>
              <a:gd name="connsiteY0" fmla="*/ 89396 h 89396"/>
              <a:gd name="connsiteX1" fmla="*/ 7144 w 219075"/>
              <a:gd name="connsiteY1" fmla="*/ 84633 h 89396"/>
              <a:gd name="connsiteX2" fmla="*/ 14287 w 219075"/>
              <a:gd name="connsiteY2" fmla="*/ 77489 h 89396"/>
              <a:gd name="connsiteX3" fmla="*/ 38100 w 219075"/>
              <a:gd name="connsiteY3" fmla="*/ 72727 h 89396"/>
              <a:gd name="connsiteX4" fmla="*/ 150019 w 219075"/>
              <a:gd name="connsiteY4" fmla="*/ 70346 h 89396"/>
              <a:gd name="connsiteX5" fmla="*/ 154781 w 219075"/>
              <a:gd name="connsiteY5" fmla="*/ 63202 h 89396"/>
              <a:gd name="connsiteX6" fmla="*/ 159544 w 219075"/>
              <a:gd name="connsiteY6" fmla="*/ 46533 h 89396"/>
              <a:gd name="connsiteX7" fmla="*/ 161925 w 219075"/>
              <a:gd name="connsiteY7" fmla="*/ 25102 h 89396"/>
              <a:gd name="connsiteX8" fmla="*/ 169069 w 219075"/>
              <a:gd name="connsiteY8" fmla="*/ 22721 h 89396"/>
              <a:gd name="connsiteX9" fmla="*/ 183356 w 219075"/>
              <a:gd name="connsiteY9" fmla="*/ 794 h 89396"/>
              <a:gd name="connsiteX10" fmla="*/ 200025 w 219075"/>
              <a:gd name="connsiteY10" fmla="*/ 44152 h 89396"/>
              <a:gd name="connsiteX11" fmla="*/ 204787 w 219075"/>
              <a:gd name="connsiteY11" fmla="*/ 51296 h 89396"/>
              <a:gd name="connsiteX12" fmla="*/ 207169 w 219075"/>
              <a:gd name="connsiteY12" fmla="*/ 58439 h 89396"/>
              <a:gd name="connsiteX13" fmla="*/ 214312 w 219075"/>
              <a:gd name="connsiteY13" fmla="*/ 63202 h 89396"/>
              <a:gd name="connsiteX14" fmla="*/ 219075 w 219075"/>
              <a:gd name="connsiteY14" fmla="*/ 70346 h 8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075" h="89396">
                <a:moveTo>
                  <a:pt x="0" y="89396"/>
                </a:moveTo>
                <a:cubicBezTo>
                  <a:pt x="2381" y="87808"/>
                  <a:pt x="4945" y="86465"/>
                  <a:pt x="7144" y="84633"/>
                </a:cubicBezTo>
                <a:cubicBezTo>
                  <a:pt x="9731" y="82477"/>
                  <a:pt x="11485" y="79357"/>
                  <a:pt x="14287" y="77489"/>
                </a:cubicBezTo>
                <a:cubicBezTo>
                  <a:pt x="18714" y="74537"/>
                  <a:pt x="36928" y="72770"/>
                  <a:pt x="38100" y="72727"/>
                </a:cubicBezTo>
                <a:cubicBezTo>
                  <a:pt x="75389" y="71346"/>
                  <a:pt x="112713" y="71140"/>
                  <a:pt x="150019" y="70346"/>
                </a:cubicBezTo>
                <a:cubicBezTo>
                  <a:pt x="151606" y="67965"/>
                  <a:pt x="153501" y="65762"/>
                  <a:pt x="154781" y="63202"/>
                </a:cubicBezTo>
                <a:cubicBezTo>
                  <a:pt x="156487" y="59789"/>
                  <a:pt x="158782" y="49580"/>
                  <a:pt x="159544" y="46533"/>
                </a:cubicBezTo>
                <a:cubicBezTo>
                  <a:pt x="160338" y="39389"/>
                  <a:pt x="159256" y="31776"/>
                  <a:pt x="161925" y="25102"/>
                </a:cubicBezTo>
                <a:cubicBezTo>
                  <a:pt x="162857" y="22771"/>
                  <a:pt x="166559" y="22721"/>
                  <a:pt x="169069" y="22721"/>
                </a:cubicBezTo>
                <a:cubicBezTo>
                  <a:pt x="173897" y="22721"/>
                  <a:pt x="178594" y="0"/>
                  <a:pt x="183356" y="794"/>
                </a:cubicBezTo>
                <a:cubicBezTo>
                  <a:pt x="194469" y="17462"/>
                  <a:pt x="188119" y="36214"/>
                  <a:pt x="200025" y="44152"/>
                </a:cubicBezTo>
                <a:cubicBezTo>
                  <a:pt x="201612" y="46533"/>
                  <a:pt x="203507" y="48736"/>
                  <a:pt x="204787" y="51296"/>
                </a:cubicBezTo>
                <a:cubicBezTo>
                  <a:pt x="205910" y="53541"/>
                  <a:pt x="205601" y="56479"/>
                  <a:pt x="207169" y="58439"/>
                </a:cubicBezTo>
                <a:cubicBezTo>
                  <a:pt x="208957" y="60674"/>
                  <a:pt x="211931" y="61614"/>
                  <a:pt x="214312" y="63202"/>
                </a:cubicBezTo>
                <a:lnTo>
                  <a:pt x="219075" y="70346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200" b="1" kern="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37252" name="Textfeld 3"/>
          <p:cNvSpPr txBox="1">
            <a:spLocks noChangeArrowheads="1"/>
          </p:cNvSpPr>
          <p:nvPr/>
        </p:nvSpPr>
        <p:spPr bwMode="auto">
          <a:xfrm>
            <a:off x="3635375" y="3800475"/>
            <a:ext cx="1081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4000" b="1"/>
              <a:t>€</a:t>
            </a:r>
          </a:p>
        </p:txBody>
      </p:sp>
      <p:cxnSp>
        <p:nvCxnSpPr>
          <p:cNvPr id="37253" name="Gerade Verbindung mit Pfeil 4100"/>
          <p:cNvCxnSpPr>
            <a:cxnSpLocks noChangeShapeType="1"/>
          </p:cNvCxnSpPr>
          <p:nvPr/>
        </p:nvCxnSpPr>
        <p:spPr bwMode="auto">
          <a:xfrm flipH="1">
            <a:off x="4202113" y="3141663"/>
            <a:ext cx="0" cy="539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4" name="Gerade Verbindung mit Pfeil 564"/>
          <p:cNvCxnSpPr>
            <a:cxnSpLocks noChangeShapeType="1"/>
          </p:cNvCxnSpPr>
          <p:nvPr/>
        </p:nvCxnSpPr>
        <p:spPr bwMode="auto">
          <a:xfrm flipV="1">
            <a:off x="4932363" y="4149725"/>
            <a:ext cx="360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5" name="Gerade Verbindung mit Pfeil 565"/>
          <p:cNvCxnSpPr>
            <a:cxnSpLocks noChangeShapeType="1"/>
          </p:cNvCxnSpPr>
          <p:nvPr/>
        </p:nvCxnSpPr>
        <p:spPr bwMode="auto">
          <a:xfrm flipH="1" flipV="1">
            <a:off x="3132138" y="4160838"/>
            <a:ext cx="360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6" name="Gerade Verbindung mit Pfeil 566"/>
          <p:cNvCxnSpPr>
            <a:cxnSpLocks noChangeShapeType="1"/>
          </p:cNvCxnSpPr>
          <p:nvPr/>
        </p:nvCxnSpPr>
        <p:spPr bwMode="auto">
          <a:xfrm>
            <a:off x="4211638" y="4508500"/>
            <a:ext cx="0" cy="3603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7" name="Gerade Verbindung mit Pfeil 570"/>
          <p:cNvCxnSpPr>
            <a:cxnSpLocks noChangeShapeType="1"/>
          </p:cNvCxnSpPr>
          <p:nvPr/>
        </p:nvCxnSpPr>
        <p:spPr bwMode="auto">
          <a:xfrm flipH="1" flipV="1">
            <a:off x="3276600" y="3429000"/>
            <a:ext cx="363538" cy="349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8" name="Gerade Verbindung mit Pfeil 572"/>
          <p:cNvCxnSpPr>
            <a:cxnSpLocks noChangeShapeType="1"/>
          </p:cNvCxnSpPr>
          <p:nvPr/>
        </p:nvCxnSpPr>
        <p:spPr bwMode="auto">
          <a:xfrm flipV="1">
            <a:off x="4791075" y="3457575"/>
            <a:ext cx="354013" cy="3476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59" name="Gerade Verbindung mit Pfeil 581"/>
          <p:cNvCxnSpPr>
            <a:cxnSpLocks noChangeShapeType="1"/>
          </p:cNvCxnSpPr>
          <p:nvPr/>
        </p:nvCxnSpPr>
        <p:spPr bwMode="auto">
          <a:xfrm>
            <a:off x="4795838" y="4503738"/>
            <a:ext cx="334962" cy="3762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60" name="Gerade Verbindung mit Pfeil 584"/>
          <p:cNvCxnSpPr>
            <a:cxnSpLocks noChangeShapeType="1"/>
          </p:cNvCxnSpPr>
          <p:nvPr/>
        </p:nvCxnSpPr>
        <p:spPr bwMode="auto">
          <a:xfrm flipH="1">
            <a:off x="3276600" y="4581525"/>
            <a:ext cx="358775" cy="3603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261" name="Textfeld 4"/>
          <p:cNvSpPr txBox="1">
            <a:spLocks noChangeArrowheads="1"/>
          </p:cNvSpPr>
          <p:nvPr/>
        </p:nvSpPr>
        <p:spPr bwMode="auto">
          <a:xfrm>
            <a:off x="2195513" y="312420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2" name="Textfeld 567"/>
          <p:cNvSpPr txBox="1">
            <a:spLocks noChangeArrowheads="1"/>
          </p:cNvSpPr>
          <p:nvPr/>
        </p:nvSpPr>
        <p:spPr bwMode="auto">
          <a:xfrm>
            <a:off x="1692275" y="4005263"/>
            <a:ext cx="1150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3" name="Textfeld 568"/>
          <p:cNvSpPr txBox="1">
            <a:spLocks noChangeArrowheads="1"/>
          </p:cNvSpPr>
          <p:nvPr/>
        </p:nvSpPr>
        <p:spPr bwMode="auto">
          <a:xfrm>
            <a:off x="2124075" y="4818063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4" name="Textfeld 569"/>
          <p:cNvSpPr txBox="1">
            <a:spLocks noChangeArrowheads="1"/>
          </p:cNvSpPr>
          <p:nvPr/>
        </p:nvSpPr>
        <p:spPr bwMode="auto">
          <a:xfrm>
            <a:off x="3635375" y="4970463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5" name="Textfeld 571"/>
          <p:cNvSpPr txBox="1">
            <a:spLocks noChangeArrowheads="1"/>
          </p:cNvSpPr>
          <p:nvPr/>
        </p:nvSpPr>
        <p:spPr bwMode="auto">
          <a:xfrm>
            <a:off x="5148263" y="48688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6" name="Textfeld 573"/>
          <p:cNvSpPr txBox="1">
            <a:spLocks noChangeArrowheads="1"/>
          </p:cNvSpPr>
          <p:nvPr/>
        </p:nvSpPr>
        <p:spPr bwMode="auto">
          <a:xfrm>
            <a:off x="5508625" y="4005263"/>
            <a:ext cx="1150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7" name="Textfeld 574"/>
          <p:cNvSpPr txBox="1">
            <a:spLocks noChangeArrowheads="1"/>
          </p:cNvSpPr>
          <p:nvPr/>
        </p:nvSpPr>
        <p:spPr bwMode="auto">
          <a:xfrm>
            <a:off x="5219700" y="31416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de-DE" altLang="en-US" sz="1600" i="1"/>
              <a:t>Projekte</a:t>
            </a:r>
          </a:p>
        </p:txBody>
      </p:sp>
      <p:sp>
        <p:nvSpPr>
          <p:cNvPr id="3726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2000" dirty="0" smtClean="0"/>
              <a:t>Unternehmensplanung/ Budgetierung</a:t>
            </a:r>
          </a:p>
          <a:p>
            <a:pPr algn="ctr"/>
            <a:endParaRPr lang="de-DE" alt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de-DE" altLang="en-US" sz="2000" dirty="0" smtClean="0">
                <a:solidFill>
                  <a:schemeClr val="tx1"/>
                </a:solidFill>
              </a:rPr>
              <a:t>Öffentliche Haushalte → Finanzierung der Projektausgaben</a:t>
            </a:r>
          </a:p>
          <a:p>
            <a:pPr algn="ctr"/>
            <a:endParaRPr lang="de-DE" altLang="en-US" sz="2000" b="0" dirty="0" smtClean="0">
              <a:solidFill>
                <a:schemeClr val="tx1"/>
              </a:solidFill>
            </a:endParaRPr>
          </a:p>
          <a:p>
            <a:pPr algn="ctr"/>
            <a:endParaRPr lang="de-DE" altLang="en-US" sz="2000" b="0" dirty="0" smtClean="0">
              <a:solidFill>
                <a:schemeClr val="tx1"/>
              </a:solidFill>
            </a:endParaRPr>
          </a:p>
          <a:p>
            <a:pPr algn="ctr"/>
            <a:endParaRPr lang="de-DE" altLang="en-US" sz="2000" b="0" dirty="0" smtClean="0">
              <a:solidFill>
                <a:schemeClr val="tx1"/>
              </a:solidFill>
            </a:endParaRPr>
          </a:p>
          <a:p>
            <a:pPr algn="ctr"/>
            <a:endParaRPr lang="de-DE" alt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de-DE" altLang="en-US" sz="1800" b="0" i="1" dirty="0" smtClean="0">
                <a:solidFill>
                  <a:schemeClr val="tx1"/>
                </a:solidFill>
              </a:rPr>
              <a:t>Durch eine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klassische Zuschlagskalkulation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werden die </a:t>
            </a:r>
            <a:r>
              <a:rPr lang="de-DE" altLang="en-US" sz="1800" i="1" dirty="0" smtClean="0">
                <a:solidFill>
                  <a:schemeClr val="tx1"/>
                </a:solidFill>
              </a:rPr>
              <a:t>Strukturkosten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auf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die Projekteinzelkosten umgelegt.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Die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„</a:t>
            </a:r>
            <a:r>
              <a:rPr lang="de-DE" altLang="en-US" sz="1800" i="1" dirty="0" smtClean="0">
                <a:solidFill>
                  <a:schemeClr val="tx1"/>
                </a:solidFill>
              </a:rPr>
              <a:t>Budgetierung“ </a:t>
            </a:r>
            <a:r>
              <a:rPr lang="de-DE" altLang="en-US" sz="1800" i="1" dirty="0" smtClean="0">
                <a:solidFill>
                  <a:schemeClr val="tx1"/>
                </a:solidFill>
              </a:rPr>
              <a:t/>
            </a:r>
            <a:br>
              <a:rPr lang="de-DE" altLang="en-US" sz="1800" i="1" dirty="0" smtClean="0">
                <a:solidFill>
                  <a:schemeClr val="tx1"/>
                </a:solidFill>
              </a:rPr>
            </a:br>
            <a:r>
              <a:rPr lang="de-DE" altLang="en-US" sz="1800" b="0" i="1" dirty="0" smtClean="0">
                <a:solidFill>
                  <a:schemeClr val="tx1"/>
                </a:solidFill>
              </a:rPr>
              <a:t>erstreckt </a:t>
            </a:r>
            <a:r>
              <a:rPr lang="de-DE" altLang="en-US" sz="1800" b="0" i="1" dirty="0" smtClean="0">
                <a:solidFill>
                  <a:schemeClr val="tx1"/>
                </a:solidFill>
              </a:rPr>
              <a:t>sich auf die Höhe und Verteilung der Gemeinkosten.</a:t>
            </a:r>
          </a:p>
          <a:p>
            <a:endParaRPr lang="de-DE" altLang="en-US" sz="2000" dirty="0" smtClean="0"/>
          </a:p>
          <a:p>
            <a:endParaRPr lang="de-DE" altLang="en-US" sz="2000" dirty="0" smtClean="0"/>
          </a:p>
          <a:p>
            <a:endParaRPr lang="de-DE" altLang="en-US" sz="2000" dirty="0" smtClean="0"/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2000" dirty="0" smtClean="0"/>
              <a:t>Unternehmensplanung/ Budgetierung</a:t>
            </a: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Diese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„Gemeinkosten-Budgetierung“ hat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grundsätzlich keine direkte Verbindung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mit den strategischen Ausrichtung des Unternehmens.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Erste Entwicklung zur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strategischeren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Ausrichtung stellen sogenannte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„Business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Development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Initiativen“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dar, die im Umfang von ca. 1,5 Mio. EUR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Budget die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Markterschließung vorantreiben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und neue Angebote entwickeln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sollen.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Durch eine interne Reorganisation wird das Thema Markt- und Portfolioentwicklung noch stärker in den Fokus gerückt. Zukünftig werden ca. 15 Mio. EUR zur Verfügung gestellt. </a:t>
            </a:r>
          </a:p>
        </p:txBody>
      </p:sp>
      <p:sp>
        <p:nvSpPr>
          <p:cNvPr id="3789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400" smtClean="0"/>
              <a:t>Planungserfahrungen aus dem öffentlichen Bereich in Deutschland</a:t>
            </a:r>
            <a:endParaRPr lang="de-DE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z="2000" dirty="0" smtClean="0"/>
              <a:t>Unternehmens- und Geschäftsstrategie als Verbindung</a:t>
            </a: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Diese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neue Ausrichtung geht einher mit Entwicklung einer Geschäftsstrategie. Diese soll anknüpfend an die LUP die Verbindung  zwischen Strategie und operativer Planung herstellen.</a:t>
            </a: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3891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000" smtClean="0"/>
              <a:t>Planungserfahrungen aus dem öffentlichen Bereich in Deutschland</a:t>
            </a:r>
            <a:endParaRPr lang="de-DE" alt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365625"/>
            <a:ext cx="73056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nhaltsplatzhalter 1"/>
          <p:cNvSpPr>
            <a:spLocks noGrp="1"/>
          </p:cNvSpPr>
          <p:nvPr>
            <p:ph idx="1"/>
          </p:nvPr>
        </p:nvSpPr>
        <p:spPr>
          <a:xfrm>
            <a:off x="506413" y="1484313"/>
            <a:ext cx="7881937" cy="4824412"/>
          </a:xfrm>
        </p:spPr>
        <p:txBody>
          <a:bodyPr/>
          <a:lstStyle/>
          <a:p>
            <a:r>
              <a:rPr lang="de-DE" altLang="en-US" sz="2000" dirty="0" smtClean="0"/>
              <a:t>Erfolgsfaktoren der Geschäftsstrategie</a:t>
            </a: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Die Struktur sowie die Bestandteile der Geschäftsstrategie werden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top-down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vorgegeben. Sie bilden den Rahmen, in dem die Strategie von den Einheiten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weiterentwickelt </a:t>
            </a:r>
            <a:r>
              <a:rPr lang="de-DE" altLang="en-US" sz="2000" b="0" dirty="0" smtClean="0">
                <a:solidFill>
                  <a:schemeClr val="tx1"/>
                </a:solidFill>
              </a:rPr>
              <a:t>wird.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Die Spezifizierung der Geschäftsstrategie erfolgt auf Ebene der Bereiche. Alle relevanten Bereiche sollen in die Erarbeitung der strategischen Inhalte aktiv involviert werden, jedoch mit vertretbarem Aufwand.</a:t>
            </a:r>
          </a:p>
          <a:p>
            <a:pPr>
              <a:buFontTx/>
              <a:buChar char="•"/>
            </a:pPr>
            <a:r>
              <a:rPr lang="de-DE" altLang="en-US" sz="2000" b="0" dirty="0" smtClean="0">
                <a:solidFill>
                  <a:schemeClr val="tx1"/>
                </a:solidFill>
              </a:rPr>
              <a:t>Alle relevanten Stakeholder sind im Vorhinein „abgeholt“ und unterstützen den Prozess und sind mit den verwendeten Methoden &amp; Tools hinreichend vertraut. </a:t>
            </a: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alt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409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2000" smtClean="0"/>
              <a:t>Planungserfahrungen aus dem öffentlichen Bereich in Deutschland</a:t>
            </a:r>
            <a:endParaRPr lang="de-DE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41987" name="Textfeld 2"/>
          <p:cNvSpPr txBox="1">
            <a:spLocks noChangeArrowheads="1"/>
          </p:cNvSpPr>
          <p:nvPr/>
        </p:nvSpPr>
        <p:spPr bwMode="auto">
          <a:xfrm>
            <a:off x="5072063" y="3573463"/>
            <a:ext cx="37480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de-DE" sz="2600" b="1">
                <a:solidFill>
                  <a:srgbClr val="2254A0"/>
                </a:solidFill>
              </a:rPr>
              <a:t>Modern Budgeting</a:t>
            </a:r>
          </a:p>
          <a:p>
            <a:pPr eaLnBrk="1" hangingPunct="1"/>
            <a:endParaRPr lang="en-US" altLang="de-DE" sz="2600" b="1">
              <a:solidFill>
                <a:srgbClr val="2254A0"/>
              </a:solidFill>
            </a:endParaRPr>
          </a:p>
          <a:p>
            <a:pPr eaLnBrk="1" hangingPunct="1"/>
            <a:r>
              <a:rPr lang="en-US" altLang="de-DE" sz="2600" b="1">
                <a:solidFill>
                  <a:srgbClr val="2254A0"/>
                </a:solidFill>
              </a:rPr>
              <a:t>Es läuft doch alles - oder?</a:t>
            </a:r>
            <a:endParaRPr lang="de-DE" altLang="de-DE" sz="2600" b="1">
              <a:solidFill>
                <a:srgbClr val="2254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Wo befinden wir uns 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3012" name="Gerade Verbindung 5"/>
          <p:cNvCxnSpPr>
            <a:cxnSpLocks noChangeShapeType="1"/>
          </p:cNvCxnSpPr>
          <p:nvPr/>
        </p:nvCxnSpPr>
        <p:spPr bwMode="auto">
          <a:xfrm>
            <a:off x="2627313" y="3860800"/>
            <a:ext cx="0" cy="792163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lgDash"/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3" name="Gerade Verbindung 6"/>
          <p:cNvCxnSpPr>
            <a:cxnSpLocks noChangeShapeType="1"/>
          </p:cNvCxnSpPr>
          <p:nvPr/>
        </p:nvCxnSpPr>
        <p:spPr bwMode="auto">
          <a:xfrm>
            <a:off x="3203575" y="2420938"/>
            <a:ext cx="0" cy="223202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lgDash"/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Gerade Verbindung 8"/>
          <p:cNvCxnSpPr>
            <a:cxnSpLocks noChangeShapeType="1"/>
          </p:cNvCxnSpPr>
          <p:nvPr/>
        </p:nvCxnSpPr>
        <p:spPr bwMode="auto">
          <a:xfrm flipH="1">
            <a:off x="3419475" y="3860800"/>
            <a:ext cx="576263" cy="792163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lgDash"/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Gerade Verbindung 10"/>
          <p:cNvCxnSpPr>
            <a:cxnSpLocks noChangeShapeType="1"/>
          </p:cNvCxnSpPr>
          <p:nvPr/>
        </p:nvCxnSpPr>
        <p:spPr bwMode="auto">
          <a:xfrm flipH="1">
            <a:off x="3419475" y="5202238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Gerade Verbindung 12"/>
          <p:cNvCxnSpPr>
            <a:cxnSpLocks noChangeShapeType="1"/>
          </p:cNvCxnSpPr>
          <p:nvPr/>
        </p:nvCxnSpPr>
        <p:spPr bwMode="auto">
          <a:xfrm flipH="1">
            <a:off x="3432175" y="4949825"/>
            <a:ext cx="250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6084888" y="1052513"/>
            <a:ext cx="28082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/>
              <a:t>Sales Operations:</a:t>
            </a:r>
          </a:p>
          <a:p>
            <a:pPr>
              <a:defRPr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Sales Planung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Sales Analysen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Sales Vergütung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Operatives Reporting 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Projekt Controlling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5072063" y="3573463"/>
            <a:ext cx="37480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de-DE" sz="2600" b="1">
                <a:solidFill>
                  <a:srgbClr val="2254A0"/>
                </a:solidFill>
              </a:rPr>
              <a:t>Modern Budgeting</a:t>
            </a:r>
          </a:p>
          <a:p>
            <a:pPr eaLnBrk="1" hangingPunct="1"/>
            <a:endParaRPr lang="en-US" altLang="de-DE" sz="2600" b="1">
              <a:solidFill>
                <a:srgbClr val="2254A0"/>
              </a:solidFill>
            </a:endParaRPr>
          </a:p>
          <a:p>
            <a:pPr eaLnBrk="1" hangingPunct="1"/>
            <a:r>
              <a:rPr lang="en-US" altLang="de-DE" sz="2600" b="1">
                <a:solidFill>
                  <a:srgbClr val="2254A0"/>
                </a:solidFill>
              </a:rPr>
              <a:t>“Benchmark-Modell Budget” – </a:t>
            </a:r>
            <a:r>
              <a:rPr lang="de-DE" altLang="de-DE" sz="2600" b="1">
                <a:solidFill>
                  <a:srgbClr val="2254A0"/>
                </a:solidFill>
              </a:rPr>
              <a:t>Totgesagte quälen länger!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395536" y="1196752"/>
          <a:ext cx="79928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Titel 1"/>
          <p:cNvSpPr>
            <a:spLocks noGrp="1"/>
          </p:cNvSpPr>
          <p:nvPr>
            <p:ph type="title"/>
          </p:nvPr>
        </p:nvSpPr>
        <p:spPr>
          <a:xfrm>
            <a:off x="430213" y="396875"/>
            <a:ext cx="6407150" cy="863600"/>
          </a:xfrm>
        </p:spPr>
        <p:txBody>
          <a:bodyPr/>
          <a:lstStyle/>
          <a:p>
            <a:r>
              <a:rPr lang="de-DE" altLang="en-US" smtClean="0"/>
              <a:t>Das „Budget“ Modell oder wie komme ich an Ressourcen – Projekt Budget  </a:t>
            </a:r>
          </a:p>
        </p:txBody>
      </p:sp>
      <p:sp>
        <p:nvSpPr>
          <p:cNvPr id="44036" name="Flussdiagramm: Magnetplattenspeicher 4"/>
          <p:cNvSpPr>
            <a:spLocks noChangeArrowheads="1"/>
          </p:cNvSpPr>
          <p:nvPr/>
        </p:nvSpPr>
        <p:spPr bwMode="auto">
          <a:xfrm>
            <a:off x="561975" y="4292600"/>
            <a:ext cx="2232025" cy="1557338"/>
          </a:xfrm>
          <a:prstGeom prst="flowChartMagneticDis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de-DE" altLang="en-US" sz="1600"/>
          </a:p>
          <a:p>
            <a:r>
              <a:rPr lang="de-DE" altLang="en-US" sz="1600"/>
              <a:t>Grund Budget</a:t>
            </a:r>
          </a:p>
        </p:txBody>
      </p:sp>
      <p:sp>
        <p:nvSpPr>
          <p:cNvPr id="44037" name="Flussdiagramm: Magnetplattenspeicher 5"/>
          <p:cNvSpPr>
            <a:spLocks noChangeArrowheads="1"/>
          </p:cNvSpPr>
          <p:nvPr/>
        </p:nvSpPr>
        <p:spPr bwMode="auto">
          <a:xfrm>
            <a:off x="561975" y="3937000"/>
            <a:ext cx="2232025" cy="815975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600"/>
              <a:t>Projekt Budget</a:t>
            </a:r>
          </a:p>
        </p:txBody>
      </p:sp>
      <p:sp>
        <p:nvSpPr>
          <p:cNvPr id="44038" name="Textfeld 7"/>
          <p:cNvSpPr txBox="1">
            <a:spLocks noChangeArrowheads="1"/>
          </p:cNvSpPr>
          <p:nvPr/>
        </p:nvSpPr>
        <p:spPr bwMode="auto">
          <a:xfrm>
            <a:off x="3001963" y="3836988"/>
            <a:ext cx="597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800"/>
              <a:t>Projekt Budget – Alle Mittel zur Entwicklung des operativen Business – Beantragung durch operative Führungsebene</a:t>
            </a:r>
          </a:p>
        </p:txBody>
      </p:sp>
      <p:sp>
        <p:nvSpPr>
          <p:cNvPr id="44039" name="Textfeld 8"/>
          <p:cNvSpPr txBox="1">
            <a:spLocks noChangeArrowheads="1"/>
          </p:cNvSpPr>
          <p:nvPr/>
        </p:nvSpPr>
        <p:spPr bwMode="auto">
          <a:xfrm>
            <a:off x="2941638" y="5005388"/>
            <a:ext cx="5976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800"/>
              <a:t>Grund Budget – Alle Mittel zur Aufrechterhaltung des operativen Business – Planung durch Management und Finance</a:t>
            </a:r>
          </a:p>
        </p:txBody>
      </p:sp>
      <p:sp>
        <p:nvSpPr>
          <p:cNvPr id="44040" name="Textfeld 9"/>
          <p:cNvSpPr txBox="1">
            <a:spLocks noChangeArrowheads="1"/>
          </p:cNvSpPr>
          <p:nvPr/>
        </p:nvSpPr>
        <p:spPr bwMode="auto">
          <a:xfrm>
            <a:off x="250825" y="1509713"/>
            <a:ext cx="606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600" b="1"/>
              <a:t>Verbinden von strategischen und operativen Planungszielen</a:t>
            </a:r>
          </a:p>
        </p:txBody>
      </p:sp>
      <p:sp>
        <p:nvSpPr>
          <p:cNvPr id="44041" name="Pfeil nach unten 10"/>
          <p:cNvSpPr>
            <a:spLocks noChangeArrowheads="1"/>
          </p:cNvSpPr>
          <p:nvPr/>
        </p:nvSpPr>
        <p:spPr bwMode="auto">
          <a:xfrm>
            <a:off x="2544763" y="1870075"/>
            <a:ext cx="457200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089025" y="4970463"/>
            <a:ext cx="7018338" cy="695325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44575" y="2465388"/>
          <a:ext cx="7105650" cy="4159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600"/>
                <a:gridCol w="1074784"/>
                <a:gridCol w="1547636"/>
                <a:gridCol w="1629785"/>
                <a:gridCol w="1475845"/>
              </a:tblGrid>
              <a:tr h="640064">
                <a:tc rowSpan="3">
                  <a:txBody>
                    <a:bodyPr/>
                    <a:lstStyle/>
                    <a:p>
                      <a:pPr algn="r"/>
                      <a:endParaRPr lang="de-DE" sz="1200" b="1" dirty="0" smtClean="0"/>
                    </a:p>
                    <a:p>
                      <a:pPr algn="r"/>
                      <a:r>
                        <a:rPr lang="de-DE" sz="1200" b="1" dirty="0" smtClean="0"/>
                        <a:t>Strategie</a:t>
                      </a:r>
                      <a:endParaRPr lang="de-DE" sz="1200" b="1" baseline="0" dirty="0" smtClean="0"/>
                    </a:p>
                    <a:p>
                      <a:pPr algn="r"/>
                      <a:r>
                        <a:rPr lang="de-DE" sz="1200" baseline="0" dirty="0" smtClean="0"/>
                        <a:t>                            </a:t>
                      </a:r>
                    </a:p>
                    <a:p>
                      <a:pPr algn="r"/>
                      <a:endParaRPr lang="de-DE" sz="1200" baseline="0" dirty="0" smtClean="0"/>
                    </a:p>
                    <a:p>
                      <a:pPr algn="l"/>
                      <a:endParaRPr lang="de-DE" sz="1200" b="1" baseline="0" dirty="0" smtClean="0"/>
                    </a:p>
                    <a:p>
                      <a:pPr algn="l"/>
                      <a:endParaRPr lang="de-DE" sz="1200" b="1" baseline="0" dirty="0" smtClean="0"/>
                    </a:p>
                    <a:p>
                      <a:pPr algn="l"/>
                      <a:r>
                        <a:rPr lang="de-DE" sz="1200" b="1" baseline="0" dirty="0" smtClean="0"/>
                        <a:t>Entwicklung</a:t>
                      </a:r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Ziel</a:t>
                      </a:r>
                      <a:endParaRPr lang="de-DE" sz="1200" b="1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Steigerung Potential (</a:t>
                      </a:r>
                      <a:r>
                        <a:rPr lang="de-DE" sz="1200" dirty="0" err="1" smtClean="0"/>
                        <a:t>Funnel</a:t>
                      </a:r>
                      <a:r>
                        <a:rPr lang="de-DE" sz="1200" dirty="0" smtClean="0"/>
                        <a:t>)</a:t>
                      </a:r>
                    </a:p>
                  </a:txBody>
                  <a:tcPr marL="91450" marR="91450" marT="45712" marB="45712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ausschöpfen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2" marB="45712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Ressourcen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entwickeln 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und ausschöpfen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2" marB="45712"/>
                </a:tc>
              </a:tr>
              <a:tr h="459625">
                <a:tc vMerge="1">
                  <a:txBody>
                    <a:bodyPr/>
                    <a:lstStyle/>
                    <a:p>
                      <a:pPr algn="r"/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Strategie</a:t>
                      </a:r>
                      <a:r>
                        <a:rPr lang="de-DE" sz="1200" b="1" baseline="0" dirty="0" smtClean="0"/>
                        <a:t>  Ziel</a:t>
                      </a:r>
                      <a:endParaRPr lang="de-DE" sz="1200" b="1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Potentialfindung</a:t>
                      </a:r>
                      <a:endParaRPr lang="de-DE" sz="12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Potentialentwicklung</a:t>
                      </a:r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Mitarbeiter-entwicklung</a:t>
                      </a:r>
                    </a:p>
                  </a:txBody>
                  <a:tcPr marL="91450" marR="91450" marT="45712" marB="45712"/>
                </a:tc>
              </a:tr>
              <a:tr h="457184">
                <a:tc vMerge="1">
                  <a:txBody>
                    <a:bodyPr/>
                    <a:lstStyle/>
                    <a:p>
                      <a:pPr algn="r"/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Kennzahl</a:t>
                      </a:r>
                      <a:endParaRPr lang="de-DE" sz="1200" b="1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r>
                        <a:rPr lang="de-DE" sz="1200" baseline="0" dirty="0" err="1" smtClean="0"/>
                        <a:t>Coverage</a:t>
                      </a:r>
                      <a:r>
                        <a:rPr lang="de-DE" sz="1200" baseline="0" dirty="0" smtClean="0"/>
                        <a:t> Rate</a:t>
                      </a:r>
                      <a:r>
                        <a:rPr lang="de-DE" sz="1200" dirty="0" smtClean="0"/>
                        <a:t>  </a:t>
                      </a:r>
                      <a:endParaRPr lang="de-DE" sz="12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Full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stack</a:t>
                      </a:r>
                      <a:r>
                        <a:rPr lang="de-DE" sz="1200" dirty="0" smtClean="0"/>
                        <a:t>  (Kunden</a:t>
                      </a:r>
                      <a:r>
                        <a:rPr lang="de-DE" sz="1200" baseline="0" dirty="0" smtClean="0"/>
                        <a:t> und Produkt)</a:t>
                      </a:r>
                      <a:endParaRPr lang="de-DE" sz="12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Qualifikationsprofil </a:t>
                      </a:r>
                    </a:p>
                  </a:txBody>
                  <a:tcPr marL="91450" marR="91450" marT="45712" marB="45712"/>
                </a:tc>
              </a:tr>
              <a:tr h="86745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/>
                        <a:t>Know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how</a:t>
                      </a:r>
                      <a:endParaRPr lang="de-DE" sz="1200" b="1" dirty="0"/>
                    </a:p>
                  </a:txBody>
                  <a:tcPr marL="91450" marR="91450" marT="45712" marB="45712" anchor="ctr"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</a:tr>
              <a:tr h="867459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Kommunikation</a:t>
                      </a:r>
                    </a:p>
                  </a:txBody>
                  <a:tcPr marL="91450" marR="91450" marT="45712" marB="45712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</a:tr>
              <a:tr h="86745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Methodik &amp; Prozesse</a:t>
                      </a:r>
                      <a:endParaRPr lang="de-DE" sz="1200" b="1" dirty="0"/>
                    </a:p>
                  </a:txBody>
                  <a:tcPr marL="91450" marR="91450" marT="45712" marB="45712" anchor="ctr"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50" marR="91450" marT="45712" marB="45712"/>
                </a:tc>
              </a:tr>
            </a:tbl>
          </a:graphicData>
        </a:graphic>
      </p:graphicFrame>
      <p:sp>
        <p:nvSpPr>
          <p:cNvPr id="17" name="Wolke 16"/>
          <p:cNvSpPr/>
          <p:nvPr/>
        </p:nvSpPr>
        <p:spPr>
          <a:xfrm>
            <a:off x="-733425" y="554038"/>
            <a:ext cx="10663238" cy="7302500"/>
          </a:xfrm>
          <a:prstGeom prst="cloud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de-DE" dirty="0"/>
          </a:p>
        </p:txBody>
      </p:sp>
      <p:sp>
        <p:nvSpPr>
          <p:cNvPr id="4509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de-DE" altLang="en-US" sz="2000" smtClean="0"/>
              <a:t>Was wollen wir - House BSC Sales Operations - Ziele</a:t>
            </a:r>
          </a:p>
        </p:txBody>
      </p:sp>
      <p:sp>
        <p:nvSpPr>
          <p:cNvPr id="6" name="Gleichschenkliges Dreieck 5"/>
          <p:cNvSpPr/>
          <p:nvPr/>
        </p:nvSpPr>
        <p:spPr>
          <a:xfrm>
            <a:off x="663575" y="1125538"/>
            <a:ext cx="7869238" cy="1363662"/>
          </a:xfrm>
          <a:prstGeom prst="triangle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b="1" dirty="0">
                <a:solidFill>
                  <a:schemeClr val="tx1"/>
                </a:solidFill>
              </a:rPr>
              <a:t>Mission : </a:t>
            </a:r>
          </a:p>
          <a:p>
            <a:pPr algn="ctr">
              <a:lnSpc>
                <a:spcPct val="90000"/>
              </a:lnSpc>
              <a:defRPr/>
            </a:pPr>
            <a:r>
              <a:rPr lang="de-DE" b="1" dirty="0">
                <a:solidFill>
                  <a:schemeClr val="tx1"/>
                </a:solidFill>
              </a:rPr>
              <a:t>Steigerung des Auftragseingangs</a:t>
            </a:r>
          </a:p>
          <a:p>
            <a:pPr algn="ctr">
              <a:lnSpc>
                <a:spcPct val="90000"/>
              </a:lnSpc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1074738" y="2489200"/>
            <a:ext cx="1377950" cy="1539875"/>
          </a:xfrm>
          <a:prstGeom prst="line">
            <a:avLst/>
          </a:prstGeom>
          <a:ln w="12700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iebeneck 19"/>
          <p:cNvSpPr/>
          <p:nvPr/>
        </p:nvSpPr>
        <p:spPr>
          <a:xfrm>
            <a:off x="3968750" y="4205288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Siebeneck 20"/>
          <p:cNvSpPr/>
          <p:nvPr/>
        </p:nvSpPr>
        <p:spPr>
          <a:xfrm>
            <a:off x="3968750" y="5080000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Siebeneck 21"/>
          <p:cNvSpPr/>
          <p:nvPr/>
        </p:nvSpPr>
        <p:spPr>
          <a:xfrm>
            <a:off x="3968750" y="5930900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Siebeneck 22"/>
          <p:cNvSpPr/>
          <p:nvPr/>
        </p:nvSpPr>
        <p:spPr>
          <a:xfrm>
            <a:off x="5588000" y="4205288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Siebeneck 23"/>
          <p:cNvSpPr/>
          <p:nvPr/>
        </p:nvSpPr>
        <p:spPr>
          <a:xfrm>
            <a:off x="5588000" y="5080000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Siebeneck 24"/>
          <p:cNvSpPr/>
          <p:nvPr/>
        </p:nvSpPr>
        <p:spPr>
          <a:xfrm>
            <a:off x="5581650" y="5930900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Siebeneck 25"/>
          <p:cNvSpPr/>
          <p:nvPr/>
        </p:nvSpPr>
        <p:spPr>
          <a:xfrm>
            <a:off x="7113588" y="4205288"/>
            <a:ext cx="465137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Siebeneck 26"/>
          <p:cNvSpPr/>
          <p:nvPr/>
        </p:nvSpPr>
        <p:spPr>
          <a:xfrm>
            <a:off x="7113588" y="5080000"/>
            <a:ext cx="465137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Siebeneck 27"/>
          <p:cNvSpPr/>
          <p:nvPr/>
        </p:nvSpPr>
        <p:spPr>
          <a:xfrm>
            <a:off x="7113588" y="5930900"/>
            <a:ext cx="465137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111" name="Textfeld 17"/>
          <p:cNvSpPr txBox="1">
            <a:spLocks noChangeArrowheads="1"/>
          </p:cNvSpPr>
          <p:nvPr/>
        </p:nvSpPr>
        <p:spPr bwMode="auto">
          <a:xfrm>
            <a:off x="5924550" y="1352550"/>
            <a:ext cx="2751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en-US" sz="2800"/>
              <a:t>Kultur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214313" y="1065213"/>
          <a:ext cx="8929685" cy="256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7"/>
                <a:gridCol w="1785937"/>
                <a:gridCol w="1785937"/>
                <a:gridCol w="1785937"/>
                <a:gridCol w="1785937"/>
              </a:tblGrid>
              <a:tr h="829251">
                <a:tc>
                  <a:txBody>
                    <a:bodyPr/>
                    <a:lstStyle/>
                    <a:p>
                      <a:r>
                        <a:rPr lang="en-US" sz="1200" noProof="0" dirty="0" err="1" smtClean="0">
                          <a:solidFill>
                            <a:schemeClr val="tx1"/>
                          </a:solidFill>
                        </a:rPr>
                        <a:t>Ziel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noProof="0" dirty="0" err="1" smtClean="0">
                          <a:solidFill>
                            <a:schemeClr val="tx1"/>
                          </a:solidFill>
                        </a:rPr>
                        <a:t>Wo</a:t>
                      </a: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noProof="0" dirty="0" err="1" smtClean="0">
                          <a:solidFill>
                            <a:schemeClr val="tx1"/>
                          </a:solidFill>
                        </a:rPr>
                        <a:t>stehen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Wo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wollen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hin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Meilensteine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in der </a:t>
                      </a:r>
                      <a:r>
                        <a:rPr lang="en-US" sz="1200" baseline="0" noProof="0" dirty="0" err="1" smtClean="0">
                          <a:solidFill>
                            <a:schemeClr val="tx1"/>
                          </a:solidFill>
                        </a:rPr>
                        <a:t>Umsetzung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noProof="0" dirty="0" err="1" smtClean="0">
                          <a:solidFill>
                            <a:schemeClr val="tx1"/>
                          </a:solidFill>
                        </a:rPr>
                        <a:t>Erfolg</a:t>
                      </a: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30" marB="45730"/>
                </a:tc>
              </a:tr>
              <a:tr h="1737736">
                <a:tc>
                  <a:txBody>
                    <a:bodyPr/>
                    <a:lstStyle/>
                    <a:p>
                      <a:r>
                        <a:rPr lang="en-US" sz="1200" baseline="0" noProof="0" dirty="0" smtClean="0"/>
                        <a:t>Lean Reporting – </a:t>
                      </a:r>
                      <a:r>
                        <a:rPr lang="en-US" sz="1200" baseline="0" noProof="0" dirty="0" err="1" smtClean="0"/>
                        <a:t>Transparenz</a:t>
                      </a:r>
                      <a:r>
                        <a:rPr lang="en-US" sz="1200" baseline="0" noProof="0" dirty="0" smtClean="0"/>
                        <a:t>  und </a:t>
                      </a:r>
                      <a:r>
                        <a:rPr lang="en-US" sz="1200" baseline="0" noProof="0" dirty="0" err="1" smtClean="0"/>
                        <a:t>Analysen</a:t>
                      </a:r>
                      <a:r>
                        <a:rPr lang="en-US" sz="1200" baseline="0" noProof="0" dirty="0" smtClean="0"/>
                        <a:t> </a:t>
                      </a:r>
                      <a:endParaRPr lang="en-US" sz="1200" noProof="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noProof="0" dirty="0" smtClean="0"/>
                        <a:t>Access DB`s </a:t>
                      </a:r>
                      <a:r>
                        <a:rPr lang="en-US" sz="1200" noProof="0" dirty="0" err="1" smtClean="0"/>
                        <a:t>noch</a:t>
                      </a:r>
                      <a:r>
                        <a:rPr lang="en-US" sz="1200" noProof="0" dirty="0" smtClean="0"/>
                        <a:t> </a:t>
                      </a:r>
                      <a:r>
                        <a:rPr lang="en-US" sz="1200" noProof="0" dirty="0" err="1" smtClean="0"/>
                        <a:t>nicht</a:t>
                      </a:r>
                      <a:r>
                        <a:rPr lang="en-US" sz="1200" noProof="0" dirty="0" smtClean="0"/>
                        <a:t> </a:t>
                      </a:r>
                      <a:r>
                        <a:rPr lang="en-US" sz="1200" noProof="0" dirty="0" err="1" smtClean="0"/>
                        <a:t>zusammengeführt</a:t>
                      </a:r>
                      <a:r>
                        <a:rPr lang="en-US" sz="1200" noProof="0" dirty="0" smtClean="0"/>
                        <a:t> auf </a:t>
                      </a:r>
                      <a:r>
                        <a:rPr lang="en-US" sz="1200" noProof="0" dirty="0" err="1" smtClean="0"/>
                        <a:t>Qracle</a:t>
                      </a:r>
                      <a:r>
                        <a:rPr lang="en-US" sz="1200" noProof="0" dirty="0" smtClean="0"/>
                        <a:t> DB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noProof="0" dirty="0" err="1" smtClean="0"/>
                        <a:t>Fehlende</a:t>
                      </a:r>
                      <a:r>
                        <a:rPr lang="en-US" sz="1200" noProof="0" dirty="0" smtClean="0"/>
                        <a:t> </a:t>
                      </a:r>
                      <a:r>
                        <a:rPr lang="en-US" sz="1200" noProof="0" dirty="0" err="1" smtClean="0"/>
                        <a:t>Transparenz</a:t>
                      </a:r>
                      <a:r>
                        <a:rPr lang="en-US" sz="1200" noProof="0" dirty="0" smtClean="0"/>
                        <a:t> in den </a:t>
                      </a:r>
                      <a:r>
                        <a:rPr lang="en-US" sz="1200" noProof="0" dirty="0" err="1" smtClean="0"/>
                        <a:t>Bereichen</a:t>
                      </a:r>
                      <a:r>
                        <a:rPr lang="en-US" sz="1200" baseline="0" noProof="0" dirty="0" smtClean="0"/>
                        <a:t> Sales Support und Pre -Sales</a:t>
                      </a:r>
                      <a:endParaRPr lang="en-US" sz="1200" noProof="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noProof="0" dirty="0" err="1" smtClean="0"/>
                        <a:t>Integriertes</a:t>
                      </a:r>
                      <a:r>
                        <a:rPr lang="en-US" sz="1200" noProof="0" dirty="0" smtClean="0"/>
                        <a:t> Reporting Tool inclusive </a:t>
                      </a:r>
                      <a:r>
                        <a:rPr lang="en-US" sz="1200" noProof="0" dirty="0" err="1" smtClean="0"/>
                        <a:t>alle</a:t>
                      </a:r>
                      <a:r>
                        <a:rPr lang="en-US" sz="1200" noProof="0" dirty="0" smtClean="0"/>
                        <a:t> </a:t>
                      </a:r>
                      <a:r>
                        <a:rPr lang="en-US" sz="1200" noProof="0" dirty="0" err="1" smtClean="0"/>
                        <a:t>erforderlichen</a:t>
                      </a:r>
                      <a:r>
                        <a:rPr lang="en-US" sz="1200" noProof="0" dirty="0" smtClean="0"/>
                        <a:t> </a:t>
                      </a:r>
                      <a:r>
                        <a:rPr lang="en-US" sz="1200" noProof="0" dirty="0" err="1" smtClean="0"/>
                        <a:t>Kennzahlen</a:t>
                      </a:r>
                      <a:endParaRPr lang="en-US" sz="1200" noProof="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200" baseline="0" noProof="0" dirty="0" smtClean="0"/>
                        <a:t>Migration aller Daten in Oracle DB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200" baseline="0" noProof="0" dirty="0" smtClean="0"/>
                        <a:t>Ausbau der Tableau Reports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200" baseline="0" noProof="0" dirty="0" smtClean="0"/>
                        <a:t>Aufbau Dashboards Sales Support und </a:t>
                      </a:r>
                      <a:r>
                        <a:rPr lang="de-DE" sz="1200" baseline="0" noProof="0" dirty="0" err="1" smtClean="0"/>
                        <a:t>Pre</a:t>
                      </a:r>
                      <a:r>
                        <a:rPr lang="de-DE" sz="1200" baseline="0" noProof="0" dirty="0" smtClean="0"/>
                        <a:t>-Sales</a:t>
                      </a: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DE" sz="1200" noProof="0" dirty="0" smtClean="0"/>
                        <a:t>80% automatisierte</a:t>
                      </a:r>
                      <a:r>
                        <a:rPr lang="de-DE" sz="1200" baseline="0" noProof="0" dirty="0" smtClean="0"/>
                        <a:t> Reports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noProof="0" dirty="0" smtClean="0"/>
                        <a:t>Flexible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baseline="0" noProof="0" dirty="0" err="1" smtClean="0"/>
                        <a:t>Analyse</a:t>
                      </a:r>
                      <a:r>
                        <a:rPr lang="en-US" sz="1200" baseline="0" noProof="0" dirty="0" smtClean="0"/>
                        <a:t> -</a:t>
                      </a:r>
                      <a:r>
                        <a:rPr lang="en-US" sz="1200" baseline="0" noProof="0" dirty="0" err="1" smtClean="0"/>
                        <a:t>möglichkeiten</a:t>
                      </a:r>
                      <a:endParaRPr lang="en-US" sz="1200" baseline="0" noProof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noProof="0" dirty="0" smtClean="0"/>
                        <a:t>Dashboards</a:t>
                      </a:r>
                      <a:endParaRPr lang="en-US" sz="1200" noProof="0" dirty="0"/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  <p:sp>
        <p:nvSpPr>
          <p:cNvPr id="5" name="Siebeneck 23"/>
          <p:cNvSpPr/>
          <p:nvPr/>
        </p:nvSpPr>
        <p:spPr>
          <a:xfrm>
            <a:off x="900113" y="2825750"/>
            <a:ext cx="463550" cy="476250"/>
          </a:xfrm>
          <a:prstGeom prst="heptagon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sz="1050" b="1" dirty="0">
                <a:solidFill>
                  <a:srgbClr val="FF0000"/>
                </a:solidFill>
              </a:rPr>
              <a:t>1/5</a:t>
            </a:r>
          </a:p>
        </p:txBody>
      </p:sp>
      <p:sp>
        <p:nvSpPr>
          <p:cNvPr id="46103" name="Titel 1"/>
          <p:cNvSpPr>
            <a:spLocks noGrp="1"/>
          </p:cNvSpPr>
          <p:nvPr>
            <p:ph type="title"/>
          </p:nvPr>
        </p:nvSpPr>
        <p:spPr>
          <a:xfrm>
            <a:off x="0" y="-12700"/>
            <a:ext cx="8229600" cy="346075"/>
          </a:xfrm>
        </p:spPr>
        <p:txBody>
          <a:bodyPr/>
          <a:lstStyle/>
          <a:p>
            <a:r>
              <a:rPr lang="en-US" altLang="en-US" smtClean="0"/>
              <a:t>Beispiel Aufbau Data Warehouse </a:t>
            </a:r>
          </a:p>
        </p:txBody>
      </p:sp>
      <p:pic>
        <p:nvPicPr>
          <p:cNvPr id="461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573463"/>
            <a:ext cx="63515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Ellipse 1"/>
          <p:cNvSpPr>
            <a:spLocks noChangeArrowheads="1"/>
          </p:cNvSpPr>
          <p:nvPr/>
        </p:nvSpPr>
        <p:spPr bwMode="auto">
          <a:xfrm>
            <a:off x="5724525" y="3573463"/>
            <a:ext cx="1727200" cy="28781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 Data Warehouse</a:t>
            </a:r>
            <a:br>
              <a:rPr lang="de-DE" altLang="en-US" smtClean="0"/>
            </a:br>
            <a:endParaRPr lang="de-DE" altLang="en-US" smtClean="0"/>
          </a:p>
        </p:txBody>
      </p:sp>
      <p:sp>
        <p:nvSpPr>
          <p:cNvPr id="47107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18081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de-CH" altLang="en-US" sz="1800" smtClean="0"/>
              <a:t>Data Access</a:t>
            </a:r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Start Tableau Server application on Laptop /Tablet</a:t>
            </a:r>
            <a:endParaRPr lang="en-US" altLang="en-US" sz="1500" smtClean="0"/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Open various reports in workbook</a:t>
            </a:r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Drill-down to detail data if needed </a:t>
            </a:r>
          </a:p>
        </p:txBody>
      </p:sp>
      <p:sp>
        <p:nvSpPr>
          <p:cNvPr id="4710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1766888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de-CH" altLang="en-US" sz="1800" smtClean="0"/>
              <a:t>Data Pre-processing</a:t>
            </a:r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Data Export from Oracle DB Harmonize and select data</a:t>
            </a:r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Create new reports or just generate new workbook</a:t>
            </a:r>
          </a:p>
          <a:p>
            <a:pPr lvl="1">
              <a:lnSpc>
                <a:spcPct val="80000"/>
              </a:lnSpc>
            </a:pPr>
            <a:r>
              <a:rPr lang="de-CH" altLang="en-US" sz="1500" smtClean="0"/>
              <a:t>Upload workbook to server</a:t>
            </a:r>
            <a:endParaRPr lang="en-US" altLang="en-US" sz="1500" smtClean="0"/>
          </a:p>
        </p:txBody>
      </p:sp>
      <p:pic>
        <p:nvPicPr>
          <p:cNvPr id="47109" name="Picture 2" descr="C:\Documents and Settings\renebaumann\Local Settings\Temporary Internet Files\Content.IE5\PYM99ZIQ\MM90032381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284538"/>
            <a:ext cx="942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 descr="C:\Documents and Settings\renebaumann\Local Settings\Temporary Internet Files\Content.IE5\Y3X3ONKY\MC9004393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413250"/>
            <a:ext cx="19335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" descr="C:\Documents and Settings\renebaumann\Local Settings\Temporary Internet Files\Content.IE5\Y3X3ONKY\MC91021635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282950"/>
            <a:ext cx="1393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0" descr="C:\Documents and Settings\renebaumann\Local Settings\Temporary Internet Files\Content.IE5\PYM99ZIQ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126038"/>
            <a:ext cx="10017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1" descr="C:\Documents and Settings\renebaumann\Local Settings\Temporary Internet Files\Content.IE5\DRJGD7QD\MP90030921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55963"/>
            <a:ext cx="25622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Box 21"/>
          <p:cNvSpPr txBox="1">
            <a:spLocks noChangeArrowheads="1"/>
          </p:cNvSpPr>
          <p:nvPr/>
        </p:nvSpPr>
        <p:spPr bwMode="auto">
          <a:xfrm>
            <a:off x="346075" y="4267200"/>
            <a:ext cx="9985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Data from</a:t>
            </a:r>
          </a:p>
          <a:p>
            <a:pPr>
              <a:lnSpc>
                <a:spcPct val="90000"/>
              </a:lnSpc>
            </a:pPr>
            <a:r>
              <a:rPr lang="de-CH" altLang="en-US" sz="1400"/>
              <a:t>Different </a:t>
            </a:r>
          </a:p>
          <a:p>
            <a:pPr>
              <a:lnSpc>
                <a:spcPct val="90000"/>
              </a:lnSpc>
            </a:pPr>
            <a:r>
              <a:rPr lang="de-CH" altLang="en-US" sz="1400" b="1">
                <a:solidFill>
                  <a:srgbClr val="FF0000"/>
                </a:solidFill>
              </a:rPr>
              <a:t>Systems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pic>
        <p:nvPicPr>
          <p:cNvPr id="4711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46573" r="54643" b="15916"/>
          <a:stretch>
            <a:fillRect/>
          </a:stretch>
        </p:blipFill>
        <p:spPr bwMode="auto">
          <a:xfrm>
            <a:off x="2895600" y="3290888"/>
            <a:ext cx="124618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Box 23"/>
          <p:cNvSpPr txBox="1">
            <a:spLocks noChangeArrowheads="1"/>
          </p:cNvSpPr>
          <p:nvPr/>
        </p:nvSpPr>
        <p:spPr bwMode="auto">
          <a:xfrm>
            <a:off x="1731963" y="4197350"/>
            <a:ext cx="996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Standardz.</a:t>
            </a:r>
            <a:br>
              <a:rPr lang="de-CH" altLang="en-US" sz="1400"/>
            </a:br>
            <a:r>
              <a:rPr lang="de-CH" altLang="en-US" sz="1400"/>
              <a:t>Select &amp; </a:t>
            </a:r>
            <a:br>
              <a:rPr lang="de-CH" altLang="en-US" sz="1400"/>
            </a:br>
            <a:r>
              <a:rPr lang="de-CH" altLang="en-US" sz="1400"/>
              <a:t>Compress</a:t>
            </a:r>
            <a:br>
              <a:rPr lang="de-CH" altLang="en-US" sz="1400"/>
            </a:br>
            <a:r>
              <a:rPr lang="de-CH" altLang="en-US" sz="1400"/>
              <a:t>Oracle DB </a:t>
            </a:r>
          </a:p>
        </p:txBody>
      </p:sp>
      <p:sp>
        <p:nvSpPr>
          <p:cNvPr id="47117" name="TextBox 24"/>
          <p:cNvSpPr txBox="1">
            <a:spLocks noChangeArrowheads="1"/>
          </p:cNvSpPr>
          <p:nvPr/>
        </p:nvSpPr>
        <p:spPr bwMode="auto">
          <a:xfrm>
            <a:off x="2992438" y="4211638"/>
            <a:ext cx="996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Analyze, </a:t>
            </a:r>
            <a:br>
              <a:rPr lang="de-CH" altLang="en-US" sz="1400"/>
            </a:br>
            <a:r>
              <a:rPr lang="de-CH" altLang="en-US" sz="1400"/>
              <a:t>Report &amp; </a:t>
            </a:r>
            <a:br>
              <a:rPr lang="de-CH" altLang="en-US" sz="1400"/>
            </a:br>
            <a:r>
              <a:rPr lang="de-CH" altLang="en-US" sz="1400"/>
              <a:t>Export</a:t>
            </a:r>
            <a:br>
              <a:rPr lang="de-CH" altLang="en-US" sz="1400"/>
            </a:br>
            <a:r>
              <a:rPr lang="de-CH" altLang="en-US" sz="1400" b="1"/>
              <a:t>Tableau</a:t>
            </a:r>
            <a:endParaRPr lang="en-US" altLang="en-US" sz="1400" b="1"/>
          </a:p>
        </p:txBody>
      </p:sp>
      <p:sp>
        <p:nvSpPr>
          <p:cNvPr id="47118" name="TextBox 25"/>
          <p:cNvSpPr txBox="1">
            <a:spLocks noChangeArrowheads="1"/>
          </p:cNvSpPr>
          <p:nvPr/>
        </p:nvSpPr>
        <p:spPr bwMode="auto">
          <a:xfrm>
            <a:off x="4405313" y="4281488"/>
            <a:ext cx="998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Export &amp;</a:t>
            </a:r>
            <a:br>
              <a:rPr lang="de-CH" altLang="en-US" sz="1400"/>
            </a:br>
            <a:r>
              <a:rPr lang="de-CH" altLang="en-US" sz="1400"/>
              <a:t>Upload</a:t>
            </a:r>
            <a:br>
              <a:rPr lang="de-CH" altLang="en-US" sz="1400"/>
            </a:br>
            <a:r>
              <a:rPr lang="de-CH" altLang="en-US" sz="1400" b="1"/>
              <a:t>Tableau – </a:t>
            </a:r>
            <a:br>
              <a:rPr lang="de-CH" altLang="en-US" sz="1400" b="1"/>
            </a:br>
            <a:r>
              <a:rPr lang="de-CH" altLang="en-US" sz="1400" b="1"/>
              <a:t>Workbook</a:t>
            </a:r>
            <a:endParaRPr lang="en-US" altLang="en-US" sz="1400" b="1"/>
          </a:p>
        </p:txBody>
      </p:sp>
      <p:sp>
        <p:nvSpPr>
          <p:cNvPr id="47119" name="TextBox 27"/>
          <p:cNvSpPr txBox="1">
            <a:spLocks noChangeArrowheads="1"/>
          </p:cNvSpPr>
          <p:nvPr/>
        </p:nvSpPr>
        <p:spPr bwMode="auto">
          <a:xfrm>
            <a:off x="3317875" y="6213475"/>
            <a:ext cx="17319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GSMB File Server</a:t>
            </a:r>
            <a:endParaRPr lang="en-US" altLang="en-US" sz="1400" b="1"/>
          </a:p>
        </p:txBody>
      </p:sp>
      <p:sp>
        <p:nvSpPr>
          <p:cNvPr id="47120" name="TextBox 28"/>
          <p:cNvSpPr txBox="1">
            <a:spLocks noChangeArrowheads="1"/>
          </p:cNvSpPr>
          <p:nvPr/>
        </p:nvSpPr>
        <p:spPr bwMode="auto">
          <a:xfrm>
            <a:off x="6623050" y="6165850"/>
            <a:ext cx="1731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en-US" sz="1400"/>
              <a:t>Sales Managers</a:t>
            </a:r>
            <a:endParaRPr lang="en-US" altLang="en-US" sz="1400" b="1"/>
          </a:p>
        </p:txBody>
      </p:sp>
      <p:pic>
        <p:nvPicPr>
          <p:cNvPr id="47121" name="Picture 18" descr="C:\Documents and Settings\renebaumann\Local Settings\Temporary Internet Files\Content.IE5\DRJGD7QD\MC90044215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53218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C:\Documents and Settings\renebaumann\Local Settings\Temporary Internet Files\Content.IE5\DRJGD7QD\MC90044215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5052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8" descr="C:\Documents and Settings\renebaumann\Local Settings\Temporary Internet Files\Content.IE5\DRJGD7QD\MC90044215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46392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18" descr="C:\Documents and Settings\renebaumann\Local Settings\Temporary Internet Files\Content.IE5\DRJGD7QD\MC90044215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052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0" descr="C:\Documents and Settings\renebaumann\Local Settings\Temporary Internet Files\Content.IE5\PYM99ZIQ\MC900442160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40528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Flussdiagramm: Magnetplattenspeicher 2"/>
          <p:cNvSpPr>
            <a:spLocks noChangeArrowheads="1"/>
          </p:cNvSpPr>
          <p:nvPr/>
        </p:nvSpPr>
        <p:spPr bwMode="auto">
          <a:xfrm>
            <a:off x="1771650" y="3175000"/>
            <a:ext cx="812800" cy="1008063"/>
          </a:xfrm>
          <a:prstGeom prst="flowChartMagneticDis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en-US" sz="1200"/>
              <a:t>Access /Oracle DB</a:t>
            </a:r>
          </a:p>
        </p:txBody>
      </p:sp>
      <p:sp>
        <p:nvSpPr>
          <p:cNvPr id="47127" name="Ellipse 3"/>
          <p:cNvSpPr>
            <a:spLocks noChangeArrowheads="1"/>
          </p:cNvSpPr>
          <p:nvPr/>
        </p:nvSpPr>
        <p:spPr bwMode="auto">
          <a:xfrm>
            <a:off x="3103563" y="5043488"/>
            <a:ext cx="2116137" cy="1625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6"/>
          <p:cNvSpPr>
            <a:spLocks noGrp="1"/>
          </p:cNvSpPr>
          <p:nvPr>
            <p:ph type="title"/>
          </p:nvPr>
        </p:nvSpPr>
        <p:spPr>
          <a:xfrm>
            <a:off x="495300" y="404813"/>
            <a:ext cx="6934200" cy="863600"/>
          </a:xfrm>
        </p:spPr>
        <p:txBody>
          <a:bodyPr/>
          <a:lstStyle/>
          <a:p>
            <a:r>
              <a:rPr lang="de-DE" altLang="en-US" smtClean="0"/>
              <a:t>Beispiel Beantragung Budget/Ressourcen –</a:t>
            </a:r>
            <a:br>
              <a:rPr lang="de-DE" altLang="en-US" smtClean="0"/>
            </a:br>
            <a:r>
              <a:rPr lang="de-DE" altLang="en-US" smtClean="0"/>
              <a:t>Auswertungs- und Analyse Software Tableau</a:t>
            </a:r>
            <a:br>
              <a:rPr lang="de-DE" altLang="en-US" smtClean="0"/>
            </a:br>
            <a:endParaRPr lang="de-DE" altLang="en-US" smtClean="0"/>
          </a:p>
        </p:txBody>
      </p:sp>
      <p:sp>
        <p:nvSpPr>
          <p:cNvPr id="49155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mtClean="0"/>
              <a:t>Was wird im Geschäftsjahr benötigt?</a:t>
            </a:r>
          </a:p>
          <a:p>
            <a:pPr>
              <a:buFontTx/>
              <a:buChar char="-"/>
            </a:pPr>
            <a:r>
              <a:rPr lang="de-DE" altLang="en-US" smtClean="0"/>
              <a:t>Umzug  Server Struktur von global nach Deutschland auf Grund von Performance Problemen</a:t>
            </a:r>
          </a:p>
          <a:p>
            <a:pPr>
              <a:buFontTx/>
              <a:buChar char="-"/>
            </a:pPr>
            <a:endParaRPr lang="de-DE" altLang="en-US" smtClean="0"/>
          </a:p>
          <a:p>
            <a:pPr>
              <a:buFontTx/>
              <a:buChar char="-"/>
            </a:pPr>
            <a:endParaRPr lang="de-DE" altLang="en-US" smtClean="0"/>
          </a:p>
          <a:p>
            <a:pPr>
              <a:buFontTx/>
              <a:buChar char="-"/>
            </a:pPr>
            <a:endParaRPr lang="de-DE" altLang="en-US" smtClean="0"/>
          </a:p>
          <a:p>
            <a:endParaRPr lang="de-DE" altLang="en-US" smtClean="0"/>
          </a:p>
          <a:p>
            <a:r>
              <a:rPr lang="de-DE" altLang="en-US" smtClean="0"/>
              <a:t>- Beschaffung weiterer Lizenzen zur Nutzung des Tools durch die Bereiche Sales Support und Pre Sales 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781300"/>
            <a:ext cx="87788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Voraussetzungen</a:t>
            </a:r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altLang="en-US" smtClean="0"/>
              <a:t>Offene, visionäre und  vertrauensbildende Führungskultur</a:t>
            </a:r>
          </a:p>
          <a:p>
            <a:pPr marL="1579563" lvl="3" indent="-342900">
              <a:spcAft>
                <a:spcPct val="60000"/>
              </a:spcAft>
              <a:buFont typeface="Arial" pitchFamily="34" charset="0"/>
              <a:buChar char="•"/>
            </a:pPr>
            <a:r>
              <a:rPr lang="de-DE" altLang="en-US" sz="1600" smtClean="0">
                <a:solidFill>
                  <a:srgbClr val="2254A1"/>
                </a:solidFill>
              </a:rPr>
              <a:t>Freiräume</a:t>
            </a:r>
          </a:p>
          <a:p>
            <a:pPr marL="1579563" lvl="3" indent="-342900">
              <a:spcAft>
                <a:spcPct val="60000"/>
              </a:spcAft>
              <a:buFont typeface="Arial" pitchFamily="34" charset="0"/>
              <a:buChar char="•"/>
            </a:pPr>
            <a:r>
              <a:rPr lang="de-DE" altLang="en-US" sz="1600" smtClean="0">
                <a:solidFill>
                  <a:srgbClr val="2254A1"/>
                </a:solidFill>
              </a:rPr>
              <a:t>„Out of the Box“</a:t>
            </a:r>
          </a:p>
          <a:p>
            <a:pPr marL="1579563" lvl="3" indent="-342900">
              <a:spcAft>
                <a:spcPct val="60000"/>
              </a:spcAft>
              <a:buFont typeface="Arial" pitchFamily="34" charset="0"/>
              <a:buChar char="•"/>
            </a:pPr>
            <a:r>
              <a:rPr lang="de-DE" altLang="en-US" sz="1600" smtClean="0">
                <a:solidFill>
                  <a:srgbClr val="2254A1"/>
                </a:solidFill>
              </a:rPr>
              <a:t>Führen ohne „Schuldige“</a:t>
            </a:r>
          </a:p>
          <a:p>
            <a:pPr marL="1579563" lvl="3" indent="-342900">
              <a:spcAft>
                <a:spcPct val="60000"/>
              </a:spcAft>
              <a:buFont typeface="Arial" pitchFamily="34" charset="0"/>
              <a:buChar char="•"/>
            </a:pPr>
            <a:r>
              <a:rPr lang="de-DE" altLang="en-US" sz="1600" smtClean="0">
                <a:solidFill>
                  <a:srgbClr val="2254A1"/>
                </a:solidFill>
              </a:rPr>
              <a:t>Mutig aber nicht lebensmüde</a:t>
            </a:r>
          </a:p>
          <a:p>
            <a:pPr marL="1579563" lvl="3" indent="-342900">
              <a:spcAft>
                <a:spcPct val="60000"/>
              </a:spcAft>
              <a:buFont typeface="Arial" pitchFamily="34" charset="0"/>
              <a:buChar char="•"/>
            </a:pPr>
            <a:r>
              <a:rPr lang="de-DE" altLang="en-US" sz="1600" smtClean="0">
                <a:solidFill>
                  <a:srgbClr val="2254A1"/>
                </a:solidFill>
              </a:rPr>
              <a:t>Ausdauer und Hartnäckigkeit</a:t>
            </a:r>
          </a:p>
          <a:p>
            <a:pPr marL="539750" lvl="2" indent="0">
              <a:buFontTx/>
              <a:buNone/>
            </a:pPr>
            <a:endParaRPr lang="de-DE" altLang="en-US" smtClean="0"/>
          </a:p>
          <a:p>
            <a:pPr>
              <a:buFontTx/>
              <a:buChar char="•"/>
            </a:pPr>
            <a:r>
              <a:rPr lang="de-DE" altLang="en-US" smtClean="0"/>
              <a:t>Zielvereinbarungen / Zielorientierung </a:t>
            </a:r>
          </a:p>
          <a:p>
            <a:pPr>
              <a:buFontTx/>
              <a:buChar char="•"/>
            </a:pPr>
            <a:r>
              <a:rPr lang="de-DE" altLang="en-US" smtClean="0"/>
              <a:t>Flexibilität in den Freigabeprozessen </a:t>
            </a:r>
          </a:p>
          <a:p>
            <a:pPr>
              <a:buFontTx/>
              <a:buChar char="•"/>
            </a:pPr>
            <a:r>
              <a:rPr lang="de-DE" altLang="en-US" smtClean="0"/>
              <a:t>Umsetzungsdisziplin</a:t>
            </a:r>
          </a:p>
          <a:p>
            <a:pPr>
              <a:buFontTx/>
              <a:buChar char="•"/>
            </a:pPr>
            <a:endParaRPr lang="de-DE" altLang="en-US" smtClean="0"/>
          </a:p>
          <a:p>
            <a:pPr>
              <a:buFontTx/>
              <a:buChar char="•"/>
            </a:pPr>
            <a:endParaRPr lang="de-DE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Chancen - Risiken</a:t>
            </a:r>
          </a:p>
        </p:txBody>
      </p:sp>
      <p:sp>
        <p:nvSpPr>
          <p:cNvPr id="52227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mtClean="0"/>
              <a:t>Chancen</a:t>
            </a:r>
          </a:p>
        </p:txBody>
      </p:sp>
      <p:sp>
        <p:nvSpPr>
          <p:cNvPr id="52228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de-DE" altLang="en-US" sz="1600" smtClean="0"/>
              <a:t>Innovative und flexible Umsetzung von Ideen/Visionen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Veränderungskultur als Unternehmenskultur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Förderung Kreativität und Unternehmertum der Mitarbeiter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Teamwork und bereichsübergreifendes arbeiten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Schnelle Reaktionszeiten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Kein „gebundenes“ Budget ohne Umsetzung</a:t>
            </a:r>
          </a:p>
          <a:p>
            <a:pPr marL="0" indent="0">
              <a:buFontTx/>
              <a:buChar char="•"/>
            </a:pPr>
            <a:endParaRPr lang="de-DE" altLang="en-US" sz="1600" smtClean="0"/>
          </a:p>
          <a:p>
            <a:pPr marL="0" indent="0">
              <a:buFontTx/>
              <a:buChar char="•"/>
            </a:pPr>
            <a:endParaRPr lang="de-DE" altLang="en-US" sz="1600" smtClean="0"/>
          </a:p>
          <a:p>
            <a:pPr marL="0" indent="0">
              <a:buFontTx/>
              <a:buChar char="•"/>
            </a:pPr>
            <a:endParaRPr lang="de-DE" altLang="en-US" sz="1600" smtClean="0"/>
          </a:p>
        </p:txBody>
      </p:sp>
      <p:sp>
        <p:nvSpPr>
          <p:cNvPr id="52229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altLang="en-US" smtClean="0"/>
              <a:t>Risiken</a:t>
            </a:r>
          </a:p>
        </p:txBody>
      </p:sp>
      <p:sp>
        <p:nvSpPr>
          <p:cNvPr id="52230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de-DE" altLang="en-US" sz="1600" smtClean="0"/>
              <a:t>Stetiger Wandel und Veränderungen vs. Kontinuität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Führungsschwäche lässt Budget im „Topf“ / Entwicklungen finden nicht statt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Halt auf halber Strecke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Überforderung Mitarbeiter und Führungskräfte (Druck)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Stellen der Schuldfrage wenn das Ziel verfehlt wird – hemmt neue Initiativen</a:t>
            </a:r>
          </a:p>
          <a:p>
            <a:pPr marL="0" indent="0">
              <a:buFontTx/>
              <a:buChar char="•"/>
            </a:pPr>
            <a:r>
              <a:rPr lang="de-DE" altLang="en-US" sz="1600" smtClean="0"/>
              <a:t>Unrealistische Ideen/Visionen </a:t>
            </a:r>
          </a:p>
          <a:p>
            <a:pPr marL="0" indent="0">
              <a:buFontTx/>
              <a:buChar char="•"/>
            </a:pPr>
            <a:endParaRPr lang="de-DE" altLang="en-US" sz="16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14400"/>
            <a:ext cx="3455987" cy="1074738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53251" name="Textfeld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de-DE" altLang="de-DE" sz="2600" u="sng">
                <a:solidFill>
                  <a:srgbClr val="2254A1"/>
                </a:solidFill>
              </a:rPr>
              <a:t>Vorschlag Arbeitsgruppe 1 </a:t>
            </a:r>
            <a:endParaRPr lang="en-US" altLang="de-DE" sz="2600" u="sng"/>
          </a:p>
        </p:txBody>
      </p:sp>
      <p:sp>
        <p:nvSpPr>
          <p:cNvPr id="53252" name="Textfeld 4"/>
          <p:cNvSpPr txBox="1">
            <a:spLocks noChangeArrowheads="1"/>
          </p:cNvSpPr>
          <p:nvPr/>
        </p:nvSpPr>
        <p:spPr bwMode="auto">
          <a:xfrm>
            <a:off x="323850" y="2662238"/>
            <a:ext cx="85693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200" u="sng">
                <a:solidFill>
                  <a:srgbClr val="2254A1"/>
                </a:solidFill>
              </a:rPr>
              <a:t>Renate:</a:t>
            </a:r>
            <a:r>
              <a:rPr lang="de-DE" altLang="de-DE" sz="2000">
                <a:solidFill>
                  <a:srgbClr val="2254A1"/>
                </a:solidFill>
              </a:rPr>
              <a:t>	</a:t>
            </a:r>
            <a:r>
              <a:rPr lang="de-DE" altLang="de-DE" sz="2200">
                <a:solidFill>
                  <a:srgbClr val="2254A1"/>
                </a:solidFill>
              </a:rPr>
              <a:t>Wie kann ein Controller den Prozess zu einer 			modernen Budgetierung anstoßen bzw. seinen CFO 		dabei 	unterstützen, die Bereitschaft der mittleren 			Führungskräfte zu bekommen?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Wie kommen wir von den Erwartungen des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Managements weg, einen Plan und ein Budget zu 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berechnen?</a:t>
            </a:r>
          </a:p>
          <a:p>
            <a:endParaRPr lang="de-DE" altLang="de-DE" sz="2200">
              <a:solidFill>
                <a:srgbClr val="2254A1"/>
              </a:solidFill>
            </a:endParaRPr>
          </a:p>
          <a:p>
            <a:r>
              <a:rPr lang="de-DE" altLang="de-DE" sz="2200" u="sng">
                <a:solidFill>
                  <a:srgbClr val="2254A1"/>
                </a:solidFill>
              </a:rPr>
              <a:t>Mitglieder Arbeitsgruppe 1: Harald, Bärbel, Renate, Carsten F.</a:t>
            </a: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000">
              <a:solidFill>
                <a:srgbClr val="2254A1"/>
              </a:solidFill>
            </a:endParaRPr>
          </a:p>
          <a:p>
            <a:r>
              <a:rPr lang="de-DE" altLang="de-DE" sz="2000">
                <a:solidFill>
                  <a:srgbClr val="2254A1"/>
                </a:solidFill>
              </a:rPr>
              <a:t>	</a:t>
            </a:r>
            <a:endParaRPr lang="en-US" altLang="de-DE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14400"/>
            <a:ext cx="3455987" cy="1074738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54275" name="Textfeld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de-DE" altLang="de-DE" sz="2600" u="sng">
                <a:solidFill>
                  <a:srgbClr val="2254A1"/>
                </a:solidFill>
              </a:rPr>
              <a:t>Vorschlag Arbeitsgruppe 2 </a:t>
            </a:r>
            <a:endParaRPr lang="en-US" altLang="de-DE" sz="2600" u="sng"/>
          </a:p>
        </p:txBody>
      </p:sp>
      <p:sp>
        <p:nvSpPr>
          <p:cNvPr id="54276" name="Textfeld 4"/>
          <p:cNvSpPr txBox="1">
            <a:spLocks noChangeArrowheads="1"/>
          </p:cNvSpPr>
          <p:nvPr/>
        </p:nvSpPr>
        <p:spPr bwMode="auto">
          <a:xfrm>
            <a:off x="323850" y="2662238"/>
            <a:ext cx="85693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200" u="sng">
                <a:solidFill>
                  <a:srgbClr val="2254A1"/>
                </a:solidFill>
              </a:rPr>
              <a:t>Carsten:</a:t>
            </a:r>
            <a:r>
              <a:rPr lang="de-DE" altLang="de-DE" sz="2000">
                <a:solidFill>
                  <a:srgbClr val="2254A1"/>
                </a:solidFill>
              </a:rPr>
              <a:t>	</a:t>
            </a:r>
            <a:r>
              <a:rPr lang="de-DE" altLang="de-DE" sz="2200">
                <a:solidFill>
                  <a:srgbClr val="2254A1"/>
                </a:solidFill>
              </a:rPr>
              <a:t>Wie kann die Verbindung zwischen Strategie und 			Budget hergestellt werden? 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Wie nehmen wir die Führungskräfte  auf diesem 			Weg mit?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Mit welchen Widerständen ist zu rechnen und wie 			gehen wir damit um?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Wieviel Aufwand ist für eine Budgetierung 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gerechtfertigt? Wie ist es möglich, mit Korridoren / </a:t>
            </a:r>
            <a:br>
              <a:rPr lang="de-DE" altLang="de-DE" sz="2200">
                <a:solidFill>
                  <a:srgbClr val="2254A1"/>
                </a:solidFill>
              </a:rPr>
            </a:br>
            <a:r>
              <a:rPr lang="de-DE" altLang="de-DE" sz="2200">
                <a:solidFill>
                  <a:srgbClr val="2254A1"/>
                </a:solidFill>
              </a:rPr>
              <a:t>		Szenarien zu arbeiten?</a:t>
            </a:r>
          </a:p>
          <a:p>
            <a:r>
              <a:rPr lang="de-DE" altLang="de-DE" sz="2200" u="sng">
                <a:solidFill>
                  <a:srgbClr val="2254A1"/>
                </a:solidFill>
              </a:rPr>
              <a:t>Mitglieder Arbeitsgruppe 2: Carsten S., Fabian, Melanie, Herwig, Christiane, Christine</a:t>
            </a:r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000">
              <a:solidFill>
                <a:srgbClr val="2254A1"/>
              </a:solidFill>
            </a:endParaRPr>
          </a:p>
          <a:p>
            <a:r>
              <a:rPr lang="de-DE" altLang="de-DE" sz="2000">
                <a:solidFill>
                  <a:srgbClr val="2254A1"/>
                </a:solidFill>
              </a:rPr>
              <a:t>	</a:t>
            </a:r>
            <a:endParaRPr lang="en-US" altLang="de-DE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14400"/>
            <a:ext cx="3455987" cy="1074738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55299" name="Textfeld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de-DE" altLang="de-DE" sz="2600" u="sng">
                <a:solidFill>
                  <a:srgbClr val="2254A1"/>
                </a:solidFill>
              </a:rPr>
              <a:t>Vorschlag Arbeitsgruppe 3 </a:t>
            </a:r>
            <a:endParaRPr lang="en-US" altLang="de-DE" sz="2600" u="sng"/>
          </a:p>
        </p:txBody>
      </p:sp>
      <p:sp>
        <p:nvSpPr>
          <p:cNvPr id="55300" name="Textfeld 4"/>
          <p:cNvSpPr txBox="1">
            <a:spLocks noChangeArrowheads="1"/>
          </p:cNvSpPr>
          <p:nvPr/>
        </p:nvSpPr>
        <p:spPr bwMode="auto">
          <a:xfrm>
            <a:off x="323850" y="2662238"/>
            <a:ext cx="856932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200" u="sng">
                <a:solidFill>
                  <a:srgbClr val="2254A1"/>
                </a:solidFill>
              </a:rPr>
              <a:t>Katrin:	</a:t>
            </a:r>
            <a:r>
              <a:rPr lang="de-DE" altLang="de-DE" sz="2000">
                <a:solidFill>
                  <a:srgbClr val="2254A1"/>
                </a:solidFill>
              </a:rPr>
              <a:t>	</a:t>
            </a:r>
            <a:r>
              <a:rPr lang="de-DE" altLang="de-DE" sz="2200">
                <a:solidFill>
                  <a:srgbClr val="2254A1"/>
                </a:solidFill>
              </a:rPr>
              <a:t>Wie seht Ihr die Chancen und Risiken, die Katrin 			beschrieben hat?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Was seht Ihr anders? Was würdet Ihr ergänzen?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Wie soll damit umgegangen werden?</a:t>
            </a:r>
          </a:p>
          <a:p>
            <a:endParaRPr lang="de-DE" altLang="de-DE" sz="2200">
              <a:solidFill>
                <a:srgbClr val="2254A1"/>
              </a:solidFill>
            </a:endParaRPr>
          </a:p>
          <a:p>
            <a:r>
              <a:rPr lang="de-DE" altLang="de-DE" sz="2200" u="sng">
                <a:solidFill>
                  <a:srgbClr val="2254A1"/>
                </a:solidFill>
              </a:rPr>
              <a:t>Mitglieder Arbeitsgruppe 3: Katrin, Dieter, Michael, Sascha</a:t>
            </a: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000">
              <a:solidFill>
                <a:srgbClr val="2254A1"/>
              </a:solidFill>
            </a:endParaRPr>
          </a:p>
          <a:p>
            <a:r>
              <a:rPr lang="de-DE" altLang="de-DE" sz="2000">
                <a:solidFill>
                  <a:srgbClr val="2254A1"/>
                </a:solidFill>
              </a:rPr>
              <a:t>	</a:t>
            </a:r>
            <a:endParaRPr lang="en-US" altLang="de-DE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805113"/>
            <a:ext cx="4094162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174750"/>
            <a:ext cx="8748712" cy="693738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2400" smtClean="0"/>
              <a:t>Budgetierung als ein wesentliches Controlling-Instrument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250825" y="1555750"/>
            <a:ext cx="8642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360363" indent="-180975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6318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0890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lvl="1" algn="ctr" eaLnBrk="1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2254A1"/>
              </a:buClr>
              <a:buSzPct val="125000"/>
              <a:buFont typeface="Wingdings" pitchFamily="2" charset="2"/>
              <a:buChar char="§"/>
              <a:defRPr/>
            </a:pPr>
            <a:r>
              <a:rPr lang="de-DE" sz="2000" dirty="0" smtClean="0">
                <a:cs typeface="+mn-cs"/>
              </a:rPr>
              <a:t>Controlling</a:t>
            </a:r>
            <a:br>
              <a:rPr lang="de-DE" sz="2000" dirty="0" smtClean="0">
                <a:cs typeface="+mn-cs"/>
              </a:rPr>
            </a:br>
            <a:r>
              <a:rPr lang="de-DE" sz="1400" i="1" dirty="0" smtClean="0">
                <a:cs typeface="+mn-cs"/>
              </a:rPr>
              <a:t>[Definition: Qualitäts-Standards im Controlling, DIN SPEC 1086]</a:t>
            </a:r>
            <a:endParaRPr lang="de-DE" sz="1400" i="1" baseline="30000" dirty="0" smtClean="0">
              <a:cs typeface="+mn-cs"/>
            </a:endParaRPr>
          </a:p>
          <a:p>
            <a:pPr marL="354013" lvl="1" indent="0" algn="ctr" eaLnBrk="1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2254A1"/>
              </a:buClr>
              <a:buSzPct val="125000"/>
              <a:defRPr/>
            </a:pPr>
            <a:r>
              <a:rPr lang="de-DE" sz="1800" dirty="0" smtClean="0">
                <a:cs typeface="+mn-cs"/>
              </a:rPr>
              <a:t>Controlling </a:t>
            </a:r>
            <a:r>
              <a:rPr lang="de-DE" sz="1800" dirty="0">
                <a:cs typeface="+mn-cs"/>
              </a:rPr>
              <a:t>ist der auf die Sicherstellung nachhaltiger </a:t>
            </a:r>
            <a:r>
              <a:rPr lang="de-DE" sz="1800" dirty="0" smtClean="0">
                <a:cs typeface="+mn-cs"/>
              </a:rPr>
              <a:t>Wirtschaftlichkeit ausgerichtete Management-Prozess </a:t>
            </a:r>
            <a:r>
              <a:rPr lang="de-DE" sz="1800" dirty="0">
                <a:cs typeface="+mn-cs"/>
              </a:rPr>
              <a:t>der betriebswirtschaftlichen Zielfindung, Planung und Steuerung </a:t>
            </a:r>
            <a:r>
              <a:rPr lang="de-DE" sz="1800" dirty="0" smtClean="0">
                <a:cs typeface="+mn-cs"/>
              </a:rPr>
              <a:t>eines Unternehmens. </a:t>
            </a:r>
            <a:br>
              <a:rPr lang="de-DE" sz="1800" dirty="0" smtClean="0">
                <a:cs typeface="+mn-cs"/>
              </a:rPr>
            </a:br>
            <a:r>
              <a:rPr lang="de-DE" sz="1800" dirty="0" smtClean="0">
                <a:cs typeface="+mn-cs"/>
              </a:rPr>
              <a:t>In </a:t>
            </a:r>
            <a:r>
              <a:rPr lang="de-DE" sz="1800" dirty="0">
                <a:cs typeface="+mn-cs"/>
              </a:rPr>
              <a:t>diesem Führungsprozess sind die </a:t>
            </a:r>
            <a:r>
              <a:rPr lang="de-DE" sz="1800" dirty="0" smtClean="0">
                <a:cs typeface="+mn-cs"/>
              </a:rPr>
              <a:t>Controller Partner </a:t>
            </a:r>
            <a:r>
              <a:rPr lang="de-DE" sz="1800" dirty="0">
                <a:cs typeface="+mn-cs"/>
              </a:rPr>
              <a:t>des </a:t>
            </a:r>
            <a:r>
              <a:rPr lang="de-DE" sz="1800" dirty="0" smtClean="0">
                <a:cs typeface="+mn-cs"/>
              </a:rPr>
              <a:t>Managements.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4581525"/>
            <a:ext cx="5257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360363" indent="-180975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6318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0890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lvl="1" eaLnBrk="1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2254A1"/>
              </a:buClr>
              <a:buSzPct val="125000"/>
              <a:buFont typeface="Wingdings" pitchFamily="2" charset="2"/>
              <a:buChar char="§"/>
              <a:defRPr/>
            </a:pPr>
            <a:r>
              <a:rPr lang="de-DE" sz="2000" dirty="0" smtClean="0">
                <a:cs typeface="+mn-cs"/>
              </a:rPr>
              <a:t>Planung</a:t>
            </a:r>
            <a:endParaRPr lang="de-DE" sz="2000" baseline="30000" dirty="0" smtClean="0">
              <a:cs typeface="+mn-cs"/>
            </a:endParaRPr>
          </a:p>
          <a:p>
            <a:pPr marL="354013" lvl="1" indent="0" eaLnBrk="1" hangingPunct="1">
              <a:lnSpc>
                <a:spcPts val="1800"/>
              </a:lnSpc>
              <a:spcBef>
                <a:spcPts val="0"/>
              </a:spcBef>
              <a:spcAft>
                <a:spcPct val="40000"/>
              </a:spcAft>
              <a:buClr>
                <a:srgbClr val="2254A1"/>
              </a:buClr>
              <a:buSzPct val="125000"/>
              <a:defRPr/>
            </a:pPr>
            <a:r>
              <a:rPr lang="de-DE" sz="1800" dirty="0" smtClean="0">
                <a:cs typeface="+mn-cs"/>
              </a:rPr>
              <a:t>Pläne sind Realisierungs-Strukturen für Ziele.</a:t>
            </a:r>
          </a:p>
          <a:p>
            <a:pPr marL="625475" lvl="3" indent="-266700" eaLnBrk="1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2254A1"/>
              </a:buClr>
              <a:buSzPct val="125000"/>
              <a:buFont typeface="Courier New" pitchFamily="49" charset="0"/>
              <a:buChar char="o"/>
              <a:defRPr/>
            </a:pPr>
            <a:r>
              <a:rPr lang="de-DE" sz="1600" dirty="0" smtClean="0">
                <a:cs typeface="+mn-cs"/>
              </a:rPr>
              <a:t>Wie organisieren wir Räume für Innovationen ? </a:t>
            </a:r>
          </a:p>
          <a:p>
            <a:pPr marL="625475" lvl="3" indent="-266700" eaLnBrk="1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2254A1"/>
              </a:buClr>
              <a:buSzPct val="125000"/>
              <a:buFont typeface="Courier New" pitchFamily="49" charset="0"/>
              <a:buChar char="o"/>
              <a:defRPr/>
            </a:pPr>
            <a:r>
              <a:rPr lang="de-DE" sz="1600" dirty="0" smtClean="0">
                <a:cs typeface="+mn-cs"/>
              </a:rPr>
              <a:t>Wie halten wir die Versprechen gegenüber den Kunden ein?</a:t>
            </a:r>
          </a:p>
          <a:p>
            <a:pPr marL="625475" lvl="3" indent="-266700" eaLnBrk="1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>
                <a:srgbClr val="2254A1"/>
              </a:buClr>
              <a:buSzPct val="125000"/>
              <a:buFont typeface="Courier New" pitchFamily="49" charset="0"/>
              <a:buChar char="o"/>
              <a:defRPr/>
            </a:pPr>
            <a:r>
              <a:rPr lang="de-DE" sz="1600" dirty="0" smtClean="0">
                <a:cs typeface="+mn-cs"/>
              </a:rPr>
              <a:t>Wie managen wir zuverlässige Prozesse ?</a:t>
            </a:r>
          </a:p>
          <a:p>
            <a:pPr marL="354013" lvl="1" indent="0" eaLnBrk="1" hangingPunct="1">
              <a:lnSpc>
                <a:spcPts val="2000"/>
              </a:lnSpc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SzPct val="125000"/>
              <a:defRPr/>
            </a:pPr>
            <a:endParaRPr lang="de-DE" sz="1800" dirty="0" smtClean="0"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00563" y="4581525"/>
            <a:ext cx="44989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360363" indent="-180975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6318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089025" indent="-27305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714375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lvl="1" algn="r" eaLnBrk="1" hangingPunct="1">
              <a:lnSpc>
                <a:spcPts val="2000"/>
              </a:lnSpc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SzPct val="125000"/>
              <a:buFont typeface="Wingdings" pitchFamily="2" charset="2"/>
              <a:buChar char="§"/>
              <a:defRPr/>
            </a:pPr>
            <a:r>
              <a:rPr lang="de-DE" sz="2000" dirty="0" smtClean="0">
                <a:cs typeface="+mn-cs"/>
              </a:rPr>
              <a:t>Budgetierung</a:t>
            </a:r>
            <a:endParaRPr lang="de-DE" sz="2000" baseline="30000" dirty="0" smtClean="0">
              <a:cs typeface="+mn-cs"/>
            </a:endParaRPr>
          </a:p>
          <a:p>
            <a:pPr marL="354013" lvl="1" indent="0" algn="r" eaLnBrk="1" hangingPunct="1">
              <a:lnSpc>
                <a:spcPts val="2000"/>
              </a:lnSpc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SzPct val="125000"/>
              <a:defRPr/>
            </a:pPr>
            <a:r>
              <a:rPr lang="de-DE" sz="1800" dirty="0" smtClean="0">
                <a:cs typeface="+mn-cs"/>
              </a:rPr>
              <a:t>Budgets übersetzen Pläne in </a:t>
            </a:r>
            <a:br>
              <a:rPr lang="de-DE" sz="1800" dirty="0" smtClean="0">
                <a:cs typeface="+mn-cs"/>
              </a:rPr>
            </a:br>
            <a:r>
              <a:rPr lang="de-DE" sz="1800" dirty="0" smtClean="0">
                <a:cs typeface="+mn-cs"/>
              </a:rPr>
              <a:t>“Haushalte” von Kostenstellen.</a:t>
            </a:r>
          </a:p>
          <a:p>
            <a:pPr marL="266700" lvl="1" indent="-266700" algn="r" eaLnBrk="1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254A1"/>
              </a:buClr>
              <a:buSzPct val="125000"/>
              <a:buFont typeface="Courier New" pitchFamily="49" charset="0"/>
              <a:buChar char="o"/>
              <a:defRPr/>
            </a:pPr>
            <a:r>
              <a:rPr lang="de-DE" sz="1600" dirty="0" smtClean="0">
                <a:cs typeface="+mn-cs"/>
              </a:rPr>
              <a:t>Wie adressieren wir </a:t>
            </a:r>
            <a:br>
              <a:rPr lang="de-DE" sz="1600" dirty="0" smtClean="0">
                <a:cs typeface="+mn-cs"/>
              </a:rPr>
            </a:br>
            <a:r>
              <a:rPr lang="de-DE" sz="1600" dirty="0" smtClean="0">
                <a:cs typeface="+mn-cs"/>
              </a:rPr>
              <a:t>Verantwortung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smtClean="0">
                <a:cs typeface="+mn-cs"/>
              </a:rPr>
              <a:t>?</a:t>
            </a:r>
          </a:p>
          <a:p>
            <a:pPr marL="266700" lvl="1" indent="-266700" algn="r" eaLnBrk="1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254A1"/>
              </a:buClr>
              <a:buSzPct val="125000"/>
              <a:buFont typeface="Courier New" pitchFamily="49" charset="0"/>
              <a:buChar char="o"/>
              <a:defRPr/>
            </a:pPr>
            <a:r>
              <a:rPr lang="de-DE" sz="1600" dirty="0" smtClean="0">
                <a:cs typeface="+mn-cs"/>
              </a:rPr>
              <a:t>Wie gestalten wir die Verknüpfung </a:t>
            </a:r>
            <a:br>
              <a:rPr lang="de-DE" sz="1600" dirty="0" smtClean="0">
                <a:cs typeface="+mn-cs"/>
              </a:rPr>
            </a:br>
            <a:r>
              <a:rPr lang="de-DE" sz="1600" dirty="0" smtClean="0">
                <a:cs typeface="+mn-cs"/>
              </a:rPr>
              <a:t>zwischen Leistung und Kosten ?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14400"/>
            <a:ext cx="3455987" cy="1074738"/>
          </a:xfrm>
        </p:spPr>
        <p:txBody>
          <a:bodyPr/>
          <a:lstStyle/>
          <a:p>
            <a:pPr eaLnBrk="1" hangingPunct="1"/>
            <a:r>
              <a:rPr lang="de-DE" altLang="de-DE" smtClean="0"/>
              <a:t>Internationaler </a:t>
            </a:r>
            <a:br>
              <a:rPr lang="de-DE" altLang="de-DE" smtClean="0"/>
            </a:br>
            <a:r>
              <a:rPr lang="de-DE" altLang="de-DE" smtClean="0"/>
              <a:t>Controller Verein eV</a:t>
            </a:r>
          </a:p>
        </p:txBody>
      </p:sp>
      <p:sp>
        <p:nvSpPr>
          <p:cNvPr id="56323" name="Textfeld 1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de-DE" altLang="de-DE" sz="2600" u="sng">
                <a:solidFill>
                  <a:srgbClr val="2254A1"/>
                </a:solidFill>
              </a:rPr>
              <a:t>Vorschlag Arbeitsgruppe 4 </a:t>
            </a:r>
            <a:endParaRPr lang="en-US" altLang="de-DE" sz="2600" u="sng"/>
          </a:p>
        </p:txBody>
      </p:sp>
      <p:sp>
        <p:nvSpPr>
          <p:cNvPr id="56324" name="Textfeld 4"/>
          <p:cNvSpPr txBox="1">
            <a:spLocks noChangeArrowheads="1"/>
          </p:cNvSpPr>
          <p:nvPr/>
        </p:nvSpPr>
        <p:spPr bwMode="auto">
          <a:xfrm>
            <a:off x="323850" y="2492375"/>
            <a:ext cx="85693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200" u="sng">
                <a:solidFill>
                  <a:srgbClr val="2254A1"/>
                </a:solidFill>
              </a:rPr>
              <a:t>Walter:	</a:t>
            </a:r>
            <a:r>
              <a:rPr lang="de-DE" altLang="de-DE" sz="2000">
                <a:solidFill>
                  <a:srgbClr val="2254A1"/>
                </a:solidFill>
              </a:rPr>
              <a:t>	</a:t>
            </a:r>
            <a:r>
              <a:rPr lang="de-DE" altLang="de-DE" sz="2200">
                <a:solidFill>
                  <a:srgbClr val="2254A1"/>
                </a:solidFill>
              </a:rPr>
              <a:t>Brauchen wir überhaupt noch eine Budgetierung 			oder ist die Zeit gekommen auf der Basis einer 			vereinbarten Planung (Willenserklärung) zu einer 			selbstorganisierten Arbeit der Mitarbeiter zu 				kommen?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Wie realistisch schätzt Ihr das ein?</a:t>
            </a:r>
          </a:p>
          <a:p>
            <a:r>
              <a:rPr lang="de-DE" altLang="de-DE" sz="2200">
                <a:solidFill>
                  <a:srgbClr val="2254A1"/>
                </a:solidFill>
              </a:rPr>
              <a:t>		Was kann ein Controller dazu beitragen?</a:t>
            </a:r>
          </a:p>
          <a:p>
            <a:endParaRPr lang="de-DE" altLang="de-DE" sz="2200">
              <a:solidFill>
                <a:srgbClr val="2254A1"/>
              </a:solidFill>
            </a:endParaRPr>
          </a:p>
          <a:p>
            <a:r>
              <a:rPr lang="de-DE" altLang="de-DE" sz="2200" u="sng">
                <a:solidFill>
                  <a:srgbClr val="2254A1"/>
                </a:solidFill>
              </a:rPr>
              <a:t>Mitglieder Arbeitsgruppe 4: Walter, Monika, Jörn</a:t>
            </a:r>
            <a:endParaRPr lang="de-DE" altLang="de-DE" sz="2200">
              <a:solidFill>
                <a:srgbClr val="2254A1"/>
              </a:solidFill>
            </a:endParaRPr>
          </a:p>
          <a:p>
            <a:endParaRPr lang="de-DE" altLang="de-DE" sz="2000">
              <a:solidFill>
                <a:srgbClr val="2254A1"/>
              </a:solidFill>
            </a:endParaRPr>
          </a:p>
          <a:p>
            <a:r>
              <a:rPr lang="de-DE" altLang="de-DE" sz="2000">
                <a:solidFill>
                  <a:srgbClr val="2254A1"/>
                </a:solidFill>
              </a:rPr>
              <a:t>	</a:t>
            </a:r>
            <a:endParaRPr lang="en-US" altLang="de-DE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... ein plan-, ziel- und sinnloses Budget ?</a:t>
            </a:r>
          </a:p>
        </p:txBody>
      </p:sp>
      <p:pic>
        <p:nvPicPr>
          <p:cNvPr id="921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1159" r="7549" b="14690"/>
          <a:stretch>
            <a:fillRect/>
          </a:stretch>
        </p:blipFill>
        <p:spPr bwMode="auto">
          <a:xfrm>
            <a:off x="2484438" y="836613"/>
            <a:ext cx="446881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</a:t>
            </a:r>
          </a:p>
        </p:txBody>
      </p:sp>
      <p:sp>
        <p:nvSpPr>
          <p:cNvPr id="9" name="Sechseck 8"/>
          <p:cNvSpPr/>
          <p:nvPr/>
        </p:nvSpPr>
        <p:spPr bwMode="auto">
          <a:xfrm>
            <a:off x="3860800" y="3343275"/>
            <a:ext cx="2000250" cy="857250"/>
          </a:xfrm>
          <a:prstGeom prst="hexago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de-DE" sz="2000" b="1">
                <a:latin typeface="Arial" charset="0"/>
                <a:ea typeface="ヒラギノ角ゴ Pro W3" pitchFamily="1" charset="-128"/>
                <a:cs typeface="+mn-cs"/>
              </a:rPr>
              <a:t>Modern Budgeting</a:t>
            </a:r>
          </a:p>
        </p:txBody>
      </p:sp>
      <p:sp>
        <p:nvSpPr>
          <p:cNvPr id="10" name="Trapezoid 9"/>
          <p:cNvSpPr/>
          <p:nvPr/>
        </p:nvSpPr>
        <p:spPr bwMode="auto">
          <a:xfrm>
            <a:off x="3427413" y="4343400"/>
            <a:ext cx="2873375" cy="857250"/>
          </a:xfrm>
          <a:prstGeom prst="trapezoid">
            <a:avLst>
              <a:gd name="adj" fmla="val 5928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de-DE" sz="2000" b="1" dirty="0">
                <a:latin typeface="Arial" charset="0"/>
                <a:ea typeface="ヒラギノ角ゴ Pro W3" pitchFamily="1" charset="-128"/>
                <a:cs typeface="+mn-cs"/>
              </a:rPr>
              <a:t>Wertschöpfung abbilden</a:t>
            </a:r>
          </a:p>
        </p:txBody>
      </p:sp>
      <p:grpSp>
        <p:nvGrpSpPr>
          <p:cNvPr id="2" name="Gruppieren 63"/>
          <p:cNvGrpSpPr>
            <a:grpSpLocks/>
          </p:cNvGrpSpPr>
          <p:nvPr/>
        </p:nvGrpSpPr>
        <p:grpSpPr bwMode="auto">
          <a:xfrm>
            <a:off x="5770563" y="3722688"/>
            <a:ext cx="2590800" cy="1557337"/>
            <a:chOff x="5459774" y="3340746"/>
            <a:chExt cx="2590916" cy="1556927"/>
          </a:xfrm>
        </p:grpSpPr>
        <p:cxnSp>
          <p:nvCxnSpPr>
            <p:cNvPr id="10274" name="Gerade Verbindung 13"/>
            <p:cNvCxnSpPr>
              <a:cxnSpLocks noChangeShapeType="1"/>
              <a:stCxn id="10276" idx="3"/>
              <a:endCxn id="10277" idx="3"/>
            </p:cNvCxnSpPr>
            <p:nvPr/>
          </p:nvCxnSpPr>
          <p:spPr bwMode="auto">
            <a:xfrm flipH="1">
              <a:off x="5978932" y="3483431"/>
              <a:ext cx="2071758" cy="134225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5" name="Gerade Verbindung 14"/>
            <p:cNvCxnSpPr>
              <a:cxnSpLocks noChangeShapeType="1"/>
              <a:stCxn id="10277" idx="1"/>
              <a:endCxn id="10276" idx="1"/>
            </p:cNvCxnSpPr>
            <p:nvPr/>
          </p:nvCxnSpPr>
          <p:spPr bwMode="auto">
            <a:xfrm rot="5400000" flipH="1" flipV="1">
              <a:off x="5328117" y="3615088"/>
              <a:ext cx="478230" cy="214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6" name="Rechteck 18"/>
            <p:cNvSpPr>
              <a:spLocks noChangeArrowheads="1"/>
            </p:cNvSpPr>
            <p:nvPr/>
          </p:nvSpPr>
          <p:spPr bwMode="auto">
            <a:xfrm>
              <a:off x="5674690" y="3483431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7" name="Rechteck 19"/>
            <p:cNvSpPr>
              <a:spLocks noChangeArrowheads="1"/>
            </p:cNvSpPr>
            <p:nvPr/>
          </p:nvSpPr>
          <p:spPr bwMode="auto">
            <a:xfrm rot="3540000">
              <a:off x="5215353" y="4393673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8" name="Textfeld 24"/>
            <p:cNvSpPr txBox="1">
              <a:spLocks noChangeArrowheads="1"/>
            </p:cNvSpPr>
            <p:nvPr/>
          </p:nvSpPr>
          <p:spPr bwMode="auto">
            <a:xfrm>
              <a:off x="5508591" y="3340746"/>
              <a:ext cx="1650280" cy="101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Klare Intentionen</a:t>
              </a:r>
            </a:p>
          </p:txBody>
        </p:sp>
      </p:grpSp>
      <p:grpSp>
        <p:nvGrpSpPr>
          <p:cNvPr id="3" name="Gruppieren 62"/>
          <p:cNvGrpSpPr>
            <a:grpSpLocks/>
          </p:cNvGrpSpPr>
          <p:nvPr/>
        </p:nvGrpSpPr>
        <p:grpSpPr bwMode="auto">
          <a:xfrm>
            <a:off x="1338263" y="3843338"/>
            <a:ext cx="2601912" cy="1436687"/>
            <a:chOff x="1071538" y="3483431"/>
            <a:chExt cx="2601748" cy="1436079"/>
          </a:xfrm>
        </p:grpSpPr>
        <p:sp>
          <p:nvSpPr>
            <p:cNvPr id="10269" name="Textfeld 34"/>
            <p:cNvSpPr txBox="1">
              <a:spLocks noChangeArrowheads="1"/>
            </p:cNvSpPr>
            <p:nvPr/>
          </p:nvSpPr>
          <p:spPr bwMode="auto">
            <a:xfrm>
              <a:off x="1713840" y="3489847"/>
              <a:ext cx="1885831" cy="7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Organisation abbilden</a:t>
              </a:r>
            </a:p>
          </p:txBody>
        </p:sp>
        <p:sp>
          <p:nvSpPr>
            <p:cNvPr id="10270" name="Rechteck 27"/>
            <p:cNvSpPr>
              <a:spLocks noChangeArrowheads="1"/>
            </p:cNvSpPr>
            <p:nvPr/>
          </p:nvSpPr>
          <p:spPr bwMode="auto">
            <a:xfrm rot="-3540000">
              <a:off x="2909706" y="4415510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271" name="Gerade Verbindung 28"/>
            <p:cNvCxnSpPr>
              <a:cxnSpLocks noChangeShapeType="1"/>
              <a:stCxn id="10270" idx="3"/>
              <a:endCxn id="10272" idx="3"/>
            </p:cNvCxnSpPr>
            <p:nvPr/>
          </p:nvCxnSpPr>
          <p:spPr bwMode="auto">
            <a:xfrm rot="16200000" flipV="1">
              <a:off x="3310379" y="3620591"/>
              <a:ext cx="500067" cy="22574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2" name="Rechteck 26"/>
            <p:cNvSpPr>
              <a:spLocks noChangeArrowheads="1"/>
            </p:cNvSpPr>
            <p:nvPr/>
          </p:nvSpPr>
          <p:spPr bwMode="auto">
            <a:xfrm>
              <a:off x="1071538" y="3483431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273" name="Gerade Verbindung 31"/>
            <p:cNvCxnSpPr>
              <a:cxnSpLocks noChangeShapeType="1"/>
              <a:stCxn id="10270" idx="1"/>
              <a:endCxn id="10272" idx="1"/>
            </p:cNvCxnSpPr>
            <p:nvPr/>
          </p:nvCxnSpPr>
          <p:spPr bwMode="auto">
            <a:xfrm rot="5400000" flipH="1">
              <a:off x="1430787" y="3124183"/>
              <a:ext cx="1364091" cy="20825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uppieren 59"/>
          <p:cNvGrpSpPr>
            <a:grpSpLocks/>
          </p:cNvGrpSpPr>
          <p:nvPr/>
        </p:nvGrpSpPr>
        <p:grpSpPr bwMode="auto">
          <a:xfrm>
            <a:off x="3552825" y="2349500"/>
            <a:ext cx="2613025" cy="857250"/>
            <a:chOff x="3264344" y="2037663"/>
            <a:chExt cx="2612086" cy="857256"/>
          </a:xfrm>
        </p:grpSpPr>
        <p:sp>
          <p:nvSpPr>
            <p:cNvPr id="36" name="Trapezoid 35"/>
            <p:cNvSpPr/>
            <p:nvPr/>
          </p:nvSpPr>
          <p:spPr bwMode="auto">
            <a:xfrm rot="10800000">
              <a:off x="3264344" y="2037663"/>
              <a:ext cx="2612086" cy="857256"/>
            </a:xfrm>
            <a:prstGeom prst="trapezoid">
              <a:avLst>
                <a:gd name="adj" fmla="val 59285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endParaRPr lang="de-DE" sz="2000" b="1">
                <a:latin typeface="Arial" charset="0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0268" name="Textfeld 36"/>
            <p:cNvSpPr txBox="1">
              <a:spLocks noChangeArrowheads="1"/>
            </p:cNvSpPr>
            <p:nvPr/>
          </p:nvSpPr>
          <p:spPr bwMode="auto">
            <a:xfrm>
              <a:off x="3703858" y="2208559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flexibel</a:t>
              </a:r>
            </a:p>
          </p:txBody>
        </p:sp>
      </p:grpSp>
      <p:grpSp>
        <p:nvGrpSpPr>
          <p:cNvPr id="5" name="Gruppieren 60"/>
          <p:cNvGrpSpPr>
            <a:grpSpLocks/>
          </p:cNvGrpSpPr>
          <p:nvPr/>
        </p:nvGrpSpPr>
        <p:grpSpPr bwMode="auto">
          <a:xfrm>
            <a:off x="5772150" y="2278063"/>
            <a:ext cx="2589213" cy="1357312"/>
            <a:chOff x="5461970" y="1982749"/>
            <a:chExt cx="2588720" cy="1357806"/>
          </a:xfrm>
        </p:grpSpPr>
        <p:sp>
          <p:nvSpPr>
            <p:cNvPr id="10262" name="Rechteck 37"/>
            <p:cNvSpPr>
              <a:spLocks noChangeArrowheads="1"/>
            </p:cNvSpPr>
            <p:nvPr/>
          </p:nvSpPr>
          <p:spPr bwMode="auto">
            <a:xfrm>
              <a:off x="5674690" y="3340555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3" name="Rechteck 40"/>
            <p:cNvSpPr>
              <a:spLocks noChangeArrowheads="1"/>
            </p:cNvSpPr>
            <p:nvPr/>
          </p:nvSpPr>
          <p:spPr bwMode="auto">
            <a:xfrm rot="-3540000">
              <a:off x="5217549" y="2486749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264" name="Gerade Verbindung 46"/>
            <p:cNvCxnSpPr>
              <a:cxnSpLocks noChangeShapeType="1"/>
              <a:stCxn id="10262" idx="1"/>
              <a:endCxn id="10263" idx="1"/>
            </p:cNvCxnSpPr>
            <p:nvPr/>
          </p:nvCxnSpPr>
          <p:spPr bwMode="auto">
            <a:xfrm rot="10800000">
              <a:off x="5461970" y="2918761"/>
              <a:ext cx="212720" cy="421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5" name="Gerade Verbindung 53"/>
            <p:cNvCxnSpPr>
              <a:cxnSpLocks noChangeShapeType="1"/>
              <a:stCxn id="10262" idx="3"/>
              <a:endCxn id="10263" idx="3"/>
            </p:cNvCxnSpPr>
            <p:nvPr/>
          </p:nvCxnSpPr>
          <p:spPr bwMode="auto">
            <a:xfrm flipH="1" flipV="1">
              <a:off x="5981128" y="2054737"/>
              <a:ext cx="2069562" cy="12858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6" name="Textfeld 56"/>
            <p:cNvSpPr txBox="1">
              <a:spLocks noChangeArrowheads="1"/>
            </p:cNvSpPr>
            <p:nvPr/>
          </p:nvSpPr>
          <p:spPr bwMode="auto">
            <a:xfrm>
              <a:off x="5578254" y="2786484"/>
              <a:ext cx="1500198" cy="40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Integriert</a:t>
              </a:r>
            </a:p>
          </p:txBody>
        </p:sp>
      </p:grpSp>
      <p:grpSp>
        <p:nvGrpSpPr>
          <p:cNvPr id="6" name="Gruppieren 58"/>
          <p:cNvGrpSpPr>
            <a:grpSpLocks/>
          </p:cNvGrpSpPr>
          <p:nvPr/>
        </p:nvGrpSpPr>
        <p:grpSpPr bwMode="auto">
          <a:xfrm>
            <a:off x="1327150" y="2278063"/>
            <a:ext cx="2601913" cy="1379537"/>
            <a:chOff x="1071538" y="1960912"/>
            <a:chExt cx="2601747" cy="1379643"/>
          </a:xfrm>
        </p:grpSpPr>
        <p:sp>
          <p:nvSpPr>
            <p:cNvPr id="10257" name="Rechteck 38"/>
            <p:cNvSpPr>
              <a:spLocks noChangeArrowheads="1"/>
            </p:cNvSpPr>
            <p:nvPr/>
          </p:nvSpPr>
          <p:spPr bwMode="auto">
            <a:xfrm>
              <a:off x="1071538" y="3340555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8" name="Rechteck 39"/>
            <p:cNvSpPr>
              <a:spLocks noChangeArrowheads="1"/>
            </p:cNvSpPr>
            <p:nvPr/>
          </p:nvSpPr>
          <p:spPr bwMode="auto">
            <a:xfrm rot="3540000">
              <a:off x="2909706" y="2464912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259" name="Gerade Verbindung 42"/>
            <p:cNvCxnSpPr>
              <a:cxnSpLocks noChangeShapeType="1"/>
              <a:stCxn id="10258" idx="1"/>
              <a:endCxn id="10257" idx="1"/>
            </p:cNvCxnSpPr>
            <p:nvPr/>
          </p:nvCxnSpPr>
          <p:spPr bwMode="auto">
            <a:xfrm rot="-5400000" flipH="1" flipV="1">
              <a:off x="1459005" y="1645432"/>
              <a:ext cx="1307655" cy="20825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Gerade Verbindung 50"/>
            <p:cNvCxnSpPr>
              <a:cxnSpLocks noChangeShapeType="1"/>
              <a:stCxn id="10257" idx="3"/>
              <a:endCxn id="10258" idx="3"/>
            </p:cNvCxnSpPr>
            <p:nvPr/>
          </p:nvCxnSpPr>
          <p:spPr bwMode="auto">
            <a:xfrm flipV="1">
              <a:off x="3447538" y="2896924"/>
              <a:ext cx="225747" cy="4436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1" name="Textfeld 57"/>
            <p:cNvSpPr txBox="1">
              <a:spLocks noChangeArrowheads="1"/>
            </p:cNvSpPr>
            <p:nvPr/>
          </p:nvSpPr>
          <p:spPr bwMode="auto">
            <a:xfrm>
              <a:off x="1928794" y="2781793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einfach</a:t>
              </a:r>
            </a:p>
          </p:txBody>
        </p:sp>
      </p:grpSp>
      <p:cxnSp>
        <p:nvCxnSpPr>
          <p:cNvPr id="36874" name="Gerade Verbindung 65"/>
          <p:cNvCxnSpPr>
            <a:cxnSpLocks noChangeShapeType="1"/>
          </p:cNvCxnSpPr>
          <p:nvPr/>
        </p:nvCxnSpPr>
        <p:spPr bwMode="auto">
          <a:xfrm>
            <a:off x="1003300" y="3756025"/>
            <a:ext cx="27860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Gerade Verbindung 66"/>
          <p:cNvCxnSpPr>
            <a:cxnSpLocks noChangeShapeType="1"/>
          </p:cNvCxnSpPr>
          <p:nvPr/>
        </p:nvCxnSpPr>
        <p:spPr bwMode="auto">
          <a:xfrm>
            <a:off x="5932488" y="3756025"/>
            <a:ext cx="27860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Textfeld 67"/>
          <p:cNvSpPr txBox="1">
            <a:spLocks noChangeArrowheads="1"/>
          </p:cNvSpPr>
          <p:nvPr/>
        </p:nvSpPr>
        <p:spPr bwMode="auto">
          <a:xfrm>
            <a:off x="1193800" y="1916113"/>
            <a:ext cx="244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000" i="1"/>
              <a:t>Gestaltungs-Empfehlungen</a:t>
            </a:r>
          </a:p>
        </p:txBody>
      </p:sp>
      <p:sp>
        <p:nvSpPr>
          <p:cNvPr id="36877" name="Textfeld 68"/>
          <p:cNvSpPr txBox="1">
            <a:spLocks noChangeArrowheads="1"/>
          </p:cNvSpPr>
          <p:nvPr/>
        </p:nvSpPr>
        <p:spPr bwMode="auto">
          <a:xfrm>
            <a:off x="6948488" y="4953000"/>
            <a:ext cx="1649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2000" i="1"/>
              <a:t>Fundamente</a:t>
            </a:r>
          </a:p>
        </p:txBody>
      </p:sp>
      <p:sp>
        <p:nvSpPr>
          <p:cNvPr id="10254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ICV Statement “Modern Budgeting” (2012)</a:t>
            </a:r>
          </a:p>
        </p:txBody>
      </p:sp>
      <p:sp>
        <p:nvSpPr>
          <p:cNvPr id="38" name="Textfeld 67"/>
          <p:cNvSpPr txBox="1">
            <a:spLocks noChangeArrowheads="1"/>
          </p:cNvSpPr>
          <p:nvPr/>
        </p:nvSpPr>
        <p:spPr bwMode="auto">
          <a:xfrm rot="16200000">
            <a:off x="-86518" y="4498181"/>
            <a:ext cx="1828800" cy="554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9pPr>
          </a:lstStyle>
          <a:p>
            <a:pPr algn="ctr">
              <a:defRPr/>
            </a:pPr>
            <a:r>
              <a:rPr lang="de-DE" sz="1800" b="1" i="1" smtClean="0">
                <a:solidFill>
                  <a:schemeClr val="bg1"/>
                </a:solidFill>
                <a:cs typeface="+mn-cs"/>
              </a:rPr>
              <a:t>Was? =&gt; Effektivität</a:t>
            </a:r>
          </a:p>
        </p:txBody>
      </p:sp>
      <p:sp>
        <p:nvSpPr>
          <p:cNvPr id="39" name="Textfeld 67"/>
          <p:cNvSpPr txBox="1">
            <a:spLocks noChangeArrowheads="1"/>
          </p:cNvSpPr>
          <p:nvPr/>
        </p:nvSpPr>
        <p:spPr bwMode="auto">
          <a:xfrm rot="16200000">
            <a:off x="-115093" y="2455069"/>
            <a:ext cx="1828800" cy="554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0" charset="-128"/>
              </a:defRPr>
            </a:lvl9pPr>
          </a:lstStyle>
          <a:p>
            <a:pPr algn="ctr">
              <a:defRPr/>
            </a:pPr>
            <a:r>
              <a:rPr lang="de-DE" sz="1800" b="1" i="1" smtClean="0">
                <a:solidFill>
                  <a:schemeClr val="bg1"/>
                </a:solidFill>
                <a:cs typeface="+mn-cs"/>
              </a:rPr>
              <a:t>Wie? =&gt; Effizienz</a:t>
            </a:r>
          </a:p>
          <a:p>
            <a:pPr algn="ctr">
              <a:defRPr/>
            </a:pPr>
            <a:endParaRPr lang="de-DE" sz="1800" b="1" i="1" smtClean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6876" grpId="0"/>
      <p:bldP spid="36877" grpId="0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(1)</a:t>
            </a:r>
          </a:p>
        </p:txBody>
      </p:sp>
      <p:grpSp>
        <p:nvGrpSpPr>
          <p:cNvPr id="6" name="Gruppieren 58"/>
          <p:cNvGrpSpPr>
            <a:grpSpLocks/>
          </p:cNvGrpSpPr>
          <p:nvPr/>
        </p:nvGrpSpPr>
        <p:grpSpPr bwMode="auto">
          <a:xfrm>
            <a:off x="3832225" y="1741488"/>
            <a:ext cx="2601913" cy="1379537"/>
            <a:chOff x="1071538" y="1960912"/>
            <a:chExt cx="2601747" cy="1379643"/>
          </a:xfrm>
        </p:grpSpPr>
        <p:sp>
          <p:nvSpPr>
            <p:cNvPr id="12295" name="Rechteck 38"/>
            <p:cNvSpPr>
              <a:spLocks noChangeArrowheads="1"/>
            </p:cNvSpPr>
            <p:nvPr/>
          </p:nvSpPr>
          <p:spPr bwMode="auto">
            <a:xfrm>
              <a:off x="1071538" y="3340555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296" name="Rechteck 39"/>
            <p:cNvSpPr>
              <a:spLocks noChangeArrowheads="1"/>
            </p:cNvSpPr>
            <p:nvPr/>
          </p:nvSpPr>
          <p:spPr bwMode="auto">
            <a:xfrm rot="3540000">
              <a:off x="2909706" y="2464912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2297" name="Gerade Verbindung 42"/>
            <p:cNvCxnSpPr>
              <a:cxnSpLocks noChangeShapeType="1"/>
              <a:stCxn id="12296" idx="1"/>
              <a:endCxn id="12295" idx="1"/>
            </p:cNvCxnSpPr>
            <p:nvPr/>
          </p:nvCxnSpPr>
          <p:spPr bwMode="auto">
            <a:xfrm rot="-5400000" flipH="1" flipV="1">
              <a:off x="1459005" y="1645432"/>
              <a:ext cx="1307655" cy="20825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8" name="Gerade Verbindung 50"/>
            <p:cNvCxnSpPr>
              <a:cxnSpLocks noChangeShapeType="1"/>
              <a:stCxn id="12295" idx="3"/>
              <a:endCxn id="12296" idx="3"/>
            </p:cNvCxnSpPr>
            <p:nvPr/>
          </p:nvCxnSpPr>
          <p:spPr bwMode="auto">
            <a:xfrm flipV="1">
              <a:off x="3447538" y="2896924"/>
              <a:ext cx="225747" cy="4436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9" name="Textfeld 57"/>
            <p:cNvSpPr txBox="1">
              <a:spLocks noChangeArrowheads="1"/>
            </p:cNvSpPr>
            <p:nvPr/>
          </p:nvSpPr>
          <p:spPr bwMode="auto">
            <a:xfrm>
              <a:off x="1928794" y="2781793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einfach</a:t>
              </a:r>
            </a:p>
          </p:txBody>
        </p:sp>
      </p:grpSp>
      <p:sp>
        <p:nvSpPr>
          <p:cNvPr id="12292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de-DE" sz="1400" i="1"/>
              <a:t>Quelle: </a:t>
            </a:r>
            <a:br>
              <a:rPr lang="en-GB" altLang="de-DE" sz="1400" i="1"/>
            </a:br>
            <a:r>
              <a:rPr lang="en-GB" altLang="de-DE" sz="1400" i="1"/>
              <a:t>Statement “Modern Budgeting” (2012)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643063"/>
            <a:ext cx="35464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Weniger Details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Einfache Prozeduren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Konsequente Disziplin im Budget-Prozess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Die richtigen Instrumente nutzen</a:t>
            </a:r>
          </a:p>
        </p:txBody>
      </p:sp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38413"/>
            <a:ext cx="270986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(2)</a:t>
            </a:r>
          </a:p>
        </p:txBody>
      </p:sp>
      <p:sp>
        <p:nvSpPr>
          <p:cNvPr id="14339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Statement “Modern Budgeting” (2012)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881188"/>
            <a:ext cx="40703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Unterjährige Reaktionsfähigkeit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Kontinuierliche Forecasts</a:t>
            </a:r>
          </a:p>
          <a:p>
            <a:pPr lvl="1" eaLnBrk="1" hangingPunct="1">
              <a:buSzPct val="125000"/>
              <a:buFont typeface="Wingdings" pitchFamily="2" charset="2"/>
              <a:buChar char="§"/>
            </a:pPr>
            <a:r>
              <a:rPr lang="de-DE" altLang="de-DE" sz="2000"/>
              <a:t>Szenarien einbinden</a:t>
            </a:r>
          </a:p>
        </p:txBody>
      </p:sp>
      <p:grpSp>
        <p:nvGrpSpPr>
          <p:cNvPr id="13" name="Gruppieren 59"/>
          <p:cNvGrpSpPr>
            <a:grpSpLocks/>
          </p:cNvGrpSpPr>
          <p:nvPr/>
        </p:nvGrpSpPr>
        <p:grpSpPr bwMode="auto">
          <a:xfrm>
            <a:off x="5775325" y="1989138"/>
            <a:ext cx="2613025" cy="857250"/>
            <a:chOff x="3264344" y="2037663"/>
            <a:chExt cx="2612086" cy="857256"/>
          </a:xfrm>
        </p:grpSpPr>
        <p:sp>
          <p:nvSpPr>
            <p:cNvPr id="14" name="Trapezoid 13"/>
            <p:cNvSpPr/>
            <p:nvPr/>
          </p:nvSpPr>
          <p:spPr bwMode="auto">
            <a:xfrm rot="10800000">
              <a:off x="3264344" y="2037663"/>
              <a:ext cx="2612086" cy="857256"/>
            </a:xfrm>
            <a:prstGeom prst="trapezoid">
              <a:avLst>
                <a:gd name="adj" fmla="val 59285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endParaRPr lang="de-DE" sz="2000" b="1">
                <a:latin typeface="Arial" charset="0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4344" name="Textfeld 36"/>
            <p:cNvSpPr txBox="1">
              <a:spLocks noChangeArrowheads="1"/>
            </p:cNvSpPr>
            <p:nvPr/>
          </p:nvSpPr>
          <p:spPr bwMode="auto">
            <a:xfrm>
              <a:off x="3703858" y="2208559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flexibel</a:t>
              </a:r>
            </a:p>
          </p:txBody>
        </p:sp>
      </p:grpSp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97188"/>
            <a:ext cx="27098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41325" y="1114425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7300" indent="-12573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2254A0"/>
                </a:solidFill>
              </a:rPr>
              <a:t>Die Prinzipien der modernen Budgetierung (3)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5750" y="1643063"/>
            <a:ext cx="4070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14375">
              <a:spcBef>
                <a:spcPct val="20000"/>
              </a:spcBef>
              <a:spcAft>
                <a:spcPct val="60000"/>
              </a:spcAft>
              <a:defRPr sz="1600" b="1">
                <a:solidFill>
                  <a:srgbClr val="2254A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531813" indent="-358775" defTabSz="714375">
              <a:spcBef>
                <a:spcPct val="20000"/>
              </a:spcBef>
              <a:spcAft>
                <a:spcPct val="40000"/>
              </a:spcAft>
              <a:buClr>
                <a:srgbClr val="2254A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714375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714375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714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714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de-DE" altLang="de-DE" sz="2000"/>
              <a:t>Die strategischen und operativen  Planungsebenen verbinden</a:t>
            </a:r>
          </a:p>
          <a:p>
            <a:pPr lvl="1" eaLnBrk="1" hangingPunct="1"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de-DE" altLang="de-DE" sz="2000"/>
              <a:t>Frühindikatoren identifizieren und beobachten</a:t>
            </a:r>
          </a:p>
          <a:p>
            <a:pPr lvl="1" eaLnBrk="1" hangingPunct="1"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de-DE" altLang="de-DE" sz="2000"/>
              <a:t>Incentive-Systeme ausbalancieren</a:t>
            </a:r>
          </a:p>
          <a:p>
            <a:pPr lvl="1" eaLnBrk="1" hangingPunct="1"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de-DE" altLang="de-DE" sz="2000"/>
              <a:t>IT-Systeme unterstützend einsetzen</a:t>
            </a:r>
          </a:p>
        </p:txBody>
      </p:sp>
      <p:grpSp>
        <p:nvGrpSpPr>
          <p:cNvPr id="10" name="Gruppieren 60"/>
          <p:cNvGrpSpPr>
            <a:grpSpLocks/>
          </p:cNvGrpSpPr>
          <p:nvPr/>
        </p:nvGrpSpPr>
        <p:grpSpPr bwMode="auto">
          <a:xfrm>
            <a:off x="6372225" y="1484313"/>
            <a:ext cx="2589213" cy="1357312"/>
            <a:chOff x="5461970" y="1982749"/>
            <a:chExt cx="2588720" cy="1357806"/>
          </a:xfrm>
        </p:grpSpPr>
        <p:sp>
          <p:nvSpPr>
            <p:cNvPr id="16392" name="Rechteck 37"/>
            <p:cNvSpPr>
              <a:spLocks noChangeArrowheads="1"/>
            </p:cNvSpPr>
            <p:nvPr/>
          </p:nvSpPr>
          <p:spPr bwMode="auto">
            <a:xfrm>
              <a:off x="5674690" y="3340555"/>
              <a:ext cx="2376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393" name="Rechteck 40"/>
            <p:cNvSpPr>
              <a:spLocks noChangeArrowheads="1"/>
            </p:cNvSpPr>
            <p:nvPr/>
          </p:nvSpPr>
          <p:spPr bwMode="auto">
            <a:xfrm rot="-3540000">
              <a:off x="5217549" y="2486749"/>
              <a:ext cx="1008000" cy="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6394" name="Gerade Verbindung 46"/>
            <p:cNvCxnSpPr>
              <a:cxnSpLocks noChangeShapeType="1"/>
              <a:stCxn id="16392" idx="1"/>
              <a:endCxn id="16393" idx="1"/>
            </p:cNvCxnSpPr>
            <p:nvPr/>
          </p:nvCxnSpPr>
          <p:spPr bwMode="auto">
            <a:xfrm rot="10800000">
              <a:off x="5461970" y="2918761"/>
              <a:ext cx="212720" cy="421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5" name="Gerade Verbindung 53"/>
            <p:cNvCxnSpPr>
              <a:cxnSpLocks noChangeShapeType="1"/>
              <a:stCxn id="16392" idx="3"/>
              <a:endCxn id="16393" idx="3"/>
            </p:cNvCxnSpPr>
            <p:nvPr/>
          </p:nvCxnSpPr>
          <p:spPr bwMode="auto">
            <a:xfrm flipH="1" flipV="1">
              <a:off x="5981128" y="2054737"/>
              <a:ext cx="2069562" cy="12858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6" name="Textfeld 56"/>
            <p:cNvSpPr txBox="1">
              <a:spLocks noChangeArrowheads="1"/>
            </p:cNvSpPr>
            <p:nvPr/>
          </p:nvSpPr>
          <p:spPr bwMode="auto">
            <a:xfrm>
              <a:off x="5578254" y="2786484"/>
              <a:ext cx="1500198" cy="40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de-DE" altLang="de-DE" sz="2000" b="1"/>
                <a:t>integriert</a:t>
              </a:r>
            </a:p>
          </p:txBody>
        </p:sp>
      </p:grp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393950"/>
            <a:ext cx="270986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feld 69"/>
          <p:cNvSpPr txBox="1">
            <a:spLocks noChangeArrowheads="1"/>
          </p:cNvSpPr>
          <p:nvPr/>
        </p:nvSpPr>
        <p:spPr bwMode="auto">
          <a:xfrm>
            <a:off x="428625" y="6048375"/>
            <a:ext cx="510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i="1"/>
              <a:t>Quelle: </a:t>
            </a:r>
            <a:br>
              <a:rPr lang="de-DE" altLang="de-DE" sz="1400" i="1"/>
            </a:br>
            <a:r>
              <a:rPr lang="de-DE" altLang="de-DE" sz="1400" i="1"/>
              <a:t>Statement “Modern Budgeting” (2012)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432175"/>
            <a:ext cx="51530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Bildschirmpräsentation (4:3)</PresentationFormat>
  <Paragraphs>429</Paragraphs>
  <Slides>40</Slides>
  <Notes>11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ヒラギノ角ゴ Pro W3</vt:lpstr>
      <vt:lpstr>Wingdings</vt:lpstr>
      <vt:lpstr>Courier New</vt:lpstr>
      <vt:lpstr>Wingdings 3</vt:lpstr>
      <vt:lpstr>Leere Präsentation</vt:lpstr>
      <vt:lpstr>   57. Arbeitskreis Berlin-Brandenburg  17./18. September 2015  Modern Budgeting</vt:lpstr>
      <vt:lpstr>Internationaler  Controller Verein eV</vt:lpstr>
      <vt:lpstr>Internationaler  Controller Verein eV</vt:lpstr>
      <vt:lpstr>Budgetierung als ein wesentliches Controlling-Instrument</vt:lpstr>
      <vt:lpstr>... ein plan-, ziel- und sinnloses Budget 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Modern Budgeting:  Was ist, wenn das Budget nur die Führungs- schwäche verdeckt 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Internationaler  Controller Verein eV</vt:lpstr>
      <vt:lpstr>Planungserfahrungen aus dem öffentlichen Bereich in Deutschland</vt:lpstr>
      <vt:lpstr>Planungserfahrungen aus dem öffentlichen Bereich in Deutschland</vt:lpstr>
      <vt:lpstr>Planungserfahrungen aus dem öffentlichen Bereich in Deutschland</vt:lpstr>
      <vt:lpstr>Planungserfahrungen aus dem öffentlichen Bereich in Deutschland</vt:lpstr>
      <vt:lpstr>Planungserfahrungen aus dem öffentlichen Bereich in Deutschland</vt:lpstr>
      <vt:lpstr>Planungserfahrungen aus dem öffentlichen Bereich in Deutschland</vt:lpstr>
      <vt:lpstr>Internationaler  Controller Verein eV</vt:lpstr>
      <vt:lpstr>Wo befinden wir uns </vt:lpstr>
      <vt:lpstr>Das „Budget“ Modell oder wie komme ich an Ressourcen – Projekt Budget  </vt:lpstr>
      <vt:lpstr>Was wollen wir - House BSC Sales Operations - Ziele</vt:lpstr>
      <vt:lpstr>Beispiel Aufbau Data Warehouse </vt:lpstr>
      <vt:lpstr>Beispiel  Data Warehouse </vt:lpstr>
      <vt:lpstr>Beispiel Beantragung Budget/Ressourcen – Auswertungs- und Analyse Software Tableau </vt:lpstr>
      <vt:lpstr>Voraussetzungen</vt:lpstr>
      <vt:lpstr>Chancen - Risiken</vt:lpstr>
      <vt:lpstr>Internationaler  Controller Verein eV</vt:lpstr>
      <vt:lpstr>Internationaler  Controller Verein eV</vt:lpstr>
      <vt:lpstr>Internationaler  Controller Verein eV</vt:lpstr>
      <vt:lpstr>Internationaler  Controller Verein eV</vt:lpstr>
    </vt:vector>
  </TitlesOfParts>
  <Company>DEYHLE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soll ich Mitglied  beim ICV werden?</dc:title>
  <dc:creator>DEYHLE design</dc:creator>
  <cp:lastModifiedBy>Carsten Schumann</cp:lastModifiedBy>
  <cp:revision>227</cp:revision>
  <cp:lastPrinted>2015-06-22T13:49:53Z</cp:lastPrinted>
  <dcterms:created xsi:type="dcterms:W3CDTF">2008-11-11T10:40:53Z</dcterms:created>
  <dcterms:modified xsi:type="dcterms:W3CDTF">2015-10-05T15:30:01Z</dcterms:modified>
</cp:coreProperties>
</file>