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94" r:id="rId2"/>
    <p:sldId id="595" r:id="rId3"/>
    <p:sldId id="596" r:id="rId4"/>
    <p:sldId id="613" r:id="rId5"/>
    <p:sldId id="615" r:id="rId6"/>
    <p:sldId id="616" r:id="rId7"/>
    <p:sldId id="656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580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583" r:id="rId26"/>
    <p:sldId id="625" r:id="rId27"/>
    <p:sldId id="626" r:id="rId28"/>
    <p:sldId id="627" r:id="rId29"/>
    <p:sldId id="628" r:id="rId30"/>
    <p:sldId id="629" r:id="rId31"/>
    <p:sldId id="630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581" r:id="rId41"/>
    <p:sldId id="561" r:id="rId42"/>
    <p:sldId id="562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612" r:id="rId52"/>
    <p:sldId id="575" r:id="rId53"/>
    <p:sldId id="582" r:id="rId54"/>
    <p:sldId id="548" r:id="rId55"/>
    <p:sldId id="662" r:id="rId56"/>
    <p:sldId id="663" r:id="rId57"/>
    <p:sldId id="664" r:id="rId58"/>
    <p:sldId id="665" r:id="rId59"/>
    <p:sldId id="666" r:id="rId60"/>
    <p:sldId id="667" r:id="rId61"/>
    <p:sldId id="668" r:id="rId62"/>
    <p:sldId id="669" r:id="rId63"/>
    <p:sldId id="670" r:id="rId64"/>
    <p:sldId id="671" r:id="rId65"/>
    <p:sldId id="672" r:id="rId66"/>
    <p:sldId id="673" r:id="rId67"/>
    <p:sldId id="657" r:id="rId68"/>
    <p:sldId id="658" r:id="rId69"/>
    <p:sldId id="659" r:id="rId70"/>
    <p:sldId id="660" r:id="rId71"/>
    <p:sldId id="661" r:id="rId7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orient="horz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A1"/>
    <a:srgbClr val="FF0000"/>
    <a:srgbClr val="8AACDB"/>
    <a:srgbClr val="9B9EA7"/>
    <a:srgbClr val="CD5A00"/>
    <a:srgbClr val="22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86833" autoAdjust="0"/>
  </p:normalViewPr>
  <p:slideViewPr>
    <p:cSldViewPr>
      <p:cViewPr varScale="1">
        <p:scale>
          <a:sx n="85" d="100"/>
          <a:sy n="85" d="100"/>
        </p:scale>
        <p:origin x="792" y="62"/>
      </p:cViewPr>
      <p:guideLst>
        <p:guide orient="horz" pos="436"/>
        <p:guide pos="5556"/>
        <p:guide orient="horz" pos="1207"/>
        <p:guide pos="295"/>
        <p:guide orient="horz" pos="799"/>
        <p:guide orient="horz" pos="1344"/>
        <p:guide orient="horz"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394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233-3CF2-4E88-9969-A41541EE78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E3EC6C-D9B8-440C-A047-8BF35CEBF47A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Zielbildung</a:t>
          </a:r>
          <a:endParaRPr lang="de-DE" sz="2000" dirty="0">
            <a:solidFill>
              <a:srgbClr val="002060"/>
            </a:solidFill>
          </a:endParaRPr>
        </a:p>
      </dgm:t>
    </dgm:pt>
    <dgm:pt modelId="{C4A40DB6-17C6-4DB6-AA12-6E98C01B4D89}" type="parTrans" cxnId="{F497C778-513A-46C4-B280-56B6AA311636}">
      <dgm:prSet/>
      <dgm:spPr/>
      <dgm:t>
        <a:bodyPr/>
        <a:lstStyle/>
        <a:p>
          <a:endParaRPr lang="de-DE"/>
        </a:p>
      </dgm:t>
    </dgm:pt>
    <dgm:pt modelId="{5A8AEF34-5E63-4CA7-A86B-8F5F1FC3A230}" type="sibTrans" cxnId="{F497C778-513A-46C4-B280-56B6AA311636}">
      <dgm:prSet/>
      <dgm:spPr/>
      <dgm:t>
        <a:bodyPr/>
        <a:lstStyle/>
        <a:p>
          <a:endParaRPr lang="de-DE"/>
        </a:p>
      </dgm:t>
    </dgm:pt>
    <dgm:pt modelId="{292AC25C-C17D-4797-A1EB-00E8D8A0368A}">
      <dgm:prSet phldrT="[Text]" custT="1"/>
      <dgm:spPr/>
      <dgm:t>
        <a:bodyPr/>
        <a:lstStyle/>
        <a:p>
          <a:r>
            <a:rPr lang="de-DE" sz="1800" dirty="0" smtClean="0"/>
            <a:t>Was soll erreicht werden?</a:t>
          </a:r>
          <a:endParaRPr lang="de-DE" sz="1800" dirty="0"/>
        </a:p>
      </dgm:t>
    </dgm:pt>
    <dgm:pt modelId="{828810F3-7F5E-4189-B280-8C260B0C9A69}" type="parTrans" cxnId="{811A6E39-F1A3-4381-981D-E77FEF94B6E9}">
      <dgm:prSet/>
      <dgm:spPr/>
      <dgm:t>
        <a:bodyPr/>
        <a:lstStyle/>
        <a:p>
          <a:endParaRPr lang="de-DE"/>
        </a:p>
      </dgm:t>
    </dgm:pt>
    <dgm:pt modelId="{C058E08F-1EA9-41F5-8E85-4FA24DFB1460}" type="sibTrans" cxnId="{811A6E39-F1A3-4381-981D-E77FEF94B6E9}">
      <dgm:prSet/>
      <dgm:spPr/>
      <dgm:t>
        <a:bodyPr/>
        <a:lstStyle/>
        <a:p>
          <a:endParaRPr lang="de-DE"/>
        </a:p>
      </dgm:t>
    </dgm:pt>
    <dgm:pt modelId="{52F34F57-86B0-42C0-8089-1D04B3C8AC9F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Problemanalyse</a:t>
          </a:r>
          <a:endParaRPr lang="de-DE" sz="2000" dirty="0">
            <a:solidFill>
              <a:srgbClr val="002060"/>
            </a:solidFill>
          </a:endParaRPr>
        </a:p>
      </dgm:t>
    </dgm:pt>
    <dgm:pt modelId="{C6927746-9ADA-4524-9523-E4DFD3DBEB93}" type="parTrans" cxnId="{0DE62938-97C0-4036-B3A6-C06BC01527F5}">
      <dgm:prSet/>
      <dgm:spPr/>
      <dgm:t>
        <a:bodyPr/>
        <a:lstStyle/>
        <a:p>
          <a:endParaRPr lang="de-DE"/>
        </a:p>
      </dgm:t>
    </dgm:pt>
    <dgm:pt modelId="{53CEA2B6-14EB-4F69-BC93-E2C82538DF96}" type="sibTrans" cxnId="{0DE62938-97C0-4036-B3A6-C06BC01527F5}">
      <dgm:prSet/>
      <dgm:spPr/>
      <dgm:t>
        <a:bodyPr/>
        <a:lstStyle/>
        <a:p>
          <a:endParaRPr lang="de-DE"/>
        </a:p>
      </dgm:t>
    </dgm:pt>
    <dgm:pt modelId="{A964E0AD-F014-4B7E-B9D4-47C491A52762}">
      <dgm:prSet phldrT="[Text]" custT="1"/>
      <dgm:spPr/>
      <dgm:t>
        <a:bodyPr/>
        <a:lstStyle/>
        <a:p>
          <a:r>
            <a:rPr lang="de-DE" sz="1800" dirty="0" smtClean="0"/>
            <a:t>Warum wurde es bisher nicht gemacht?</a:t>
          </a:r>
          <a:endParaRPr lang="de-DE" sz="1800" dirty="0"/>
        </a:p>
      </dgm:t>
    </dgm:pt>
    <dgm:pt modelId="{50BD9E5D-EF71-4609-930B-31D3776D53F6}" type="parTrans" cxnId="{5101E7DA-5FB1-4D7A-9915-9202182D8118}">
      <dgm:prSet/>
      <dgm:spPr/>
      <dgm:t>
        <a:bodyPr/>
        <a:lstStyle/>
        <a:p>
          <a:endParaRPr lang="de-DE"/>
        </a:p>
      </dgm:t>
    </dgm:pt>
    <dgm:pt modelId="{47223004-9214-4F43-88D8-393D5DB070BC}" type="sibTrans" cxnId="{5101E7DA-5FB1-4D7A-9915-9202182D8118}">
      <dgm:prSet/>
      <dgm:spPr/>
      <dgm:t>
        <a:bodyPr/>
        <a:lstStyle/>
        <a:p>
          <a:endParaRPr lang="de-DE"/>
        </a:p>
      </dgm:t>
    </dgm:pt>
    <dgm:pt modelId="{F38F4FE1-80EB-4686-897B-70EFACA00857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Variantenbildung</a:t>
          </a:r>
          <a:endParaRPr lang="de-DE" sz="2000" dirty="0">
            <a:solidFill>
              <a:srgbClr val="002060"/>
            </a:solidFill>
          </a:endParaRPr>
        </a:p>
      </dgm:t>
    </dgm:pt>
    <dgm:pt modelId="{3898EED5-0F04-4F14-95A3-C3C212DA4E5F}" type="parTrans" cxnId="{5A2204AE-A7E4-4087-90B2-A6E337286103}">
      <dgm:prSet/>
      <dgm:spPr/>
      <dgm:t>
        <a:bodyPr/>
        <a:lstStyle/>
        <a:p>
          <a:endParaRPr lang="de-DE"/>
        </a:p>
      </dgm:t>
    </dgm:pt>
    <dgm:pt modelId="{233425D3-AB06-4D18-9D3C-CCF9F78CE1F5}" type="sibTrans" cxnId="{5A2204AE-A7E4-4087-90B2-A6E337286103}">
      <dgm:prSet/>
      <dgm:spPr/>
      <dgm:t>
        <a:bodyPr/>
        <a:lstStyle/>
        <a:p>
          <a:endParaRPr lang="de-DE"/>
        </a:p>
      </dgm:t>
    </dgm:pt>
    <dgm:pt modelId="{4D118F65-CBB2-4026-B819-33575B157EFB}">
      <dgm:prSet phldrT="[Text]" custT="1"/>
      <dgm:spPr/>
      <dgm:t>
        <a:bodyPr/>
        <a:lstStyle/>
        <a:p>
          <a:r>
            <a:rPr lang="de-DE" sz="1800" dirty="0" smtClean="0"/>
            <a:t>Welche Lösungen gibt es?</a:t>
          </a:r>
          <a:endParaRPr lang="de-DE" sz="1800" dirty="0"/>
        </a:p>
      </dgm:t>
    </dgm:pt>
    <dgm:pt modelId="{0E9DEB9D-C4AD-4CD7-ADE1-7AA1CF4CF08C}" type="parTrans" cxnId="{BD65EA85-2A75-443C-A090-9A6E9F282259}">
      <dgm:prSet/>
      <dgm:spPr/>
      <dgm:t>
        <a:bodyPr/>
        <a:lstStyle/>
        <a:p>
          <a:endParaRPr lang="de-DE"/>
        </a:p>
      </dgm:t>
    </dgm:pt>
    <dgm:pt modelId="{CAEA4FBF-1A6F-448F-8B54-BAB287EC5439}" type="sibTrans" cxnId="{BD65EA85-2A75-443C-A090-9A6E9F282259}">
      <dgm:prSet/>
      <dgm:spPr/>
      <dgm:t>
        <a:bodyPr/>
        <a:lstStyle/>
        <a:p>
          <a:endParaRPr lang="de-DE"/>
        </a:p>
      </dgm:t>
    </dgm:pt>
    <dgm:pt modelId="{DD89AC79-071C-4C44-9EA5-BAB8EEDDE238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Planung</a:t>
          </a:r>
          <a:endParaRPr lang="de-DE" sz="2000" dirty="0">
            <a:solidFill>
              <a:srgbClr val="002060"/>
            </a:solidFill>
          </a:endParaRPr>
        </a:p>
      </dgm:t>
    </dgm:pt>
    <dgm:pt modelId="{83E5C2CD-68F7-4EB0-8DD5-E6A58A9C0116}" type="parTrans" cxnId="{5C33DBEB-9EDF-41AF-B72A-173A245F07D9}">
      <dgm:prSet/>
      <dgm:spPr/>
      <dgm:t>
        <a:bodyPr/>
        <a:lstStyle/>
        <a:p>
          <a:endParaRPr lang="de-DE"/>
        </a:p>
      </dgm:t>
    </dgm:pt>
    <dgm:pt modelId="{8F51219D-B5A0-4870-BE9D-ED74A8798044}" type="sibTrans" cxnId="{5C33DBEB-9EDF-41AF-B72A-173A245F07D9}">
      <dgm:prSet/>
      <dgm:spPr/>
      <dgm:t>
        <a:bodyPr/>
        <a:lstStyle/>
        <a:p>
          <a:endParaRPr lang="de-DE"/>
        </a:p>
      </dgm:t>
    </dgm:pt>
    <dgm:pt modelId="{508F0811-A1EC-4C87-9F50-7AD860E419CF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Variantenbewertung</a:t>
          </a:r>
          <a:endParaRPr lang="de-DE" sz="2000" dirty="0">
            <a:solidFill>
              <a:srgbClr val="002060"/>
            </a:solidFill>
          </a:endParaRPr>
        </a:p>
      </dgm:t>
    </dgm:pt>
    <dgm:pt modelId="{F610192C-ECFB-484C-B50F-C20A3351558A}" type="parTrans" cxnId="{B4FBB8DD-359E-4418-8BF5-953E4857C611}">
      <dgm:prSet/>
      <dgm:spPr/>
      <dgm:t>
        <a:bodyPr/>
        <a:lstStyle/>
        <a:p>
          <a:endParaRPr lang="de-DE"/>
        </a:p>
      </dgm:t>
    </dgm:pt>
    <dgm:pt modelId="{922AB1B1-6412-4F44-89DA-1850458F5ACC}" type="sibTrans" cxnId="{B4FBB8DD-359E-4418-8BF5-953E4857C611}">
      <dgm:prSet/>
      <dgm:spPr/>
      <dgm:t>
        <a:bodyPr/>
        <a:lstStyle/>
        <a:p>
          <a:endParaRPr lang="de-DE"/>
        </a:p>
      </dgm:t>
    </dgm:pt>
    <dgm:pt modelId="{A1B75C50-6629-4EA7-95E0-9CE4FBD51734}">
      <dgm:prSet phldrT="[Text]" custT="1"/>
      <dgm:spPr/>
      <dgm:t>
        <a:bodyPr/>
        <a:lstStyle/>
        <a:p>
          <a:r>
            <a:rPr lang="de-DE" sz="1800" dirty="0" smtClean="0"/>
            <a:t>Welche Variante ist die Beste?</a:t>
          </a:r>
          <a:endParaRPr lang="de-DE" sz="1800" dirty="0"/>
        </a:p>
      </dgm:t>
    </dgm:pt>
    <dgm:pt modelId="{ADC018DD-DD62-4EDC-AFA2-76053C2982D8}" type="parTrans" cxnId="{199835CA-D6E3-4E66-ABFD-9D7D34ED9FE6}">
      <dgm:prSet/>
      <dgm:spPr/>
      <dgm:t>
        <a:bodyPr/>
        <a:lstStyle/>
        <a:p>
          <a:endParaRPr lang="de-DE"/>
        </a:p>
      </dgm:t>
    </dgm:pt>
    <dgm:pt modelId="{FBB3DE0B-25FD-4FD0-A578-43C2CA771F56}" type="sibTrans" cxnId="{199835CA-D6E3-4E66-ABFD-9D7D34ED9FE6}">
      <dgm:prSet/>
      <dgm:spPr/>
      <dgm:t>
        <a:bodyPr/>
        <a:lstStyle/>
        <a:p>
          <a:endParaRPr lang="de-DE"/>
        </a:p>
      </dgm:t>
    </dgm:pt>
    <dgm:pt modelId="{8E89055E-C3FE-4C05-B35D-645A3DF77A38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Entscheidung</a:t>
          </a:r>
          <a:endParaRPr lang="de-DE" sz="2000" dirty="0">
            <a:solidFill>
              <a:srgbClr val="002060"/>
            </a:solidFill>
          </a:endParaRPr>
        </a:p>
      </dgm:t>
    </dgm:pt>
    <dgm:pt modelId="{74B1C0E9-8745-4FCE-AAE8-DD361FE21623}" type="parTrans" cxnId="{E71CEAE0-5638-4B50-B30E-CEC2A29F4615}">
      <dgm:prSet/>
      <dgm:spPr/>
      <dgm:t>
        <a:bodyPr/>
        <a:lstStyle/>
        <a:p>
          <a:endParaRPr lang="de-DE"/>
        </a:p>
      </dgm:t>
    </dgm:pt>
    <dgm:pt modelId="{D6BC255F-B130-47EA-A3A1-07372434B2C8}" type="sibTrans" cxnId="{E71CEAE0-5638-4B50-B30E-CEC2A29F4615}">
      <dgm:prSet/>
      <dgm:spPr/>
      <dgm:t>
        <a:bodyPr/>
        <a:lstStyle/>
        <a:p>
          <a:endParaRPr lang="de-DE"/>
        </a:p>
      </dgm:t>
    </dgm:pt>
    <dgm:pt modelId="{689A297F-A799-4763-9963-57C392939903}">
      <dgm:prSet phldrT="[Text]" custT="1"/>
      <dgm:spPr/>
      <dgm:t>
        <a:bodyPr/>
        <a:lstStyle/>
        <a:p>
          <a:r>
            <a:rPr lang="de-DE" sz="1800" dirty="0" smtClean="0"/>
            <a:t>Realisierung? Welche Variante?</a:t>
          </a:r>
          <a:endParaRPr lang="de-DE" sz="1800" dirty="0"/>
        </a:p>
      </dgm:t>
    </dgm:pt>
    <dgm:pt modelId="{F93D0CB6-C9DD-4964-9B75-3E3B55E12CD9}" type="parTrans" cxnId="{0864A74C-45B8-439D-88BE-E793505D4582}">
      <dgm:prSet/>
      <dgm:spPr/>
      <dgm:t>
        <a:bodyPr/>
        <a:lstStyle/>
        <a:p>
          <a:endParaRPr lang="de-DE"/>
        </a:p>
      </dgm:t>
    </dgm:pt>
    <dgm:pt modelId="{794B6FD5-EA58-4A1A-B36F-12EC20921136}" type="sibTrans" cxnId="{0864A74C-45B8-439D-88BE-E793505D4582}">
      <dgm:prSet/>
      <dgm:spPr/>
      <dgm:t>
        <a:bodyPr/>
        <a:lstStyle/>
        <a:p>
          <a:endParaRPr lang="de-DE"/>
        </a:p>
      </dgm:t>
    </dgm:pt>
    <dgm:pt modelId="{8D70BBB1-E261-4D76-83E8-A86B68418F68}">
      <dgm:prSet phldrT="[Text]" custT="1"/>
      <dgm:spPr/>
      <dgm:t>
        <a:bodyPr/>
        <a:lstStyle/>
        <a:p>
          <a:r>
            <a:rPr lang="de-DE" sz="1800" dirty="0" smtClean="0"/>
            <a:t>Planung von Phase III bzw. IV</a:t>
          </a:r>
          <a:endParaRPr lang="de-DE" sz="1800" dirty="0"/>
        </a:p>
      </dgm:t>
    </dgm:pt>
    <dgm:pt modelId="{1F4B3DD0-B2CA-4099-8E1C-EBCEF876A155}" type="parTrans" cxnId="{FD763422-4B82-4448-9B78-00C7878B9B7A}">
      <dgm:prSet/>
      <dgm:spPr/>
      <dgm:t>
        <a:bodyPr/>
        <a:lstStyle/>
        <a:p>
          <a:endParaRPr lang="de-DE"/>
        </a:p>
      </dgm:t>
    </dgm:pt>
    <dgm:pt modelId="{21425F98-EECC-4733-A578-C296A036F69F}" type="sibTrans" cxnId="{FD763422-4B82-4448-9B78-00C7878B9B7A}">
      <dgm:prSet/>
      <dgm:spPr/>
      <dgm:t>
        <a:bodyPr/>
        <a:lstStyle/>
        <a:p>
          <a:endParaRPr lang="de-DE"/>
        </a:p>
      </dgm:t>
    </dgm:pt>
    <dgm:pt modelId="{A320DF23-AB60-4C06-804A-0D8D403A9101}" type="pres">
      <dgm:prSet presAssocID="{0812D233-3CF2-4E88-9969-A41541EE7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B84B77E-61AA-4CEC-9E3A-00FC927B9CA7}" type="pres">
      <dgm:prSet presAssocID="{F3E3EC6C-D9B8-440C-A047-8BF35CEBF47A}" presName="linNode" presStyleCnt="0"/>
      <dgm:spPr/>
    </dgm:pt>
    <dgm:pt modelId="{B8D5A2C6-24EA-4E04-B08C-BF180CE14C65}" type="pres">
      <dgm:prSet presAssocID="{F3E3EC6C-D9B8-440C-A047-8BF35CEBF47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79FE00-7146-4626-9257-3853FFC1BAE3}" type="pres">
      <dgm:prSet presAssocID="{F3E3EC6C-D9B8-440C-A047-8BF35CEBF47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530E65-6BE1-4CC6-8B35-D0304CA03F9E}" type="pres">
      <dgm:prSet presAssocID="{5A8AEF34-5E63-4CA7-A86B-8F5F1FC3A230}" presName="sp" presStyleCnt="0"/>
      <dgm:spPr/>
    </dgm:pt>
    <dgm:pt modelId="{D314B11C-DABF-4378-8638-D602BFD978C9}" type="pres">
      <dgm:prSet presAssocID="{52F34F57-86B0-42C0-8089-1D04B3C8AC9F}" presName="linNode" presStyleCnt="0"/>
      <dgm:spPr/>
    </dgm:pt>
    <dgm:pt modelId="{76C80B81-0A5A-40C1-B9E2-146E5D096C0B}" type="pres">
      <dgm:prSet presAssocID="{52F34F57-86B0-42C0-8089-1D04B3C8AC9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8BF950-C59C-4C54-97EB-52DACE2C33F9}" type="pres">
      <dgm:prSet presAssocID="{52F34F57-86B0-42C0-8089-1D04B3C8AC9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240530-1AA9-46AA-A8B1-DC652F07F985}" type="pres">
      <dgm:prSet presAssocID="{53CEA2B6-14EB-4F69-BC93-E2C82538DF96}" presName="sp" presStyleCnt="0"/>
      <dgm:spPr/>
    </dgm:pt>
    <dgm:pt modelId="{04B530F5-0EB7-4E89-8691-8D612C9DCAA7}" type="pres">
      <dgm:prSet presAssocID="{F38F4FE1-80EB-4686-897B-70EFACA00857}" presName="linNode" presStyleCnt="0"/>
      <dgm:spPr/>
    </dgm:pt>
    <dgm:pt modelId="{E6978B2A-1E03-4E6F-998A-2625A684CE79}" type="pres">
      <dgm:prSet presAssocID="{F38F4FE1-80EB-4686-897B-70EFACA0085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1F359C-2214-4F8D-8C6D-2079C9F25661}" type="pres">
      <dgm:prSet presAssocID="{F38F4FE1-80EB-4686-897B-70EFACA00857}" presName="descendantText" presStyleLbl="alignAccFollowNode1" presStyleIdx="2" presStyleCnt="6" custLinFactNeighborX="0" custLinFactNeighborY="48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7C374A-9FFD-40B7-AF72-B316107D638B}" type="pres">
      <dgm:prSet presAssocID="{233425D3-AB06-4D18-9D3C-CCF9F78CE1F5}" presName="sp" presStyleCnt="0"/>
      <dgm:spPr/>
    </dgm:pt>
    <dgm:pt modelId="{9F92E09B-6FFA-4512-B1A0-77C6ECF4DF7A}" type="pres">
      <dgm:prSet presAssocID="{508F0811-A1EC-4C87-9F50-7AD860E419CF}" presName="linNode" presStyleCnt="0"/>
      <dgm:spPr/>
    </dgm:pt>
    <dgm:pt modelId="{F7D789C9-0899-4A4C-9028-D93C6F9CA17B}" type="pres">
      <dgm:prSet presAssocID="{508F0811-A1EC-4C87-9F50-7AD860E419C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9F6D65-DD19-45B8-BBC8-D310CCA71AB0}" type="pres">
      <dgm:prSet presAssocID="{508F0811-A1EC-4C87-9F50-7AD860E419C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57E196-91AE-4210-BE96-844BAE759EF6}" type="pres">
      <dgm:prSet presAssocID="{922AB1B1-6412-4F44-89DA-1850458F5ACC}" presName="sp" presStyleCnt="0"/>
      <dgm:spPr/>
    </dgm:pt>
    <dgm:pt modelId="{101F5A28-B613-4F8E-B52E-6BF0340D73D8}" type="pres">
      <dgm:prSet presAssocID="{8E89055E-C3FE-4C05-B35D-645A3DF77A38}" presName="linNode" presStyleCnt="0"/>
      <dgm:spPr/>
    </dgm:pt>
    <dgm:pt modelId="{AAD0755E-C8E1-4186-A2F1-FE8957783F01}" type="pres">
      <dgm:prSet presAssocID="{8E89055E-C3FE-4C05-B35D-645A3DF77A3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0E65B9-A332-49A6-9230-AF1DDC49C0E3}" type="pres">
      <dgm:prSet presAssocID="{8E89055E-C3FE-4C05-B35D-645A3DF77A3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FDEC32-52FD-49FC-BB22-0DF0AD70FA34}" type="pres">
      <dgm:prSet presAssocID="{D6BC255F-B130-47EA-A3A1-07372434B2C8}" presName="sp" presStyleCnt="0"/>
      <dgm:spPr/>
    </dgm:pt>
    <dgm:pt modelId="{80A22625-92E8-4633-A940-4ED75D6A649F}" type="pres">
      <dgm:prSet presAssocID="{DD89AC79-071C-4C44-9EA5-BAB8EEDDE238}" presName="linNode" presStyleCnt="0"/>
      <dgm:spPr/>
    </dgm:pt>
    <dgm:pt modelId="{055FA04A-201C-4BF5-8F88-6DC115DDA738}" type="pres">
      <dgm:prSet presAssocID="{DD89AC79-071C-4C44-9EA5-BAB8EEDDE23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D2E4E3-C3DC-4013-8DAB-219AAD629F49}" type="pres">
      <dgm:prSet presAssocID="{DD89AC79-071C-4C44-9EA5-BAB8EEDDE23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65EA85-2A75-443C-A090-9A6E9F282259}" srcId="{F38F4FE1-80EB-4686-897B-70EFACA00857}" destId="{4D118F65-CBB2-4026-B819-33575B157EFB}" srcOrd="0" destOrd="0" parTransId="{0E9DEB9D-C4AD-4CD7-ADE1-7AA1CF4CF08C}" sibTransId="{CAEA4FBF-1A6F-448F-8B54-BAB287EC5439}"/>
    <dgm:cxn modelId="{7C0070F2-E52C-4BA2-9CFB-0984D95EE0CF}" type="presOf" srcId="{8E89055E-C3FE-4C05-B35D-645A3DF77A38}" destId="{AAD0755E-C8E1-4186-A2F1-FE8957783F01}" srcOrd="0" destOrd="0" presId="urn:microsoft.com/office/officeart/2005/8/layout/vList5"/>
    <dgm:cxn modelId="{9DD15EB5-64FC-4984-9122-735E9C6BD91A}" type="presOf" srcId="{52F34F57-86B0-42C0-8089-1D04B3C8AC9F}" destId="{76C80B81-0A5A-40C1-B9E2-146E5D096C0B}" srcOrd="0" destOrd="0" presId="urn:microsoft.com/office/officeart/2005/8/layout/vList5"/>
    <dgm:cxn modelId="{E71CEAE0-5638-4B50-B30E-CEC2A29F4615}" srcId="{0812D233-3CF2-4E88-9969-A41541EE781A}" destId="{8E89055E-C3FE-4C05-B35D-645A3DF77A38}" srcOrd="4" destOrd="0" parTransId="{74B1C0E9-8745-4FCE-AAE8-DD361FE21623}" sibTransId="{D6BC255F-B130-47EA-A3A1-07372434B2C8}"/>
    <dgm:cxn modelId="{811A6E39-F1A3-4381-981D-E77FEF94B6E9}" srcId="{F3E3EC6C-D9B8-440C-A047-8BF35CEBF47A}" destId="{292AC25C-C17D-4797-A1EB-00E8D8A0368A}" srcOrd="0" destOrd="0" parTransId="{828810F3-7F5E-4189-B280-8C260B0C9A69}" sibTransId="{C058E08F-1EA9-41F5-8E85-4FA24DFB1460}"/>
    <dgm:cxn modelId="{B4FBB8DD-359E-4418-8BF5-953E4857C611}" srcId="{0812D233-3CF2-4E88-9969-A41541EE781A}" destId="{508F0811-A1EC-4C87-9F50-7AD860E419CF}" srcOrd="3" destOrd="0" parTransId="{F610192C-ECFB-484C-B50F-C20A3351558A}" sibTransId="{922AB1B1-6412-4F44-89DA-1850458F5ACC}"/>
    <dgm:cxn modelId="{F497C778-513A-46C4-B280-56B6AA311636}" srcId="{0812D233-3CF2-4E88-9969-A41541EE781A}" destId="{F3E3EC6C-D9B8-440C-A047-8BF35CEBF47A}" srcOrd="0" destOrd="0" parTransId="{C4A40DB6-17C6-4DB6-AA12-6E98C01B4D89}" sibTransId="{5A8AEF34-5E63-4CA7-A86B-8F5F1FC3A230}"/>
    <dgm:cxn modelId="{827B54EE-B747-46A4-A825-018148617424}" type="presOf" srcId="{0812D233-3CF2-4E88-9969-A41541EE781A}" destId="{A320DF23-AB60-4C06-804A-0D8D403A9101}" srcOrd="0" destOrd="0" presId="urn:microsoft.com/office/officeart/2005/8/layout/vList5"/>
    <dgm:cxn modelId="{0DE62938-97C0-4036-B3A6-C06BC01527F5}" srcId="{0812D233-3CF2-4E88-9969-A41541EE781A}" destId="{52F34F57-86B0-42C0-8089-1D04B3C8AC9F}" srcOrd="1" destOrd="0" parTransId="{C6927746-9ADA-4524-9523-E4DFD3DBEB93}" sibTransId="{53CEA2B6-14EB-4F69-BC93-E2C82538DF96}"/>
    <dgm:cxn modelId="{FD763422-4B82-4448-9B78-00C7878B9B7A}" srcId="{DD89AC79-071C-4C44-9EA5-BAB8EEDDE238}" destId="{8D70BBB1-E261-4D76-83E8-A86B68418F68}" srcOrd="0" destOrd="0" parTransId="{1F4B3DD0-B2CA-4099-8E1C-EBCEF876A155}" sibTransId="{21425F98-EECC-4733-A578-C296A036F69F}"/>
    <dgm:cxn modelId="{9566B154-89A0-4E6C-89F3-ED8AB8A71E7F}" type="presOf" srcId="{292AC25C-C17D-4797-A1EB-00E8D8A0368A}" destId="{1979FE00-7146-4626-9257-3853FFC1BAE3}" srcOrd="0" destOrd="0" presId="urn:microsoft.com/office/officeart/2005/8/layout/vList5"/>
    <dgm:cxn modelId="{970A40F0-C0A6-4BEC-86EA-B94961E94514}" type="presOf" srcId="{F3E3EC6C-D9B8-440C-A047-8BF35CEBF47A}" destId="{B8D5A2C6-24EA-4E04-B08C-BF180CE14C65}" srcOrd="0" destOrd="0" presId="urn:microsoft.com/office/officeart/2005/8/layout/vList5"/>
    <dgm:cxn modelId="{5C33DBEB-9EDF-41AF-B72A-173A245F07D9}" srcId="{0812D233-3CF2-4E88-9969-A41541EE781A}" destId="{DD89AC79-071C-4C44-9EA5-BAB8EEDDE238}" srcOrd="5" destOrd="0" parTransId="{83E5C2CD-68F7-4EB0-8DD5-E6A58A9C0116}" sibTransId="{8F51219D-B5A0-4870-BE9D-ED74A8798044}"/>
    <dgm:cxn modelId="{D2EEEE8E-5170-4A5E-9893-C68D155F7C54}" type="presOf" srcId="{4D118F65-CBB2-4026-B819-33575B157EFB}" destId="{3A1F359C-2214-4F8D-8C6D-2079C9F25661}" srcOrd="0" destOrd="0" presId="urn:microsoft.com/office/officeart/2005/8/layout/vList5"/>
    <dgm:cxn modelId="{199835CA-D6E3-4E66-ABFD-9D7D34ED9FE6}" srcId="{508F0811-A1EC-4C87-9F50-7AD860E419CF}" destId="{A1B75C50-6629-4EA7-95E0-9CE4FBD51734}" srcOrd="0" destOrd="0" parTransId="{ADC018DD-DD62-4EDC-AFA2-76053C2982D8}" sibTransId="{FBB3DE0B-25FD-4FD0-A578-43C2CA771F56}"/>
    <dgm:cxn modelId="{DC5A0374-35BF-4D55-A368-CCCB6CD0F42B}" type="presOf" srcId="{8D70BBB1-E261-4D76-83E8-A86B68418F68}" destId="{B8D2E4E3-C3DC-4013-8DAB-219AAD629F49}" srcOrd="0" destOrd="0" presId="urn:microsoft.com/office/officeart/2005/8/layout/vList5"/>
    <dgm:cxn modelId="{5101E7DA-5FB1-4D7A-9915-9202182D8118}" srcId="{52F34F57-86B0-42C0-8089-1D04B3C8AC9F}" destId="{A964E0AD-F014-4B7E-B9D4-47C491A52762}" srcOrd="0" destOrd="0" parTransId="{50BD9E5D-EF71-4609-930B-31D3776D53F6}" sibTransId="{47223004-9214-4F43-88D8-393D5DB070BC}"/>
    <dgm:cxn modelId="{B18CC854-9B37-4A17-B499-30EEF56C817D}" type="presOf" srcId="{F38F4FE1-80EB-4686-897B-70EFACA00857}" destId="{E6978B2A-1E03-4E6F-998A-2625A684CE79}" srcOrd="0" destOrd="0" presId="urn:microsoft.com/office/officeart/2005/8/layout/vList5"/>
    <dgm:cxn modelId="{5A2204AE-A7E4-4087-90B2-A6E337286103}" srcId="{0812D233-3CF2-4E88-9969-A41541EE781A}" destId="{F38F4FE1-80EB-4686-897B-70EFACA00857}" srcOrd="2" destOrd="0" parTransId="{3898EED5-0F04-4F14-95A3-C3C212DA4E5F}" sibTransId="{233425D3-AB06-4D18-9D3C-CCF9F78CE1F5}"/>
    <dgm:cxn modelId="{0864A74C-45B8-439D-88BE-E793505D4582}" srcId="{8E89055E-C3FE-4C05-B35D-645A3DF77A38}" destId="{689A297F-A799-4763-9963-57C392939903}" srcOrd="0" destOrd="0" parTransId="{F93D0CB6-C9DD-4964-9B75-3E3B55E12CD9}" sibTransId="{794B6FD5-EA58-4A1A-B36F-12EC20921136}"/>
    <dgm:cxn modelId="{E8584A08-1C6D-4B7A-8FC9-3ED511A26700}" type="presOf" srcId="{DD89AC79-071C-4C44-9EA5-BAB8EEDDE238}" destId="{055FA04A-201C-4BF5-8F88-6DC115DDA738}" srcOrd="0" destOrd="0" presId="urn:microsoft.com/office/officeart/2005/8/layout/vList5"/>
    <dgm:cxn modelId="{97D62B23-A621-4A0E-BB84-DBECFB2ED7D7}" type="presOf" srcId="{A964E0AD-F014-4B7E-B9D4-47C491A52762}" destId="{898BF950-C59C-4C54-97EB-52DACE2C33F9}" srcOrd="0" destOrd="0" presId="urn:microsoft.com/office/officeart/2005/8/layout/vList5"/>
    <dgm:cxn modelId="{71004AAB-D11B-4B20-B3B6-85B82ECC4735}" type="presOf" srcId="{508F0811-A1EC-4C87-9F50-7AD860E419CF}" destId="{F7D789C9-0899-4A4C-9028-D93C6F9CA17B}" srcOrd="0" destOrd="0" presId="urn:microsoft.com/office/officeart/2005/8/layout/vList5"/>
    <dgm:cxn modelId="{FB3E0635-98F1-41FA-A254-09C32BA298EA}" type="presOf" srcId="{689A297F-A799-4763-9963-57C392939903}" destId="{E10E65B9-A332-49A6-9230-AF1DDC49C0E3}" srcOrd="0" destOrd="0" presId="urn:microsoft.com/office/officeart/2005/8/layout/vList5"/>
    <dgm:cxn modelId="{77B13CDF-5222-4E86-8F9E-85C26CBCA653}" type="presOf" srcId="{A1B75C50-6629-4EA7-95E0-9CE4FBD51734}" destId="{E99F6D65-DD19-45B8-BBC8-D310CCA71AB0}" srcOrd="0" destOrd="0" presId="urn:microsoft.com/office/officeart/2005/8/layout/vList5"/>
    <dgm:cxn modelId="{76D57E53-7169-4C40-89D6-E56EC972B3AA}" type="presParOf" srcId="{A320DF23-AB60-4C06-804A-0D8D403A9101}" destId="{0B84B77E-61AA-4CEC-9E3A-00FC927B9CA7}" srcOrd="0" destOrd="0" presId="urn:microsoft.com/office/officeart/2005/8/layout/vList5"/>
    <dgm:cxn modelId="{ECB3C899-747C-4916-8D71-C7D58D1D8FA1}" type="presParOf" srcId="{0B84B77E-61AA-4CEC-9E3A-00FC927B9CA7}" destId="{B8D5A2C6-24EA-4E04-B08C-BF180CE14C65}" srcOrd="0" destOrd="0" presId="urn:microsoft.com/office/officeart/2005/8/layout/vList5"/>
    <dgm:cxn modelId="{314ED5B0-68EC-4631-AC5B-27B86E8D685D}" type="presParOf" srcId="{0B84B77E-61AA-4CEC-9E3A-00FC927B9CA7}" destId="{1979FE00-7146-4626-9257-3853FFC1BAE3}" srcOrd="1" destOrd="0" presId="urn:microsoft.com/office/officeart/2005/8/layout/vList5"/>
    <dgm:cxn modelId="{598F47D0-6BF8-452C-B862-B5E6AF652BA0}" type="presParOf" srcId="{A320DF23-AB60-4C06-804A-0D8D403A9101}" destId="{C3530E65-6BE1-4CC6-8B35-D0304CA03F9E}" srcOrd="1" destOrd="0" presId="urn:microsoft.com/office/officeart/2005/8/layout/vList5"/>
    <dgm:cxn modelId="{A83AF14C-20B6-4013-A696-C91324D9D097}" type="presParOf" srcId="{A320DF23-AB60-4C06-804A-0D8D403A9101}" destId="{D314B11C-DABF-4378-8638-D602BFD978C9}" srcOrd="2" destOrd="0" presId="urn:microsoft.com/office/officeart/2005/8/layout/vList5"/>
    <dgm:cxn modelId="{E9DD7450-880C-4327-88C1-D8F105777A92}" type="presParOf" srcId="{D314B11C-DABF-4378-8638-D602BFD978C9}" destId="{76C80B81-0A5A-40C1-B9E2-146E5D096C0B}" srcOrd="0" destOrd="0" presId="urn:microsoft.com/office/officeart/2005/8/layout/vList5"/>
    <dgm:cxn modelId="{26486EFF-788F-4A63-8ACB-D5569EF4BFC2}" type="presParOf" srcId="{D314B11C-DABF-4378-8638-D602BFD978C9}" destId="{898BF950-C59C-4C54-97EB-52DACE2C33F9}" srcOrd="1" destOrd="0" presId="urn:microsoft.com/office/officeart/2005/8/layout/vList5"/>
    <dgm:cxn modelId="{11D2B694-59E0-457B-B194-5FC82E6E222D}" type="presParOf" srcId="{A320DF23-AB60-4C06-804A-0D8D403A9101}" destId="{8E240530-1AA9-46AA-A8B1-DC652F07F985}" srcOrd="3" destOrd="0" presId="urn:microsoft.com/office/officeart/2005/8/layout/vList5"/>
    <dgm:cxn modelId="{1D530097-5278-4D31-B471-DF7982460A4C}" type="presParOf" srcId="{A320DF23-AB60-4C06-804A-0D8D403A9101}" destId="{04B530F5-0EB7-4E89-8691-8D612C9DCAA7}" srcOrd="4" destOrd="0" presId="urn:microsoft.com/office/officeart/2005/8/layout/vList5"/>
    <dgm:cxn modelId="{A2050AD3-410E-46DE-A121-908A193F9203}" type="presParOf" srcId="{04B530F5-0EB7-4E89-8691-8D612C9DCAA7}" destId="{E6978B2A-1E03-4E6F-998A-2625A684CE79}" srcOrd="0" destOrd="0" presId="urn:microsoft.com/office/officeart/2005/8/layout/vList5"/>
    <dgm:cxn modelId="{6ADBD571-A393-42ED-B2E3-54DDDC8E7581}" type="presParOf" srcId="{04B530F5-0EB7-4E89-8691-8D612C9DCAA7}" destId="{3A1F359C-2214-4F8D-8C6D-2079C9F25661}" srcOrd="1" destOrd="0" presId="urn:microsoft.com/office/officeart/2005/8/layout/vList5"/>
    <dgm:cxn modelId="{40E5FED7-F66B-44DA-8867-021EA9F93875}" type="presParOf" srcId="{A320DF23-AB60-4C06-804A-0D8D403A9101}" destId="{847C374A-9FFD-40B7-AF72-B316107D638B}" srcOrd="5" destOrd="0" presId="urn:microsoft.com/office/officeart/2005/8/layout/vList5"/>
    <dgm:cxn modelId="{54DED3ED-E880-4D71-ADF2-A2C7500C176F}" type="presParOf" srcId="{A320DF23-AB60-4C06-804A-0D8D403A9101}" destId="{9F92E09B-6FFA-4512-B1A0-77C6ECF4DF7A}" srcOrd="6" destOrd="0" presId="urn:microsoft.com/office/officeart/2005/8/layout/vList5"/>
    <dgm:cxn modelId="{9B6D38E5-322B-4518-9743-73F10B35D38B}" type="presParOf" srcId="{9F92E09B-6FFA-4512-B1A0-77C6ECF4DF7A}" destId="{F7D789C9-0899-4A4C-9028-D93C6F9CA17B}" srcOrd="0" destOrd="0" presId="urn:microsoft.com/office/officeart/2005/8/layout/vList5"/>
    <dgm:cxn modelId="{FD2DA79C-8CF7-4B51-A605-4B5E19EE0410}" type="presParOf" srcId="{9F92E09B-6FFA-4512-B1A0-77C6ECF4DF7A}" destId="{E99F6D65-DD19-45B8-BBC8-D310CCA71AB0}" srcOrd="1" destOrd="0" presId="urn:microsoft.com/office/officeart/2005/8/layout/vList5"/>
    <dgm:cxn modelId="{AD7081A9-7E1D-41D7-BDFF-52F85E25F1BC}" type="presParOf" srcId="{A320DF23-AB60-4C06-804A-0D8D403A9101}" destId="{7857E196-91AE-4210-BE96-844BAE759EF6}" srcOrd="7" destOrd="0" presId="urn:microsoft.com/office/officeart/2005/8/layout/vList5"/>
    <dgm:cxn modelId="{55355039-7859-4F2F-9C12-434411751FF1}" type="presParOf" srcId="{A320DF23-AB60-4C06-804A-0D8D403A9101}" destId="{101F5A28-B613-4F8E-B52E-6BF0340D73D8}" srcOrd="8" destOrd="0" presId="urn:microsoft.com/office/officeart/2005/8/layout/vList5"/>
    <dgm:cxn modelId="{1F62ED6F-7D65-4D77-BE39-7266E47430B4}" type="presParOf" srcId="{101F5A28-B613-4F8E-B52E-6BF0340D73D8}" destId="{AAD0755E-C8E1-4186-A2F1-FE8957783F01}" srcOrd="0" destOrd="0" presId="urn:microsoft.com/office/officeart/2005/8/layout/vList5"/>
    <dgm:cxn modelId="{D5ADAC8B-45A3-42FC-9C1D-B78042AC7B30}" type="presParOf" srcId="{101F5A28-B613-4F8E-B52E-6BF0340D73D8}" destId="{E10E65B9-A332-49A6-9230-AF1DDC49C0E3}" srcOrd="1" destOrd="0" presId="urn:microsoft.com/office/officeart/2005/8/layout/vList5"/>
    <dgm:cxn modelId="{01B97817-C6E6-45C0-A65C-5A35E34BE209}" type="presParOf" srcId="{A320DF23-AB60-4C06-804A-0D8D403A9101}" destId="{2EFDEC32-52FD-49FC-BB22-0DF0AD70FA34}" srcOrd="9" destOrd="0" presId="urn:microsoft.com/office/officeart/2005/8/layout/vList5"/>
    <dgm:cxn modelId="{DE6B6C08-87D5-4F17-A387-E00617EC2A14}" type="presParOf" srcId="{A320DF23-AB60-4C06-804A-0D8D403A9101}" destId="{80A22625-92E8-4633-A940-4ED75D6A649F}" srcOrd="10" destOrd="0" presId="urn:microsoft.com/office/officeart/2005/8/layout/vList5"/>
    <dgm:cxn modelId="{ADB63458-CDE8-44C0-ADDB-FC20B65E813D}" type="presParOf" srcId="{80A22625-92E8-4633-A940-4ED75D6A649F}" destId="{055FA04A-201C-4BF5-8F88-6DC115DDA738}" srcOrd="0" destOrd="0" presId="urn:microsoft.com/office/officeart/2005/8/layout/vList5"/>
    <dgm:cxn modelId="{1B9EEED3-96BE-4AE4-8241-1C246073E15A}" type="presParOf" srcId="{80A22625-92E8-4633-A940-4ED75D6A649F}" destId="{B8D2E4E3-C3DC-4013-8DAB-219AAD629F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29C58-33D9-492E-82AC-52751B1A26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0EBEC3-954F-45F4-9769-AEFDCA626871}">
      <dgm:prSet phldrT="[Text]"/>
      <dgm:spPr/>
      <dgm:t>
        <a:bodyPr/>
        <a:lstStyle/>
        <a:p>
          <a:r>
            <a:rPr lang="de-DE" b="1" dirty="0" smtClean="0"/>
            <a:t>Innovations-management</a:t>
          </a:r>
          <a:endParaRPr lang="de-DE" b="1" dirty="0"/>
        </a:p>
      </dgm:t>
    </dgm:pt>
    <dgm:pt modelId="{A748ACAD-AB5F-48F6-9B20-F04999DDFF51}" type="parTrans" cxnId="{60E4F308-4045-4096-BD89-A71A4942954E}">
      <dgm:prSet/>
      <dgm:spPr/>
      <dgm:t>
        <a:bodyPr/>
        <a:lstStyle/>
        <a:p>
          <a:endParaRPr lang="de-DE"/>
        </a:p>
      </dgm:t>
    </dgm:pt>
    <dgm:pt modelId="{38856C13-9E30-474E-BB80-EFF876B99E36}" type="sibTrans" cxnId="{60E4F308-4045-4096-BD89-A71A4942954E}">
      <dgm:prSet/>
      <dgm:spPr/>
      <dgm:t>
        <a:bodyPr/>
        <a:lstStyle/>
        <a:p>
          <a:endParaRPr lang="de-DE"/>
        </a:p>
      </dgm:t>
    </dgm:pt>
    <dgm:pt modelId="{83AFE04B-B8F2-4EE4-8CC3-8A7ABE1F780E}">
      <dgm:prSet phldrT="[Text]"/>
      <dgm:spPr>
        <a:solidFill>
          <a:srgbClr val="2254A1"/>
        </a:solidFill>
      </dgm:spPr>
      <dgm:t>
        <a:bodyPr/>
        <a:lstStyle/>
        <a:p>
          <a:r>
            <a:rPr lang="de-DE" dirty="0" smtClean="0"/>
            <a:t>Entscheidung über Innovationsstrategie</a:t>
          </a:r>
          <a:endParaRPr lang="de-DE" dirty="0"/>
        </a:p>
      </dgm:t>
    </dgm:pt>
    <dgm:pt modelId="{96AD019A-6052-4CEC-9326-28BABBBF7CCB}" type="parTrans" cxnId="{F994BCA4-6F36-42C7-9137-143D5B0FAAAA}">
      <dgm:prSet/>
      <dgm:spPr/>
      <dgm:t>
        <a:bodyPr/>
        <a:lstStyle/>
        <a:p>
          <a:endParaRPr lang="de-DE"/>
        </a:p>
      </dgm:t>
    </dgm:pt>
    <dgm:pt modelId="{2F2A38FD-0AE5-4932-93E7-5D4EE20FE2CA}" type="sibTrans" cxnId="{F994BCA4-6F36-42C7-9137-143D5B0FAAAA}">
      <dgm:prSet/>
      <dgm:spPr/>
      <dgm:t>
        <a:bodyPr/>
        <a:lstStyle/>
        <a:p>
          <a:endParaRPr lang="de-DE"/>
        </a:p>
      </dgm:t>
    </dgm:pt>
    <dgm:pt modelId="{AC4B54A5-C8B2-462D-B41B-B7665C179061}">
      <dgm:prSet phldrT="[Text]"/>
      <dgm:spPr>
        <a:solidFill>
          <a:srgbClr val="2254A1"/>
        </a:solidFill>
      </dgm:spPr>
      <dgm:t>
        <a:bodyPr/>
        <a:lstStyle/>
        <a:p>
          <a:r>
            <a:rPr lang="de-DE" dirty="0" smtClean="0"/>
            <a:t>Aufbau von Innovationspotenzialen</a:t>
          </a:r>
          <a:endParaRPr lang="de-DE" dirty="0"/>
        </a:p>
      </dgm:t>
    </dgm:pt>
    <dgm:pt modelId="{6BBF8195-CE65-41C4-AAB3-857F4924BB83}" type="parTrans" cxnId="{5373906D-95AD-4C0B-93B3-3FEA6AACD46D}">
      <dgm:prSet/>
      <dgm:spPr/>
      <dgm:t>
        <a:bodyPr/>
        <a:lstStyle/>
        <a:p>
          <a:endParaRPr lang="de-DE"/>
        </a:p>
      </dgm:t>
    </dgm:pt>
    <dgm:pt modelId="{84759AE7-46DB-4439-A78A-73CFC8FEB799}" type="sibTrans" cxnId="{5373906D-95AD-4C0B-93B3-3FEA6AACD46D}">
      <dgm:prSet/>
      <dgm:spPr/>
      <dgm:t>
        <a:bodyPr/>
        <a:lstStyle/>
        <a:p>
          <a:endParaRPr lang="de-DE"/>
        </a:p>
      </dgm:t>
    </dgm:pt>
    <dgm:pt modelId="{2DCCD7E2-EB63-478B-86AC-59DC09174F32}">
      <dgm:prSet phldrT="[Text]"/>
      <dgm:spPr>
        <a:solidFill>
          <a:srgbClr val="2254A1"/>
        </a:solidFill>
      </dgm:spPr>
      <dgm:t>
        <a:bodyPr/>
        <a:lstStyle/>
        <a:p>
          <a:r>
            <a:rPr lang="de-DE" dirty="0" smtClean="0"/>
            <a:t>Entscheidung über Fortführung, Abbruch oder Veränderung eines Innovationsprojekts</a:t>
          </a:r>
          <a:endParaRPr lang="de-DE" dirty="0"/>
        </a:p>
      </dgm:t>
    </dgm:pt>
    <dgm:pt modelId="{FC85E1A4-78FB-4C81-A62C-4AC1CD082972}" type="parTrans" cxnId="{CE1C97BA-8981-412D-843B-AD5A863532C0}">
      <dgm:prSet/>
      <dgm:spPr/>
      <dgm:t>
        <a:bodyPr/>
        <a:lstStyle/>
        <a:p>
          <a:endParaRPr lang="de-DE"/>
        </a:p>
      </dgm:t>
    </dgm:pt>
    <dgm:pt modelId="{4E3F3FED-7069-4C19-99C8-FD1A02A00460}" type="sibTrans" cxnId="{CE1C97BA-8981-412D-843B-AD5A863532C0}">
      <dgm:prSet/>
      <dgm:spPr/>
      <dgm:t>
        <a:bodyPr/>
        <a:lstStyle/>
        <a:p>
          <a:endParaRPr lang="de-DE"/>
        </a:p>
      </dgm:t>
    </dgm:pt>
    <dgm:pt modelId="{71FB4AAF-ABD6-40DF-BCC9-6F56127E235A}">
      <dgm:prSet phldrT="[Text]"/>
      <dgm:spPr>
        <a:solidFill>
          <a:srgbClr val="2254A1"/>
        </a:solidFill>
      </dgm:spPr>
      <dgm:t>
        <a:bodyPr/>
        <a:lstStyle/>
        <a:p>
          <a:r>
            <a:rPr lang="de-DE" dirty="0" smtClean="0"/>
            <a:t>Planung und Durchführung von Innovationsprojekten</a:t>
          </a:r>
          <a:endParaRPr lang="de-DE" dirty="0"/>
        </a:p>
      </dgm:t>
    </dgm:pt>
    <dgm:pt modelId="{81BA0551-4477-4A88-AC55-8C2F8F155107}" type="parTrans" cxnId="{AB26A634-F654-436D-B146-47DA7BB2F9B4}">
      <dgm:prSet/>
      <dgm:spPr/>
      <dgm:t>
        <a:bodyPr/>
        <a:lstStyle/>
        <a:p>
          <a:endParaRPr lang="de-DE"/>
        </a:p>
      </dgm:t>
    </dgm:pt>
    <dgm:pt modelId="{D234EEF3-B2DF-4AF6-88E2-08203A873B52}" type="sibTrans" cxnId="{AB26A634-F654-436D-B146-47DA7BB2F9B4}">
      <dgm:prSet/>
      <dgm:spPr/>
      <dgm:t>
        <a:bodyPr/>
        <a:lstStyle/>
        <a:p>
          <a:endParaRPr lang="de-DE"/>
        </a:p>
      </dgm:t>
    </dgm:pt>
    <dgm:pt modelId="{564361CF-FFDC-4DBF-9954-BB9D103B815B}" type="pres">
      <dgm:prSet presAssocID="{95029C58-33D9-492E-82AC-52751B1A26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E627BAC-2A81-4893-8F8A-EF828FE72C4B}" type="pres">
      <dgm:prSet presAssocID="{95029C58-33D9-492E-82AC-52751B1A2674}" presName="matrix" presStyleCnt="0"/>
      <dgm:spPr/>
    </dgm:pt>
    <dgm:pt modelId="{D729CFE5-AE16-43AC-A3FE-FA480B53279F}" type="pres">
      <dgm:prSet presAssocID="{95029C58-33D9-492E-82AC-52751B1A2674}" presName="tile1" presStyleLbl="node1" presStyleIdx="0" presStyleCnt="4"/>
      <dgm:spPr/>
      <dgm:t>
        <a:bodyPr/>
        <a:lstStyle/>
        <a:p>
          <a:endParaRPr lang="de-DE"/>
        </a:p>
      </dgm:t>
    </dgm:pt>
    <dgm:pt modelId="{3B018BA1-B112-4216-A7FA-44FBB2EBF4AF}" type="pres">
      <dgm:prSet presAssocID="{95029C58-33D9-492E-82AC-52751B1A26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009843-8417-417C-A9C0-EB1F0CBA5441}" type="pres">
      <dgm:prSet presAssocID="{95029C58-33D9-492E-82AC-52751B1A2674}" presName="tile2" presStyleLbl="node1" presStyleIdx="1" presStyleCnt="4"/>
      <dgm:spPr/>
      <dgm:t>
        <a:bodyPr/>
        <a:lstStyle/>
        <a:p>
          <a:endParaRPr lang="de-DE"/>
        </a:p>
      </dgm:t>
    </dgm:pt>
    <dgm:pt modelId="{8FB85B2E-875B-4E15-99AF-728F4AA7ECE4}" type="pres">
      <dgm:prSet presAssocID="{95029C58-33D9-492E-82AC-52751B1A26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83D72C-6E51-4A11-ADD4-76C14BD82644}" type="pres">
      <dgm:prSet presAssocID="{95029C58-33D9-492E-82AC-52751B1A2674}" presName="tile3" presStyleLbl="node1" presStyleIdx="2" presStyleCnt="4"/>
      <dgm:spPr/>
      <dgm:t>
        <a:bodyPr/>
        <a:lstStyle/>
        <a:p>
          <a:endParaRPr lang="de-DE"/>
        </a:p>
      </dgm:t>
    </dgm:pt>
    <dgm:pt modelId="{D29B8FA7-EDD8-4C7E-B62D-F3330C6C9AB6}" type="pres">
      <dgm:prSet presAssocID="{95029C58-33D9-492E-82AC-52751B1A26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CF293E-8F9F-441A-B943-2DA3A487D72A}" type="pres">
      <dgm:prSet presAssocID="{95029C58-33D9-492E-82AC-52751B1A2674}" presName="tile4" presStyleLbl="node1" presStyleIdx="3" presStyleCnt="4"/>
      <dgm:spPr/>
      <dgm:t>
        <a:bodyPr/>
        <a:lstStyle/>
        <a:p>
          <a:endParaRPr lang="de-DE"/>
        </a:p>
      </dgm:t>
    </dgm:pt>
    <dgm:pt modelId="{6FE2029C-6660-4BA8-A0B4-AC79B2642AA0}" type="pres">
      <dgm:prSet presAssocID="{95029C58-33D9-492E-82AC-52751B1A26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28022-9895-4B92-A47E-C6524B22A85D}" type="pres">
      <dgm:prSet presAssocID="{95029C58-33D9-492E-82AC-52751B1A2674}" presName="centerTile" presStyleLbl="fgShp" presStyleIdx="0" presStyleCnt="1" custScaleX="102374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0DD78241-587B-4926-AD77-7CD569317073}" type="presOf" srcId="{83AFE04B-B8F2-4EE4-8CC3-8A7ABE1F780E}" destId="{D729CFE5-AE16-43AC-A3FE-FA480B53279F}" srcOrd="0" destOrd="0" presId="urn:microsoft.com/office/officeart/2005/8/layout/matrix1"/>
    <dgm:cxn modelId="{303B4BD6-0700-4FA8-B62C-53819C195062}" type="presOf" srcId="{71FB4AAF-ABD6-40DF-BCC9-6F56127E235A}" destId="{6FE2029C-6660-4BA8-A0B4-AC79B2642AA0}" srcOrd="1" destOrd="0" presId="urn:microsoft.com/office/officeart/2005/8/layout/matrix1"/>
    <dgm:cxn modelId="{0145E8F2-1ACB-40B2-A188-ACAF74775B51}" type="presOf" srcId="{2DCCD7E2-EB63-478B-86AC-59DC09174F32}" destId="{1483D72C-6E51-4A11-ADD4-76C14BD82644}" srcOrd="0" destOrd="0" presId="urn:microsoft.com/office/officeart/2005/8/layout/matrix1"/>
    <dgm:cxn modelId="{5373906D-95AD-4C0B-93B3-3FEA6AACD46D}" srcId="{9B0EBEC3-954F-45F4-9769-AEFDCA626871}" destId="{AC4B54A5-C8B2-462D-B41B-B7665C179061}" srcOrd="1" destOrd="0" parTransId="{6BBF8195-CE65-41C4-AAB3-857F4924BB83}" sibTransId="{84759AE7-46DB-4439-A78A-73CFC8FEB799}"/>
    <dgm:cxn modelId="{AB26A634-F654-436D-B146-47DA7BB2F9B4}" srcId="{9B0EBEC3-954F-45F4-9769-AEFDCA626871}" destId="{71FB4AAF-ABD6-40DF-BCC9-6F56127E235A}" srcOrd="3" destOrd="0" parTransId="{81BA0551-4477-4A88-AC55-8C2F8F155107}" sibTransId="{D234EEF3-B2DF-4AF6-88E2-08203A873B52}"/>
    <dgm:cxn modelId="{60E4F308-4045-4096-BD89-A71A4942954E}" srcId="{95029C58-33D9-492E-82AC-52751B1A2674}" destId="{9B0EBEC3-954F-45F4-9769-AEFDCA626871}" srcOrd="0" destOrd="0" parTransId="{A748ACAD-AB5F-48F6-9B20-F04999DDFF51}" sibTransId="{38856C13-9E30-474E-BB80-EFF876B99E36}"/>
    <dgm:cxn modelId="{97C31D18-25B4-4E11-A58A-7E2DD0EC2A88}" type="presOf" srcId="{9B0EBEC3-954F-45F4-9769-AEFDCA626871}" destId="{43D28022-9895-4B92-A47E-C6524B22A85D}" srcOrd="0" destOrd="0" presId="urn:microsoft.com/office/officeart/2005/8/layout/matrix1"/>
    <dgm:cxn modelId="{8C3A1E3A-FC7C-4248-8B27-103333E3D673}" type="presOf" srcId="{83AFE04B-B8F2-4EE4-8CC3-8A7ABE1F780E}" destId="{3B018BA1-B112-4216-A7FA-44FBB2EBF4AF}" srcOrd="1" destOrd="0" presId="urn:microsoft.com/office/officeart/2005/8/layout/matrix1"/>
    <dgm:cxn modelId="{565474D2-3115-4C9C-A586-0336E80514E0}" type="presOf" srcId="{95029C58-33D9-492E-82AC-52751B1A2674}" destId="{564361CF-FFDC-4DBF-9954-BB9D103B815B}" srcOrd="0" destOrd="0" presId="urn:microsoft.com/office/officeart/2005/8/layout/matrix1"/>
    <dgm:cxn modelId="{A8B8293A-2570-4470-9E35-239CA896DB1D}" type="presOf" srcId="{2DCCD7E2-EB63-478B-86AC-59DC09174F32}" destId="{D29B8FA7-EDD8-4C7E-B62D-F3330C6C9AB6}" srcOrd="1" destOrd="0" presId="urn:microsoft.com/office/officeart/2005/8/layout/matrix1"/>
    <dgm:cxn modelId="{1C1178EF-D44A-44DB-AC11-7691A11C4AD6}" type="presOf" srcId="{71FB4AAF-ABD6-40DF-BCC9-6F56127E235A}" destId="{B5CF293E-8F9F-441A-B943-2DA3A487D72A}" srcOrd="0" destOrd="0" presId="urn:microsoft.com/office/officeart/2005/8/layout/matrix1"/>
    <dgm:cxn modelId="{F994BCA4-6F36-42C7-9137-143D5B0FAAAA}" srcId="{9B0EBEC3-954F-45F4-9769-AEFDCA626871}" destId="{83AFE04B-B8F2-4EE4-8CC3-8A7ABE1F780E}" srcOrd="0" destOrd="0" parTransId="{96AD019A-6052-4CEC-9326-28BABBBF7CCB}" sibTransId="{2F2A38FD-0AE5-4932-93E7-5D4EE20FE2CA}"/>
    <dgm:cxn modelId="{CE1C97BA-8981-412D-843B-AD5A863532C0}" srcId="{9B0EBEC3-954F-45F4-9769-AEFDCA626871}" destId="{2DCCD7E2-EB63-478B-86AC-59DC09174F32}" srcOrd="2" destOrd="0" parTransId="{FC85E1A4-78FB-4C81-A62C-4AC1CD082972}" sibTransId="{4E3F3FED-7069-4C19-99C8-FD1A02A00460}"/>
    <dgm:cxn modelId="{4A7E1C83-AFE3-46C4-86B8-B471787C2329}" type="presOf" srcId="{AC4B54A5-C8B2-462D-B41B-B7665C179061}" destId="{8FB85B2E-875B-4E15-99AF-728F4AA7ECE4}" srcOrd="1" destOrd="0" presId="urn:microsoft.com/office/officeart/2005/8/layout/matrix1"/>
    <dgm:cxn modelId="{9B186CBE-0BB0-40A4-BDC4-66B584CAD8A5}" type="presOf" srcId="{AC4B54A5-C8B2-462D-B41B-B7665C179061}" destId="{0A009843-8417-417C-A9C0-EB1F0CBA5441}" srcOrd="0" destOrd="0" presId="urn:microsoft.com/office/officeart/2005/8/layout/matrix1"/>
    <dgm:cxn modelId="{9A821495-8676-4819-94EB-1E04E5E942BB}" type="presParOf" srcId="{564361CF-FFDC-4DBF-9954-BB9D103B815B}" destId="{9E627BAC-2A81-4893-8F8A-EF828FE72C4B}" srcOrd="0" destOrd="0" presId="urn:microsoft.com/office/officeart/2005/8/layout/matrix1"/>
    <dgm:cxn modelId="{D112D1F3-D7BC-4446-A15A-29774038F769}" type="presParOf" srcId="{9E627BAC-2A81-4893-8F8A-EF828FE72C4B}" destId="{D729CFE5-AE16-43AC-A3FE-FA480B53279F}" srcOrd="0" destOrd="0" presId="urn:microsoft.com/office/officeart/2005/8/layout/matrix1"/>
    <dgm:cxn modelId="{6EDFCE61-8E95-4707-8959-3BC1A039E261}" type="presParOf" srcId="{9E627BAC-2A81-4893-8F8A-EF828FE72C4B}" destId="{3B018BA1-B112-4216-A7FA-44FBB2EBF4AF}" srcOrd="1" destOrd="0" presId="urn:microsoft.com/office/officeart/2005/8/layout/matrix1"/>
    <dgm:cxn modelId="{2F80F217-2C06-47B9-80D4-56CD14F2FF8B}" type="presParOf" srcId="{9E627BAC-2A81-4893-8F8A-EF828FE72C4B}" destId="{0A009843-8417-417C-A9C0-EB1F0CBA5441}" srcOrd="2" destOrd="0" presId="urn:microsoft.com/office/officeart/2005/8/layout/matrix1"/>
    <dgm:cxn modelId="{53172319-9025-4AA0-A803-36580B5F4FD8}" type="presParOf" srcId="{9E627BAC-2A81-4893-8F8A-EF828FE72C4B}" destId="{8FB85B2E-875B-4E15-99AF-728F4AA7ECE4}" srcOrd="3" destOrd="0" presId="urn:microsoft.com/office/officeart/2005/8/layout/matrix1"/>
    <dgm:cxn modelId="{FD9A9A45-A034-49DF-AEFC-994B529AAF6F}" type="presParOf" srcId="{9E627BAC-2A81-4893-8F8A-EF828FE72C4B}" destId="{1483D72C-6E51-4A11-ADD4-76C14BD82644}" srcOrd="4" destOrd="0" presId="urn:microsoft.com/office/officeart/2005/8/layout/matrix1"/>
    <dgm:cxn modelId="{5B1EB1D8-FAA9-40B7-8765-091A6BC2F3CB}" type="presParOf" srcId="{9E627BAC-2A81-4893-8F8A-EF828FE72C4B}" destId="{D29B8FA7-EDD8-4C7E-B62D-F3330C6C9AB6}" srcOrd="5" destOrd="0" presId="urn:microsoft.com/office/officeart/2005/8/layout/matrix1"/>
    <dgm:cxn modelId="{1389F528-329B-4262-8AAA-AD56BE7442F5}" type="presParOf" srcId="{9E627BAC-2A81-4893-8F8A-EF828FE72C4B}" destId="{B5CF293E-8F9F-441A-B943-2DA3A487D72A}" srcOrd="6" destOrd="0" presId="urn:microsoft.com/office/officeart/2005/8/layout/matrix1"/>
    <dgm:cxn modelId="{E1936937-9619-4AA5-9970-CD35479755F1}" type="presParOf" srcId="{9E627BAC-2A81-4893-8F8A-EF828FE72C4B}" destId="{6FE2029C-6660-4BA8-A0B4-AC79B2642AA0}" srcOrd="7" destOrd="0" presId="urn:microsoft.com/office/officeart/2005/8/layout/matrix1"/>
    <dgm:cxn modelId="{0143D763-D433-47F7-8A69-31DB963A995B}" type="presParOf" srcId="{564361CF-FFDC-4DBF-9954-BB9D103B815B}" destId="{43D28022-9895-4B92-A47E-C6524B22A8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D61FF-2805-AE45-91F5-CB3041AFBF09}" type="doc">
      <dgm:prSet loTypeId="urn:microsoft.com/office/officeart/2005/8/layout/vList4" loCatId="" qsTypeId="urn:microsoft.com/office/officeart/2005/8/quickstyle/simple4" qsCatId="simple" csTypeId="urn:microsoft.com/office/officeart/2005/8/colors/accent2_5" csCatId="accent2"/>
      <dgm:spPr/>
      <dgm:t>
        <a:bodyPr/>
        <a:lstStyle/>
        <a:p>
          <a:endParaRPr lang="de-DE"/>
        </a:p>
      </dgm:t>
    </dgm:pt>
    <dgm:pt modelId="{C8B86A12-667C-9A44-89C4-41CB2F3C5780}">
      <dgm:prSet custT="1"/>
      <dgm:spPr/>
      <dgm:t>
        <a:bodyPr/>
        <a:lstStyle/>
        <a:p>
          <a:pPr rtl="0"/>
          <a:r>
            <a:rPr lang="de-DE" sz="1400" b="1" dirty="0" smtClean="0"/>
            <a:t>Produkt: auf den Kunden zugeschnittene IT-Lösung auf </a:t>
          </a:r>
          <a:r>
            <a:rPr lang="de-DE" sz="1400" b="1" dirty="0" err="1" smtClean="0"/>
            <a:t>Cognos</a:t>
          </a:r>
          <a:r>
            <a:rPr lang="de-DE" sz="1400" b="1" dirty="0" smtClean="0"/>
            <a:t>-Basis TM1</a:t>
          </a:r>
          <a:endParaRPr lang="de-DE" sz="1400" dirty="0"/>
        </a:p>
      </dgm:t>
    </dgm:pt>
    <dgm:pt modelId="{00DB61D6-A511-7D46-961D-668A17229700}" type="parTrans" cxnId="{B40334CF-6C82-5548-A746-EA5193EB73C4}">
      <dgm:prSet/>
      <dgm:spPr/>
      <dgm:t>
        <a:bodyPr/>
        <a:lstStyle/>
        <a:p>
          <a:endParaRPr lang="de-DE"/>
        </a:p>
      </dgm:t>
    </dgm:pt>
    <dgm:pt modelId="{D4D9601D-09AA-0A4F-960A-05D284A95B5F}" type="sibTrans" cxnId="{B40334CF-6C82-5548-A746-EA5193EB73C4}">
      <dgm:prSet/>
      <dgm:spPr/>
      <dgm:t>
        <a:bodyPr/>
        <a:lstStyle/>
        <a:p>
          <a:endParaRPr lang="de-DE"/>
        </a:p>
      </dgm:t>
    </dgm:pt>
    <dgm:pt modelId="{C7113F76-D6E9-9145-BCFD-B17C93A567AA}">
      <dgm:prSet custT="1"/>
      <dgm:spPr/>
      <dgm:t>
        <a:bodyPr/>
        <a:lstStyle/>
        <a:p>
          <a:pPr rtl="0"/>
          <a:r>
            <a:rPr lang="de-DE" sz="1400" b="1" dirty="0" smtClean="0"/>
            <a:t>Mitarbeiter:</a:t>
          </a:r>
          <a:endParaRPr lang="de-DE" sz="1400" dirty="0"/>
        </a:p>
      </dgm:t>
    </dgm:pt>
    <dgm:pt modelId="{BA0608CF-2DBA-F64E-8A9E-04632DFA7FD6}" type="parTrans" cxnId="{89F80838-44FA-F349-B017-CBE7B1ACBD56}">
      <dgm:prSet/>
      <dgm:spPr/>
      <dgm:t>
        <a:bodyPr/>
        <a:lstStyle/>
        <a:p>
          <a:endParaRPr lang="de-DE"/>
        </a:p>
      </dgm:t>
    </dgm:pt>
    <dgm:pt modelId="{57A6B71B-7C10-A54C-BF99-EA1EA2579AC2}" type="sibTrans" cxnId="{89F80838-44FA-F349-B017-CBE7B1ACBD56}">
      <dgm:prSet/>
      <dgm:spPr/>
      <dgm:t>
        <a:bodyPr/>
        <a:lstStyle/>
        <a:p>
          <a:endParaRPr lang="de-DE"/>
        </a:p>
      </dgm:t>
    </dgm:pt>
    <dgm:pt modelId="{70E159E0-EE8E-9148-9788-8DF05D5CD020}">
      <dgm:prSet/>
      <dgm:spPr/>
      <dgm:t>
        <a:bodyPr/>
        <a:lstStyle/>
        <a:p>
          <a:pPr rtl="0"/>
          <a:r>
            <a:rPr lang="de-DE" sz="900" smtClean="0"/>
            <a:t>10 Berater, hoch kreativ (um die 30 Jahre, sehr spielerisch)</a:t>
          </a:r>
          <a:endParaRPr lang="de-DE" sz="900"/>
        </a:p>
      </dgm:t>
    </dgm:pt>
    <dgm:pt modelId="{130C687E-C6B4-1743-9E78-1F86CAE188B5}" type="parTrans" cxnId="{28C0D542-2D7C-534D-9806-7DFCEC3A9C76}">
      <dgm:prSet/>
      <dgm:spPr/>
      <dgm:t>
        <a:bodyPr/>
        <a:lstStyle/>
        <a:p>
          <a:endParaRPr lang="de-DE"/>
        </a:p>
      </dgm:t>
    </dgm:pt>
    <dgm:pt modelId="{D08EA2BE-6345-6B48-BD88-1F941FD7BAFD}" type="sibTrans" cxnId="{28C0D542-2D7C-534D-9806-7DFCEC3A9C76}">
      <dgm:prSet/>
      <dgm:spPr/>
      <dgm:t>
        <a:bodyPr/>
        <a:lstStyle/>
        <a:p>
          <a:endParaRPr lang="de-DE"/>
        </a:p>
      </dgm:t>
    </dgm:pt>
    <dgm:pt modelId="{8094749A-E8CA-A147-ADA2-3CD1D0BC7DFC}">
      <dgm:prSet/>
      <dgm:spPr/>
      <dgm:t>
        <a:bodyPr/>
        <a:lstStyle/>
        <a:p>
          <a:pPr rtl="0"/>
          <a:r>
            <a:rPr lang="de-DE" sz="900" smtClean="0"/>
            <a:t>Entwicklungsteams von 2-3 Leuten</a:t>
          </a:r>
          <a:endParaRPr lang="de-DE" sz="900"/>
        </a:p>
      </dgm:t>
    </dgm:pt>
    <dgm:pt modelId="{7291C77E-F730-4444-92CE-D491171DC329}" type="parTrans" cxnId="{D4F72563-AEB7-8440-A776-BC4F0225357F}">
      <dgm:prSet/>
      <dgm:spPr/>
      <dgm:t>
        <a:bodyPr/>
        <a:lstStyle/>
        <a:p>
          <a:endParaRPr lang="de-DE"/>
        </a:p>
      </dgm:t>
    </dgm:pt>
    <dgm:pt modelId="{18A28AE6-C3C0-A644-89DF-28816BDEF099}" type="sibTrans" cxnId="{D4F72563-AEB7-8440-A776-BC4F0225357F}">
      <dgm:prSet/>
      <dgm:spPr/>
      <dgm:t>
        <a:bodyPr/>
        <a:lstStyle/>
        <a:p>
          <a:endParaRPr lang="de-DE"/>
        </a:p>
      </dgm:t>
    </dgm:pt>
    <dgm:pt modelId="{F2747AB0-CFA8-5548-BDAB-1C80296E69DD}">
      <dgm:prSet/>
      <dgm:spPr/>
      <dgm:t>
        <a:bodyPr/>
        <a:lstStyle/>
        <a:p>
          <a:pPr rtl="0"/>
          <a:r>
            <a:rPr lang="de-DE" sz="900" smtClean="0"/>
            <a:t>6 Overhead</a:t>
          </a:r>
          <a:endParaRPr lang="de-DE" sz="900"/>
        </a:p>
      </dgm:t>
    </dgm:pt>
    <dgm:pt modelId="{218B8E61-045E-444A-A0EA-9629B5C1CD6F}" type="parTrans" cxnId="{FD46042B-555C-EC4B-B4A1-8667BD715598}">
      <dgm:prSet/>
      <dgm:spPr/>
      <dgm:t>
        <a:bodyPr/>
        <a:lstStyle/>
        <a:p>
          <a:endParaRPr lang="de-DE"/>
        </a:p>
      </dgm:t>
    </dgm:pt>
    <dgm:pt modelId="{3BD01A9C-7A30-364B-BF08-F23E5F192808}" type="sibTrans" cxnId="{FD46042B-555C-EC4B-B4A1-8667BD715598}">
      <dgm:prSet/>
      <dgm:spPr/>
      <dgm:t>
        <a:bodyPr/>
        <a:lstStyle/>
        <a:p>
          <a:endParaRPr lang="de-DE"/>
        </a:p>
      </dgm:t>
    </dgm:pt>
    <dgm:pt modelId="{15654CB9-C522-794A-A2DA-5ED6E89DF62B}">
      <dgm:prSet/>
      <dgm:spPr/>
      <dgm:t>
        <a:bodyPr/>
        <a:lstStyle/>
        <a:p>
          <a:pPr rtl="0"/>
          <a:r>
            <a:rPr lang="de-DE" sz="900" smtClean="0"/>
            <a:t>Mitarbeiter werden von besser bezahlenden Wettbewerbern umworben</a:t>
          </a:r>
          <a:endParaRPr lang="de-DE" sz="900"/>
        </a:p>
      </dgm:t>
    </dgm:pt>
    <dgm:pt modelId="{758A365F-4AE6-FB4E-A02D-9BF5D34885CB}" type="parTrans" cxnId="{2BDFF373-704F-A54B-97B7-0F50FF0BD609}">
      <dgm:prSet/>
      <dgm:spPr/>
      <dgm:t>
        <a:bodyPr/>
        <a:lstStyle/>
        <a:p>
          <a:endParaRPr lang="de-DE"/>
        </a:p>
      </dgm:t>
    </dgm:pt>
    <dgm:pt modelId="{958ED4EE-87B7-EC4B-A55C-529E3B0C688D}" type="sibTrans" cxnId="{2BDFF373-704F-A54B-97B7-0F50FF0BD609}">
      <dgm:prSet/>
      <dgm:spPr/>
      <dgm:t>
        <a:bodyPr/>
        <a:lstStyle/>
        <a:p>
          <a:endParaRPr lang="de-DE"/>
        </a:p>
      </dgm:t>
    </dgm:pt>
    <dgm:pt modelId="{0614B104-33AE-CA46-93FB-EC07F261DB1B}">
      <dgm:prSet/>
      <dgm:spPr/>
      <dgm:t>
        <a:bodyPr/>
        <a:lstStyle/>
        <a:p>
          <a:pPr rtl="0"/>
          <a:r>
            <a:rPr lang="de-DE" b="1" smtClean="0"/>
            <a:t>Permanente Innovationsideen hinsichtlich</a:t>
          </a:r>
          <a:endParaRPr lang="de-DE"/>
        </a:p>
      </dgm:t>
    </dgm:pt>
    <dgm:pt modelId="{78037FC8-CA6E-444A-A053-407C64D497EE}" type="parTrans" cxnId="{77EE19D0-986B-9845-A259-E66538ACE31E}">
      <dgm:prSet/>
      <dgm:spPr/>
      <dgm:t>
        <a:bodyPr/>
        <a:lstStyle/>
        <a:p>
          <a:endParaRPr lang="de-DE"/>
        </a:p>
      </dgm:t>
    </dgm:pt>
    <dgm:pt modelId="{7D348AE2-2B3C-D246-81DC-2E5A44EE1C89}" type="sibTrans" cxnId="{77EE19D0-986B-9845-A259-E66538ACE31E}">
      <dgm:prSet/>
      <dgm:spPr/>
      <dgm:t>
        <a:bodyPr/>
        <a:lstStyle/>
        <a:p>
          <a:endParaRPr lang="de-DE"/>
        </a:p>
      </dgm:t>
    </dgm:pt>
    <dgm:pt modelId="{7E456562-DC6B-B244-8F67-DFF03FF25635}">
      <dgm:prSet/>
      <dgm:spPr/>
      <dgm:t>
        <a:bodyPr/>
        <a:lstStyle/>
        <a:p>
          <a:pPr rtl="0"/>
          <a:r>
            <a:rPr lang="de-DE" smtClean="0"/>
            <a:t>Technik</a:t>
          </a:r>
          <a:endParaRPr lang="de-DE"/>
        </a:p>
      </dgm:t>
    </dgm:pt>
    <dgm:pt modelId="{71F37EAC-8E72-1145-885E-92BB59D3EBAA}" type="parTrans" cxnId="{6934F05D-25C6-5045-9BEA-B65F1544B93C}">
      <dgm:prSet/>
      <dgm:spPr/>
      <dgm:t>
        <a:bodyPr/>
        <a:lstStyle/>
        <a:p>
          <a:endParaRPr lang="de-DE"/>
        </a:p>
      </dgm:t>
    </dgm:pt>
    <dgm:pt modelId="{2869B7F8-3D81-E944-AA7A-3B747A39013B}" type="sibTrans" cxnId="{6934F05D-25C6-5045-9BEA-B65F1544B93C}">
      <dgm:prSet/>
      <dgm:spPr/>
      <dgm:t>
        <a:bodyPr/>
        <a:lstStyle/>
        <a:p>
          <a:endParaRPr lang="de-DE"/>
        </a:p>
      </dgm:t>
    </dgm:pt>
    <dgm:pt modelId="{65BB1F53-398B-A847-B3B2-B670F0656A61}">
      <dgm:prSet/>
      <dgm:spPr/>
      <dgm:t>
        <a:bodyPr/>
        <a:lstStyle/>
        <a:p>
          <a:pPr rtl="0"/>
          <a:r>
            <a:rPr lang="de-DE" smtClean="0"/>
            <a:t>Content</a:t>
          </a:r>
          <a:endParaRPr lang="de-DE"/>
        </a:p>
      </dgm:t>
    </dgm:pt>
    <dgm:pt modelId="{DED32777-F97A-E948-9BC8-E9832E91F1F0}" type="parTrans" cxnId="{FF1BD69C-D546-E94F-95B0-14E55FE06453}">
      <dgm:prSet/>
      <dgm:spPr/>
      <dgm:t>
        <a:bodyPr/>
        <a:lstStyle/>
        <a:p>
          <a:endParaRPr lang="de-DE"/>
        </a:p>
      </dgm:t>
    </dgm:pt>
    <dgm:pt modelId="{BD8FDDBF-22A7-2549-A58F-4273495AB4E3}" type="sibTrans" cxnId="{FF1BD69C-D546-E94F-95B0-14E55FE06453}">
      <dgm:prSet/>
      <dgm:spPr/>
      <dgm:t>
        <a:bodyPr/>
        <a:lstStyle/>
        <a:p>
          <a:endParaRPr lang="de-DE"/>
        </a:p>
      </dgm:t>
    </dgm:pt>
    <dgm:pt modelId="{73E0C339-7FC9-4B4E-A24C-A9420BF0D579}">
      <dgm:prSet/>
      <dgm:spPr/>
      <dgm:t>
        <a:bodyPr/>
        <a:lstStyle/>
        <a:p>
          <a:pPr rtl="0"/>
          <a:r>
            <a:rPr lang="de-DE" smtClean="0"/>
            <a:t>Prozesse in der Software sowie im Arbeiten damit (Controlling)</a:t>
          </a:r>
          <a:endParaRPr lang="de-DE"/>
        </a:p>
      </dgm:t>
    </dgm:pt>
    <dgm:pt modelId="{2672D254-4550-124B-9D1F-0C702740DEF3}" type="parTrans" cxnId="{02644131-82E8-7046-8344-A94456F2FE80}">
      <dgm:prSet/>
      <dgm:spPr/>
      <dgm:t>
        <a:bodyPr/>
        <a:lstStyle/>
        <a:p>
          <a:endParaRPr lang="de-DE"/>
        </a:p>
      </dgm:t>
    </dgm:pt>
    <dgm:pt modelId="{546C9F90-AFF8-264C-988F-6E967F785D36}" type="sibTrans" cxnId="{02644131-82E8-7046-8344-A94456F2FE80}">
      <dgm:prSet/>
      <dgm:spPr/>
      <dgm:t>
        <a:bodyPr/>
        <a:lstStyle/>
        <a:p>
          <a:endParaRPr lang="de-DE"/>
        </a:p>
      </dgm:t>
    </dgm:pt>
    <dgm:pt modelId="{0F8226DB-7609-8E44-B93F-578FD2339DB9}">
      <dgm:prSet/>
      <dgm:spPr/>
      <dgm:t>
        <a:bodyPr/>
        <a:lstStyle/>
        <a:p>
          <a:pPr rtl="0"/>
          <a:r>
            <a:rPr lang="de-DE" b="1" smtClean="0"/>
            <a:t>Es bestehen schon konkrete Umsetzungsideen</a:t>
          </a:r>
          <a:endParaRPr lang="de-DE"/>
        </a:p>
      </dgm:t>
    </dgm:pt>
    <dgm:pt modelId="{6B29D305-BD64-F94D-B8B0-950263BEAFCD}" type="parTrans" cxnId="{820CD988-F724-D04D-AEF4-BE73FEE7A9B5}">
      <dgm:prSet/>
      <dgm:spPr/>
      <dgm:t>
        <a:bodyPr/>
        <a:lstStyle/>
        <a:p>
          <a:endParaRPr lang="de-DE"/>
        </a:p>
      </dgm:t>
    </dgm:pt>
    <dgm:pt modelId="{01AC8BF1-FBC7-E647-A44B-43D6FC598CE0}" type="sibTrans" cxnId="{820CD988-F724-D04D-AEF4-BE73FEE7A9B5}">
      <dgm:prSet/>
      <dgm:spPr/>
      <dgm:t>
        <a:bodyPr/>
        <a:lstStyle/>
        <a:p>
          <a:endParaRPr lang="de-DE"/>
        </a:p>
      </dgm:t>
    </dgm:pt>
    <dgm:pt modelId="{BCBD8B19-0171-4343-980C-47531E8323C9}">
      <dgm:prSet/>
      <dgm:spPr/>
      <dgm:t>
        <a:bodyPr/>
        <a:lstStyle/>
        <a:p>
          <a:pPr rtl="0"/>
          <a:r>
            <a:rPr lang="de-DE" b="1" smtClean="0"/>
            <a:t>Ein Tag in der Woche ist für Entwicklungstätigkeiten reserviert</a:t>
          </a:r>
          <a:endParaRPr lang="de-DE"/>
        </a:p>
      </dgm:t>
    </dgm:pt>
    <dgm:pt modelId="{F76383F7-98B9-FA4C-AEAD-E77E34BE4AB9}" type="parTrans" cxnId="{C8D9C9FD-728C-2F47-B4D1-981F992224E6}">
      <dgm:prSet/>
      <dgm:spPr/>
      <dgm:t>
        <a:bodyPr/>
        <a:lstStyle/>
        <a:p>
          <a:endParaRPr lang="de-DE"/>
        </a:p>
      </dgm:t>
    </dgm:pt>
    <dgm:pt modelId="{19588C09-C966-654C-951A-7B17356F868E}" type="sibTrans" cxnId="{C8D9C9FD-728C-2F47-B4D1-981F992224E6}">
      <dgm:prSet/>
      <dgm:spPr/>
      <dgm:t>
        <a:bodyPr/>
        <a:lstStyle/>
        <a:p>
          <a:endParaRPr lang="de-DE"/>
        </a:p>
      </dgm:t>
    </dgm:pt>
    <dgm:pt modelId="{B3D3F991-C1FC-1F4E-AAFC-68EB1EE89F81}" type="pres">
      <dgm:prSet presAssocID="{E5AD61FF-2805-AE45-91F5-CB3041AFBF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60375C-1001-3E4D-8E81-93F241256BE7}" type="pres">
      <dgm:prSet presAssocID="{C8B86A12-667C-9A44-89C4-41CB2F3C5780}" presName="comp" presStyleCnt="0"/>
      <dgm:spPr/>
    </dgm:pt>
    <dgm:pt modelId="{0BB321A7-3044-7847-9F02-4E63EF5A9CC5}" type="pres">
      <dgm:prSet presAssocID="{C8B86A12-667C-9A44-89C4-41CB2F3C5780}" presName="box" presStyleLbl="node1" presStyleIdx="0" presStyleCnt="5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3CF18272-B7F3-5042-A337-EF6F90A46BA6}" type="pres">
      <dgm:prSet presAssocID="{C8B86A12-667C-9A44-89C4-41CB2F3C5780}" presName="img" presStyleLbl="fgImgPlace1" presStyleIdx="0" presStyleCnt="5"/>
      <dgm:spPr/>
    </dgm:pt>
    <dgm:pt modelId="{2AE026C6-8FBC-8C4E-89A4-288F5E764569}" type="pres">
      <dgm:prSet presAssocID="{C8B86A12-667C-9A44-89C4-41CB2F3C578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253746-6DEE-5241-AAB3-8F4289B90B39}" type="pres">
      <dgm:prSet presAssocID="{D4D9601D-09AA-0A4F-960A-05D284A95B5F}" presName="spacer" presStyleCnt="0"/>
      <dgm:spPr/>
    </dgm:pt>
    <dgm:pt modelId="{80136A45-8DD0-5F4A-8A5E-4B2ACC38CA9F}" type="pres">
      <dgm:prSet presAssocID="{C7113F76-D6E9-9145-BCFD-B17C93A567AA}" presName="comp" presStyleCnt="0"/>
      <dgm:spPr/>
    </dgm:pt>
    <dgm:pt modelId="{EDCD756B-98F3-F14A-922B-5E5E19CCB10A}" type="pres">
      <dgm:prSet presAssocID="{C7113F76-D6E9-9145-BCFD-B17C93A567AA}" presName="box" presStyleLbl="node1" presStyleIdx="1" presStyleCnt="5"/>
      <dgm:spPr/>
      <dgm:t>
        <a:bodyPr/>
        <a:lstStyle/>
        <a:p>
          <a:endParaRPr lang="de-DE"/>
        </a:p>
      </dgm:t>
    </dgm:pt>
    <dgm:pt modelId="{027498BB-2C08-5049-8FC6-94A13414F0BE}" type="pres">
      <dgm:prSet presAssocID="{C7113F76-D6E9-9145-BCFD-B17C93A567AA}" presName="img" presStyleLbl="fgImgPlace1" presStyleIdx="1" presStyleCnt="5"/>
      <dgm:spPr/>
    </dgm:pt>
    <dgm:pt modelId="{8FDA8135-09D5-8F49-8CD0-D911465D01B0}" type="pres">
      <dgm:prSet presAssocID="{C7113F76-D6E9-9145-BCFD-B17C93A567A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E3B916-ADAC-C84C-80E0-849D1788FFA9}" type="pres">
      <dgm:prSet presAssocID="{57A6B71B-7C10-A54C-BF99-EA1EA2579AC2}" presName="spacer" presStyleCnt="0"/>
      <dgm:spPr/>
    </dgm:pt>
    <dgm:pt modelId="{8833E6BD-21F4-944A-854F-B0D975C75A45}" type="pres">
      <dgm:prSet presAssocID="{0614B104-33AE-CA46-93FB-EC07F261DB1B}" presName="comp" presStyleCnt="0"/>
      <dgm:spPr/>
    </dgm:pt>
    <dgm:pt modelId="{7C30A617-F9E8-3544-9235-F5299E04F6B1}" type="pres">
      <dgm:prSet presAssocID="{0614B104-33AE-CA46-93FB-EC07F261DB1B}" presName="box" presStyleLbl="node1" presStyleIdx="2" presStyleCnt="5"/>
      <dgm:spPr/>
      <dgm:t>
        <a:bodyPr/>
        <a:lstStyle/>
        <a:p>
          <a:endParaRPr lang="de-DE"/>
        </a:p>
      </dgm:t>
    </dgm:pt>
    <dgm:pt modelId="{79647292-5205-6549-AD77-B1C699B5D8AA}" type="pres">
      <dgm:prSet presAssocID="{0614B104-33AE-CA46-93FB-EC07F261DB1B}" presName="img" presStyleLbl="fgImgPlace1" presStyleIdx="2" presStyleCnt="5"/>
      <dgm:spPr/>
    </dgm:pt>
    <dgm:pt modelId="{2CC220B8-4D2F-4248-BFFF-8842C2515F74}" type="pres">
      <dgm:prSet presAssocID="{0614B104-33AE-CA46-93FB-EC07F261DB1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E61951-ED58-FD47-BB1D-1B96C4EDDDFC}" type="pres">
      <dgm:prSet presAssocID="{7D348AE2-2B3C-D246-81DC-2E5A44EE1C89}" presName="spacer" presStyleCnt="0"/>
      <dgm:spPr/>
    </dgm:pt>
    <dgm:pt modelId="{4313CAF5-7FAF-C54C-9568-6204D080B936}" type="pres">
      <dgm:prSet presAssocID="{0F8226DB-7609-8E44-B93F-578FD2339DB9}" presName="comp" presStyleCnt="0"/>
      <dgm:spPr/>
    </dgm:pt>
    <dgm:pt modelId="{D0705BFF-BDC2-7548-9CD0-C166B2352C0C}" type="pres">
      <dgm:prSet presAssocID="{0F8226DB-7609-8E44-B93F-578FD2339DB9}" presName="box" presStyleLbl="node1" presStyleIdx="3" presStyleCnt="5"/>
      <dgm:spPr/>
      <dgm:t>
        <a:bodyPr/>
        <a:lstStyle/>
        <a:p>
          <a:endParaRPr lang="de-DE"/>
        </a:p>
      </dgm:t>
    </dgm:pt>
    <dgm:pt modelId="{4CF93FD0-5A1B-0148-91BA-97AE14DE1D8B}" type="pres">
      <dgm:prSet presAssocID="{0F8226DB-7609-8E44-B93F-578FD2339DB9}" presName="img" presStyleLbl="fgImgPlace1" presStyleIdx="3" presStyleCnt="5"/>
      <dgm:spPr/>
    </dgm:pt>
    <dgm:pt modelId="{35442A74-1616-ED45-9199-D26EEAF04C3E}" type="pres">
      <dgm:prSet presAssocID="{0F8226DB-7609-8E44-B93F-578FD2339D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83A1CD-3059-7148-BE50-01C7ADAF5D8D}" type="pres">
      <dgm:prSet presAssocID="{01AC8BF1-FBC7-E647-A44B-43D6FC598CE0}" presName="spacer" presStyleCnt="0"/>
      <dgm:spPr/>
    </dgm:pt>
    <dgm:pt modelId="{7ECF6BBC-E7C9-7A4A-A48B-CBB404DB49E8}" type="pres">
      <dgm:prSet presAssocID="{BCBD8B19-0171-4343-980C-47531E8323C9}" presName="comp" presStyleCnt="0"/>
      <dgm:spPr/>
    </dgm:pt>
    <dgm:pt modelId="{98E815B0-117A-FF4E-88D8-3F9351B2CE53}" type="pres">
      <dgm:prSet presAssocID="{BCBD8B19-0171-4343-980C-47531E8323C9}" presName="box" presStyleLbl="node1" presStyleIdx="4" presStyleCnt="5"/>
      <dgm:spPr/>
      <dgm:t>
        <a:bodyPr/>
        <a:lstStyle/>
        <a:p>
          <a:endParaRPr lang="de-DE"/>
        </a:p>
      </dgm:t>
    </dgm:pt>
    <dgm:pt modelId="{1B854DD2-1A85-BB44-930C-FD0EC2970CA1}" type="pres">
      <dgm:prSet presAssocID="{BCBD8B19-0171-4343-980C-47531E8323C9}" presName="img" presStyleLbl="fgImgPlace1" presStyleIdx="4" presStyleCnt="5"/>
      <dgm:spPr/>
    </dgm:pt>
    <dgm:pt modelId="{9B40CB47-40F0-8D45-96F5-4C77036B2861}" type="pres">
      <dgm:prSet presAssocID="{BCBD8B19-0171-4343-980C-47531E8323C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5E67585-F63B-449E-93A8-2A039CB502B7}" type="presOf" srcId="{73E0C339-7FC9-4B4E-A24C-A9420BF0D579}" destId="{7C30A617-F9E8-3544-9235-F5299E04F6B1}" srcOrd="0" destOrd="3" presId="urn:microsoft.com/office/officeart/2005/8/layout/vList4"/>
    <dgm:cxn modelId="{89F80838-44FA-F349-B017-CBE7B1ACBD56}" srcId="{E5AD61FF-2805-AE45-91F5-CB3041AFBF09}" destId="{C7113F76-D6E9-9145-BCFD-B17C93A567AA}" srcOrd="1" destOrd="0" parTransId="{BA0608CF-2DBA-F64E-8A9E-04632DFA7FD6}" sibTransId="{57A6B71B-7C10-A54C-BF99-EA1EA2579AC2}"/>
    <dgm:cxn modelId="{820CD988-F724-D04D-AEF4-BE73FEE7A9B5}" srcId="{E5AD61FF-2805-AE45-91F5-CB3041AFBF09}" destId="{0F8226DB-7609-8E44-B93F-578FD2339DB9}" srcOrd="3" destOrd="0" parTransId="{6B29D305-BD64-F94D-B8B0-950263BEAFCD}" sibTransId="{01AC8BF1-FBC7-E647-A44B-43D6FC598CE0}"/>
    <dgm:cxn modelId="{DF51D523-C634-4D9A-979E-9CBC62966DA1}" type="presOf" srcId="{7E456562-DC6B-B244-8F67-DFF03FF25635}" destId="{7C30A617-F9E8-3544-9235-F5299E04F6B1}" srcOrd="0" destOrd="1" presId="urn:microsoft.com/office/officeart/2005/8/layout/vList4"/>
    <dgm:cxn modelId="{C5A6BBCE-FDD9-4A06-9EAB-271A5432D5EF}" type="presOf" srcId="{70E159E0-EE8E-9148-9788-8DF05D5CD020}" destId="{EDCD756B-98F3-F14A-922B-5E5E19CCB10A}" srcOrd="0" destOrd="1" presId="urn:microsoft.com/office/officeart/2005/8/layout/vList4"/>
    <dgm:cxn modelId="{53341069-CE52-43CA-B8A8-31CF9F7AB7F2}" type="presOf" srcId="{8094749A-E8CA-A147-ADA2-3CD1D0BC7DFC}" destId="{EDCD756B-98F3-F14A-922B-5E5E19CCB10A}" srcOrd="0" destOrd="2" presId="urn:microsoft.com/office/officeart/2005/8/layout/vList4"/>
    <dgm:cxn modelId="{A2FA4A69-800F-4D70-8276-DB8F6AE6CC27}" type="presOf" srcId="{65BB1F53-398B-A847-B3B2-B670F0656A61}" destId="{2CC220B8-4D2F-4248-BFFF-8842C2515F74}" srcOrd="1" destOrd="2" presId="urn:microsoft.com/office/officeart/2005/8/layout/vList4"/>
    <dgm:cxn modelId="{6C77275E-02C7-44A3-A2EE-D4C05712EAFF}" type="presOf" srcId="{BCBD8B19-0171-4343-980C-47531E8323C9}" destId="{98E815B0-117A-FF4E-88D8-3F9351B2CE53}" srcOrd="0" destOrd="0" presId="urn:microsoft.com/office/officeart/2005/8/layout/vList4"/>
    <dgm:cxn modelId="{76970DFD-20CE-4429-92A5-85EDB111CA7C}" type="presOf" srcId="{0F8226DB-7609-8E44-B93F-578FD2339DB9}" destId="{35442A74-1616-ED45-9199-D26EEAF04C3E}" srcOrd="1" destOrd="0" presId="urn:microsoft.com/office/officeart/2005/8/layout/vList4"/>
    <dgm:cxn modelId="{E1AABBD4-0CA5-4635-B444-5438E8BA3FCD}" type="presOf" srcId="{73E0C339-7FC9-4B4E-A24C-A9420BF0D579}" destId="{2CC220B8-4D2F-4248-BFFF-8842C2515F74}" srcOrd="1" destOrd="3" presId="urn:microsoft.com/office/officeart/2005/8/layout/vList4"/>
    <dgm:cxn modelId="{FF1BD69C-D546-E94F-95B0-14E55FE06453}" srcId="{0614B104-33AE-CA46-93FB-EC07F261DB1B}" destId="{65BB1F53-398B-A847-B3B2-B670F0656A61}" srcOrd="1" destOrd="0" parTransId="{DED32777-F97A-E948-9BC8-E9832E91F1F0}" sibTransId="{BD8FDDBF-22A7-2549-A58F-4273495AB4E3}"/>
    <dgm:cxn modelId="{5FCD5409-3BF0-4741-85FF-94CB8DB89407}" type="presOf" srcId="{8094749A-E8CA-A147-ADA2-3CD1D0BC7DFC}" destId="{8FDA8135-09D5-8F49-8CD0-D911465D01B0}" srcOrd="1" destOrd="2" presId="urn:microsoft.com/office/officeart/2005/8/layout/vList4"/>
    <dgm:cxn modelId="{DD56F727-8E91-42D7-AC50-F0652E04B0EC}" type="presOf" srcId="{E5AD61FF-2805-AE45-91F5-CB3041AFBF09}" destId="{B3D3F991-C1FC-1F4E-AAFC-68EB1EE89F81}" srcOrd="0" destOrd="0" presId="urn:microsoft.com/office/officeart/2005/8/layout/vList4"/>
    <dgm:cxn modelId="{2BDFF373-704F-A54B-97B7-0F50FF0BD609}" srcId="{C7113F76-D6E9-9145-BCFD-B17C93A567AA}" destId="{15654CB9-C522-794A-A2DA-5ED6E89DF62B}" srcOrd="3" destOrd="0" parTransId="{758A365F-4AE6-FB4E-A02D-9BF5D34885CB}" sibTransId="{958ED4EE-87B7-EC4B-A55C-529E3B0C688D}"/>
    <dgm:cxn modelId="{77EE19D0-986B-9845-A259-E66538ACE31E}" srcId="{E5AD61FF-2805-AE45-91F5-CB3041AFBF09}" destId="{0614B104-33AE-CA46-93FB-EC07F261DB1B}" srcOrd="2" destOrd="0" parTransId="{78037FC8-CA6E-444A-A053-407C64D497EE}" sibTransId="{7D348AE2-2B3C-D246-81DC-2E5A44EE1C89}"/>
    <dgm:cxn modelId="{D4F72563-AEB7-8440-A776-BC4F0225357F}" srcId="{C7113F76-D6E9-9145-BCFD-B17C93A567AA}" destId="{8094749A-E8CA-A147-ADA2-3CD1D0BC7DFC}" srcOrd="1" destOrd="0" parTransId="{7291C77E-F730-4444-92CE-D491171DC329}" sibTransId="{18A28AE6-C3C0-A644-89DF-28816BDEF099}"/>
    <dgm:cxn modelId="{71A86AD1-450C-4722-A6F4-F8DF3F1167C0}" type="presOf" srcId="{0614B104-33AE-CA46-93FB-EC07F261DB1B}" destId="{2CC220B8-4D2F-4248-BFFF-8842C2515F74}" srcOrd="1" destOrd="0" presId="urn:microsoft.com/office/officeart/2005/8/layout/vList4"/>
    <dgm:cxn modelId="{0072CD2A-226A-4E47-AED3-2F30944DDB7F}" type="presOf" srcId="{15654CB9-C522-794A-A2DA-5ED6E89DF62B}" destId="{8FDA8135-09D5-8F49-8CD0-D911465D01B0}" srcOrd="1" destOrd="4" presId="urn:microsoft.com/office/officeart/2005/8/layout/vList4"/>
    <dgm:cxn modelId="{B40334CF-6C82-5548-A746-EA5193EB73C4}" srcId="{E5AD61FF-2805-AE45-91F5-CB3041AFBF09}" destId="{C8B86A12-667C-9A44-89C4-41CB2F3C5780}" srcOrd="0" destOrd="0" parTransId="{00DB61D6-A511-7D46-961D-668A17229700}" sibTransId="{D4D9601D-09AA-0A4F-960A-05D284A95B5F}"/>
    <dgm:cxn modelId="{29F6EF43-D62D-4ACC-A968-50572FA29F75}" type="presOf" srcId="{0F8226DB-7609-8E44-B93F-578FD2339DB9}" destId="{D0705BFF-BDC2-7548-9CD0-C166B2352C0C}" srcOrd="0" destOrd="0" presId="urn:microsoft.com/office/officeart/2005/8/layout/vList4"/>
    <dgm:cxn modelId="{6934F05D-25C6-5045-9BEA-B65F1544B93C}" srcId="{0614B104-33AE-CA46-93FB-EC07F261DB1B}" destId="{7E456562-DC6B-B244-8F67-DFF03FF25635}" srcOrd="0" destOrd="0" parTransId="{71F37EAC-8E72-1145-885E-92BB59D3EBAA}" sibTransId="{2869B7F8-3D81-E944-AA7A-3B747A39013B}"/>
    <dgm:cxn modelId="{FD46042B-555C-EC4B-B4A1-8667BD715598}" srcId="{C7113F76-D6E9-9145-BCFD-B17C93A567AA}" destId="{F2747AB0-CFA8-5548-BDAB-1C80296E69DD}" srcOrd="2" destOrd="0" parTransId="{218B8E61-045E-444A-A0EA-9629B5C1CD6F}" sibTransId="{3BD01A9C-7A30-364B-BF08-F23E5F192808}"/>
    <dgm:cxn modelId="{58EAAE6B-9842-48DE-A1D8-8C12CC3FBDB5}" type="presOf" srcId="{15654CB9-C522-794A-A2DA-5ED6E89DF62B}" destId="{EDCD756B-98F3-F14A-922B-5E5E19CCB10A}" srcOrd="0" destOrd="4" presId="urn:microsoft.com/office/officeart/2005/8/layout/vList4"/>
    <dgm:cxn modelId="{D53A5BDC-09D7-419E-AD8D-21C17C60B0B0}" type="presOf" srcId="{65BB1F53-398B-A847-B3B2-B670F0656A61}" destId="{7C30A617-F9E8-3544-9235-F5299E04F6B1}" srcOrd="0" destOrd="2" presId="urn:microsoft.com/office/officeart/2005/8/layout/vList4"/>
    <dgm:cxn modelId="{28C0D542-2D7C-534D-9806-7DFCEC3A9C76}" srcId="{C7113F76-D6E9-9145-BCFD-B17C93A567AA}" destId="{70E159E0-EE8E-9148-9788-8DF05D5CD020}" srcOrd="0" destOrd="0" parTransId="{130C687E-C6B4-1743-9E78-1F86CAE188B5}" sibTransId="{D08EA2BE-6345-6B48-BD88-1F941FD7BAFD}"/>
    <dgm:cxn modelId="{D180344F-F2E7-4331-9624-BD272D3C6B19}" type="presOf" srcId="{F2747AB0-CFA8-5548-BDAB-1C80296E69DD}" destId="{8FDA8135-09D5-8F49-8CD0-D911465D01B0}" srcOrd="1" destOrd="3" presId="urn:microsoft.com/office/officeart/2005/8/layout/vList4"/>
    <dgm:cxn modelId="{91C6CC65-F3E2-41B1-B042-DA4F5CA9995B}" type="presOf" srcId="{C7113F76-D6E9-9145-BCFD-B17C93A567AA}" destId="{8FDA8135-09D5-8F49-8CD0-D911465D01B0}" srcOrd="1" destOrd="0" presId="urn:microsoft.com/office/officeart/2005/8/layout/vList4"/>
    <dgm:cxn modelId="{46C394C2-4EEF-4835-B7BF-D6A1BF3D839D}" type="presOf" srcId="{BCBD8B19-0171-4343-980C-47531E8323C9}" destId="{9B40CB47-40F0-8D45-96F5-4C77036B2861}" srcOrd="1" destOrd="0" presId="urn:microsoft.com/office/officeart/2005/8/layout/vList4"/>
    <dgm:cxn modelId="{94A14517-8120-4B99-8782-94E3A19594C7}" type="presOf" srcId="{F2747AB0-CFA8-5548-BDAB-1C80296E69DD}" destId="{EDCD756B-98F3-F14A-922B-5E5E19CCB10A}" srcOrd="0" destOrd="3" presId="urn:microsoft.com/office/officeart/2005/8/layout/vList4"/>
    <dgm:cxn modelId="{C8D9C9FD-728C-2F47-B4D1-981F992224E6}" srcId="{E5AD61FF-2805-AE45-91F5-CB3041AFBF09}" destId="{BCBD8B19-0171-4343-980C-47531E8323C9}" srcOrd="4" destOrd="0" parTransId="{F76383F7-98B9-FA4C-AEAD-E77E34BE4AB9}" sibTransId="{19588C09-C966-654C-951A-7B17356F868E}"/>
    <dgm:cxn modelId="{440D24D1-04AF-4756-9AE0-5AA48B4B8541}" type="presOf" srcId="{C8B86A12-667C-9A44-89C4-41CB2F3C5780}" destId="{0BB321A7-3044-7847-9F02-4E63EF5A9CC5}" srcOrd="0" destOrd="0" presId="urn:microsoft.com/office/officeart/2005/8/layout/vList4"/>
    <dgm:cxn modelId="{77EC4921-C797-44CF-ACBA-257A3ADC4C80}" type="presOf" srcId="{0614B104-33AE-CA46-93FB-EC07F261DB1B}" destId="{7C30A617-F9E8-3544-9235-F5299E04F6B1}" srcOrd="0" destOrd="0" presId="urn:microsoft.com/office/officeart/2005/8/layout/vList4"/>
    <dgm:cxn modelId="{AAC44C30-7FA8-4C3E-B9CC-446F01336526}" type="presOf" srcId="{7E456562-DC6B-B244-8F67-DFF03FF25635}" destId="{2CC220B8-4D2F-4248-BFFF-8842C2515F74}" srcOrd="1" destOrd="1" presId="urn:microsoft.com/office/officeart/2005/8/layout/vList4"/>
    <dgm:cxn modelId="{02644131-82E8-7046-8344-A94456F2FE80}" srcId="{0614B104-33AE-CA46-93FB-EC07F261DB1B}" destId="{73E0C339-7FC9-4B4E-A24C-A9420BF0D579}" srcOrd="2" destOrd="0" parTransId="{2672D254-4550-124B-9D1F-0C702740DEF3}" sibTransId="{546C9F90-AFF8-264C-988F-6E967F785D36}"/>
    <dgm:cxn modelId="{41E73BEC-E77F-47D4-8BB8-2FD312704F88}" type="presOf" srcId="{C8B86A12-667C-9A44-89C4-41CB2F3C5780}" destId="{2AE026C6-8FBC-8C4E-89A4-288F5E764569}" srcOrd="1" destOrd="0" presId="urn:microsoft.com/office/officeart/2005/8/layout/vList4"/>
    <dgm:cxn modelId="{26B4F043-7ADE-4141-976F-00739C42FF36}" type="presOf" srcId="{C7113F76-D6E9-9145-BCFD-B17C93A567AA}" destId="{EDCD756B-98F3-F14A-922B-5E5E19CCB10A}" srcOrd="0" destOrd="0" presId="urn:microsoft.com/office/officeart/2005/8/layout/vList4"/>
    <dgm:cxn modelId="{33702ADE-C00D-4077-959C-A3D6568788C2}" type="presOf" srcId="{70E159E0-EE8E-9148-9788-8DF05D5CD020}" destId="{8FDA8135-09D5-8F49-8CD0-D911465D01B0}" srcOrd="1" destOrd="1" presId="urn:microsoft.com/office/officeart/2005/8/layout/vList4"/>
    <dgm:cxn modelId="{947D1F5A-BBD1-4448-BF9D-502B95254F26}" type="presParOf" srcId="{B3D3F991-C1FC-1F4E-AAFC-68EB1EE89F81}" destId="{F860375C-1001-3E4D-8E81-93F241256BE7}" srcOrd="0" destOrd="0" presId="urn:microsoft.com/office/officeart/2005/8/layout/vList4"/>
    <dgm:cxn modelId="{F8C48859-7F37-4632-AE39-6BEB7EF8A9F4}" type="presParOf" srcId="{F860375C-1001-3E4D-8E81-93F241256BE7}" destId="{0BB321A7-3044-7847-9F02-4E63EF5A9CC5}" srcOrd="0" destOrd="0" presId="urn:microsoft.com/office/officeart/2005/8/layout/vList4"/>
    <dgm:cxn modelId="{9B4A4DE6-B93E-47CD-A596-D88BE74F2AA2}" type="presParOf" srcId="{F860375C-1001-3E4D-8E81-93F241256BE7}" destId="{3CF18272-B7F3-5042-A337-EF6F90A46BA6}" srcOrd="1" destOrd="0" presId="urn:microsoft.com/office/officeart/2005/8/layout/vList4"/>
    <dgm:cxn modelId="{AC7223BF-E048-4332-9F03-4702D0AC9BD3}" type="presParOf" srcId="{F860375C-1001-3E4D-8E81-93F241256BE7}" destId="{2AE026C6-8FBC-8C4E-89A4-288F5E764569}" srcOrd="2" destOrd="0" presId="urn:microsoft.com/office/officeart/2005/8/layout/vList4"/>
    <dgm:cxn modelId="{7EE233B5-6126-45AC-9A97-55778CC2FB53}" type="presParOf" srcId="{B3D3F991-C1FC-1F4E-AAFC-68EB1EE89F81}" destId="{34253746-6DEE-5241-AAB3-8F4289B90B39}" srcOrd="1" destOrd="0" presId="urn:microsoft.com/office/officeart/2005/8/layout/vList4"/>
    <dgm:cxn modelId="{C87A8D36-E832-4A54-91C3-F6F486528A40}" type="presParOf" srcId="{B3D3F991-C1FC-1F4E-AAFC-68EB1EE89F81}" destId="{80136A45-8DD0-5F4A-8A5E-4B2ACC38CA9F}" srcOrd="2" destOrd="0" presId="urn:microsoft.com/office/officeart/2005/8/layout/vList4"/>
    <dgm:cxn modelId="{715FFED8-160E-4DBA-8EE1-95ADBF361BC9}" type="presParOf" srcId="{80136A45-8DD0-5F4A-8A5E-4B2ACC38CA9F}" destId="{EDCD756B-98F3-F14A-922B-5E5E19CCB10A}" srcOrd="0" destOrd="0" presId="urn:microsoft.com/office/officeart/2005/8/layout/vList4"/>
    <dgm:cxn modelId="{1EBAA83F-BDAD-478D-8F49-67D0378BCC78}" type="presParOf" srcId="{80136A45-8DD0-5F4A-8A5E-4B2ACC38CA9F}" destId="{027498BB-2C08-5049-8FC6-94A13414F0BE}" srcOrd="1" destOrd="0" presId="urn:microsoft.com/office/officeart/2005/8/layout/vList4"/>
    <dgm:cxn modelId="{29215564-B7DD-48F7-83FC-04F77154F446}" type="presParOf" srcId="{80136A45-8DD0-5F4A-8A5E-4B2ACC38CA9F}" destId="{8FDA8135-09D5-8F49-8CD0-D911465D01B0}" srcOrd="2" destOrd="0" presId="urn:microsoft.com/office/officeart/2005/8/layout/vList4"/>
    <dgm:cxn modelId="{7CE06047-A252-4875-B9E4-9216FD8AC167}" type="presParOf" srcId="{B3D3F991-C1FC-1F4E-AAFC-68EB1EE89F81}" destId="{8AE3B916-ADAC-C84C-80E0-849D1788FFA9}" srcOrd="3" destOrd="0" presId="urn:microsoft.com/office/officeart/2005/8/layout/vList4"/>
    <dgm:cxn modelId="{A7F56856-4A7F-46AE-B388-9BA791A14E68}" type="presParOf" srcId="{B3D3F991-C1FC-1F4E-AAFC-68EB1EE89F81}" destId="{8833E6BD-21F4-944A-854F-B0D975C75A45}" srcOrd="4" destOrd="0" presId="urn:microsoft.com/office/officeart/2005/8/layout/vList4"/>
    <dgm:cxn modelId="{7DC65520-6756-46D2-85D8-51E611A7B44B}" type="presParOf" srcId="{8833E6BD-21F4-944A-854F-B0D975C75A45}" destId="{7C30A617-F9E8-3544-9235-F5299E04F6B1}" srcOrd="0" destOrd="0" presId="urn:microsoft.com/office/officeart/2005/8/layout/vList4"/>
    <dgm:cxn modelId="{1F7EBFEC-DDD1-42A2-9174-26D880612B86}" type="presParOf" srcId="{8833E6BD-21F4-944A-854F-B0D975C75A45}" destId="{79647292-5205-6549-AD77-B1C699B5D8AA}" srcOrd="1" destOrd="0" presId="urn:microsoft.com/office/officeart/2005/8/layout/vList4"/>
    <dgm:cxn modelId="{E8B7E4BC-D264-4E02-A4B7-005C31013E02}" type="presParOf" srcId="{8833E6BD-21F4-944A-854F-B0D975C75A45}" destId="{2CC220B8-4D2F-4248-BFFF-8842C2515F74}" srcOrd="2" destOrd="0" presId="urn:microsoft.com/office/officeart/2005/8/layout/vList4"/>
    <dgm:cxn modelId="{FC588ED0-3667-40A7-A455-C88F41336C6A}" type="presParOf" srcId="{B3D3F991-C1FC-1F4E-AAFC-68EB1EE89F81}" destId="{45E61951-ED58-FD47-BB1D-1B96C4EDDDFC}" srcOrd="5" destOrd="0" presId="urn:microsoft.com/office/officeart/2005/8/layout/vList4"/>
    <dgm:cxn modelId="{F55AB53E-DD24-4C7E-B711-281A0C67C3E0}" type="presParOf" srcId="{B3D3F991-C1FC-1F4E-AAFC-68EB1EE89F81}" destId="{4313CAF5-7FAF-C54C-9568-6204D080B936}" srcOrd="6" destOrd="0" presId="urn:microsoft.com/office/officeart/2005/8/layout/vList4"/>
    <dgm:cxn modelId="{20B8CF58-F431-4254-9A46-EB2F34FD76C5}" type="presParOf" srcId="{4313CAF5-7FAF-C54C-9568-6204D080B936}" destId="{D0705BFF-BDC2-7548-9CD0-C166B2352C0C}" srcOrd="0" destOrd="0" presId="urn:microsoft.com/office/officeart/2005/8/layout/vList4"/>
    <dgm:cxn modelId="{89374578-6D4B-42AC-B000-0AEA8553C970}" type="presParOf" srcId="{4313CAF5-7FAF-C54C-9568-6204D080B936}" destId="{4CF93FD0-5A1B-0148-91BA-97AE14DE1D8B}" srcOrd="1" destOrd="0" presId="urn:microsoft.com/office/officeart/2005/8/layout/vList4"/>
    <dgm:cxn modelId="{EFC3B18E-6029-409B-87D6-B14BBCD24EED}" type="presParOf" srcId="{4313CAF5-7FAF-C54C-9568-6204D080B936}" destId="{35442A74-1616-ED45-9199-D26EEAF04C3E}" srcOrd="2" destOrd="0" presId="urn:microsoft.com/office/officeart/2005/8/layout/vList4"/>
    <dgm:cxn modelId="{926A7233-4408-47E5-90FE-B9FE25BD26CF}" type="presParOf" srcId="{B3D3F991-C1FC-1F4E-AAFC-68EB1EE89F81}" destId="{0983A1CD-3059-7148-BE50-01C7ADAF5D8D}" srcOrd="7" destOrd="0" presId="urn:microsoft.com/office/officeart/2005/8/layout/vList4"/>
    <dgm:cxn modelId="{96FEDBC8-DFBB-4035-9283-D78AE6D81F85}" type="presParOf" srcId="{B3D3F991-C1FC-1F4E-AAFC-68EB1EE89F81}" destId="{7ECF6BBC-E7C9-7A4A-A48B-CBB404DB49E8}" srcOrd="8" destOrd="0" presId="urn:microsoft.com/office/officeart/2005/8/layout/vList4"/>
    <dgm:cxn modelId="{C0AE6481-F390-4558-90A3-33172258AF81}" type="presParOf" srcId="{7ECF6BBC-E7C9-7A4A-A48B-CBB404DB49E8}" destId="{98E815B0-117A-FF4E-88D8-3F9351B2CE53}" srcOrd="0" destOrd="0" presId="urn:microsoft.com/office/officeart/2005/8/layout/vList4"/>
    <dgm:cxn modelId="{EE156738-A7CE-432E-A4E6-850EB3F9B215}" type="presParOf" srcId="{7ECF6BBC-E7C9-7A4A-A48B-CBB404DB49E8}" destId="{1B854DD2-1A85-BB44-930C-FD0EC2970CA1}" srcOrd="1" destOrd="0" presId="urn:microsoft.com/office/officeart/2005/8/layout/vList4"/>
    <dgm:cxn modelId="{B3E29430-3440-4B20-AC37-1097722D42D7}" type="presParOf" srcId="{7ECF6BBC-E7C9-7A4A-A48B-CBB404DB49E8}" destId="{9B40CB47-40F0-8D45-96F5-4C77036B28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525B1-5D7E-8B47-BF5B-A1C13D6A9D1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20A3949B-F4ED-794E-85B8-2D807B44A737}">
      <dgm:prSet/>
      <dgm:spPr/>
      <dgm:t>
        <a:bodyPr/>
        <a:lstStyle/>
        <a:p>
          <a:pPr rtl="0"/>
          <a:r>
            <a:rPr lang="de-DE" b="1" smtClean="0"/>
            <a:t>Wie findet man die wirklich „nutzbringenden“ Ideen heraus</a:t>
          </a:r>
          <a:endParaRPr lang="de-DE"/>
        </a:p>
      </dgm:t>
    </dgm:pt>
    <dgm:pt modelId="{03FE106E-A7A4-CE42-B9E0-E69DA316AD50}" type="parTrans" cxnId="{13F5F454-00FE-0D4B-9959-045189B054C0}">
      <dgm:prSet/>
      <dgm:spPr/>
      <dgm:t>
        <a:bodyPr/>
        <a:lstStyle/>
        <a:p>
          <a:endParaRPr lang="de-DE"/>
        </a:p>
      </dgm:t>
    </dgm:pt>
    <dgm:pt modelId="{8813EA7D-D03E-9648-8CCF-4E12834BC8ED}" type="sibTrans" cxnId="{13F5F454-00FE-0D4B-9959-045189B054C0}">
      <dgm:prSet/>
      <dgm:spPr/>
      <dgm:t>
        <a:bodyPr/>
        <a:lstStyle/>
        <a:p>
          <a:endParaRPr lang="de-DE"/>
        </a:p>
      </dgm:t>
    </dgm:pt>
    <dgm:pt modelId="{128A87C0-C579-5947-A91B-9838793C3241}">
      <dgm:prSet/>
      <dgm:spPr/>
      <dgm:t>
        <a:bodyPr/>
        <a:lstStyle/>
        <a:p>
          <a:pPr rtl="0"/>
          <a:r>
            <a:rPr lang="de-DE" b="1" smtClean="0"/>
            <a:t>Wie vermeidet man, die Ideengeber zu frustrieren?</a:t>
          </a:r>
          <a:endParaRPr lang="de-DE"/>
        </a:p>
      </dgm:t>
    </dgm:pt>
    <dgm:pt modelId="{331C5301-46D2-2945-8BA2-B71D3BDA92A9}" type="parTrans" cxnId="{0CE9BAB4-7FE9-704D-BF21-E52276CF680C}">
      <dgm:prSet/>
      <dgm:spPr/>
      <dgm:t>
        <a:bodyPr/>
        <a:lstStyle/>
        <a:p>
          <a:endParaRPr lang="de-DE"/>
        </a:p>
      </dgm:t>
    </dgm:pt>
    <dgm:pt modelId="{DBE3573C-37F7-2745-96A3-9B9FDD4986ED}" type="sibTrans" cxnId="{0CE9BAB4-7FE9-704D-BF21-E52276CF680C}">
      <dgm:prSet/>
      <dgm:spPr/>
      <dgm:t>
        <a:bodyPr/>
        <a:lstStyle/>
        <a:p>
          <a:endParaRPr lang="de-DE"/>
        </a:p>
      </dgm:t>
    </dgm:pt>
    <dgm:pt modelId="{34D34346-F669-2E44-B53A-B241A63B0FC1}">
      <dgm:prSet/>
      <dgm:spPr/>
      <dgm:t>
        <a:bodyPr/>
        <a:lstStyle/>
        <a:p>
          <a:pPr rtl="0"/>
          <a:r>
            <a:rPr lang="de-DE" b="1" smtClean="0"/>
            <a:t>Wie kann man dabei das Engagement auf dem gleich hohen Level halten und die Mitarbeiter weiter motivieren?</a:t>
          </a:r>
          <a:endParaRPr lang="de-DE"/>
        </a:p>
      </dgm:t>
    </dgm:pt>
    <dgm:pt modelId="{BD72BEA5-4D57-2646-9281-9B963D15A5FC}" type="parTrans" cxnId="{C0A4D551-C464-5445-B9E7-5B7620E194EC}">
      <dgm:prSet/>
      <dgm:spPr/>
      <dgm:t>
        <a:bodyPr/>
        <a:lstStyle/>
        <a:p>
          <a:endParaRPr lang="de-DE"/>
        </a:p>
      </dgm:t>
    </dgm:pt>
    <dgm:pt modelId="{33372439-52FF-7B4B-960A-58215F0AE7F7}" type="sibTrans" cxnId="{C0A4D551-C464-5445-B9E7-5B7620E194EC}">
      <dgm:prSet/>
      <dgm:spPr/>
      <dgm:t>
        <a:bodyPr/>
        <a:lstStyle/>
        <a:p>
          <a:endParaRPr lang="de-DE"/>
        </a:p>
      </dgm:t>
    </dgm:pt>
    <dgm:pt modelId="{00E7BFF7-439C-E142-9BC9-0F04D317F3FD}" type="pres">
      <dgm:prSet presAssocID="{34C525B1-5D7E-8B47-BF5B-A1C13D6A9D1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032840F-096F-5240-815F-C6E7A6F7D6CF}" type="pres">
      <dgm:prSet presAssocID="{20A3949B-F4ED-794E-85B8-2D807B44A737}" presName="composite" presStyleCnt="0"/>
      <dgm:spPr/>
    </dgm:pt>
    <dgm:pt modelId="{A48A7BBB-2D1D-B24D-AC04-98C4B936EB29}" type="pres">
      <dgm:prSet presAssocID="{20A3949B-F4ED-794E-85B8-2D807B44A737}" presName="imgShp" presStyleLbl="fgImgPlace1" presStyleIdx="0" presStyleCnt="3"/>
      <dgm:spPr/>
    </dgm:pt>
    <dgm:pt modelId="{0E733A4B-C1E0-F24A-ADD8-D1B78E6586E0}" type="pres">
      <dgm:prSet presAssocID="{20A3949B-F4ED-794E-85B8-2D807B44A73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11B31E-BABE-634E-AEF9-52C0B854D6E8}" type="pres">
      <dgm:prSet presAssocID="{8813EA7D-D03E-9648-8CCF-4E12834BC8ED}" presName="spacing" presStyleCnt="0"/>
      <dgm:spPr/>
    </dgm:pt>
    <dgm:pt modelId="{3AF4DF5D-7EFD-B943-B826-77E1587A696B}" type="pres">
      <dgm:prSet presAssocID="{128A87C0-C579-5947-A91B-9838793C3241}" presName="composite" presStyleCnt="0"/>
      <dgm:spPr/>
    </dgm:pt>
    <dgm:pt modelId="{C0F88DB1-E8BA-644B-9B27-F55E887CD9B5}" type="pres">
      <dgm:prSet presAssocID="{128A87C0-C579-5947-A91B-9838793C3241}" presName="imgShp" presStyleLbl="fgImgPlace1" presStyleIdx="1" presStyleCnt="3"/>
      <dgm:spPr/>
    </dgm:pt>
    <dgm:pt modelId="{7B3370B7-1312-284C-982B-C4DC31C6323C}" type="pres">
      <dgm:prSet presAssocID="{128A87C0-C579-5947-A91B-9838793C324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262A6E-A26C-674E-9C9D-C1A2199EFCDF}" type="pres">
      <dgm:prSet presAssocID="{DBE3573C-37F7-2745-96A3-9B9FDD4986ED}" presName="spacing" presStyleCnt="0"/>
      <dgm:spPr/>
    </dgm:pt>
    <dgm:pt modelId="{F0E0AC47-5A01-D343-A5A4-74B32B8FEE1D}" type="pres">
      <dgm:prSet presAssocID="{34D34346-F669-2E44-B53A-B241A63B0FC1}" presName="composite" presStyleCnt="0"/>
      <dgm:spPr/>
    </dgm:pt>
    <dgm:pt modelId="{5D80D7E5-8AA3-C74C-93DD-CBB7A0CDC4F5}" type="pres">
      <dgm:prSet presAssocID="{34D34346-F669-2E44-B53A-B241A63B0FC1}" presName="imgShp" presStyleLbl="fgImgPlace1" presStyleIdx="2" presStyleCnt="3"/>
      <dgm:spPr/>
    </dgm:pt>
    <dgm:pt modelId="{0FB0A11F-289B-C84D-A267-84C8F2F6C5B1}" type="pres">
      <dgm:prSet presAssocID="{34D34346-F669-2E44-B53A-B241A63B0F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BBD3E1-C759-4C06-80FD-949BF99C273F}" type="presOf" srcId="{34D34346-F669-2E44-B53A-B241A63B0FC1}" destId="{0FB0A11F-289B-C84D-A267-84C8F2F6C5B1}" srcOrd="0" destOrd="0" presId="urn:microsoft.com/office/officeart/2005/8/layout/vList3"/>
    <dgm:cxn modelId="{CD211FBF-B281-491B-9ED4-3440E2A8D18C}" type="presOf" srcId="{20A3949B-F4ED-794E-85B8-2D807B44A737}" destId="{0E733A4B-C1E0-F24A-ADD8-D1B78E6586E0}" srcOrd="0" destOrd="0" presId="urn:microsoft.com/office/officeart/2005/8/layout/vList3"/>
    <dgm:cxn modelId="{13F5F454-00FE-0D4B-9959-045189B054C0}" srcId="{34C525B1-5D7E-8B47-BF5B-A1C13D6A9D17}" destId="{20A3949B-F4ED-794E-85B8-2D807B44A737}" srcOrd="0" destOrd="0" parTransId="{03FE106E-A7A4-CE42-B9E0-E69DA316AD50}" sibTransId="{8813EA7D-D03E-9648-8CCF-4E12834BC8ED}"/>
    <dgm:cxn modelId="{0CE9BAB4-7FE9-704D-BF21-E52276CF680C}" srcId="{34C525B1-5D7E-8B47-BF5B-A1C13D6A9D17}" destId="{128A87C0-C579-5947-A91B-9838793C3241}" srcOrd="1" destOrd="0" parTransId="{331C5301-46D2-2945-8BA2-B71D3BDA92A9}" sibTransId="{DBE3573C-37F7-2745-96A3-9B9FDD4986ED}"/>
    <dgm:cxn modelId="{EDA0C6EC-15CE-44A8-87BC-6783C620A3AD}" type="presOf" srcId="{128A87C0-C579-5947-A91B-9838793C3241}" destId="{7B3370B7-1312-284C-982B-C4DC31C6323C}" srcOrd="0" destOrd="0" presId="urn:microsoft.com/office/officeart/2005/8/layout/vList3"/>
    <dgm:cxn modelId="{5D799F64-E4B6-4D56-8C94-0F7F0D14CF11}" type="presOf" srcId="{34C525B1-5D7E-8B47-BF5B-A1C13D6A9D17}" destId="{00E7BFF7-439C-E142-9BC9-0F04D317F3FD}" srcOrd="0" destOrd="0" presId="urn:microsoft.com/office/officeart/2005/8/layout/vList3"/>
    <dgm:cxn modelId="{C0A4D551-C464-5445-B9E7-5B7620E194EC}" srcId="{34C525B1-5D7E-8B47-BF5B-A1C13D6A9D17}" destId="{34D34346-F669-2E44-B53A-B241A63B0FC1}" srcOrd="2" destOrd="0" parTransId="{BD72BEA5-4D57-2646-9281-9B963D15A5FC}" sibTransId="{33372439-52FF-7B4B-960A-58215F0AE7F7}"/>
    <dgm:cxn modelId="{E4C61C20-5515-4621-8E40-757815EE4E2C}" type="presParOf" srcId="{00E7BFF7-439C-E142-9BC9-0F04D317F3FD}" destId="{C032840F-096F-5240-815F-C6E7A6F7D6CF}" srcOrd="0" destOrd="0" presId="urn:microsoft.com/office/officeart/2005/8/layout/vList3"/>
    <dgm:cxn modelId="{D246565C-2741-4763-BCEA-962ED5EBFE85}" type="presParOf" srcId="{C032840F-096F-5240-815F-C6E7A6F7D6CF}" destId="{A48A7BBB-2D1D-B24D-AC04-98C4B936EB29}" srcOrd="0" destOrd="0" presId="urn:microsoft.com/office/officeart/2005/8/layout/vList3"/>
    <dgm:cxn modelId="{E103EF88-2967-42C9-91AA-66CC6C9C4991}" type="presParOf" srcId="{C032840F-096F-5240-815F-C6E7A6F7D6CF}" destId="{0E733A4B-C1E0-F24A-ADD8-D1B78E6586E0}" srcOrd="1" destOrd="0" presId="urn:microsoft.com/office/officeart/2005/8/layout/vList3"/>
    <dgm:cxn modelId="{93246C79-3EA9-43EF-88D3-1D7B3EBCBC47}" type="presParOf" srcId="{00E7BFF7-439C-E142-9BC9-0F04D317F3FD}" destId="{D911B31E-BABE-634E-AEF9-52C0B854D6E8}" srcOrd="1" destOrd="0" presId="urn:microsoft.com/office/officeart/2005/8/layout/vList3"/>
    <dgm:cxn modelId="{5DFEA5F5-8932-4BFC-9298-A05F1D52DB12}" type="presParOf" srcId="{00E7BFF7-439C-E142-9BC9-0F04D317F3FD}" destId="{3AF4DF5D-7EFD-B943-B826-77E1587A696B}" srcOrd="2" destOrd="0" presId="urn:microsoft.com/office/officeart/2005/8/layout/vList3"/>
    <dgm:cxn modelId="{DA901006-BB01-4F48-86FA-8483769AA02B}" type="presParOf" srcId="{3AF4DF5D-7EFD-B943-B826-77E1587A696B}" destId="{C0F88DB1-E8BA-644B-9B27-F55E887CD9B5}" srcOrd="0" destOrd="0" presId="urn:microsoft.com/office/officeart/2005/8/layout/vList3"/>
    <dgm:cxn modelId="{18DD344C-42B8-47F2-A95C-1692BA55AA4E}" type="presParOf" srcId="{3AF4DF5D-7EFD-B943-B826-77E1587A696B}" destId="{7B3370B7-1312-284C-982B-C4DC31C6323C}" srcOrd="1" destOrd="0" presId="urn:microsoft.com/office/officeart/2005/8/layout/vList3"/>
    <dgm:cxn modelId="{8ED936BE-4D8F-4546-A9EA-CB3FC7435254}" type="presParOf" srcId="{00E7BFF7-439C-E142-9BC9-0F04D317F3FD}" destId="{2B262A6E-A26C-674E-9C9D-C1A2199EFCDF}" srcOrd="3" destOrd="0" presId="urn:microsoft.com/office/officeart/2005/8/layout/vList3"/>
    <dgm:cxn modelId="{23A60D87-B852-4B2F-A354-E6B67245DCEB}" type="presParOf" srcId="{00E7BFF7-439C-E142-9BC9-0F04D317F3FD}" destId="{F0E0AC47-5A01-D343-A5A4-74B32B8FEE1D}" srcOrd="4" destOrd="0" presId="urn:microsoft.com/office/officeart/2005/8/layout/vList3"/>
    <dgm:cxn modelId="{FC33351B-8333-4187-B2C7-40987043CA0B}" type="presParOf" srcId="{F0E0AC47-5A01-D343-A5A4-74B32B8FEE1D}" destId="{5D80D7E5-8AA3-C74C-93DD-CBB7A0CDC4F5}" srcOrd="0" destOrd="0" presId="urn:microsoft.com/office/officeart/2005/8/layout/vList3"/>
    <dgm:cxn modelId="{BE7A2E7D-2048-4E57-B122-417FC9D2633F}" type="presParOf" srcId="{F0E0AC47-5A01-D343-A5A4-74B32B8FEE1D}" destId="{0FB0A11F-289B-C84D-A267-84C8F2F6C5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F5D37-1EE5-F743-A0DB-3D0C78ECE46C}" type="doc">
      <dgm:prSet loTypeId="urn:microsoft.com/office/officeart/2008/layout/VerticalCurvedList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1DC813AE-7220-F246-A4D1-531CE6946E53}">
      <dgm:prSet/>
      <dgm:spPr/>
      <dgm:t>
        <a:bodyPr/>
        <a:lstStyle/>
        <a:p>
          <a:pPr rtl="0"/>
          <a:r>
            <a:rPr lang="de-DE" b="1" dirty="0" smtClean="0"/>
            <a:t>Keine Limitierung der „Ideeneingabe“ (weder quantitativ noch zeitlich</a:t>
          </a:r>
          <a:endParaRPr lang="de-DE" dirty="0"/>
        </a:p>
      </dgm:t>
    </dgm:pt>
    <dgm:pt modelId="{56891634-B06C-8F49-90AD-D62E4EA016C2}" type="parTrans" cxnId="{6858182C-D832-594D-A17F-EE3AEB9F00ED}">
      <dgm:prSet/>
      <dgm:spPr/>
      <dgm:t>
        <a:bodyPr/>
        <a:lstStyle/>
        <a:p>
          <a:endParaRPr lang="de-DE"/>
        </a:p>
      </dgm:t>
    </dgm:pt>
    <dgm:pt modelId="{5157B120-ACD0-7A4B-ADC7-5D8F7E970DB2}" type="sibTrans" cxnId="{6858182C-D832-594D-A17F-EE3AEB9F00ED}">
      <dgm:prSet/>
      <dgm:spPr/>
      <dgm:t>
        <a:bodyPr/>
        <a:lstStyle/>
        <a:p>
          <a:endParaRPr lang="de-DE"/>
        </a:p>
      </dgm:t>
    </dgm:pt>
    <dgm:pt modelId="{24DD1A00-4F70-6740-9425-53A30CD68A0C}">
      <dgm:prSet/>
      <dgm:spPr/>
      <dgm:t>
        <a:bodyPr/>
        <a:lstStyle/>
        <a:p>
          <a:pPr rtl="0"/>
          <a:r>
            <a:rPr lang="de-DE" b="1" smtClean="0"/>
            <a:t>Wettbewerb aufsetzen (Jury: alle Ideengeber)</a:t>
          </a:r>
          <a:endParaRPr lang="de-DE"/>
        </a:p>
      </dgm:t>
    </dgm:pt>
    <dgm:pt modelId="{85CC7DF6-E8A3-6A43-BCC9-FA5A6F3F2E92}" type="parTrans" cxnId="{27897A51-CE80-404F-9D84-C6187AB6C1B2}">
      <dgm:prSet/>
      <dgm:spPr/>
      <dgm:t>
        <a:bodyPr/>
        <a:lstStyle/>
        <a:p>
          <a:endParaRPr lang="de-DE"/>
        </a:p>
      </dgm:t>
    </dgm:pt>
    <dgm:pt modelId="{892754FB-85A5-1C46-9CAC-C842C8203984}" type="sibTrans" cxnId="{27897A51-CE80-404F-9D84-C6187AB6C1B2}">
      <dgm:prSet/>
      <dgm:spPr/>
      <dgm:t>
        <a:bodyPr/>
        <a:lstStyle/>
        <a:p>
          <a:endParaRPr lang="de-DE"/>
        </a:p>
      </dgm:t>
    </dgm:pt>
    <dgm:pt modelId="{C6A92334-6583-2B47-8FBB-9041B67F6E1D}">
      <dgm:prSet/>
      <dgm:spPr/>
      <dgm:t>
        <a:bodyPr/>
        <a:lstStyle/>
        <a:p>
          <a:pPr rtl="0"/>
          <a:r>
            <a:rPr lang="de-DE" b="1" dirty="0" err="1" smtClean="0"/>
            <a:t>Wettbewerbskritierien</a:t>
          </a:r>
          <a:r>
            <a:rPr lang="de-DE" b="1" dirty="0" smtClean="0"/>
            <a:t> werden von allen Ideengebern gemeinsam festgelegt</a:t>
          </a:r>
          <a:endParaRPr lang="de-DE" dirty="0"/>
        </a:p>
      </dgm:t>
    </dgm:pt>
    <dgm:pt modelId="{BF752F71-D0E3-9C44-90D4-592770410FC8}" type="parTrans" cxnId="{DC162975-209C-724A-938E-A7D762083BD6}">
      <dgm:prSet/>
      <dgm:spPr/>
      <dgm:t>
        <a:bodyPr/>
        <a:lstStyle/>
        <a:p>
          <a:endParaRPr lang="de-DE"/>
        </a:p>
      </dgm:t>
    </dgm:pt>
    <dgm:pt modelId="{89275EB0-76B7-0B49-9136-04C0A7339B96}" type="sibTrans" cxnId="{DC162975-209C-724A-938E-A7D762083BD6}">
      <dgm:prSet/>
      <dgm:spPr/>
      <dgm:t>
        <a:bodyPr/>
        <a:lstStyle/>
        <a:p>
          <a:endParaRPr lang="de-DE"/>
        </a:p>
      </dgm:t>
    </dgm:pt>
    <dgm:pt modelId="{13EE632F-5B92-C244-9E6D-2AC0D1AB3B8E}" type="pres">
      <dgm:prSet presAssocID="{39FF5D37-1EE5-F743-A0DB-3D0C78ECE4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4E357E32-6736-6649-9D1C-6F2B4B84E546}" type="pres">
      <dgm:prSet presAssocID="{39FF5D37-1EE5-F743-A0DB-3D0C78ECE46C}" presName="Name1" presStyleCnt="0"/>
      <dgm:spPr/>
    </dgm:pt>
    <dgm:pt modelId="{3A0E6951-25C1-DF46-9C90-80EC2CA36D01}" type="pres">
      <dgm:prSet presAssocID="{39FF5D37-1EE5-F743-A0DB-3D0C78ECE46C}" presName="cycle" presStyleCnt="0"/>
      <dgm:spPr/>
    </dgm:pt>
    <dgm:pt modelId="{9DA72AD6-A147-3246-945D-15775FD1C18B}" type="pres">
      <dgm:prSet presAssocID="{39FF5D37-1EE5-F743-A0DB-3D0C78ECE46C}" presName="srcNode" presStyleLbl="node1" presStyleIdx="0" presStyleCnt="3"/>
      <dgm:spPr/>
    </dgm:pt>
    <dgm:pt modelId="{8D470733-0E21-8D44-B9B5-CBC0BEEF7D20}" type="pres">
      <dgm:prSet presAssocID="{39FF5D37-1EE5-F743-A0DB-3D0C78ECE46C}" presName="conn" presStyleLbl="parChTrans1D2" presStyleIdx="0" presStyleCnt="1"/>
      <dgm:spPr/>
      <dgm:t>
        <a:bodyPr/>
        <a:lstStyle/>
        <a:p>
          <a:endParaRPr lang="de-DE"/>
        </a:p>
      </dgm:t>
    </dgm:pt>
    <dgm:pt modelId="{7AACCA2D-B20A-E148-A76C-61F9EE696C28}" type="pres">
      <dgm:prSet presAssocID="{39FF5D37-1EE5-F743-A0DB-3D0C78ECE46C}" presName="extraNode" presStyleLbl="node1" presStyleIdx="0" presStyleCnt="3"/>
      <dgm:spPr/>
    </dgm:pt>
    <dgm:pt modelId="{8587B6EE-6083-BD48-B6B4-24DAC6C0BDE8}" type="pres">
      <dgm:prSet presAssocID="{39FF5D37-1EE5-F743-A0DB-3D0C78ECE46C}" presName="dstNode" presStyleLbl="node1" presStyleIdx="0" presStyleCnt="3"/>
      <dgm:spPr/>
    </dgm:pt>
    <dgm:pt modelId="{D8C091C9-727D-FD49-8310-4CE616BE4A89}" type="pres">
      <dgm:prSet presAssocID="{1DC813AE-7220-F246-A4D1-531CE6946E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935E8E-CEDC-D545-A769-8332CCFAE073}" type="pres">
      <dgm:prSet presAssocID="{1DC813AE-7220-F246-A4D1-531CE6946E53}" presName="accent_1" presStyleCnt="0"/>
      <dgm:spPr/>
    </dgm:pt>
    <dgm:pt modelId="{E6920125-3BB8-2A4F-A6FB-367FFECE38D5}" type="pres">
      <dgm:prSet presAssocID="{1DC813AE-7220-F246-A4D1-531CE6946E53}" presName="accentRepeatNode" presStyleLbl="solidFgAcc1" presStyleIdx="0" presStyleCnt="3"/>
      <dgm:spPr/>
    </dgm:pt>
    <dgm:pt modelId="{B6C46031-EC6C-6D47-A2AA-73DC10418A7B}" type="pres">
      <dgm:prSet presAssocID="{24DD1A00-4F70-6740-9425-53A30CD68A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407DCB-ED7E-3B44-823C-D065E3245DD9}" type="pres">
      <dgm:prSet presAssocID="{24DD1A00-4F70-6740-9425-53A30CD68A0C}" presName="accent_2" presStyleCnt="0"/>
      <dgm:spPr/>
    </dgm:pt>
    <dgm:pt modelId="{093DD67B-2EF3-8147-8129-FA5B5578575D}" type="pres">
      <dgm:prSet presAssocID="{24DD1A00-4F70-6740-9425-53A30CD68A0C}" presName="accentRepeatNode" presStyleLbl="solidFgAcc1" presStyleIdx="1" presStyleCnt="3"/>
      <dgm:spPr/>
    </dgm:pt>
    <dgm:pt modelId="{13F3CB14-3829-FC49-B374-77FD10E00B24}" type="pres">
      <dgm:prSet presAssocID="{C6A92334-6583-2B47-8FBB-9041B67F6E1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89D677-F0CE-924E-9A77-F137107965BD}" type="pres">
      <dgm:prSet presAssocID="{C6A92334-6583-2B47-8FBB-9041B67F6E1D}" presName="accent_3" presStyleCnt="0"/>
      <dgm:spPr/>
    </dgm:pt>
    <dgm:pt modelId="{33337E8D-CA10-8041-AD2A-0C503905E564}" type="pres">
      <dgm:prSet presAssocID="{C6A92334-6583-2B47-8FBB-9041B67F6E1D}" presName="accentRepeatNode" presStyleLbl="solidFgAcc1" presStyleIdx="2" presStyleCnt="3"/>
      <dgm:spPr/>
    </dgm:pt>
  </dgm:ptLst>
  <dgm:cxnLst>
    <dgm:cxn modelId="{86BE22AA-C67F-4651-8E26-1A40D5E99612}" type="presOf" srcId="{C6A92334-6583-2B47-8FBB-9041B67F6E1D}" destId="{13F3CB14-3829-FC49-B374-77FD10E00B24}" srcOrd="0" destOrd="0" presId="urn:microsoft.com/office/officeart/2008/layout/VerticalCurvedList"/>
    <dgm:cxn modelId="{355A54A3-6D6D-4FF0-B31C-7076DA7BBD46}" type="presOf" srcId="{39FF5D37-1EE5-F743-A0DB-3D0C78ECE46C}" destId="{13EE632F-5B92-C244-9E6D-2AC0D1AB3B8E}" srcOrd="0" destOrd="0" presId="urn:microsoft.com/office/officeart/2008/layout/VerticalCurvedList"/>
    <dgm:cxn modelId="{1835A4F9-FE31-42AF-98BA-E25FBBA330D2}" type="presOf" srcId="{5157B120-ACD0-7A4B-ADC7-5D8F7E970DB2}" destId="{8D470733-0E21-8D44-B9B5-CBC0BEEF7D20}" srcOrd="0" destOrd="0" presId="urn:microsoft.com/office/officeart/2008/layout/VerticalCurvedList"/>
    <dgm:cxn modelId="{27897A51-CE80-404F-9D84-C6187AB6C1B2}" srcId="{39FF5D37-1EE5-F743-A0DB-3D0C78ECE46C}" destId="{24DD1A00-4F70-6740-9425-53A30CD68A0C}" srcOrd="1" destOrd="0" parTransId="{85CC7DF6-E8A3-6A43-BCC9-FA5A6F3F2E92}" sibTransId="{892754FB-85A5-1C46-9CAC-C842C8203984}"/>
    <dgm:cxn modelId="{6858182C-D832-594D-A17F-EE3AEB9F00ED}" srcId="{39FF5D37-1EE5-F743-A0DB-3D0C78ECE46C}" destId="{1DC813AE-7220-F246-A4D1-531CE6946E53}" srcOrd="0" destOrd="0" parTransId="{56891634-B06C-8F49-90AD-D62E4EA016C2}" sibTransId="{5157B120-ACD0-7A4B-ADC7-5D8F7E970DB2}"/>
    <dgm:cxn modelId="{52B30DDB-7485-4DA2-B9E4-D181F4BFB0F6}" type="presOf" srcId="{1DC813AE-7220-F246-A4D1-531CE6946E53}" destId="{D8C091C9-727D-FD49-8310-4CE616BE4A89}" srcOrd="0" destOrd="0" presId="urn:microsoft.com/office/officeart/2008/layout/VerticalCurvedList"/>
    <dgm:cxn modelId="{DC162975-209C-724A-938E-A7D762083BD6}" srcId="{39FF5D37-1EE5-F743-A0DB-3D0C78ECE46C}" destId="{C6A92334-6583-2B47-8FBB-9041B67F6E1D}" srcOrd="2" destOrd="0" parTransId="{BF752F71-D0E3-9C44-90D4-592770410FC8}" sibTransId="{89275EB0-76B7-0B49-9136-04C0A7339B96}"/>
    <dgm:cxn modelId="{0FD70D0F-2AC4-42FF-B37B-7D830DDC7B9D}" type="presOf" srcId="{24DD1A00-4F70-6740-9425-53A30CD68A0C}" destId="{B6C46031-EC6C-6D47-A2AA-73DC10418A7B}" srcOrd="0" destOrd="0" presId="urn:microsoft.com/office/officeart/2008/layout/VerticalCurvedList"/>
    <dgm:cxn modelId="{EDF0BE9E-9903-498B-BCD7-617A0F0977F5}" type="presParOf" srcId="{13EE632F-5B92-C244-9E6D-2AC0D1AB3B8E}" destId="{4E357E32-6736-6649-9D1C-6F2B4B84E546}" srcOrd="0" destOrd="0" presId="urn:microsoft.com/office/officeart/2008/layout/VerticalCurvedList"/>
    <dgm:cxn modelId="{89327532-1CD2-4B12-A62C-AE9C3DB591FD}" type="presParOf" srcId="{4E357E32-6736-6649-9D1C-6F2B4B84E546}" destId="{3A0E6951-25C1-DF46-9C90-80EC2CA36D01}" srcOrd="0" destOrd="0" presId="urn:microsoft.com/office/officeart/2008/layout/VerticalCurvedList"/>
    <dgm:cxn modelId="{7D203DBA-4697-42CC-A19B-145D4F095E9D}" type="presParOf" srcId="{3A0E6951-25C1-DF46-9C90-80EC2CA36D01}" destId="{9DA72AD6-A147-3246-945D-15775FD1C18B}" srcOrd="0" destOrd="0" presId="urn:microsoft.com/office/officeart/2008/layout/VerticalCurvedList"/>
    <dgm:cxn modelId="{DCF28937-640D-4826-8E00-7DA302AA4E98}" type="presParOf" srcId="{3A0E6951-25C1-DF46-9C90-80EC2CA36D01}" destId="{8D470733-0E21-8D44-B9B5-CBC0BEEF7D20}" srcOrd="1" destOrd="0" presId="urn:microsoft.com/office/officeart/2008/layout/VerticalCurvedList"/>
    <dgm:cxn modelId="{E60703CB-3EA7-436C-83B6-78A4C56E1A93}" type="presParOf" srcId="{3A0E6951-25C1-DF46-9C90-80EC2CA36D01}" destId="{7AACCA2D-B20A-E148-A76C-61F9EE696C28}" srcOrd="2" destOrd="0" presId="urn:microsoft.com/office/officeart/2008/layout/VerticalCurvedList"/>
    <dgm:cxn modelId="{DB602FF1-64B3-4A4A-ABB6-6A5B6B0A85AB}" type="presParOf" srcId="{3A0E6951-25C1-DF46-9C90-80EC2CA36D01}" destId="{8587B6EE-6083-BD48-B6B4-24DAC6C0BDE8}" srcOrd="3" destOrd="0" presId="urn:microsoft.com/office/officeart/2008/layout/VerticalCurvedList"/>
    <dgm:cxn modelId="{CECE40C2-9AD1-442A-9FDB-F5CB27356F8E}" type="presParOf" srcId="{4E357E32-6736-6649-9D1C-6F2B4B84E546}" destId="{D8C091C9-727D-FD49-8310-4CE616BE4A89}" srcOrd="1" destOrd="0" presId="urn:microsoft.com/office/officeart/2008/layout/VerticalCurvedList"/>
    <dgm:cxn modelId="{AE57867A-FF69-4AEB-8242-2018E0E0C5A7}" type="presParOf" srcId="{4E357E32-6736-6649-9D1C-6F2B4B84E546}" destId="{2E935E8E-CEDC-D545-A769-8332CCFAE073}" srcOrd="2" destOrd="0" presId="urn:microsoft.com/office/officeart/2008/layout/VerticalCurvedList"/>
    <dgm:cxn modelId="{7F4F8497-FA5C-4354-9AE4-8365E1CBDBA2}" type="presParOf" srcId="{2E935E8E-CEDC-D545-A769-8332CCFAE073}" destId="{E6920125-3BB8-2A4F-A6FB-367FFECE38D5}" srcOrd="0" destOrd="0" presId="urn:microsoft.com/office/officeart/2008/layout/VerticalCurvedList"/>
    <dgm:cxn modelId="{304B86F9-A0E9-423E-A324-370DC08778C7}" type="presParOf" srcId="{4E357E32-6736-6649-9D1C-6F2B4B84E546}" destId="{B6C46031-EC6C-6D47-A2AA-73DC10418A7B}" srcOrd="3" destOrd="0" presId="urn:microsoft.com/office/officeart/2008/layout/VerticalCurvedList"/>
    <dgm:cxn modelId="{09136CB4-8C48-4ECB-BAD2-9112DC12A0D2}" type="presParOf" srcId="{4E357E32-6736-6649-9D1C-6F2B4B84E546}" destId="{E5407DCB-ED7E-3B44-823C-D065E3245DD9}" srcOrd="4" destOrd="0" presId="urn:microsoft.com/office/officeart/2008/layout/VerticalCurvedList"/>
    <dgm:cxn modelId="{4887F894-6EF5-49FF-850A-5FAC334D516D}" type="presParOf" srcId="{E5407DCB-ED7E-3B44-823C-D065E3245DD9}" destId="{093DD67B-2EF3-8147-8129-FA5B5578575D}" srcOrd="0" destOrd="0" presId="urn:microsoft.com/office/officeart/2008/layout/VerticalCurvedList"/>
    <dgm:cxn modelId="{E2AAACA1-9D5D-45EC-83F6-EBBDD9363E4F}" type="presParOf" srcId="{4E357E32-6736-6649-9D1C-6F2B4B84E546}" destId="{13F3CB14-3829-FC49-B374-77FD10E00B24}" srcOrd="5" destOrd="0" presId="urn:microsoft.com/office/officeart/2008/layout/VerticalCurvedList"/>
    <dgm:cxn modelId="{44699441-CE86-46FA-AD63-C9365CEF1412}" type="presParOf" srcId="{4E357E32-6736-6649-9D1C-6F2B4B84E546}" destId="{6589D677-F0CE-924E-9A77-F137107965BD}" srcOrd="6" destOrd="0" presId="urn:microsoft.com/office/officeart/2008/layout/VerticalCurvedList"/>
    <dgm:cxn modelId="{DE2163E2-EC01-43D5-A892-839C302170EE}" type="presParOf" srcId="{6589D677-F0CE-924E-9A77-F137107965BD}" destId="{33337E8D-CA10-8041-AD2A-0C503905E5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21CA7-C0D1-804C-8380-954D522107A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FFBB2AE-6E1A-2D45-A141-83AA3BB27EE8}">
      <dgm:prSet custT="1"/>
      <dgm:spPr/>
      <dgm:t>
        <a:bodyPr/>
        <a:lstStyle/>
        <a:p>
          <a:pPr rtl="0"/>
          <a:r>
            <a:rPr lang="de-DE" sz="1200" b="1" dirty="0" smtClean="0"/>
            <a:t>Wettbewerb einmal im Monat</a:t>
          </a:r>
        </a:p>
      </dgm:t>
    </dgm:pt>
    <dgm:pt modelId="{D05BD977-8383-904F-A364-BD6D7E6B0405}" type="parTrans" cxnId="{DD77501C-39B6-8F4B-8D65-304137B5E279}">
      <dgm:prSet/>
      <dgm:spPr/>
      <dgm:t>
        <a:bodyPr/>
        <a:lstStyle/>
        <a:p>
          <a:endParaRPr lang="de-DE"/>
        </a:p>
      </dgm:t>
    </dgm:pt>
    <dgm:pt modelId="{E83AD6DC-BBEE-5D49-949F-A32668772FC8}" type="sibTrans" cxnId="{DD77501C-39B6-8F4B-8D65-304137B5E279}">
      <dgm:prSet/>
      <dgm:spPr/>
      <dgm:t>
        <a:bodyPr/>
        <a:lstStyle/>
        <a:p>
          <a:endParaRPr lang="de-DE"/>
        </a:p>
      </dgm:t>
    </dgm:pt>
    <dgm:pt modelId="{17895B78-9026-7A43-A250-4AA3DA0C775A}">
      <dgm:prSet custT="1"/>
      <dgm:spPr/>
      <dgm:t>
        <a:bodyPr/>
        <a:lstStyle/>
        <a:p>
          <a:pPr rtl="0"/>
          <a:r>
            <a:rPr lang="de-DE" sz="1200" b="1" dirty="0" smtClean="0"/>
            <a:t>Modell: Fußball-Turnier</a:t>
          </a:r>
          <a:endParaRPr lang="de-DE" sz="1200" dirty="0"/>
        </a:p>
      </dgm:t>
    </dgm:pt>
    <dgm:pt modelId="{25F4CED0-9431-474C-9C3D-68A73B12332E}" type="parTrans" cxnId="{3DF44E01-64B9-7745-9774-15DF0F2A3FC8}">
      <dgm:prSet/>
      <dgm:spPr/>
      <dgm:t>
        <a:bodyPr/>
        <a:lstStyle/>
        <a:p>
          <a:endParaRPr lang="de-DE"/>
        </a:p>
      </dgm:t>
    </dgm:pt>
    <dgm:pt modelId="{7B6BEFE0-309C-4341-BB34-03F4BE1C2B43}" type="sibTrans" cxnId="{3DF44E01-64B9-7745-9774-15DF0F2A3FC8}">
      <dgm:prSet/>
      <dgm:spPr/>
      <dgm:t>
        <a:bodyPr/>
        <a:lstStyle/>
        <a:p>
          <a:endParaRPr lang="de-DE"/>
        </a:p>
      </dgm:t>
    </dgm:pt>
    <dgm:pt modelId="{CBE554E0-3BB2-3B42-B372-F2133B2911F2}">
      <dgm:prSet custT="1"/>
      <dgm:spPr/>
      <dgm:t>
        <a:bodyPr/>
        <a:lstStyle/>
        <a:p>
          <a:pPr rtl="0"/>
          <a:r>
            <a:rPr lang="de-DE" sz="1200" b="1" dirty="0" smtClean="0"/>
            <a:t>Es messen sich immer zwei; einer muss weiterkommen</a:t>
          </a:r>
          <a:endParaRPr lang="de-DE" sz="1200" dirty="0"/>
        </a:p>
      </dgm:t>
    </dgm:pt>
    <dgm:pt modelId="{5C208716-BB44-7F4A-8FAD-791EA967D8D2}" type="parTrans" cxnId="{698D8D60-A0E7-7A44-95A8-F5F3E831506E}">
      <dgm:prSet/>
      <dgm:spPr/>
      <dgm:t>
        <a:bodyPr/>
        <a:lstStyle/>
        <a:p>
          <a:endParaRPr lang="de-DE"/>
        </a:p>
      </dgm:t>
    </dgm:pt>
    <dgm:pt modelId="{66B3AF45-A671-B34B-B5D1-05D11E8B0397}" type="sibTrans" cxnId="{698D8D60-A0E7-7A44-95A8-F5F3E831506E}">
      <dgm:prSet/>
      <dgm:spPr/>
      <dgm:t>
        <a:bodyPr/>
        <a:lstStyle/>
        <a:p>
          <a:endParaRPr lang="de-DE"/>
        </a:p>
      </dgm:t>
    </dgm:pt>
    <dgm:pt modelId="{05F475B7-F6A9-1A46-AD68-9CFC1BE8D912}">
      <dgm:prSet custT="1"/>
      <dgm:spPr/>
      <dgm:t>
        <a:bodyPr/>
        <a:lstStyle/>
        <a:p>
          <a:pPr rtl="0"/>
          <a:r>
            <a:rPr lang="de-DE" sz="1200" b="1" dirty="0" smtClean="0"/>
            <a:t>Die beste Idee unter den „Ausgeschiedenen“ kommt auch in die nächste Runde</a:t>
          </a:r>
          <a:endParaRPr lang="de-DE" sz="1200" dirty="0"/>
        </a:p>
      </dgm:t>
    </dgm:pt>
    <dgm:pt modelId="{17E34E55-F42A-9348-82D3-AAEB3514B4B0}" type="parTrans" cxnId="{0E4849D3-E823-FD49-87EB-5A510C8DDB9F}">
      <dgm:prSet/>
      <dgm:spPr/>
      <dgm:t>
        <a:bodyPr/>
        <a:lstStyle/>
        <a:p>
          <a:endParaRPr lang="de-DE"/>
        </a:p>
      </dgm:t>
    </dgm:pt>
    <dgm:pt modelId="{0C9D2F08-80D7-6B4E-B448-68EEF784467E}" type="sibTrans" cxnId="{0E4849D3-E823-FD49-87EB-5A510C8DDB9F}">
      <dgm:prSet/>
      <dgm:spPr/>
      <dgm:t>
        <a:bodyPr/>
        <a:lstStyle/>
        <a:p>
          <a:endParaRPr lang="de-DE"/>
        </a:p>
      </dgm:t>
    </dgm:pt>
    <dgm:pt modelId="{F4F1D746-6A29-C845-BF4D-9F43E0EDB762}">
      <dgm:prSet custT="1"/>
      <dgm:spPr/>
      <dgm:t>
        <a:bodyPr/>
        <a:lstStyle/>
        <a:p>
          <a:pPr rtl="0"/>
          <a:r>
            <a:rPr lang="de-DE" sz="1200" b="1" dirty="0" smtClean="0"/>
            <a:t>Die anderen ausgeschiedenen Ideen treten bei der nächsten Challenge wieder an</a:t>
          </a:r>
          <a:endParaRPr lang="de-DE" sz="1200" dirty="0"/>
        </a:p>
      </dgm:t>
    </dgm:pt>
    <dgm:pt modelId="{43E099AB-335F-6E41-97ED-127A2F7CB1FC}" type="parTrans" cxnId="{5F71808B-A586-0747-9619-0BBD573C66AF}">
      <dgm:prSet/>
      <dgm:spPr/>
      <dgm:t>
        <a:bodyPr/>
        <a:lstStyle/>
        <a:p>
          <a:endParaRPr lang="de-DE"/>
        </a:p>
      </dgm:t>
    </dgm:pt>
    <dgm:pt modelId="{F8C6A0AC-4E75-F743-941C-3F1EFD98F182}" type="sibTrans" cxnId="{5F71808B-A586-0747-9619-0BBD573C66AF}">
      <dgm:prSet/>
      <dgm:spPr/>
      <dgm:t>
        <a:bodyPr/>
        <a:lstStyle/>
        <a:p>
          <a:endParaRPr lang="de-DE"/>
        </a:p>
      </dgm:t>
    </dgm:pt>
    <dgm:pt modelId="{0EC33DE2-EBF0-5F49-8734-34A67CAD6E80}">
      <dgm:prSet custT="1"/>
      <dgm:spPr/>
      <dgm:t>
        <a:bodyPr/>
        <a:lstStyle/>
        <a:p>
          <a:pPr rtl="0"/>
          <a:r>
            <a:rPr lang="de-DE" sz="1200" b="1" dirty="0" smtClean="0"/>
            <a:t>Ein Teilnehmer kann nur mit einer seiner Ideen antreten</a:t>
          </a:r>
          <a:endParaRPr lang="de-DE" sz="1200" dirty="0"/>
        </a:p>
      </dgm:t>
    </dgm:pt>
    <dgm:pt modelId="{479A33A0-99C8-F445-90B3-A14E4211A721}" type="parTrans" cxnId="{7953F02E-6E04-3543-AB17-F2DB1EF90639}">
      <dgm:prSet/>
      <dgm:spPr/>
      <dgm:t>
        <a:bodyPr/>
        <a:lstStyle/>
        <a:p>
          <a:endParaRPr lang="de-DE"/>
        </a:p>
      </dgm:t>
    </dgm:pt>
    <dgm:pt modelId="{0E601E72-1944-5C46-8708-8C9891EB992A}" type="sibTrans" cxnId="{7953F02E-6E04-3543-AB17-F2DB1EF90639}">
      <dgm:prSet/>
      <dgm:spPr/>
      <dgm:t>
        <a:bodyPr/>
        <a:lstStyle/>
        <a:p>
          <a:endParaRPr lang="de-DE"/>
        </a:p>
      </dgm:t>
    </dgm:pt>
    <dgm:pt modelId="{39F7C49C-9FBC-9E40-A202-69E5A303D4AF}" type="pres">
      <dgm:prSet presAssocID="{15321CA7-C0D1-804C-8380-954D522107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3229C22-2638-1D4A-8304-F72DB79003D2}" type="pres">
      <dgm:prSet presAssocID="{BFFBB2AE-6E1A-2D45-A141-83AA3BB27EE8}" presName="parentLin" presStyleCnt="0"/>
      <dgm:spPr/>
    </dgm:pt>
    <dgm:pt modelId="{7E67995B-A1B9-894E-B269-DB8F24BE2CAF}" type="pres">
      <dgm:prSet presAssocID="{BFFBB2AE-6E1A-2D45-A141-83AA3BB27EE8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B81F08EC-856D-1642-8D33-F90BA64139C1}" type="pres">
      <dgm:prSet presAssocID="{BFFBB2AE-6E1A-2D45-A141-83AA3BB27E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6E4CDD-C8D1-5D42-B33A-E0484E3CEBEF}" type="pres">
      <dgm:prSet presAssocID="{BFFBB2AE-6E1A-2D45-A141-83AA3BB27EE8}" presName="negativeSpace" presStyleCnt="0"/>
      <dgm:spPr/>
    </dgm:pt>
    <dgm:pt modelId="{43C72C57-32C4-5E4D-B1B5-237A5CB38478}" type="pres">
      <dgm:prSet presAssocID="{BFFBB2AE-6E1A-2D45-A141-83AA3BB27EE8}" presName="childText" presStyleLbl="conFgAcc1" presStyleIdx="0" presStyleCnt="6">
        <dgm:presLayoutVars>
          <dgm:bulletEnabled val="1"/>
        </dgm:presLayoutVars>
      </dgm:prSet>
      <dgm:spPr/>
    </dgm:pt>
    <dgm:pt modelId="{72A8B754-AAB2-0742-8C80-ABCE49FAA11A}" type="pres">
      <dgm:prSet presAssocID="{E83AD6DC-BBEE-5D49-949F-A32668772FC8}" presName="spaceBetweenRectangles" presStyleCnt="0"/>
      <dgm:spPr/>
    </dgm:pt>
    <dgm:pt modelId="{7FE18E25-BBE8-4846-AE75-6DF6832BA178}" type="pres">
      <dgm:prSet presAssocID="{17895B78-9026-7A43-A250-4AA3DA0C775A}" presName="parentLin" presStyleCnt="0"/>
      <dgm:spPr/>
    </dgm:pt>
    <dgm:pt modelId="{89C3D604-6413-5B46-9DDB-1E308C5A3386}" type="pres">
      <dgm:prSet presAssocID="{17895B78-9026-7A43-A250-4AA3DA0C775A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3D75AC3C-6B9A-5747-B6B3-501E7AADE562}" type="pres">
      <dgm:prSet presAssocID="{17895B78-9026-7A43-A250-4AA3DA0C775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027BFC-70EA-B94F-9B21-1EAAF5BA6A76}" type="pres">
      <dgm:prSet presAssocID="{17895B78-9026-7A43-A250-4AA3DA0C775A}" presName="negativeSpace" presStyleCnt="0"/>
      <dgm:spPr/>
    </dgm:pt>
    <dgm:pt modelId="{5A4EEA51-C366-EA4B-AEFA-FDE0B274BAE2}" type="pres">
      <dgm:prSet presAssocID="{17895B78-9026-7A43-A250-4AA3DA0C775A}" presName="childText" presStyleLbl="conFgAcc1" presStyleIdx="1" presStyleCnt="6">
        <dgm:presLayoutVars>
          <dgm:bulletEnabled val="1"/>
        </dgm:presLayoutVars>
      </dgm:prSet>
      <dgm:spPr/>
    </dgm:pt>
    <dgm:pt modelId="{7136A033-F616-6548-81F1-63C1A8A67D54}" type="pres">
      <dgm:prSet presAssocID="{7B6BEFE0-309C-4341-BB34-03F4BE1C2B43}" presName="spaceBetweenRectangles" presStyleCnt="0"/>
      <dgm:spPr/>
    </dgm:pt>
    <dgm:pt modelId="{124E39FF-D866-944B-AE19-94F10F6402CD}" type="pres">
      <dgm:prSet presAssocID="{0EC33DE2-EBF0-5F49-8734-34A67CAD6E80}" presName="parentLin" presStyleCnt="0"/>
      <dgm:spPr/>
    </dgm:pt>
    <dgm:pt modelId="{3F118441-6FD0-E440-A305-C60BC7FC8AD5}" type="pres">
      <dgm:prSet presAssocID="{0EC33DE2-EBF0-5F49-8734-34A67CAD6E80}" presName="parentLeftMargin" presStyleLbl="node1" presStyleIdx="1" presStyleCnt="6"/>
      <dgm:spPr/>
      <dgm:t>
        <a:bodyPr/>
        <a:lstStyle/>
        <a:p>
          <a:endParaRPr lang="de-DE"/>
        </a:p>
      </dgm:t>
    </dgm:pt>
    <dgm:pt modelId="{D03B1983-E612-1949-88DC-745BF63B9713}" type="pres">
      <dgm:prSet presAssocID="{0EC33DE2-EBF0-5F49-8734-34A67CAD6E8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947787-DB77-3541-9644-BEB984ABB12D}" type="pres">
      <dgm:prSet presAssocID="{0EC33DE2-EBF0-5F49-8734-34A67CAD6E80}" presName="negativeSpace" presStyleCnt="0"/>
      <dgm:spPr/>
    </dgm:pt>
    <dgm:pt modelId="{7D9B4DE2-ADAF-DB4C-A22B-C9A05C075CE9}" type="pres">
      <dgm:prSet presAssocID="{0EC33DE2-EBF0-5F49-8734-34A67CAD6E80}" presName="childText" presStyleLbl="conFgAcc1" presStyleIdx="2" presStyleCnt="6">
        <dgm:presLayoutVars>
          <dgm:bulletEnabled val="1"/>
        </dgm:presLayoutVars>
      </dgm:prSet>
      <dgm:spPr/>
    </dgm:pt>
    <dgm:pt modelId="{4F9F99B4-F8E2-9D48-9C6E-2263967143E3}" type="pres">
      <dgm:prSet presAssocID="{0E601E72-1944-5C46-8708-8C9891EB992A}" presName="spaceBetweenRectangles" presStyleCnt="0"/>
      <dgm:spPr/>
    </dgm:pt>
    <dgm:pt modelId="{B64137E7-A3CF-914D-8922-C6F9DEECAED2}" type="pres">
      <dgm:prSet presAssocID="{CBE554E0-3BB2-3B42-B372-F2133B2911F2}" presName="parentLin" presStyleCnt="0"/>
      <dgm:spPr/>
    </dgm:pt>
    <dgm:pt modelId="{5A4B304D-5CD5-9D42-85FC-FAA1578C0EAD}" type="pres">
      <dgm:prSet presAssocID="{CBE554E0-3BB2-3B42-B372-F2133B2911F2}" presName="parentLeftMargin" presStyleLbl="node1" presStyleIdx="2" presStyleCnt="6"/>
      <dgm:spPr/>
      <dgm:t>
        <a:bodyPr/>
        <a:lstStyle/>
        <a:p>
          <a:endParaRPr lang="de-DE"/>
        </a:p>
      </dgm:t>
    </dgm:pt>
    <dgm:pt modelId="{D1BF30FB-AF77-FD4B-A9B1-E7CF298C6EE0}" type="pres">
      <dgm:prSet presAssocID="{CBE554E0-3BB2-3B42-B372-F2133B2911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42591E-39E5-1B48-A0F7-23CA52A63BF2}" type="pres">
      <dgm:prSet presAssocID="{CBE554E0-3BB2-3B42-B372-F2133B2911F2}" presName="negativeSpace" presStyleCnt="0"/>
      <dgm:spPr/>
    </dgm:pt>
    <dgm:pt modelId="{2AD58288-B5F8-2049-AAE2-E24D189B2D8F}" type="pres">
      <dgm:prSet presAssocID="{CBE554E0-3BB2-3B42-B372-F2133B2911F2}" presName="childText" presStyleLbl="conFgAcc1" presStyleIdx="3" presStyleCnt="6">
        <dgm:presLayoutVars>
          <dgm:bulletEnabled val="1"/>
        </dgm:presLayoutVars>
      </dgm:prSet>
      <dgm:spPr/>
    </dgm:pt>
    <dgm:pt modelId="{16A21AAE-D830-9944-8D66-27609BC8A336}" type="pres">
      <dgm:prSet presAssocID="{66B3AF45-A671-B34B-B5D1-05D11E8B0397}" presName="spaceBetweenRectangles" presStyleCnt="0"/>
      <dgm:spPr/>
    </dgm:pt>
    <dgm:pt modelId="{EEE3C9C5-D25C-2C47-BBC1-039FAF7DB984}" type="pres">
      <dgm:prSet presAssocID="{05F475B7-F6A9-1A46-AD68-9CFC1BE8D912}" presName="parentLin" presStyleCnt="0"/>
      <dgm:spPr/>
    </dgm:pt>
    <dgm:pt modelId="{642293AA-48E4-9B43-9C17-05DE22372946}" type="pres">
      <dgm:prSet presAssocID="{05F475B7-F6A9-1A46-AD68-9CFC1BE8D912}" presName="parentLeftMargin" presStyleLbl="node1" presStyleIdx="3" presStyleCnt="6"/>
      <dgm:spPr/>
      <dgm:t>
        <a:bodyPr/>
        <a:lstStyle/>
        <a:p>
          <a:endParaRPr lang="de-DE"/>
        </a:p>
      </dgm:t>
    </dgm:pt>
    <dgm:pt modelId="{28BE74B6-B340-E04E-A7CF-77C2F10AFFC7}" type="pres">
      <dgm:prSet presAssocID="{05F475B7-F6A9-1A46-AD68-9CFC1BE8D91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39AE6-2DA1-5544-87B2-73C5CFCEE038}" type="pres">
      <dgm:prSet presAssocID="{05F475B7-F6A9-1A46-AD68-9CFC1BE8D912}" presName="negativeSpace" presStyleCnt="0"/>
      <dgm:spPr/>
    </dgm:pt>
    <dgm:pt modelId="{68B7AD97-DCEE-494A-A524-0D833E0DA386}" type="pres">
      <dgm:prSet presAssocID="{05F475B7-F6A9-1A46-AD68-9CFC1BE8D912}" presName="childText" presStyleLbl="conFgAcc1" presStyleIdx="4" presStyleCnt="6">
        <dgm:presLayoutVars>
          <dgm:bulletEnabled val="1"/>
        </dgm:presLayoutVars>
      </dgm:prSet>
      <dgm:spPr/>
    </dgm:pt>
    <dgm:pt modelId="{1AF8426A-45DC-CA4A-B14E-DA1726C83A3D}" type="pres">
      <dgm:prSet presAssocID="{0C9D2F08-80D7-6B4E-B448-68EEF784467E}" presName="spaceBetweenRectangles" presStyleCnt="0"/>
      <dgm:spPr/>
    </dgm:pt>
    <dgm:pt modelId="{D5924AED-CBDE-F145-BDBC-3F16F545A46F}" type="pres">
      <dgm:prSet presAssocID="{F4F1D746-6A29-C845-BF4D-9F43E0EDB762}" presName="parentLin" presStyleCnt="0"/>
      <dgm:spPr/>
    </dgm:pt>
    <dgm:pt modelId="{6FA9DCC8-5C59-DE48-84A4-F24A7EF4FB07}" type="pres">
      <dgm:prSet presAssocID="{F4F1D746-6A29-C845-BF4D-9F43E0EDB762}" presName="parentLeftMargin" presStyleLbl="node1" presStyleIdx="4" presStyleCnt="6"/>
      <dgm:spPr/>
      <dgm:t>
        <a:bodyPr/>
        <a:lstStyle/>
        <a:p>
          <a:endParaRPr lang="de-DE"/>
        </a:p>
      </dgm:t>
    </dgm:pt>
    <dgm:pt modelId="{50CD31A5-90D7-1843-BBDF-6E16E7ED945E}" type="pres">
      <dgm:prSet presAssocID="{F4F1D746-6A29-C845-BF4D-9F43E0EDB7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A5E6A0-446F-E04F-BCF3-98B0D2A2A834}" type="pres">
      <dgm:prSet presAssocID="{F4F1D746-6A29-C845-BF4D-9F43E0EDB762}" presName="negativeSpace" presStyleCnt="0"/>
      <dgm:spPr/>
    </dgm:pt>
    <dgm:pt modelId="{1CB55FD9-1002-C44D-B3E3-D589F1D5B224}" type="pres">
      <dgm:prSet presAssocID="{F4F1D746-6A29-C845-BF4D-9F43E0EDB76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498165F-0254-49CE-9516-98877D272859}" type="presOf" srcId="{0EC33DE2-EBF0-5F49-8734-34A67CAD6E80}" destId="{3F118441-6FD0-E440-A305-C60BC7FC8AD5}" srcOrd="0" destOrd="0" presId="urn:microsoft.com/office/officeart/2005/8/layout/list1"/>
    <dgm:cxn modelId="{C4D4F506-FE42-4495-853E-83EFFC53AD72}" type="presOf" srcId="{15321CA7-C0D1-804C-8380-954D522107AF}" destId="{39F7C49C-9FBC-9E40-A202-69E5A303D4AF}" srcOrd="0" destOrd="0" presId="urn:microsoft.com/office/officeart/2005/8/layout/list1"/>
    <dgm:cxn modelId="{70DF70E8-8802-4B9B-A021-A9A55C3E1BDC}" type="presOf" srcId="{CBE554E0-3BB2-3B42-B372-F2133B2911F2}" destId="{5A4B304D-5CD5-9D42-85FC-FAA1578C0EAD}" srcOrd="0" destOrd="0" presId="urn:microsoft.com/office/officeart/2005/8/layout/list1"/>
    <dgm:cxn modelId="{5F71808B-A586-0747-9619-0BBD573C66AF}" srcId="{15321CA7-C0D1-804C-8380-954D522107AF}" destId="{F4F1D746-6A29-C845-BF4D-9F43E0EDB762}" srcOrd="5" destOrd="0" parTransId="{43E099AB-335F-6E41-97ED-127A2F7CB1FC}" sibTransId="{F8C6A0AC-4E75-F743-941C-3F1EFD98F182}"/>
    <dgm:cxn modelId="{7953F02E-6E04-3543-AB17-F2DB1EF90639}" srcId="{15321CA7-C0D1-804C-8380-954D522107AF}" destId="{0EC33DE2-EBF0-5F49-8734-34A67CAD6E80}" srcOrd="2" destOrd="0" parTransId="{479A33A0-99C8-F445-90B3-A14E4211A721}" sibTransId="{0E601E72-1944-5C46-8708-8C9891EB992A}"/>
    <dgm:cxn modelId="{DD77501C-39B6-8F4B-8D65-304137B5E279}" srcId="{15321CA7-C0D1-804C-8380-954D522107AF}" destId="{BFFBB2AE-6E1A-2D45-A141-83AA3BB27EE8}" srcOrd="0" destOrd="0" parTransId="{D05BD977-8383-904F-A364-BD6D7E6B0405}" sibTransId="{E83AD6DC-BBEE-5D49-949F-A32668772FC8}"/>
    <dgm:cxn modelId="{0FF659C0-0E8B-408F-B590-92EFC8662332}" type="presOf" srcId="{BFFBB2AE-6E1A-2D45-A141-83AA3BB27EE8}" destId="{7E67995B-A1B9-894E-B269-DB8F24BE2CAF}" srcOrd="0" destOrd="0" presId="urn:microsoft.com/office/officeart/2005/8/layout/list1"/>
    <dgm:cxn modelId="{9574170A-D9A8-4CEB-9775-0562D6B53379}" type="presOf" srcId="{17895B78-9026-7A43-A250-4AA3DA0C775A}" destId="{89C3D604-6413-5B46-9DDB-1E308C5A3386}" srcOrd="0" destOrd="0" presId="urn:microsoft.com/office/officeart/2005/8/layout/list1"/>
    <dgm:cxn modelId="{B6407F8D-7D17-492E-A6F6-46D124AC965C}" type="presOf" srcId="{05F475B7-F6A9-1A46-AD68-9CFC1BE8D912}" destId="{28BE74B6-B340-E04E-A7CF-77C2F10AFFC7}" srcOrd="1" destOrd="0" presId="urn:microsoft.com/office/officeart/2005/8/layout/list1"/>
    <dgm:cxn modelId="{69F6D630-7479-4B7C-A165-A6CF2E4EE60E}" type="presOf" srcId="{F4F1D746-6A29-C845-BF4D-9F43E0EDB762}" destId="{50CD31A5-90D7-1843-BBDF-6E16E7ED945E}" srcOrd="1" destOrd="0" presId="urn:microsoft.com/office/officeart/2005/8/layout/list1"/>
    <dgm:cxn modelId="{1CB826CF-7F5B-4429-AE7F-E2166D5DCEA9}" type="presOf" srcId="{BFFBB2AE-6E1A-2D45-A141-83AA3BB27EE8}" destId="{B81F08EC-856D-1642-8D33-F90BA64139C1}" srcOrd="1" destOrd="0" presId="urn:microsoft.com/office/officeart/2005/8/layout/list1"/>
    <dgm:cxn modelId="{5A48AAD4-BBF1-4811-BF79-B9CEC28D9D6A}" type="presOf" srcId="{0EC33DE2-EBF0-5F49-8734-34A67CAD6E80}" destId="{D03B1983-E612-1949-88DC-745BF63B9713}" srcOrd="1" destOrd="0" presId="urn:microsoft.com/office/officeart/2005/8/layout/list1"/>
    <dgm:cxn modelId="{23BBA4EC-E4D7-4C04-9C63-92E6D7513AF9}" type="presOf" srcId="{CBE554E0-3BB2-3B42-B372-F2133B2911F2}" destId="{D1BF30FB-AF77-FD4B-A9B1-E7CF298C6EE0}" srcOrd="1" destOrd="0" presId="urn:microsoft.com/office/officeart/2005/8/layout/list1"/>
    <dgm:cxn modelId="{0E4849D3-E823-FD49-87EB-5A510C8DDB9F}" srcId="{15321CA7-C0D1-804C-8380-954D522107AF}" destId="{05F475B7-F6A9-1A46-AD68-9CFC1BE8D912}" srcOrd="4" destOrd="0" parTransId="{17E34E55-F42A-9348-82D3-AAEB3514B4B0}" sibTransId="{0C9D2F08-80D7-6B4E-B448-68EEF784467E}"/>
    <dgm:cxn modelId="{DBC7B673-0CDE-4C37-BA20-C7ED17D5B249}" type="presOf" srcId="{17895B78-9026-7A43-A250-4AA3DA0C775A}" destId="{3D75AC3C-6B9A-5747-B6B3-501E7AADE562}" srcOrd="1" destOrd="0" presId="urn:microsoft.com/office/officeart/2005/8/layout/list1"/>
    <dgm:cxn modelId="{5B14629B-0C57-4867-8C50-3295AEB8E3E0}" type="presOf" srcId="{F4F1D746-6A29-C845-BF4D-9F43E0EDB762}" destId="{6FA9DCC8-5C59-DE48-84A4-F24A7EF4FB07}" srcOrd="0" destOrd="0" presId="urn:microsoft.com/office/officeart/2005/8/layout/list1"/>
    <dgm:cxn modelId="{698D8D60-A0E7-7A44-95A8-F5F3E831506E}" srcId="{15321CA7-C0D1-804C-8380-954D522107AF}" destId="{CBE554E0-3BB2-3B42-B372-F2133B2911F2}" srcOrd="3" destOrd="0" parTransId="{5C208716-BB44-7F4A-8FAD-791EA967D8D2}" sibTransId="{66B3AF45-A671-B34B-B5D1-05D11E8B0397}"/>
    <dgm:cxn modelId="{3DF44E01-64B9-7745-9774-15DF0F2A3FC8}" srcId="{15321CA7-C0D1-804C-8380-954D522107AF}" destId="{17895B78-9026-7A43-A250-4AA3DA0C775A}" srcOrd="1" destOrd="0" parTransId="{25F4CED0-9431-474C-9C3D-68A73B12332E}" sibTransId="{7B6BEFE0-309C-4341-BB34-03F4BE1C2B43}"/>
    <dgm:cxn modelId="{1C9956F4-58AE-4E06-9EB4-BC80A45269AD}" type="presOf" srcId="{05F475B7-F6A9-1A46-AD68-9CFC1BE8D912}" destId="{642293AA-48E4-9B43-9C17-05DE22372946}" srcOrd="0" destOrd="0" presId="urn:microsoft.com/office/officeart/2005/8/layout/list1"/>
    <dgm:cxn modelId="{264F26F9-5B3C-450D-A0C9-1DCB646A2C8F}" type="presParOf" srcId="{39F7C49C-9FBC-9E40-A202-69E5A303D4AF}" destId="{23229C22-2638-1D4A-8304-F72DB79003D2}" srcOrd="0" destOrd="0" presId="urn:microsoft.com/office/officeart/2005/8/layout/list1"/>
    <dgm:cxn modelId="{049AEF4E-1ADA-4507-8E23-CF1FAD310703}" type="presParOf" srcId="{23229C22-2638-1D4A-8304-F72DB79003D2}" destId="{7E67995B-A1B9-894E-B269-DB8F24BE2CAF}" srcOrd="0" destOrd="0" presId="urn:microsoft.com/office/officeart/2005/8/layout/list1"/>
    <dgm:cxn modelId="{CC0EC26B-C786-4C83-AB84-9D2B9E847E21}" type="presParOf" srcId="{23229C22-2638-1D4A-8304-F72DB79003D2}" destId="{B81F08EC-856D-1642-8D33-F90BA64139C1}" srcOrd="1" destOrd="0" presId="urn:microsoft.com/office/officeart/2005/8/layout/list1"/>
    <dgm:cxn modelId="{F555FDCD-DC0E-4B66-9EE9-3C3CF4C94752}" type="presParOf" srcId="{39F7C49C-9FBC-9E40-A202-69E5A303D4AF}" destId="{4F6E4CDD-C8D1-5D42-B33A-E0484E3CEBEF}" srcOrd="1" destOrd="0" presId="urn:microsoft.com/office/officeart/2005/8/layout/list1"/>
    <dgm:cxn modelId="{70392A8A-F3BC-4EF8-88BA-6E2C1C08AF3D}" type="presParOf" srcId="{39F7C49C-9FBC-9E40-A202-69E5A303D4AF}" destId="{43C72C57-32C4-5E4D-B1B5-237A5CB38478}" srcOrd="2" destOrd="0" presId="urn:microsoft.com/office/officeart/2005/8/layout/list1"/>
    <dgm:cxn modelId="{167848C0-8BC4-4FBD-BD41-BC994DF0258C}" type="presParOf" srcId="{39F7C49C-9FBC-9E40-A202-69E5A303D4AF}" destId="{72A8B754-AAB2-0742-8C80-ABCE49FAA11A}" srcOrd="3" destOrd="0" presId="urn:microsoft.com/office/officeart/2005/8/layout/list1"/>
    <dgm:cxn modelId="{EAFB8803-1A05-473E-86DE-8EF52CD609C0}" type="presParOf" srcId="{39F7C49C-9FBC-9E40-A202-69E5A303D4AF}" destId="{7FE18E25-BBE8-4846-AE75-6DF6832BA178}" srcOrd="4" destOrd="0" presId="urn:microsoft.com/office/officeart/2005/8/layout/list1"/>
    <dgm:cxn modelId="{8CB1278A-88B9-43B3-8754-EAF792165F0B}" type="presParOf" srcId="{7FE18E25-BBE8-4846-AE75-6DF6832BA178}" destId="{89C3D604-6413-5B46-9DDB-1E308C5A3386}" srcOrd="0" destOrd="0" presId="urn:microsoft.com/office/officeart/2005/8/layout/list1"/>
    <dgm:cxn modelId="{75396857-03D2-48A7-A17A-A3B480F5B46A}" type="presParOf" srcId="{7FE18E25-BBE8-4846-AE75-6DF6832BA178}" destId="{3D75AC3C-6B9A-5747-B6B3-501E7AADE562}" srcOrd="1" destOrd="0" presId="urn:microsoft.com/office/officeart/2005/8/layout/list1"/>
    <dgm:cxn modelId="{D88E13EB-05FC-4FCB-AC59-8FAEEE9B48AB}" type="presParOf" srcId="{39F7C49C-9FBC-9E40-A202-69E5A303D4AF}" destId="{1A027BFC-70EA-B94F-9B21-1EAAF5BA6A76}" srcOrd="5" destOrd="0" presId="urn:microsoft.com/office/officeart/2005/8/layout/list1"/>
    <dgm:cxn modelId="{E4F64607-A845-4535-90B0-1CC93D299FDB}" type="presParOf" srcId="{39F7C49C-9FBC-9E40-A202-69E5A303D4AF}" destId="{5A4EEA51-C366-EA4B-AEFA-FDE0B274BAE2}" srcOrd="6" destOrd="0" presId="urn:microsoft.com/office/officeart/2005/8/layout/list1"/>
    <dgm:cxn modelId="{08E292D6-7B9C-460D-95EE-F70FFB4869E6}" type="presParOf" srcId="{39F7C49C-9FBC-9E40-A202-69E5A303D4AF}" destId="{7136A033-F616-6548-81F1-63C1A8A67D54}" srcOrd="7" destOrd="0" presId="urn:microsoft.com/office/officeart/2005/8/layout/list1"/>
    <dgm:cxn modelId="{3C8C4914-D0C3-4042-8FE9-85EF77BF2742}" type="presParOf" srcId="{39F7C49C-9FBC-9E40-A202-69E5A303D4AF}" destId="{124E39FF-D866-944B-AE19-94F10F6402CD}" srcOrd="8" destOrd="0" presId="urn:microsoft.com/office/officeart/2005/8/layout/list1"/>
    <dgm:cxn modelId="{92CB5B2D-D85E-4F12-8C96-F6E8B9391EAB}" type="presParOf" srcId="{124E39FF-D866-944B-AE19-94F10F6402CD}" destId="{3F118441-6FD0-E440-A305-C60BC7FC8AD5}" srcOrd="0" destOrd="0" presId="urn:microsoft.com/office/officeart/2005/8/layout/list1"/>
    <dgm:cxn modelId="{1C3EA69B-9BF9-4CDD-AEE4-59779EA7674C}" type="presParOf" srcId="{124E39FF-D866-944B-AE19-94F10F6402CD}" destId="{D03B1983-E612-1949-88DC-745BF63B9713}" srcOrd="1" destOrd="0" presId="urn:microsoft.com/office/officeart/2005/8/layout/list1"/>
    <dgm:cxn modelId="{D6E9F543-9FB3-43BA-A78B-62AC6F54DCF8}" type="presParOf" srcId="{39F7C49C-9FBC-9E40-A202-69E5A303D4AF}" destId="{3A947787-DB77-3541-9644-BEB984ABB12D}" srcOrd="9" destOrd="0" presId="urn:microsoft.com/office/officeart/2005/8/layout/list1"/>
    <dgm:cxn modelId="{BAB66622-F4CD-447F-AB3A-0763F9019CC4}" type="presParOf" srcId="{39F7C49C-9FBC-9E40-A202-69E5A303D4AF}" destId="{7D9B4DE2-ADAF-DB4C-A22B-C9A05C075CE9}" srcOrd="10" destOrd="0" presId="urn:microsoft.com/office/officeart/2005/8/layout/list1"/>
    <dgm:cxn modelId="{E7129454-A2F2-464F-8692-DC827A9A9E76}" type="presParOf" srcId="{39F7C49C-9FBC-9E40-A202-69E5A303D4AF}" destId="{4F9F99B4-F8E2-9D48-9C6E-2263967143E3}" srcOrd="11" destOrd="0" presId="urn:microsoft.com/office/officeart/2005/8/layout/list1"/>
    <dgm:cxn modelId="{80A1275D-35AA-4338-948C-55D618C6BD65}" type="presParOf" srcId="{39F7C49C-9FBC-9E40-A202-69E5A303D4AF}" destId="{B64137E7-A3CF-914D-8922-C6F9DEECAED2}" srcOrd="12" destOrd="0" presId="urn:microsoft.com/office/officeart/2005/8/layout/list1"/>
    <dgm:cxn modelId="{248187CA-237B-4CD7-A5CD-C27615B93507}" type="presParOf" srcId="{B64137E7-A3CF-914D-8922-C6F9DEECAED2}" destId="{5A4B304D-5CD5-9D42-85FC-FAA1578C0EAD}" srcOrd="0" destOrd="0" presId="urn:microsoft.com/office/officeart/2005/8/layout/list1"/>
    <dgm:cxn modelId="{8821878C-5279-4BF2-8C71-1938970C17AA}" type="presParOf" srcId="{B64137E7-A3CF-914D-8922-C6F9DEECAED2}" destId="{D1BF30FB-AF77-FD4B-A9B1-E7CF298C6EE0}" srcOrd="1" destOrd="0" presId="urn:microsoft.com/office/officeart/2005/8/layout/list1"/>
    <dgm:cxn modelId="{13AE8C58-169D-457C-AE81-C0F399A19CFC}" type="presParOf" srcId="{39F7C49C-9FBC-9E40-A202-69E5A303D4AF}" destId="{BD42591E-39E5-1B48-A0F7-23CA52A63BF2}" srcOrd="13" destOrd="0" presId="urn:microsoft.com/office/officeart/2005/8/layout/list1"/>
    <dgm:cxn modelId="{19205F5A-F415-471B-B103-88E1F5BCD951}" type="presParOf" srcId="{39F7C49C-9FBC-9E40-A202-69E5A303D4AF}" destId="{2AD58288-B5F8-2049-AAE2-E24D189B2D8F}" srcOrd="14" destOrd="0" presId="urn:microsoft.com/office/officeart/2005/8/layout/list1"/>
    <dgm:cxn modelId="{50EBAD14-015F-4F18-8888-04807751E396}" type="presParOf" srcId="{39F7C49C-9FBC-9E40-A202-69E5A303D4AF}" destId="{16A21AAE-D830-9944-8D66-27609BC8A336}" srcOrd="15" destOrd="0" presId="urn:microsoft.com/office/officeart/2005/8/layout/list1"/>
    <dgm:cxn modelId="{0C5B6208-0040-4E7E-80F6-334990E1C01B}" type="presParOf" srcId="{39F7C49C-9FBC-9E40-A202-69E5A303D4AF}" destId="{EEE3C9C5-D25C-2C47-BBC1-039FAF7DB984}" srcOrd="16" destOrd="0" presId="urn:microsoft.com/office/officeart/2005/8/layout/list1"/>
    <dgm:cxn modelId="{D2D229E6-7505-4D94-8766-72476D57129C}" type="presParOf" srcId="{EEE3C9C5-D25C-2C47-BBC1-039FAF7DB984}" destId="{642293AA-48E4-9B43-9C17-05DE22372946}" srcOrd="0" destOrd="0" presId="urn:microsoft.com/office/officeart/2005/8/layout/list1"/>
    <dgm:cxn modelId="{4A1B5D8A-439D-46DB-833A-9AC9001CDD8C}" type="presParOf" srcId="{EEE3C9C5-D25C-2C47-BBC1-039FAF7DB984}" destId="{28BE74B6-B340-E04E-A7CF-77C2F10AFFC7}" srcOrd="1" destOrd="0" presId="urn:microsoft.com/office/officeart/2005/8/layout/list1"/>
    <dgm:cxn modelId="{8779D0B2-0AFD-4BD5-91E6-7AC782DABDFA}" type="presParOf" srcId="{39F7C49C-9FBC-9E40-A202-69E5A303D4AF}" destId="{34A39AE6-2DA1-5544-87B2-73C5CFCEE038}" srcOrd="17" destOrd="0" presId="urn:microsoft.com/office/officeart/2005/8/layout/list1"/>
    <dgm:cxn modelId="{C7551A99-80FD-4D48-9325-1E214D20016C}" type="presParOf" srcId="{39F7C49C-9FBC-9E40-A202-69E5A303D4AF}" destId="{68B7AD97-DCEE-494A-A524-0D833E0DA386}" srcOrd="18" destOrd="0" presId="urn:microsoft.com/office/officeart/2005/8/layout/list1"/>
    <dgm:cxn modelId="{8E5246A0-5605-407E-A105-8617117F642F}" type="presParOf" srcId="{39F7C49C-9FBC-9E40-A202-69E5A303D4AF}" destId="{1AF8426A-45DC-CA4A-B14E-DA1726C83A3D}" srcOrd="19" destOrd="0" presId="urn:microsoft.com/office/officeart/2005/8/layout/list1"/>
    <dgm:cxn modelId="{5A7CEBE1-FBD9-4D32-BF9F-286287AB46F6}" type="presParOf" srcId="{39F7C49C-9FBC-9E40-A202-69E5A303D4AF}" destId="{D5924AED-CBDE-F145-BDBC-3F16F545A46F}" srcOrd="20" destOrd="0" presId="urn:microsoft.com/office/officeart/2005/8/layout/list1"/>
    <dgm:cxn modelId="{85D55790-79D6-4F3E-8709-3310B1E05F84}" type="presParOf" srcId="{D5924AED-CBDE-F145-BDBC-3F16F545A46F}" destId="{6FA9DCC8-5C59-DE48-84A4-F24A7EF4FB07}" srcOrd="0" destOrd="0" presId="urn:microsoft.com/office/officeart/2005/8/layout/list1"/>
    <dgm:cxn modelId="{8A60F9AA-4872-4FC7-A2E4-74974FBD940A}" type="presParOf" srcId="{D5924AED-CBDE-F145-BDBC-3F16F545A46F}" destId="{50CD31A5-90D7-1843-BBDF-6E16E7ED945E}" srcOrd="1" destOrd="0" presId="urn:microsoft.com/office/officeart/2005/8/layout/list1"/>
    <dgm:cxn modelId="{D4768DC0-F6FD-41B7-8584-234D759B24AA}" type="presParOf" srcId="{39F7C49C-9FBC-9E40-A202-69E5A303D4AF}" destId="{DAA5E6A0-446F-E04F-BCF3-98B0D2A2A834}" srcOrd="21" destOrd="0" presId="urn:microsoft.com/office/officeart/2005/8/layout/list1"/>
    <dgm:cxn modelId="{B0035A29-2019-41F2-9DF3-3A95E2D7027B}" type="presParOf" srcId="{39F7C49C-9FBC-9E40-A202-69E5A303D4AF}" destId="{1CB55FD9-1002-C44D-B3E3-D589F1D5B22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8E1933-2C94-8B4A-9A27-D2396D70B67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28B9BE-5D26-2E49-AB83-AF1C84466E43}">
      <dgm:prSet/>
      <dgm:spPr/>
      <dgm:t>
        <a:bodyPr/>
        <a:lstStyle/>
        <a:p>
          <a:pPr rtl="0"/>
          <a:r>
            <a:rPr lang="de-DE" b="1" smtClean="0"/>
            <a:t>Technische Machbarkeit</a:t>
          </a:r>
          <a:endParaRPr lang="de-DE"/>
        </a:p>
      </dgm:t>
    </dgm:pt>
    <dgm:pt modelId="{40E792C1-35ED-EB47-B0F1-319B5BBAA743}" type="parTrans" cxnId="{667BA36B-F36B-624F-B2F8-C5A977EAF9AD}">
      <dgm:prSet/>
      <dgm:spPr/>
      <dgm:t>
        <a:bodyPr/>
        <a:lstStyle/>
        <a:p>
          <a:endParaRPr lang="de-DE"/>
        </a:p>
      </dgm:t>
    </dgm:pt>
    <dgm:pt modelId="{69321741-2116-BD45-BD6D-E5F8C5524F1E}" type="sibTrans" cxnId="{667BA36B-F36B-624F-B2F8-C5A977EAF9AD}">
      <dgm:prSet/>
      <dgm:spPr/>
      <dgm:t>
        <a:bodyPr/>
        <a:lstStyle/>
        <a:p>
          <a:endParaRPr lang="de-DE"/>
        </a:p>
      </dgm:t>
    </dgm:pt>
    <dgm:pt modelId="{64E9F95F-6396-6247-B4BB-C785174FA75E}">
      <dgm:prSet/>
      <dgm:spPr/>
      <dgm:t>
        <a:bodyPr/>
        <a:lstStyle/>
        <a:p>
          <a:pPr rtl="0"/>
          <a:r>
            <a:rPr lang="de-DE" b="1" smtClean="0"/>
            <a:t>Markt </a:t>
          </a:r>
          <a:endParaRPr lang="de-DE"/>
        </a:p>
      </dgm:t>
    </dgm:pt>
    <dgm:pt modelId="{2ED4F30B-3DDA-B94F-BF36-EDCDC5B9D2AC}" type="parTrans" cxnId="{961AAD5F-2447-C64A-8547-AE75188FE9A0}">
      <dgm:prSet/>
      <dgm:spPr/>
      <dgm:t>
        <a:bodyPr/>
        <a:lstStyle/>
        <a:p>
          <a:endParaRPr lang="de-DE"/>
        </a:p>
      </dgm:t>
    </dgm:pt>
    <dgm:pt modelId="{885486EB-4F5A-9D4C-89EE-A8DF83F973A8}" type="sibTrans" cxnId="{961AAD5F-2447-C64A-8547-AE75188FE9A0}">
      <dgm:prSet/>
      <dgm:spPr/>
      <dgm:t>
        <a:bodyPr/>
        <a:lstStyle/>
        <a:p>
          <a:endParaRPr lang="de-DE"/>
        </a:p>
      </dgm:t>
    </dgm:pt>
    <dgm:pt modelId="{2D9C175C-ADB3-A54F-B5D4-1A16F87826C4}">
      <dgm:prSet/>
      <dgm:spPr/>
      <dgm:t>
        <a:bodyPr/>
        <a:lstStyle/>
        <a:p>
          <a:pPr rtl="0"/>
          <a:r>
            <a:rPr lang="de-DE" dirty="0" smtClean="0"/>
            <a:t>Entwicklerzeit in PT</a:t>
          </a:r>
          <a:endParaRPr lang="de-DE" dirty="0"/>
        </a:p>
      </dgm:t>
    </dgm:pt>
    <dgm:pt modelId="{DB305E6C-F357-8B4D-9EF2-4536BA9929E3}" type="parTrans" cxnId="{C112D32D-7309-3541-92DB-BAA90BC0223A}">
      <dgm:prSet/>
      <dgm:spPr/>
      <dgm:t>
        <a:bodyPr/>
        <a:lstStyle/>
        <a:p>
          <a:endParaRPr lang="de-DE"/>
        </a:p>
      </dgm:t>
    </dgm:pt>
    <dgm:pt modelId="{3A384DF6-D25F-FF41-A42A-5DCA2F2183B6}" type="sibTrans" cxnId="{C112D32D-7309-3541-92DB-BAA90BC0223A}">
      <dgm:prSet/>
      <dgm:spPr/>
      <dgm:t>
        <a:bodyPr/>
        <a:lstStyle/>
        <a:p>
          <a:endParaRPr lang="de-DE"/>
        </a:p>
      </dgm:t>
    </dgm:pt>
    <dgm:pt modelId="{7E1E2136-DEA2-DE4E-B48E-B159236A11A5}">
      <dgm:prSet/>
      <dgm:spPr/>
      <dgm:t>
        <a:bodyPr/>
        <a:lstStyle/>
        <a:p>
          <a:pPr rtl="0"/>
          <a:r>
            <a:rPr lang="de-DE" b="1" smtClean="0"/>
            <a:t>Kundennutzen</a:t>
          </a:r>
          <a:endParaRPr lang="de-DE"/>
        </a:p>
      </dgm:t>
    </dgm:pt>
    <dgm:pt modelId="{C9F59009-1A96-6747-99BB-AD0C832DB9CB}" type="parTrans" cxnId="{2B4F0413-536C-C04D-8E0E-ECC6751355DE}">
      <dgm:prSet/>
      <dgm:spPr/>
      <dgm:t>
        <a:bodyPr/>
        <a:lstStyle/>
        <a:p>
          <a:endParaRPr lang="de-DE"/>
        </a:p>
      </dgm:t>
    </dgm:pt>
    <dgm:pt modelId="{CF9730DF-E2E6-1548-AFF6-145DE91E5280}" type="sibTrans" cxnId="{2B4F0413-536C-C04D-8E0E-ECC6751355DE}">
      <dgm:prSet/>
      <dgm:spPr/>
      <dgm:t>
        <a:bodyPr/>
        <a:lstStyle/>
        <a:p>
          <a:endParaRPr lang="de-DE"/>
        </a:p>
      </dgm:t>
    </dgm:pt>
    <dgm:pt modelId="{3FC60413-F16F-3D41-9CD5-AA073FD5266B}">
      <dgm:prSet/>
      <dgm:spPr/>
      <dgm:t>
        <a:bodyPr/>
        <a:lstStyle/>
        <a:p>
          <a:pPr rtl="0"/>
          <a:r>
            <a:rPr lang="de-DE" b="1" dirty="0" smtClean="0"/>
            <a:t>Entwicklermotivation</a:t>
          </a:r>
          <a:endParaRPr lang="de-DE" dirty="0"/>
        </a:p>
      </dgm:t>
    </dgm:pt>
    <dgm:pt modelId="{DCEA4CCE-453B-A640-93AA-719E1E70077E}" type="parTrans" cxnId="{8F0C53A1-8142-954D-BAC5-56FED2DFAA1D}">
      <dgm:prSet/>
      <dgm:spPr/>
      <dgm:t>
        <a:bodyPr/>
        <a:lstStyle/>
        <a:p>
          <a:endParaRPr lang="de-DE"/>
        </a:p>
      </dgm:t>
    </dgm:pt>
    <dgm:pt modelId="{5FC17347-9E9C-3B4E-B06A-0BEFA8F08A92}" type="sibTrans" cxnId="{8F0C53A1-8142-954D-BAC5-56FED2DFAA1D}">
      <dgm:prSet/>
      <dgm:spPr/>
      <dgm:t>
        <a:bodyPr/>
        <a:lstStyle/>
        <a:p>
          <a:endParaRPr lang="de-DE"/>
        </a:p>
      </dgm:t>
    </dgm:pt>
    <dgm:pt modelId="{58B8F4AB-3883-DC40-BA55-BD19983FB6FF}">
      <dgm:prSet/>
      <dgm:spPr/>
      <dgm:t>
        <a:bodyPr/>
        <a:lstStyle/>
        <a:p>
          <a:pPr rtl="0"/>
          <a:r>
            <a:rPr lang="de-DE" b="1" smtClean="0"/>
            <a:t>Variabilität</a:t>
          </a:r>
          <a:endParaRPr lang="de-DE"/>
        </a:p>
      </dgm:t>
    </dgm:pt>
    <dgm:pt modelId="{9ED8308F-EAED-3D43-9F7D-47B6745FD426}" type="parTrans" cxnId="{F7D262D0-5605-8743-BECA-64210C3753E5}">
      <dgm:prSet/>
      <dgm:spPr/>
      <dgm:t>
        <a:bodyPr/>
        <a:lstStyle/>
        <a:p>
          <a:endParaRPr lang="de-DE"/>
        </a:p>
      </dgm:t>
    </dgm:pt>
    <dgm:pt modelId="{7DA7862B-69E2-B841-9DD7-90414368262E}" type="sibTrans" cxnId="{F7D262D0-5605-8743-BECA-64210C3753E5}">
      <dgm:prSet/>
      <dgm:spPr/>
      <dgm:t>
        <a:bodyPr/>
        <a:lstStyle/>
        <a:p>
          <a:endParaRPr lang="de-DE"/>
        </a:p>
      </dgm:t>
    </dgm:pt>
    <dgm:pt modelId="{DB3C695D-5F3B-8048-87C7-449FBA97F71A}">
      <dgm:prSet/>
      <dgm:spPr/>
      <dgm:t>
        <a:bodyPr/>
        <a:lstStyle/>
        <a:p>
          <a:pPr rtl="0"/>
          <a:r>
            <a:rPr lang="de-DE" b="1" smtClean="0"/>
            <a:t>Gesamteindruck der Präsentation/Fähigkeit, zu begeistern</a:t>
          </a:r>
          <a:endParaRPr lang="de-DE"/>
        </a:p>
      </dgm:t>
    </dgm:pt>
    <dgm:pt modelId="{02A2A6D1-4D20-364F-88F1-D5C1C36E0C91}" type="parTrans" cxnId="{A1E113A2-ADAF-884C-B359-92BC2D67C441}">
      <dgm:prSet/>
      <dgm:spPr/>
      <dgm:t>
        <a:bodyPr/>
        <a:lstStyle/>
        <a:p>
          <a:endParaRPr lang="de-DE"/>
        </a:p>
      </dgm:t>
    </dgm:pt>
    <dgm:pt modelId="{A92D81F5-0FFF-4C46-A2C9-56FA8BCDBC93}" type="sibTrans" cxnId="{A1E113A2-ADAF-884C-B359-92BC2D67C441}">
      <dgm:prSet/>
      <dgm:spPr/>
      <dgm:t>
        <a:bodyPr/>
        <a:lstStyle/>
        <a:p>
          <a:endParaRPr lang="de-DE"/>
        </a:p>
      </dgm:t>
    </dgm:pt>
    <dgm:pt modelId="{728CE52B-57D9-E244-B2B5-522E197743CE}">
      <dgm:prSet/>
      <dgm:spPr/>
      <dgm:t>
        <a:bodyPr/>
        <a:lstStyle/>
        <a:p>
          <a:pPr rtl="0"/>
          <a:r>
            <a:rPr lang="de-DE" dirty="0" smtClean="0"/>
            <a:t>Kosteneinsparung in zuk. Projekten (PT)</a:t>
          </a:r>
          <a:endParaRPr lang="de-DE" dirty="0"/>
        </a:p>
      </dgm:t>
    </dgm:pt>
    <dgm:pt modelId="{F0EBD2D9-3A53-ED4E-82ED-06AE2B48D16D}" type="parTrans" cxnId="{6A79611B-5E44-2E47-84CF-4053149A5655}">
      <dgm:prSet/>
      <dgm:spPr/>
      <dgm:t>
        <a:bodyPr/>
        <a:lstStyle/>
        <a:p>
          <a:endParaRPr lang="de-DE"/>
        </a:p>
      </dgm:t>
    </dgm:pt>
    <dgm:pt modelId="{09B10B7D-305C-3147-B390-85839FC59262}" type="sibTrans" cxnId="{6A79611B-5E44-2E47-84CF-4053149A5655}">
      <dgm:prSet/>
      <dgm:spPr/>
      <dgm:t>
        <a:bodyPr/>
        <a:lstStyle/>
        <a:p>
          <a:endParaRPr lang="de-DE"/>
        </a:p>
      </dgm:t>
    </dgm:pt>
    <dgm:pt modelId="{BE239047-8B94-3A41-916C-062CE7C1817F}" type="pres">
      <dgm:prSet presAssocID="{D28E1933-2C94-8B4A-9A27-D2396D70B6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2AB0902-23BD-6A42-ADE8-E5095E0F16E9}" type="pres">
      <dgm:prSet presAssocID="{9B28B9BE-5D26-2E49-AB83-AF1C84466E43}" presName="parentLin" presStyleCnt="0"/>
      <dgm:spPr/>
    </dgm:pt>
    <dgm:pt modelId="{9666FDE3-B455-2E46-AF70-D15C2D304429}" type="pres">
      <dgm:prSet presAssocID="{9B28B9BE-5D26-2E49-AB83-AF1C84466E43}" presName="parentLeftMargin" presStyleLbl="node1" presStyleIdx="0" presStyleCnt="8"/>
      <dgm:spPr/>
      <dgm:t>
        <a:bodyPr/>
        <a:lstStyle/>
        <a:p>
          <a:endParaRPr lang="de-DE"/>
        </a:p>
      </dgm:t>
    </dgm:pt>
    <dgm:pt modelId="{0D094D4C-547D-544E-8519-66FAD382B791}" type="pres">
      <dgm:prSet presAssocID="{9B28B9BE-5D26-2E49-AB83-AF1C84466E4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E45DFA-A720-1A47-8620-B34099D2CFCE}" type="pres">
      <dgm:prSet presAssocID="{9B28B9BE-5D26-2E49-AB83-AF1C84466E43}" presName="negativeSpace" presStyleCnt="0"/>
      <dgm:spPr/>
    </dgm:pt>
    <dgm:pt modelId="{A2287931-1D22-9749-9029-1AF957A097BA}" type="pres">
      <dgm:prSet presAssocID="{9B28B9BE-5D26-2E49-AB83-AF1C84466E43}" presName="childText" presStyleLbl="conFgAcc1" presStyleIdx="0" presStyleCnt="8">
        <dgm:presLayoutVars>
          <dgm:bulletEnabled val="1"/>
        </dgm:presLayoutVars>
      </dgm:prSet>
      <dgm:spPr/>
    </dgm:pt>
    <dgm:pt modelId="{8AAD28AB-3324-0544-9CD2-783F999A0754}" type="pres">
      <dgm:prSet presAssocID="{69321741-2116-BD45-BD6D-E5F8C5524F1E}" presName="spaceBetweenRectangles" presStyleCnt="0"/>
      <dgm:spPr/>
    </dgm:pt>
    <dgm:pt modelId="{22FFA7D2-DF0B-3D4E-93BF-E413EA0535BF}" type="pres">
      <dgm:prSet presAssocID="{64E9F95F-6396-6247-B4BB-C785174FA75E}" presName="parentLin" presStyleCnt="0"/>
      <dgm:spPr/>
    </dgm:pt>
    <dgm:pt modelId="{88F874D6-BD24-DB4A-BEB2-5CC2B5FA5C5A}" type="pres">
      <dgm:prSet presAssocID="{64E9F95F-6396-6247-B4BB-C785174FA75E}" presName="parentLeftMargin" presStyleLbl="node1" presStyleIdx="0" presStyleCnt="8"/>
      <dgm:spPr/>
      <dgm:t>
        <a:bodyPr/>
        <a:lstStyle/>
        <a:p>
          <a:endParaRPr lang="de-DE"/>
        </a:p>
      </dgm:t>
    </dgm:pt>
    <dgm:pt modelId="{C1F11F5D-6AA8-4647-AA4A-AB42EA888F48}" type="pres">
      <dgm:prSet presAssocID="{64E9F95F-6396-6247-B4BB-C785174FA75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52CD19-D717-E942-8507-56934B6A8AD0}" type="pres">
      <dgm:prSet presAssocID="{64E9F95F-6396-6247-B4BB-C785174FA75E}" presName="negativeSpace" presStyleCnt="0"/>
      <dgm:spPr/>
    </dgm:pt>
    <dgm:pt modelId="{5222A95A-F7F8-5B45-A90D-3642EE93E4A5}" type="pres">
      <dgm:prSet presAssocID="{64E9F95F-6396-6247-B4BB-C785174FA75E}" presName="childText" presStyleLbl="conFgAcc1" presStyleIdx="1" presStyleCnt="8">
        <dgm:presLayoutVars>
          <dgm:bulletEnabled val="1"/>
        </dgm:presLayoutVars>
      </dgm:prSet>
      <dgm:spPr/>
    </dgm:pt>
    <dgm:pt modelId="{6CD5EF46-4AAB-4144-8B16-660DB51D0A04}" type="pres">
      <dgm:prSet presAssocID="{885486EB-4F5A-9D4C-89EE-A8DF83F973A8}" presName="spaceBetweenRectangles" presStyleCnt="0"/>
      <dgm:spPr/>
    </dgm:pt>
    <dgm:pt modelId="{D438204C-5711-FE43-B0DA-BE08541F5E60}" type="pres">
      <dgm:prSet presAssocID="{2D9C175C-ADB3-A54F-B5D4-1A16F87826C4}" presName="parentLin" presStyleCnt="0"/>
      <dgm:spPr/>
    </dgm:pt>
    <dgm:pt modelId="{457DC290-D37B-6F46-8ADE-45A2322DB850}" type="pres">
      <dgm:prSet presAssocID="{2D9C175C-ADB3-A54F-B5D4-1A16F87826C4}" presName="parentLeftMargin" presStyleLbl="node1" presStyleIdx="1" presStyleCnt="8"/>
      <dgm:spPr/>
      <dgm:t>
        <a:bodyPr/>
        <a:lstStyle/>
        <a:p>
          <a:endParaRPr lang="de-DE"/>
        </a:p>
      </dgm:t>
    </dgm:pt>
    <dgm:pt modelId="{24A09924-BD18-DB42-A70D-B3990CC5706B}" type="pres">
      <dgm:prSet presAssocID="{2D9C175C-ADB3-A54F-B5D4-1A16F87826C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520F18-9721-3841-884D-893BA8CD1B28}" type="pres">
      <dgm:prSet presAssocID="{2D9C175C-ADB3-A54F-B5D4-1A16F87826C4}" presName="negativeSpace" presStyleCnt="0"/>
      <dgm:spPr/>
    </dgm:pt>
    <dgm:pt modelId="{B566775B-6BA5-7142-8014-BF730C24C00C}" type="pres">
      <dgm:prSet presAssocID="{2D9C175C-ADB3-A54F-B5D4-1A16F87826C4}" presName="childText" presStyleLbl="conFgAcc1" presStyleIdx="2" presStyleCnt="8">
        <dgm:presLayoutVars>
          <dgm:bulletEnabled val="1"/>
        </dgm:presLayoutVars>
      </dgm:prSet>
      <dgm:spPr/>
    </dgm:pt>
    <dgm:pt modelId="{D9454926-85D8-084A-885C-867A6E639C8E}" type="pres">
      <dgm:prSet presAssocID="{3A384DF6-D25F-FF41-A42A-5DCA2F2183B6}" presName="spaceBetweenRectangles" presStyleCnt="0"/>
      <dgm:spPr/>
    </dgm:pt>
    <dgm:pt modelId="{C64CFC6A-3447-734D-87F8-0A84315EFE1F}" type="pres">
      <dgm:prSet presAssocID="{728CE52B-57D9-E244-B2B5-522E197743CE}" presName="parentLin" presStyleCnt="0"/>
      <dgm:spPr/>
    </dgm:pt>
    <dgm:pt modelId="{9613FEDE-4096-014E-AD95-73CF10B30F94}" type="pres">
      <dgm:prSet presAssocID="{728CE52B-57D9-E244-B2B5-522E197743CE}" presName="parentLeftMargin" presStyleLbl="node1" presStyleIdx="2" presStyleCnt="8"/>
      <dgm:spPr/>
      <dgm:t>
        <a:bodyPr/>
        <a:lstStyle/>
        <a:p>
          <a:endParaRPr lang="de-DE"/>
        </a:p>
      </dgm:t>
    </dgm:pt>
    <dgm:pt modelId="{18D4BDBC-20AA-844A-AA44-733BD34BFF49}" type="pres">
      <dgm:prSet presAssocID="{728CE52B-57D9-E244-B2B5-522E197743C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D18DA3-76BF-9A4E-A43A-4623B5FA75A8}" type="pres">
      <dgm:prSet presAssocID="{728CE52B-57D9-E244-B2B5-522E197743CE}" presName="negativeSpace" presStyleCnt="0"/>
      <dgm:spPr/>
    </dgm:pt>
    <dgm:pt modelId="{7214B431-0C76-9944-A0D1-BD0E2728E6D3}" type="pres">
      <dgm:prSet presAssocID="{728CE52B-57D9-E244-B2B5-522E197743CE}" presName="childText" presStyleLbl="conFgAcc1" presStyleIdx="3" presStyleCnt="8">
        <dgm:presLayoutVars>
          <dgm:bulletEnabled val="1"/>
        </dgm:presLayoutVars>
      </dgm:prSet>
      <dgm:spPr/>
    </dgm:pt>
    <dgm:pt modelId="{717E3392-E535-C24D-9970-61BF1486B6D2}" type="pres">
      <dgm:prSet presAssocID="{09B10B7D-305C-3147-B390-85839FC59262}" presName="spaceBetweenRectangles" presStyleCnt="0"/>
      <dgm:spPr/>
    </dgm:pt>
    <dgm:pt modelId="{9DCBED58-787C-9948-9CA8-2C16421A6CF0}" type="pres">
      <dgm:prSet presAssocID="{7E1E2136-DEA2-DE4E-B48E-B159236A11A5}" presName="parentLin" presStyleCnt="0"/>
      <dgm:spPr/>
    </dgm:pt>
    <dgm:pt modelId="{EBE9EF7E-DE3E-AC47-893F-D25DBC659E90}" type="pres">
      <dgm:prSet presAssocID="{7E1E2136-DEA2-DE4E-B48E-B159236A11A5}" presName="parentLeftMargin" presStyleLbl="node1" presStyleIdx="3" presStyleCnt="8"/>
      <dgm:spPr/>
      <dgm:t>
        <a:bodyPr/>
        <a:lstStyle/>
        <a:p>
          <a:endParaRPr lang="de-DE"/>
        </a:p>
      </dgm:t>
    </dgm:pt>
    <dgm:pt modelId="{3D7C893B-397F-814C-9E4F-252BF90425B3}" type="pres">
      <dgm:prSet presAssocID="{7E1E2136-DEA2-DE4E-B48E-B159236A11A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2508C0-99AE-CE4A-8516-14DA776351F9}" type="pres">
      <dgm:prSet presAssocID="{7E1E2136-DEA2-DE4E-B48E-B159236A11A5}" presName="negativeSpace" presStyleCnt="0"/>
      <dgm:spPr/>
    </dgm:pt>
    <dgm:pt modelId="{2EA1A047-CED8-FF4B-9C7D-7E522788D155}" type="pres">
      <dgm:prSet presAssocID="{7E1E2136-DEA2-DE4E-B48E-B159236A11A5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D8EEAB-0B66-4549-8C58-648FC201DDBE}" type="pres">
      <dgm:prSet presAssocID="{CF9730DF-E2E6-1548-AFF6-145DE91E5280}" presName="spaceBetweenRectangles" presStyleCnt="0"/>
      <dgm:spPr/>
    </dgm:pt>
    <dgm:pt modelId="{5BECF30F-9349-9541-8563-4FFF0185D21A}" type="pres">
      <dgm:prSet presAssocID="{3FC60413-F16F-3D41-9CD5-AA073FD5266B}" presName="parentLin" presStyleCnt="0"/>
      <dgm:spPr/>
    </dgm:pt>
    <dgm:pt modelId="{670CA3F3-2D4A-DD4E-8BEF-A51770DFC2CC}" type="pres">
      <dgm:prSet presAssocID="{3FC60413-F16F-3D41-9CD5-AA073FD5266B}" presName="parentLeftMargin" presStyleLbl="node1" presStyleIdx="4" presStyleCnt="8"/>
      <dgm:spPr/>
      <dgm:t>
        <a:bodyPr/>
        <a:lstStyle/>
        <a:p>
          <a:endParaRPr lang="de-DE"/>
        </a:p>
      </dgm:t>
    </dgm:pt>
    <dgm:pt modelId="{C893F5B7-8F9A-7F4B-8AC4-D16742B0F473}" type="pres">
      <dgm:prSet presAssocID="{3FC60413-F16F-3D41-9CD5-AA073FD5266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7A5F22-B1A4-6641-AB4A-0A526A0476F5}" type="pres">
      <dgm:prSet presAssocID="{3FC60413-F16F-3D41-9CD5-AA073FD5266B}" presName="negativeSpace" presStyleCnt="0"/>
      <dgm:spPr/>
    </dgm:pt>
    <dgm:pt modelId="{A85140D7-DE1E-4647-9CC8-2DEFB689D8BE}" type="pres">
      <dgm:prSet presAssocID="{3FC60413-F16F-3D41-9CD5-AA073FD5266B}" presName="childText" presStyleLbl="conFgAcc1" presStyleIdx="5" presStyleCnt="8">
        <dgm:presLayoutVars>
          <dgm:bulletEnabled val="1"/>
        </dgm:presLayoutVars>
      </dgm:prSet>
      <dgm:spPr/>
    </dgm:pt>
    <dgm:pt modelId="{6EB92252-9DD0-0841-9619-E03F302B7828}" type="pres">
      <dgm:prSet presAssocID="{5FC17347-9E9C-3B4E-B06A-0BEFA8F08A92}" presName="spaceBetweenRectangles" presStyleCnt="0"/>
      <dgm:spPr/>
    </dgm:pt>
    <dgm:pt modelId="{B1E5F9FB-AC73-2247-BAE1-81F10C219B0C}" type="pres">
      <dgm:prSet presAssocID="{58B8F4AB-3883-DC40-BA55-BD19983FB6FF}" presName="parentLin" presStyleCnt="0"/>
      <dgm:spPr/>
    </dgm:pt>
    <dgm:pt modelId="{5BC3ED13-3EC0-BD4E-A3F0-87A518849A27}" type="pres">
      <dgm:prSet presAssocID="{58B8F4AB-3883-DC40-BA55-BD19983FB6FF}" presName="parentLeftMargin" presStyleLbl="node1" presStyleIdx="5" presStyleCnt="8"/>
      <dgm:spPr/>
      <dgm:t>
        <a:bodyPr/>
        <a:lstStyle/>
        <a:p>
          <a:endParaRPr lang="de-DE"/>
        </a:p>
      </dgm:t>
    </dgm:pt>
    <dgm:pt modelId="{676BCE8B-6E4A-2E46-8CDF-5027C394A3C0}" type="pres">
      <dgm:prSet presAssocID="{58B8F4AB-3883-DC40-BA55-BD19983FB6F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A459C7-0EF3-B347-99BF-840B83B2E188}" type="pres">
      <dgm:prSet presAssocID="{58B8F4AB-3883-DC40-BA55-BD19983FB6FF}" presName="negativeSpace" presStyleCnt="0"/>
      <dgm:spPr/>
    </dgm:pt>
    <dgm:pt modelId="{CB5DB949-E75B-E740-A433-9F0382AC7A71}" type="pres">
      <dgm:prSet presAssocID="{58B8F4AB-3883-DC40-BA55-BD19983FB6FF}" presName="childText" presStyleLbl="conFgAcc1" presStyleIdx="6" presStyleCnt="8">
        <dgm:presLayoutVars>
          <dgm:bulletEnabled val="1"/>
        </dgm:presLayoutVars>
      </dgm:prSet>
      <dgm:spPr/>
    </dgm:pt>
    <dgm:pt modelId="{F4B51A5F-DF51-BE43-89E1-E9D7678D1AF5}" type="pres">
      <dgm:prSet presAssocID="{7DA7862B-69E2-B841-9DD7-90414368262E}" presName="spaceBetweenRectangles" presStyleCnt="0"/>
      <dgm:spPr/>
    </dgm:pt>
    <dgm:pt modelId="{9A373D63-97E5-7644-8CF8-331AF379570F}" type="pres">
      <dgm:prSet presAssocID="{DB3C695D-5F3B-8048-87C7-449FBA97F71A}" presName="parentLin" presStyleCnt="0"/>
      <dgm:spPr/>
    </dgm:pt>
    <dgm:pt modelId="{8F42A2FB-9F0D-FD4C-9E80-ED8AE1D19ECE}" type="pres">
      <dgm:prSet presAssocID="{DB3C695D-5F3B-8048-87C7-449FBA97F71A}" presName="parentLeftMargin" presStyleLbl="node1" presStyleIdx="6" presStyleCnt="8"/>
      <dgm:spPr/>
      <dgm:t>
        <a:bodyPr/>
        <a:lstStyle/>
        <a:p>
          <a:endParaRPr lang="de-DE"/>
        </a:p>
      </dgm:t>
    </dgm:pt>
    <dgm:pt modelId="{718D4FA5-FBE5-7041-8418-6E220D5D344A}" type="pres">
      <dgm:prSet presAssocID="{DB3C695D-5F3B-8048-87C7-449FBA97F71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3B6CFA-6F68-A447-BF76-BD64E01AA14B}" type="pres">
      <dgm:prSet presAssocID="{DB3C695D-5F3B-8048-87C7-449FBA97F71A}" presName="negativeSpace" presStyleCnt="0"/>
      <dgm:spPr/>
    </dgm:pt>
    <dgm:pt modelId="{93F7A1B9-EAB3-B049-8A55-3E6550A89476}" type="pres">
      <dgm:prSet presAssocID="{DB3C695D-5F3B-8048-87C7-449FBA97F71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9BBBF99-4E1C-4B39-89E8-C4C531C0C0A6}" type="presOf" srcId="{64E9F95F-6396-6247-B4BB-C785174FA75E}" destId="{C1F11F5D-6AA8-4647-AA4A-AB42EA888F48}" srcOrd="1" destOrd="0" presId="urn:microsoft.com/office/officeart/2005/8/layout/list1"/>
    <dgm:cxn modelId="{F7D262D0-5605-8743-BECA-64210C3753E5}" srcId="{D28E1933-2C94-8B4A-9A27-D2396D70B677}" destId="{58B8F4AB-3883-DC40-BA55-BD19983FB6FF}" srcOrd="6" destOrd="0" parTransId="{9ED8308F-EAED-3D43-9F7D-47B6745FD426}" sibTransId="{7DA7862B-69E2-B841-9DD7-90414368262E}"/>
    <dgm:cxn modelId="{CDFEAE6C-8C18-42FB-AA74-4249BE17C820}" type="presOf" srcId="{2D9C175C-ADB3-A54F-B5D4-1A16F87826C4}" destId="{457DC290-D37B-6F46-8ADE-45A2322DB850}" srcOrd="0" destOrd="0" presId="urn:microsoft.com/office/officeart/2005/8/layout/list1"/>
    <dgm:cxn modelId="{51E69174-6D5C-486E-BFF8-ECB215D67B4F}" type="presOf" srcId="{D28E1933-2C94-8B4A-9A27-D2396D70B677}" destId="{BE239047-8B94-3A41-916C-062CE7C1817F}" srcOrd="0" destOrd="0" presId="urn:microsoft.com/office/officeart/2005/8/layout/list1"/>
    <dgm:cxn modelId="{AADA52DB-4F8A-4183-BE98-4A51F16F3D2A}" type="presOf" srcId="{DB3C695D-5F3B-8048-87C7-449FBA97F71A}" destId="{8F42A2FB-9F0D-FD4C-9E80-ED8AE1D19ECE}" srcOrd="0" destOrd="0" presId="urn:microsoft.com/office/officeart/2005/8/layout/list1"/>
    <dgm:cxn modelId="{961AAD5F-2447-C64A-8547-AE75188FE9A0}" srcId="{D28E1933-2C94-8B4A-9A27-D2396D70B677}" destId="{64E9F95F-6396-6247-B4BB-C785174FA75E}" srcOrd="1" destOrd="0" parTransId="{2ED4F30B-3DDA-B94F-BF36-EDCDC5B9D2AC}" sibTransId="{885486EB-4F5A-9D4C-89EE-A8DF83F973A8}"/>
    <dgm:cxn modelId="{13A737AE-72F5-4AEF-86F8-8357E8910898}" type="presOf" srcId="{9B28B9BE-5D26-2E49-AB83-AF1C84466E43}" destId="{9666FDE3-B455-2E46-AF70-D15C2D304429}" srcOrd="0" destOrd="0" presId="urn:microsoft.com/office/officeart/2005/8/layout/list1"/>
    <dgm:cxn modelId="{87EEFE8E-656E-4FF4-AA08-38CE38A1D76A}" type="presOf" srcId="{3FC60413-F16F-3D41-9CD5-AA073FD5266B}" destId="{670CA3F3-2D4A-DD4E-8BEF-A51770DFC2CC}" srcOrd="0" destOrd="0" presId="urn:microsoft.com/office/officeart/2005/8/layout/list1"/>
    <dgm:cxn modelId="{E54410BE-229E-4003-9B42-4507A42E2502}" type="presOf" srcId="{64E9F95F-6396-6247-B4BB-C785174FA75E}" destId="{88F874D6-BD24-DB4A-BEB2-5CC2B5FA5C5A}" srcOrd="0" destOrd="0" presId="urn:microsoft.com/office/officeart/2005/8/layout/list1"/>
    <dgm:cxn modelId="{421CF6DB-2522-4C62-9755-9D27ADEC5FDA}" type="presOf" srcId="{3FC60413-F16F-3D41-9CD5-AA073FD5266B}" destId="{C893F5B7-8F9A-7F4B-8AC4-D16742B0F473}" srcOrd="1" destOrd="0" presId="urn:microsoft.com/office/officeart/2005/8/layout/list1"/>
    <dgm:cxn modelId="{C112D32D-7309-3541-92DB-BAA90BC0223A}" srcId="{D28E1933-2C94-8B4A-9A27-D2396D70B677}" destId="{2D9C175C-ADB3-A54F-B5D4-1A16F87826C4}" srcOrd="2" destOrd="0" parTransId="{DB305E6C-F357-8B4D-9EF2-4536BA9929E3}" sibTransId="{3A384DF6-D25F-FF41-A42A-5DCA2F2183B6}"/>
    <dgm:cxn modelId="{A1E113A2-ADAF-884C-B359-92BC2D67C441}" srcId="{D28E1933-2C94-8B4A-9A27-D2396D70B677}" destId="{DB3C695D-5F3B-8048-87C7-449FBA97F71A}" srcOrd="7" destOrd="0" parTransId="{02A2A6D1-4D20-364F-88F1-D5C1C36E0C91}" sibTransId="{A92D81F5-0FFF-4C46-A2C9-56FA8BCDBC93}"/>
    <dgm:cxn modelId="{7961F174-4BCF-45C8-93BC-49469B53A277}" type="presOf" srcId="{728CE52B-57D9-E244-B2B5-522E197743CE}" destId="{18D4BDBC-20AA-844A-AA44-733BD34BFF49}" srcOrd="1" destOrd="0" presId="urn:microsoft.com/office/officeart/2005/8/layout/list1"/>
    <dgm:cxn modelId="{667BA36B-F36B-624F-B2F8-C5A977EAF9AD}" srcId="{D28E1933-2C94-8B4A-9A27-D2396D70B677}" destId="{9B28B9BE-5D26-2E49-AB83-AF1C84466E43}" srcOrd="0" destOrd="0" parTransId="{40E792C1-35ED-EB47-B0F1-319B5BBAA743}" sibTransId="{69321741-2116-BD45-BD6D-E5F8C5524F1E}"/>
    <dgm:cxn modelId="{6A79611B-5E44-2E47-84CF-4053149A5655}" srcId="{D28E1933-2C94-8B4A-9A27-D2396D70B677}" destId="{728CE52B-57D9-E244-B2B5-522E197743CE}" srcOrd="3" destOrd="0" parTransId="{F0EBD2D9-3A53-ED4E-82ED-06AE2B48D16D}" sibTransId="{09B10B7D-305C-3147-B390-85839FC59262}"/>
    <dgm:cxn modelId="{8F0C53A1-8142-954D-BAC5-56FED2DFAA1D}" srcId="{D28E1933-2C94-8B4A-9A27-D2396D70B677}" destId="{3FC60413-F16F-3D41-9CD5-AA073FD5266B}" srcOrd="5" destOrd="0" parTransId="{DCEA4CCE-453B-A640-93AA-719E1E70077E}" sibTransId="{5FC17347-9E9C-3B4E-B06A-0BEFA8F08A92}"/>
    <dgm:cxn modelId="{42C89A69-9B1E-4AD0-8067-877D64CA6E0B}" type="presOf" srcId="{58B8F4AB-3883-DC40-BA55-BD19983FB6FF}" destId="{5BC3ED13-3EC0-BD4E-A3F0-87A518849A27}" srcOrd="0" destOrd="0" presId="urn:microsoft.com/office/officeart/2005/8/layout/list1"/>
    <dgm:cxn modelId="{51416DE0-EB87-429F-8686-2D6836BA1FA4}" type="presOf" srcId="{7E1E2136-DEA2-DE4E-B48E-B159236A11A5}" destId="{3D7C893B-397F-814C-9E4F-252BF90425B3}" srcOrd="1" destOrd="0" presId="urn:microsoft.com/office/officeart/2005/8/layout/list1"/>
    <dgm:cxn modelId="{2B4F0413-536C-C04D-8E0E-ECC6751355DE}" srcId="{D28E1933-2C94-8B4A-9A27-D2396D70B677}" destId="{7E1E2136-DEA2-DE4E-B48E-B159236A11A5}" srcOrd="4" destOrd="0" parTransId="{C9F59009-1A96-6747-99BB-AD0C832DB9CB}" sibTransId="{CF9730DF-E2E6-1548-AFF6-145DE91E5280}"/>
    <dgm:cxn modelId="{340EEEED-B736-44CC-968F-ACCBDF8ACF46}" type="presOf" srcId="{2D9C175C-ADB3-A54F-B5D4-1A16F87826C4}" destId="{24A09924-BD18-DB42-A70D-B3990CC5706B}" srcOrd="1" destOrd="0" presId="urn:microsoft.com/office/officeart/2005/8/layout/list1"/>
    <dgm:cxn modelId="{CC027935-1F4F-4188-9546-4F5E0897D581}" type="presOf" srcId="{728CE52B-57D9-E244-B2B5-522E197743CE}" destId="{9613FEDE-4096-014E-AD95-73CF10B30F94}" srcOrd="0" destOrd="0" presId="urn:microsoft.com/office/officeart/2005/8/layout/list1"/>
    <dgm:cxn modelId="{70453D8F-0C8D-4367-A306-6A8987EC647F}" type="presOf" srcId="{9B28B9BE-5D26-2E49-AB83-AF1C84466E43}" destId="{0D094D4C-547D-544E-8519-66FAD382B791}" srcOrd="1" destOrd="0" presId="urn:microsoft.com/office/officeart/2005/8/layout/list1"/>
    <dgm:cxn modelId="{EF3DA86D-AB2C-4CA2-8B76-4BB20A0E6224}" type="presOf" srcId="{7E1E2136-DEA2-DE4E-B48E-B159236A11A5}" destId="{EBE9EF7E-DE3E-AC47-893F-D25DBC659E90}" srcOrd="0" destOrd="0" presId="urn:microsoft.com/office/officeart/2005/8/layout/list1"/>
    <dgm:cxn modelId="{335468F6-BCBF-4548-973A-FDA1760C762C}" type="presOf" srcId="{58B8F4AB-3883-DC40-BA55-BD19983FB6FF}" destId="{676BCE8B-6E4A-2E46-8CDF-5027C394A3C0}" srcOrd="1" destOrd="0" presId="urn:microsoft.com/office/officeart/2005/8/layout/list1"/>
    <dgm:cxn modelId="{AF3881E8-B254-4453-A2AB-F1E94E6EAE44}" type="presOf" srcId="{DB3C695D-5F3B-8048-87C7-449FBA97F71A}" destId="{718D4FA5-FBE5-7041-8418-6E220D5D344A}" srcOrd="1" destOrd="0" presId="urn:microsoft.com/office/officeart/2005/8/layout/list1"/>
    <dgm:cxn modelId="{64B7F95F-A85C-4514-9833-1338311A0978}" type="presParOf" srcId="{BE239047-8B94-3A41-916C-062CE7C1817F}" destId="{C2AB0902-23BD-6A42-ADE8-E5095E0F16E9}" srcOrd="0" destOrd="0" presId="urn:microsoft.com/office/officeart/2005/8/layout/list1"/>
    <dgm:cxn modelId="{52670910-D49F-443F-B7A4-97352964555C}" type="presParOf" srcId="{C2AB0902-23BD-6A42-ADE8-E5095E0F16E9}" destId="{9666FDE3-B455-2E46-AF70-D15C2D304429}" srcOrd="0" destOrd="0" presId="urn:microsoft.com/office/officeart/2005/8/layout/list1"/>
    <dgm:cxn modelId="{80F315FD-0108-4D4A-813B-496982AF9D6A}" type="presParOf" srcId="{C2AB0902-23BD-6A42-ADE8-E5095E0F16E9}" destId="{0D094D4C-547D-544E-8519-66FAD382B791}" srcOrd="1" destOrd="0" presId="urn:microsoft.com/office/officeart/2005/8/layout/list1"/>
    <dgm:cxn modelId="{1B6D05B3-9E7F-4CEE-8E80-11DE62423AB2}" type="presParOf" srcId="{BE239047-8B94-3A41-916C-062CE7C1817F}" destId="{41E45DFA-A720-1A47-8620-B34099D2CFCE}" srcOrd="1" destOrd="0" presId="urn:microsoft.com/office/officeart/2005/8/layout/list1"/>
    <dgm:cxn modelId="{2BA498B9-2E44-4BAB-9F07-1802140D3C31}" type="presParOf" srcId="{BE239047-8B94-3A41-916C-062CE7C1817F}" destId="{A2287931-1D22-9749-9029-1AF957A097BA}" srcOrd="2" destOrd="0" presId="urn:microsoft.com/office/officeart/2005/8/layout/list1"/>
    <dgm:cxn modelId="{26E711CF-BB25-434A-A1F3-D59FF9EF2586}" type="presParOf" srcId="{BE239047-8B94-3A41-916C-062CE7C1817F}" destId="{8AAD28AB-3324-0544-9CD2-783F999A0754}" srcOrd="3" destOrd="0" presId="urn:microsoft.com/office/officeart/2005/8/layout/list1"/>
    <dgm:cxn modelId="{10889D71-6EF8-43E3-A60B-1A0DE9AB5435}" type="presParOf" srcId="{BE239047-8B94-3A41-916C-062CE7C1817F}" destId="{22FFA7D2-DF0B-3D4E-93BF-E413EA0535BF}" srcOrd="4" destOrd="0" presId="urn:microsoft.com/office/officeart/2005/8/layout/list1"/>
    <dgm:cxn modelId="{2AA39CBA-7DD3-4868-9B53-2F9638F05F77}" type="presParOf" srcId="{22FFA7D2-DF0B-3D4E-93BF-E413EA0535BF}" destId="{88F874D6-BD24-DB4A-BEB2-5CC2B5FA5C5A}" srcOrd="0" destOrd="0" presId="urn:microsoft.com/office/officeart/2005/8/layout/list1"/>
    <dgm:cxn modelId="{21E79D72-80C4-4F73-9F50-C8958F8EC1F2}" type="presParOf" srcId="{22FFA7D2-DF0B-3D4E-93BF-E413EA0535BF}" destId="{C1F11F5D-6AA8-4647-AA4A-AB42EA888F48}" srcOrd="1" destOrd="0" presId="urn:microsoft.com/office/officeart/2005/8/layout/list1"/>
    <dgm:cxn modelId="{857E345F-C3D2-4633-8FEE-2A2A5D046C54}" type="presParOf" srcId="{BE239047-8B94-3A41-916C-062CE7C1817F}" destId="{4152CD19-D717-E942-8507-56934B6A8AD0}" srcOrd="5" destOrd="0" presId="urn:microsoft.com/office/officeart/2005/8/layout/list1"/>
    <dgm:cxn modelId="{878FCDD8-5325-4069-B1B2-92BA49E95952}" type="presParOf" srcId="{BE239047-8B94-3A41-916C-062CE7C1817F}" destId="{5222A95A-F7F8-5B45-A90D-3642EE93E4A5}" srcOrd="6" destOrd="0" presId="urn:microsoft.com/office/officeart/2005/8/layout/list1"/>
    <dgm:cxn modelId="{5AEF651B-28C4-49DE-9C15-742711B30BBB}" type="presParOf" srcId="{BE239047-8B94-3A41-916C-062CE7C1817F}" destId="{6CD5EF46-4AAB-4144-8B16-660DB51D0A04}" srcOrd="7" destOrd="0" presId="urn:microsoft.com/office/officeart/2005/8/layout/list1"/>
    <dgm:cxn modelId="{4926B7F5-1DC0-4810-A578-500247A6764B}" type="presParOf" srcId="{BE239047-8B94-3A41-916C-062CE7C1817F}" destId="{D438204C-5711-FE43-B0DA-BE08541F5E60}" srcOrd="8" destOrd="0" presId="urn:microsoft.com/office/officeart/2005/8/layout/list1"/>
    <dgm:cxn modelId="{EC06790E-B25B-4B82-9C5B-BDFE2C20C3CE}" type="presParOf" srcId="{D438204C-5711-FE43-B0DA-BE08541F5E60}" destId="{457DC290-D37B-6F46-8ADE-45A2322DB850}" srcOrd="0" destOrd="0" presId="urn:microsoft.com/office/officeart/2005/8/layout/list1"/>
    <dgm:cxn modelId="{CB1B902C-8FF1-419F-AC14-8656359DF93A}" type="presParOf" srcId="{D438204C-5711-FE43-B0DA-BE08541F5E60}" destId="{24A09924-BD18-DB42-A70D-B3990CC5706B}" srcOrd="1" destOrd="0" presId="urn:microsoft.com/office/officeart/2005/8/layout/list1"/>
    <dgm:cxn modelId="{44CE6C3A-807A-401A-9322-8B17849797E1}" type="presParOf" srcId="{BE239047-8B94-3A41-916C-062CE7C1817F}" destId="{D6520F18-9721-3841-884D-893BA8CD1B28}" srcOrd="9" destOrd="0" presId="urn:microsoft.com/office/officeart/2005/8/layout/list1"/>
    <dgm:cxn modelId="{8851397A-879D-4A37-AF4D-BBAD3910FC22}" type="presParOf" srcId="{BE239047-8B94-3A41-916C-062CE7C1817F}" destId="{B566775B-6BA5-7142-8014-BF730C24C00C}" srcOrd="10" destOrd="0" presId="urn:microsoft.com/office/officeart/2005/8/layout/list1"/>
    <dgm:cxn modelId="{5C215847-9752-46CF-9262-B7DAF19E9476}" type="presParOf" srcId="{BE239047-8B94-3A41-916C-062CE7C1817F}" destId="{D9454926-85D8-084A-885C-867A6E639C8E}" srcOrd="11" destOrd="0" presId="urn:microsoft.com/office/officeart/2005/8/layout/list1"/>
    <dgm:cxn modelId="{DDF31715-2FC1-410F-B935-66CE94FF2BA1}" type="presParOf" srcId="{BE239047-8B94-3A41-916C-062CE7C1817F}" destId="{C64CFC6A-3447-734D-87F8-0A84315EFE1F}" srcOrd="12" destOrd="0" presId="urn:microsoft.com/office/officeart/2005/8/layout/list1"/>
    <dgm:cxn modelId="{F5488467-134A-4B06-AAB4-E5261027911C}" type="presParOf" srcId="{C64CFC6A-3447-734D-87F8-0A84315EFE1F}" destId="{9613FEDE-4096-014E-AD95-73CF10B30F94}" srcOrd="0" destOrd="0" presId="urn:microsoft.com/office/officeart/2005/8/layout/list1"/>
    <dgm:cxn modelId="{D6BC3C25-B176-498E-8FC7-9D9BFD90DB78}" type="presParOf" srcId="{C64CFC6A-3447-734D-87F8-0A84315EFE1F}" destId="{18D4BDBC-20AA-844A-AA44-733BD34BFF49}" srcOrd="1" destOrd="0" presId="urn:microsoft.com/office/officeart/2005/8/layout/list1"/>
    <dgm:cxn modelId="{09EABDFD-A82C-43D8-9CFF-4838A4FEDDC9}" type="presParOf" srcId="{BE239047-8B94-3A41-916C-062CE7C1817F}" destId="{D2D18DA3-76BF-9A4E-A43A-4623B5FA75A8}" srcOrd="13" destOrd="0" presId="urn:microsoft.com/office/officeart/2005/8/layout/list1"/>
    <dgm:cxn modelId="{5264A281-7367-41AE-8444-D00BF888B66D}" type="presParOf" srcId="{BE239047-8B94-3A41-916C-062CE7C1817F}" destId="{7214B431-0C76-9944-A0D1-BD0E2728E6D3}" srcOrd="14" destOrd="0" presId="urn:microsoft.com/office/officeart/2005/8/layout/list1"/>
    <dgm:cxn modelId="{C1C5590D-5250-411E-A57C-2D5380E2F383}" type="presParOf" srcId="{BE239047-8B94-3A41-916C-062CE7C1817F}" destId="{717E3392-E535-C24D-9970-61BF1486B6D2}" srcOrd="15" destOrd="0" presId="urn:microsoft.com/office/officeart/2005/8/layout/list1"/>
    <dgm:cxn modelId="{CB03D64C-BC85-478A-BDC8-4C18BBB56491}" type="presParOf" srcId="{BE239047-8B94-3A41-916C-062CE7C1817F}" destId="{9DCBED58-787C-9948-9CA8-2C16421A6CF0}" srcOrd="16" destOrd="0" presId="urn:microsoft.com/office/officeart/2005/8/layout/list1"/>
    <dgm:cxn modelId="{258067AB-67EF-436C-9E98-039495DB3E7C}" type="presParOf" srcId="{9DCBED58-787C-9948-9CA8-2C16421A6CF0}" destId="{EBE9EF7E-DE3E-AC47-893F-D25DBC659E90}" srcOrd="0" destOrd="0" presId="urn:microsoft.com/office/officeart/2005/8/layout/list1"/>
    <dgm:cxn modelId="{6E597C43-AB8E-4238-A96F-14538C713257}" type="presParOf" srcId="{9DCBED58-787C-9948-9CA8-2C16421A6CF0}" destId="{3D7C893B-397F-814C-9E4F-252BF90425B3}" srcOrd="1" destOrd="0" presId="urn:microsoft.com/office/officeart/2005/8/layout/list1"/>
    <dgm:cxn modelId="{8905A44C-7115-48F0-9868-9337B519815A}" type="presParOf" srcId="{BE239047-8B94-3A41-916C-062CE7C1817F}" destId="{982508C0-99AE-CE4A-8516-14DA776351F9}" srcOrd="17" destOrd="0" presId="urn:microsoft.com/office/officeart/2005/8/layout/list1"/>
    <dgm:cxn modelId="{433141D1-5FCE-40BE-BCE0-6E7FB14C76A9}" type="presParOf" srcId="{BE239047-8B94-3A41-916C-062CE7C1817F}" destId="{2EA1A047-CED8-FF4B-9C7D-7E522788D155}" srcOrd="18" destOrd="0" presId="urn:microsoft.com/office/officeart/2005/8/layout/list1"/>
    <dgm:cxn modelId="{F862416A-3054-465C-98F4-DCB25E222138}" type="presParOf" srcId="{BE239047-8B94-3A41-916C-062CE7C1817F}" destId="{4CD8EEAB-0B66-4549-8C58-648FC201DDBE}" srcOrd="19" destOrd="0" presId="urn:microsoft.com/office/officeart/2005/8/layout/list1"/>
    <dgm:cxn modelId="{A7E68305-5F56-4E27-9E59-D638573065DB}" type="presParOf" srcId="{BE239047-8B94-3A41-916C-062CE7C1817F}" destId="{5BECF30F-9349-9541-8563-4FFF0185D21A}" srcOrd="20" destOrd="0" presId="urn:microsoft.com/office/officeart/2005/8/layout/list1"/>
    <dgm:cxn modelId="{94C5ACBA-AF3A-415F-9C52-9158BE8E1A0F}" type="presParOf" srcId="{5BECF30F-9349-9541-8563-4FFF0185D21A}" destId="{670CA3F3-2D4A-DD4E-8BEF-A51770DFC2CC}" srcOrd="0" destOrd="0" presId="urn:microsoft.com/office/officeart/2005/8/layout/list1"/>
    <dgm:cxn modelId="{93F8B128-3038-4D77-AD4D-48AE385ED2BC}" type="presParOf" srcId="{5BECF30F-9349-9541-8563-4FFF0185D21A}" destId="{C893F5B7-8F9A-7F4B-8AC4-D16742B0F473}" srcOrd="1" destOrd="0" presId="urn:microsoft.com/office/officeart/2005/8/layout/list1"/>
    <dgm:cxn modelId="{D1857C42-3412-4A25-8AC6-827E727F273E}" type="presParOf" srcId="{BE239047-8B94-3A41-916C-062CE7C1817F}" destId="{827A5F22-B1A4-6641-AB4A-0A526A0476F5}" srcOrd="21" destOrd="0" presId="urn:microsoft.com/office/officeart/2005/8/layout/list1"/>
    <dgm:cxn modelId="{A9C2863C-04FD-4792-A5CA-238342F1696D}" type="presParOf" srcId="{BE239047-8B94-3A41-916C-062CE7C1817F}" destId="{A85140D7-DE1E-4647-9CC8-2DEFB689D8BE}" srcOrd="22" destOrd="0" presId="urn:microsoft.com/office/officeart/2005/8/layout/list1"/>
    <dgm:cxn modelId="{ECEB5C5D-150F-44A4-AA6E-D3A521F0E787}" type="presParOf" srcId="{BE239047-8B94-3A41-916C-062CE7C1817F}" destId="{6EB92252-9DD0-0841-9619-E03F302B7828}" srcOrd="23" destOrd="0" presId="urn:microsoft.com/office/officeart/2005/8/layout/list1"/>
    <dgm:cxn modelId="{FF95D02B-2161-4A57-996D-382F1D5A8C5A}" type="presParOf" srcId="{BE239047-8B94-3A41-916C-062CE7C1817F}" destId="{B1E5F9FB-AC73-2247-BAE1-81F10C219B0C}" srcOrd="24" destOrd="0" presId="urn:microsoft.com/office/officeart/2005/8/layout/list1"/>
    <dgm:cxn modelId="{06A8389F-1EC3-4C36-B684-A44C2324F4C4}" type="presParOf" srcId="{B1E5F9FB-AC73-2247-BAE1-81F10C219B0C}" destId="{5BC3ED13-3EC0-BD4E-A3F0-87A518849A27}" srcOrd="0" destOrd="0" presId="urn:microsoft.com/office/officeart/2005/8/layout/list1"/>
    <dgm:cxn modelId="{1B588E6F-BE66-4192-B601-0E755AE301FA}" type="presParOf" srcId="{B1E5F9FB-AC73-2247-BAE1-81F10C219B0C}" destId="{676BCE8B-6E4A-2E46-8CDF-5027C394A3C0}" srcOrd="1" destOrd="0" presId="urn:microsoft.com/office/officeart/2005/8/layout/list1"/>
    <dgm:cxn modelId="{E502D7BE-395E-46E1-ACB7-AC3D3DD89BE4}" type="presParOf" srcId="{BE239047-8B94-3A41-916C-062CE7C1817F}" destId="{44A459C7-0EF3-B347-99BF-840B83B2E188}" srcOrd="25" destOrd="0" presId="urn:microsoft.com/office/officeart/2005/8/layout/list1"/>
    <dgm:cxn modelId="{4C16B3E8-0879-4A7E-9DAB-EAB07DC153F4}" type="presParOf" srcId="{BE239047-8B94-3A41-916C-062CE7C1817F}" destId="{CB5DB949-E75B-E740-A433-9F0382AC7A71}" srcOrd="26" destOrd="0" presId="urn:microsoft.com/office/officeart/2005/8/layout/list1"/>
    <dgm:cxn modelId="{6AAECABB-F85B-4441-8806-6993888880F1}" type="presParOf" srcId="{BE239047-8B94-3A41-916C-062CE7C1817F}" destId="{F4B51A5F-DF51-BE43-89E1-E9D7678D1AF5}" srcOrd="27" destOrd="0" presId="urn:microsoft.com/office/officeart/2005/8/layout/list1"/>
    <dgm:cxn modelId="{3B3BD233-96F4-4E22-87AF-97564C2E564E}" type="presParOf" srcId="{BE239047-8B94-3A41-916C-062CE7C1817F}" destId="{9A373D63-97E5-7644-8CF8-331AF379570F}" srcOrd="28" destOrd="0" presId="urn:microsoft.com/office/officeart/2005/8/layout/list1"/>
    <dgm:cxn modelId="{58A561FF-45E0-4CFF-830F-0446A064FE95}" type="presParOf" srcId="{9A373D63-97E5-7644-8CF8-331AF379570F}" destId="{8F42A2FB-9F0D-FD4C-9E80-ED8AE1D19ECE}" srcOrd="0" destOrd="0" presId="urn:microsoft.com/office/officeart/2005/8/layout/list1"/>
    <dgm:cxn modelId="{C25EC88D-9E8E-40C1-8AFC-0846C8147C6F}" type="presParOf" srcId="{9A373D63-97E5-7644-8CF8-331AF379570F}" destId="{718D4FA5-FBE5-7041-8418-6E220D5D344A}" srcOrd="1" destOrd="0" presId="urn:microsoft.com/office/officeart/2005/8/layout/list1"/>
    <dgm:cxn modelId="{245D81DC-9783-4169-943E-7959F562DB48}" type="presParOf" srcId="{BE239047-8B94-3A41-916C-062CE7C1817F}" destId="{433B6CFA-6F68-A447-BF76-BD64E01AA14B}" srcOrd="29" destOrd="0" presId="urn:microsoft.com/office/officeart/2005/8/layout/list1"/>
    <dgm:cxn modelId="{C391EEA6-8094-4424-9186-B1F5329EEF2A}" type="presParOf" srcId="{BE239047-8B94-3A41-916C-062CE7C1817F}" destId="{93F7A1B9-EAB3-B049-8A55-3E6550A8947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FE00-7146-4626-9257-3853FFC1BAE3}">
      <dsp:nvSpPr>
        <dsp:cNvPr id="0" name=""/>
        <dsp:cNvSpPr/>
      </dsp:nvSpPr>
      <dsp:spPr>
        <a:xfrm rot="5400000">
          <a:off x="4979172" y="-2139413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Was soll erreicht werden?</a:t>
          </a:r>
          <a:endParaRPr lang="de-DE" sz="1800" kern="1200" dirty="0"/>
        </a:p>
      </dsp:txBody>
      <dsp:txXfrm rot="-5400000">
        <a:off x="2773655" y="91484"/>
        <a:ext cx="4905561" cy="469146"/>
      </dsp:txXfrm>
    </dsp:sp>
    <dsp:sp modelId="{B8D5A2C6-24EA-4E04-B08C-BF180CE14C65}">
      <dsp:nvSpPr>
        <dsp:cNvPr id="0" name=""/>
        <dsp:cNvSpPr/>
      </dsp:nvSpPr>
      <dsp:spPr>
        <a:xfrm>
          <a:off x="0" y="1116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Zielbildung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32841"/>
        <a:ext cx="2710204" cy="586432"/>
      </dsp:txXfrm>
    </dsp:sp>
    <dsp:sp modelId="{898BF950-C59C-4C54-97EB-52DACE2C33F9}">
      <dsp:nvSpPr>
        <dsp:cNvPr id="0" name=""/>
        <dsp:cNvSpPr/>
      </dsp:nvSpPr>
      <dsp:spPr>
        <a:xfrm rot="5400000">
          <a:off x="4979172" y="-1457036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Warum wurde es bisher nicht gemacht?</a:t>
          </a:r>
          <a:endParaRPr lang="de-DE" sz="1800" kern="1200" dirty="0"/>
        </a:p>
      </dsp:txBody>
      <dsp:txXfrm rot="-5400000">
        <a:off x="2773655" y="773861"/>
        <a:ext cx="4905561" cy="469146"/>
      </dsp:txXfrm>
    </dsp:sp>
    <dsp:sp modelId="{76C80B81-0A5A-40C1-B9E2-146E5D096C0B}">
      <dsp:nvSpPr>
        <dsp:cNvPr id="0" name=""/>
        <dsp:cNvSpPr/>
      </dsp:nvSpPr>
      <dsp:spPr>
        <a:xfrm>
          <a:off x="0" y="683493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Problemanalyse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715218"/>
        <a:ext cx="2710204" cy="586432"/>
      </dsp:txXfrm>
    </dsp:sp>
    <dsp:sp modelId="{3A1F359C-2214-4F8D-8C6D-2079C9F25661}">
      <dsp:nvSpPr>
        <dsp:cNvPr id="0" name=""/>
        <dsp:cNvSpPr/>
      </dsp:nvSpPr>
      <dsp:spPr>
        <a:xfrm rot="5400000">
          <a:off x="4979172" y="-749656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Welche Lösungen gibt es?</a:t>
          </a:r>
          <a:endParaRPr lang="de-DE" sz="1800" kern="1200" dirty="0"/>
        </a:p>
      </dsp:txBody>
      <dsp:txXfrm rot="-5400000">
        <a:off x="2773655" y="1481241"/>
        <a:ext cx="4905561" cy="469146"/>
      </dsp:txXfrm>
    </dsp:sp>
    <dsp:sp modelId="{E6978B2A-1E03-4E6F-998A-2625A684CE79}">
      <dsp:nvSpPr>
        <dsp:cNvPr id="0" name=""/>
        <dsp:cNvSpPr/>
      </dsp:nvSpPr>
      <dsp:spPr>
        <a:xfrm>
          <a:off x="0" y="1365870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Variantenbildung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1397595"/>
        <a:ext cx="2710204" cy="586432"/>
      </dsp:txXfrm>
    </dsp:sp>
    <dsp:sp modelId="{E99F6D65-DD19-45B8-BBC8-D310CCA71AB0}">
      <dsp:nvSpPr>
        <dsp:cNvPr id="0" name=""/>
        <dsp:cNvSpPr/>
      </dsp:nvSpPr>
      <dsp:spPr>
        <a:xfrm rot="5400000">
          <a:off x="4979172" y="-92282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Welche Variante ist die Beste?</a:t>
          </a:r>
          <a:endParaRPr lang="de-DE" sz="1800" kern="1200" dirty="0"/>
        </a:p>
      </dsp:txBody>
      <dsp:txXfrm rot="-5400000">
        <a:off x="2773655" y="2138615"/>
        <a:ext cx="4905561" cy="469146"/>
      </dsp:txXfrm>
    </dsp:sp>
    <dsp:sp modelId="{F7D789C9-0899-4A4C-9028-D93C6F9CA17B}">
      <dsp:nvSpPr>
        <dsp:cNvPr id="0" name=""/>
        <dsp:cNvSpPr/>
      </dsp:nvSpPr>
      <dsp:spPr>
        <a:xfrm>
          <a:off x="0" y="2048247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Variantenbewertung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2079972"/>
        <a:ext cx="2710204" cy="586432"/>
      </dsp:txXfrm>
    </dsp:sp>
    <dsp:sp modelId="{E10E65B9-A332-49A6-9230-AF1DDC49C0E3}">
      <dsp:nvSpPr>
        <dsp:cNvPr id="0" name=""/>
        <dsp:cNvSpPr/>
      </dsp:nvSpPr>
      <dsp:spPr>
        <a:xfrm rot="5400000">
          <a:off x="4979172" y="590094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Realisierung? Welche Variante?</a:t>
          </a:r>
          <a:endParaRPr lang="de-DE" sz="1800" kern="1200" dirty="0"/>
        </a:p>
      </dsp:txBody>
      <dsp:txXfrm rot="-5400000">
        <a:off x="2773655" y="2820991"/>
        <a:ext cx="4905561" cy="469146"/>
      </dsp:txXfrm>
    </dsp:sp>
    <dsp:sp modelId="{AAD0755E-C8E1-4186-A2F1-FE8957783F01}">
      <dsp:nvSpPr>
        <dsp:cNvPr id="0" name=""/>
        <dsp:cNvSpPr/>
      </dsp:nvSpPr>
      <dsp:spPr>
        <a:xfrm>
          <a:off x="0" y="2730624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Entscheidung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2762349"/>
        <a:ext cx="2710204" cy="586432"/>
      </dsp:txXfrm>
    </dsp:sp>
    <dsp:sp modelId="{B8D2E4E3-C3DC-4013-8DAB-219AAD629F49}">
      <dsp:nvSpPr>
        <dsp:cNvPr id="0" name=""/>
        <dsp:cNvSpPr/>
      </dsp:nvSpPr>
      <dsp:spPr>
        <a:xfrm rot="5400000">
          <a:off x="4979172" y="1272471"/>
          <a:ext cx="519906" cy="4930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Planung von Phase III bzw. IV</a:t>
          </a:r>
          <a:endParaRPr lang="de-DE" sz="1800" kern="1200" dirty="0"/>
        </a:p>
      </dsp:txBody>
      <dsp:txXfrm rot="-5400000">
        <a:off x="2773655" y="3503368"/>
        <a:ext cx="4905561" cy="469146"/>
      </dsp:txXfrm>
    </dsp:sp>
    <dsp:sp modelId="{055FA04A-201C-4BF5-8F88-6DC115DDA738}">
      <dsp:nvSpPr>
        <dsp:cNvPr id="0" name=""/>
        <dsp:cNvSpPr/>
      </dsp:nvSpPr>
      <dsp:spPr>
        <a:xfrm>
          <a:off x="0" y="3413000"/>
          <a:ext cx="2773654" cy="64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Planung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31725" y="3444725"/>
        <a:ext cx="2710204" cy="586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9CFE5-AE16-43AC-A3FE-FA480B53279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2254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Entscheidung über Innovationsstrategie</a:t>
          </a:r>
          <a:endParaRPr lang="de-DE" sz="2000" kern="1200" dirty="0"/>
        </a:p>
      </dsp:txBody>
      <dsp:txXfrm rot="5400000">
        <a:off x="0" y="0"/>
        <a:ext cx="3048000" cy="1524000"/>
      </dsp:txXfrm>
    </dsp:sp>
    <dsp:sp modelId="{0A009843-8417-417C-A9C0-EB1F0CBA5441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2254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Aufbau von Innovationspotenzialen</a:t>
          </a:r>
          <a:endParaRPr lang="de-DE" sz="2000" kern="1200" dirty="0"/>
        </a:p>
      </dsp:txBody>
      <dsp:txXfrm>
        <a:off x="3048000" y="0"/>
        <a:ext cx="3048000" cy="1524000"/>
      </dsp:txXfrm>
    </dsp:sp>
    <dsp:sp modelId="{1483D72C-6E51-4A11-ADD4-76C14BD8264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2254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Entscheidung über Fortführung, Abbruch oder Veränderung eines Innovationsprojekts</a:t>
          </a:r>
          <a:endParaRPr lang="de-DE" sz="2000" kern="1200" dirty="0"/>
        </a:p>
      </dsp:txBody>
      <dsp:txXfrm rot="10800000">
        <a:off x="0" y="2539999"/>
        <a:ext cx="3048000" cy="1524000"/>
      </dsp:txXfrm>
    </dsp:sp>
    <dsp:sp modelId="{B5CF293E-8F9F-441A-B943-2DA3A487D72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2254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Planung und Durchführung von Innovationsprojekten</a:t>
          </a:r>
          <a:endParaRPr lang="de-DE" sz="2000" kern="1200" dirty="0"/>
        </a:p>
      </dsp:txBody>
      <dsp:txXfrm rot="-5400000">
        <a:off x="3048000" y="2539999"/>
        <a:ext cx="3048000" cy="1524000"/>
      </dsp:txXfrm>
    </dsp:sp>
    <dsp:sp modelId="{43D28022-9895-4B92-A47E-C6524B22A85D}">
      <dsp:nvSpPr>
        <dsp:cNvPr id="0" name=""/>
        <dsp:cNvSpPr/>
      </dsp:nvSpPr>
      <dsp:spPr>
        <a:xfrm>
          <a:off x="2111892" y="1523999"/>
          <a:ext cx="1872215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Innovations-management</a:t>
          </a:r>
          <a:endParaRPr lang="de-DE" sz="2000" b="1" kern="1200" dirty="0"/>
        </a:p>
      </dsp:txBody>
      <dsp:txXfrm>
        <a:off x="2161489" y="1573596"/>
        <a:ext cx="1773021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pPr>
              <a:defRPr/>
            </a:pPr>
            <a:fld id="{AE0408D4-8534-46FD-A6E5-6AF770D90F8A}" type="datetimeFigureOut">
              <a:rPr lang="de-DE"/>
              <a:pPr>
                <a:defRPr/>
              </a:pPr>
              <a:t>25.10.2014</a:t>
            </a:fld>
            <a:endParaRPr 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pPr>
              <a:defRPr/>
            </a:pPr>
            <a:fld id="{A66A1FA2-FE3D-4B37-A335-163802B16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12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AC5E31-368D-4BDA-B010-4448EBD496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2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2702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9970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4701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7379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997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0191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202D949-0FAE-4D40-9B1C-6CF6AFF5391F}" type="slidenum">
              <a:rPr lang="de-DE" sz="1200"/>
              <a:pPr/>
              <a:t>15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9373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2363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45085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84889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936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202D949-0FAE-4D40-9B1C-6CF6AFF5391F}" type="slidenum">
              <a:rPr lang="de-DE" sz="1200"/>
              <a:pPr/>
              <a:t>2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2341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14674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90525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79614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16897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77168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202D949-0FAE-4D40-9B1C-6CF6AFF5391F}" type="slidenum">
              <a:rPr lang="de-DE" sz="1200"/>
              <a:pPr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17651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16718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88587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88171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737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58085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>
                <a:ea typeface="ヒラギノ角ゴ Pro W3"/>
              </a:rPr>
              <a:t>Roter Punkt = erfolgreiches</a:t>
            </a:r>
            <a:r>
              <a:rPr lang="de-DE" baseline="0" dirty="0" smtClean="0">
                <a:ea typeface="ヒラギノ角ゴ Pro W3"/>
              </a:rPr>
              <a:t> Projekt</a:t>
            </a:r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87397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95810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7055" y="9449354"/>
            <a:ext cx="2970945" cy="4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8" tIns="45934" rIns="91868" bIns="45934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665319B-F0A0-435B-9A35-5AE09BC8B785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94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9767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09035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20861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87661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200" dirty="0" smtClean="0"/>
              <a:t>Messung qualitativer Performance durch z.B. Integration / Entwicklung einer Innovations-</a:t>
            </a:r>
            <a:r>
              <a:rPr lang="de-DE" sz="1200" dirty="0" err="1" smtClean="0"/>
              <a:t>Scorecard</a:t>
            </a:r>
            <a:endParaRPr lang="de-DE" sz="12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200" dirty="0" smtClean="0"/>
              <a:t>Unterstützung neuer Methoden wie TRIZ (Theorie des erfinderischen Problemlösens, Quality </a:t>
            </a:r>
            <a:r>
              <a:rPr lang="de-DE" sz="1200" dirty="0" err="1" smtClean="0"/>
              <a:t>Function</a:t>
            </a:r>
            <a:r>
              <a:rPr lang="de-DE" sz="1200" dirty="0" smtClean="0"/>
              <a:t> </a:t>
            </a:r>
            <a:r>
              <a:rPr lang="de-DE" sz="1200" dirty="0" err="1" smtClean="0"/>
              <a:t>Deployment</a:t>
            </a:r>
            <a:r>
              <a:rPr lang="de-DE" sz="1200" dirty="0" smtClean="0"/>
              <a:t> (QFD), </a:t>
            </a:r>
            <a:r>
              <a:rPr lang="de-DE" sz="1200" dirty="0" err="1" smtClean="0"/>
              <a:t>Delphie</a:t>
            </a:r>
            <a:r>
              <a:rPr lang="de-DE" sz="1200" dirty="0" smtClean="0"/>
              <a:t>-Methode</a:t>
            </a:r>
          </a:p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71459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202D949-0FAE-4D40-9B1C-6CF6AFF5391F}" type="slidenum">
              <a:rPr lang="de-DE" sz="1200"/>
              <a:pPr/>
              <a:t>40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53404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43B2BA-0C50-4392-BA5C-5364C884AC7B}" type="slidenum">
              <a:rPr lang="de-DE" sz="1200">
                <a:solidFill>
                  <a:prstClr val="black"/>
                </a:solidFill>
              </a:rPr>
              <a:pPr/>
              <a:t>41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7893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FEE604C-FF3C-43D1-A679-D4D9240D02ED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71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BC3ED-B4B1-4F81-9786-C82F841A28E9}" type="slidenum">
              <a:rPr lang="de-DE" altLang="de-DE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de-DE" altLang="de-DE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11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598288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3614071-5685-4C72-9399-05FDEF8063F0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1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D9FB31A-2899-470E-B945-4EC2A4C5B99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0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99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EDA5A92-33D6-4EDD-ABED-2A17F293B775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788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D745B9B-BAF4-48D0-932B-86869637DF0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36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C196D63-A192-42ED-ACF9-5829274CE594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401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3028ADA-1644-46D7-A47C-6F3F796C6D65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0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17909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89ED55-EEEC-4812-974F-AEE9C63D04DD}" type="slidenum">
              <a:rPr lang="de-DE" sz="1200">
                <a:solidFill>
                  <a:prstClr val="black"/>
                </a:solidFill>
              </a:rPr>
              <a:pPr/>
              <a:t>52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21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202D949-0FAE-4D40-9B1C-6CF6AFF5391F}" type="slidenum">
              <a:rPr lang="de-DE" sz="1200"/>
              <a:pPr/>
              <a:t>53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205615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864948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8604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1254C-7E06-4F70-90ED-18933A838C80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4096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64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98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65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2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0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113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6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413075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048555-26DD-462A-A291-8EB7C45AD60C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5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34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464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9427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CV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ICV_Claim_grau_RGB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494463"/>
            <a:ext cx="23383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508000" y="6521450"/>
            <a:ext cx="42354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600" dirty="0">
                <a:latin typeface="Arial" pitchFamily="34" charset="0"/>
              </a:rPr>
              <a:t>Internationaler Controller Verein eV | www.controllerverein.com | AK Berlin-Brandenburg | </a:t>
            </a:r>
            <a:r>
              <a:rPr lang="de-DE" sz="600" dirty="0" smtClean="0">
                <a:latin typeface="Arial" pitchFamily="34" charset="0"/>
              </a:rPr>
              <a:t>54. AK 03.04.14 </a:t>
            </a:r>
            <a:r>
              <a:rPr lang="de-DE" sz="600" dirty="0">
                <a:latin typeface="Arial" pitchFamily="34" charset="0"/>
              </a:rPr>
              <a:t>| Seite </a:t>
            </a:r>
            <a:fld id="{E1A0032E-9176-4D17-82C2-7F65D83DC706}" type="slidenum">
              <a:rPr lang="de-DE" sz="600"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600" dirty="0"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363" y="1036638"/>
            <a:ext cx="4229100" cy="1793875"/>
          </a:xfrm>
        </p:spPr>
        <p:txBody>
          <a:bodyPr anchor="b"/>
          <a:lstStyle>
            <a:lvl1pPr>
              <a:defRPr sz="2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9216"/>
            <a:ext cx="6407150" cy="863600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924"/>
            <a:ext cx="7772400" cy="4824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69875" indent="-269875"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532" y="1484313"/>
            <a:ext cx="7772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508000" y="6521450"/>
            <a:ext cx="431560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600" dirty="0">
                <a:latin typeface="Arial" pitchFamily="34" charset="0"/>
              </a:rPr>
              <a:t>Internationaler Controller Verein eV | www.controllerverein.com | AK Berlin-Brandenburg | </a:t>
            </a:r>
            <a:r>
              <a:rPr lang="de-DE" sz="600" dirty="0" smtClean="0">
                <a:latin typeface="Arial" pitchFamily="34" charset="0"/>
              </a:rPr>
              <a:t>55. AK 24.10.2014 | Seite </a:t>
            </a:r>
            <a:fld id="{E1A0032E-9176-4D17-82C2-7F65D83DC706}" type="slidenum">
              <a:rPr lang="de-DE" sz="600" smtClean="0"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600" dirty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532" y="909216"/>
            <a:ext cx="64071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pic>
        <p:nvPicPr>
          <p:cNvPr id="1029" name="Bild 2" descr="ICV_Logo_RGB.ai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Bild 5" descr="ICV_Claim_grau_RGB.ai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6532563"/>
            <a:ext cx="23383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82" r:id="rId2"/>
    <p:sldLayoutId id="2147483986" r:id="rId3"/>
    <p:sldLayoutId id="2147483987" r:id="rId4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714375" rtl="0" eaLnBrk="0" fontAlgn="base" hangingPunct="0">
        <a:spcBef>
          <a:spcPct val="20000"/>
        </a:spcBef>
        <a:spcAft>
          <a:spcPct val="60000"/>
        </a:spcAft>
        <a:defRPr sz="2000" b="1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269875" indent="-268288" algn="l" defTabSz="714375" rtl="0" eaLnBrk="0" fontAlgn="base" hangingPunct="0">
        <a:spcBef>
          <a:spcPts val="0"/>
        </a:spcBef>
        <a:spcAft>
          <a:spcPts val="600"/>
        </a:spcAft>
        <a:buClr>
          <a:srgbClr val="2254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444500" indent="-174625" algn="l" defTabSz="714375" rtl="0" eaLnBrk="0" fontAlgn="base" hangingPunct="0">
        <a:spcBef>
          <a:spcPts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951038" indent="-381000" algn="l" defTabSz="714375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511425" indent="-381000" algn="l" defTabSz="7143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9686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258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8830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402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0738" y="379289"/>
            <a:ext cx="7613650" cy="582027"/>
          </a:xfrm>
        </p:spPr>
        <p:txBody>
          <a:bodyPr lIns="0" tIns="0" anchor="t" anchorCtr="0"/>
          <a:lstStyle/>
          <a:p>
            <a:pPr eaLnBrk="1" hangingPunct="1"/>
            <a:r>
              <a:rPr lang="de-DE" sz="2600" dirty="0" smtClean="0"/>
              <a:t>55. AK Tagung Berlin-Brandenburg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586820" y="1616485"/>
            <a:ext cx="43561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Innovationsförderung </a:t>
            </a:r>
            <a:r>
              <a:rPr lang="de-DE" sz="2000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</a:br>
            <a: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durch Controlling</a:t>
            </a:r>
            <a:b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</a:br>
            <a: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</a:br>
            <a: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 </a:t>
            </a:r>
            <a:r>
              <a:rPr lang="de-DE" sz="2000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</a:b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Vorbereitungsteam: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>
                <a:solidFill>
                  <a:schemeClr val="bg2"/>
                </a:solidFill>
                <a:latin typeface="Arial" panose="020B0604020202020204" pitchFamily="34" charset="0"/>
              </a:rPr>
              <a:t>Monika 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Freimuth</a:t>
            </a:r>
            <a:b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Kerstin Hoffmann</a:t>
            </a:r>
            <a:b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Herwig Friedag</a:t>
            </a:r>
            <a:b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de-DE" sz="1600" dirty="0">
                <a:solidFill>
                  <a:schemeClr val="bg2"/>
                </a:solidFill>
                <a:latin typeface="Arial" panose="020B0604020202020204" pitchFamily="34" charset="0"/>
              </a:rPr>
              <a:t>Michael 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Wilhelm</a:t>
            </a:r>
            <a:b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Ulrich Wilke</a:t>
            </a:r>
            <a:b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endParaRPr lang="de-DE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18" r="5671" b="30576"/>
          <a:stretch/>
        </p:blipFill>
        <p:spPr>
          <a:xfrm>
            <a:off x="489900" y="2816932"/>
            <a:ext cx="5991460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96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3740891" y="2420887"/>
            <a:ext cx="1620688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Phase III: Forschung &amp; Entwicklung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0396" y="4621604"/>
            <a:ext cx="8261804" cy="1401474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In der Regel beschäftigen sich Unternehmen mit der Entwicklung und Weiterentwicklung, nicht mit der Forschung.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Vor allem die Grundlagenforschung wird im Unternehmen nur sehr selten betrieben.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521483" y="3392995"/>
            <a:ext cx="1864372" cy="648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Grundlagen-forschung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2594347" y="3392995"/>
            <a:ext cx="1864372" cy="648072"/>
          </a:xfrm>
          <a:prstGeom prst="rect">
            <a:avLst/>
          </a:prstGeom>
          <a:gradFill>
            <a:gsLst>
              <a:gs pos="52000">
                <a:srgbClr val="BDDEE0"/>
              </a:gs>
              <a:gs pos="50000">
                <a:schemeClr val="bg2">
                  <a:lumMod val="40000"/>
                  <a:lumOff val="60000"/>
                </a:schemeClr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 w="12700">
            <a:solidFill>
              <a:srgbClr val="00206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a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ngewandte Forschung</a:t>
            </a: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667211" y="3392996"/>
            <a:ext cx="1864372" cy="648072"/>
          </a:xfrm>
          <a:prstGeom prst="rect">
            <a:avLst/>
          </a:prstGeom>
          <a:ln w="12700">
            <a:solidFill>
              <a:srgbClr val="00206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Entwicklung</a:t>
            </a: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winkelte Verbindung 7"/>
          <p:cNvCxnSpPr>
            <a:stCxn id="30" idx="2"/>
            <a:endCxn id="6" idx="0"/>
          </p:cNvCxnSpPr>
          <p:nvPr/>
        </p:nvCxnSpPr>
        <p:spPr bwMode="auto">
          <a:xfrm rot="5400000">
            <a:off x="2606408" y="1448168"/>
            <a:ext cx="792088" cy="3097566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 w="lg" len="lg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Gewinkelte Verbindung 32"/>
          <p:cNvCxnSpPr>
            <a:stCxn id="30" idx="2"/>
            <a:endCxn id="21" idx="0"/>
          </p:cNvCxnSpPr>
          <p:nvPr/>
        </p:nvCxnSpPr>
        <p:spPr bwMode="auto">
          <a:xfrm rot="16200000" flipH="1">
            <a:off x="4679272" y="2472870"/>
            <a:ext cx="792089" cy="1048162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 w="lg" len="lg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Eingekerbter Richtungspfeil 18"/>
          <p:cNvSpPr/>
          <p:nvPr/>
        </p:nvSpPr>
        <p:spPr>
          <a:xfrm>
            <a:off x="522919" y="2043495"/>
            <a:ext cx="8063916" cy="576000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Forschung und Entwicklung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6740076" y="3392996"/>
            <a:ext cx="1864372" cy="648072"/>
          </a:xfrm>
          <a:prstGeom prst="rect">
            <a:avLst/>
          </a:prstGeom>
          <a:ln w="12700">
            <a:solidFill>
              <a:srgbClr val="00206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Weiter-entwicklung</a:t>
            </a: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Gewinkelte Verbindung 21"/>
          <p:cNvCxnSpPr>
            <a:stCxn id="30" idx="2"/>
            <a:endCxn id="18" idx="0"/>
          </p:cNvCxnSpPr>
          <p:nvPr/>
        </p:nvCxnSpPr>
        <p:spPr bwMode="auto">
          <a:xfrm rot="16200000" flipH="1">
            <a:off x="5715704" y="1436437"/>
            <a:ext cx="792089" cy="3121027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 w="lg" len="lg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Gewinkelte Verbindung 22"/>
          <p:cNvCxnSpPr>
            <a:stCxn id="30" idx="2"/>
            <a:endCxn id="20" idx="0"/>
          </p:cNvCxnSpPr>
          <p:nvPr/>
        </p:nvCxnSpPr>
        <p:spPr bwMode="auto">
          <a:xfrm rot="5400000">
            <a:off x="3642840" y="2484600"/>
            <a:ext cx="792088" cy="1024702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 w="lg" len="lg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Eingekerbter Richtungspfeil 30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32" name="Eingekerbter Richtungspfeil 31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C00000"/>
                </a:solidFill>
              </a:rPr>
              <a:t>III</a:t>
            </a:r>
          </a:p>
        </p:txBody>
      </p:sp>
      <p:sp>
        <p:nvSpPr>
          <p:cNvPr id="34" name="Eingekerbter Richtungspfeil 33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 II</a:t>
            </a:r>
          </a:p>
        </p:txBody>
      </p:sp>
      <p:sp>
        <p:nvSpPr>
          <p:cNvPr id="35" name="Eingekerbter Richtungspfeil 34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</a:t>
            </a:r>
            <a:endParaRPr 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879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Phase IV: Einführung und Vermarktung</a:t>
            </a:r>
          </a:p>
        </p:txBody>
      </p:sp>
      <p:sp>
        <p:nvSpPr>
          <p:cNvPr id="15" name="Eingekerbter Richtungspfeil 14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 IV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6" name="Eingekerbter Richtungspfeil 15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III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7" name="Eingekerbter Richtungspfeil 16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 II</a:t>
            </a:r>
          </a:p>
        </p:txBody>
      </p:sp>
      <p:sp>
        <p:nvSpPr>
          <p:cNvPr id="18" name="Eingekerbter Richtungspfeil 17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0396" y="4617132"/>
            <a:ext cx="8261804" cy="1401474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</a:rPr>
              <a:t>Der Implementierungsprozess beinhaltet die Tätigkeiten und Werkzeuge zur Bereitstellung einer Invention an eine Zielgruppe.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</a:rPr>
              <a:t>Die Art der Invention bestimmt die Themenschwerpunkte für eine erfolgreiche Implementierung.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 rot="20255414">
            <a:off x="1266934" y="1927562"/>
            <a:ext cx="2779928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Change-Management</a:t>
            </a:r>
            <a:endParaRPr lang="de-DE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592272" y="2276872"/>
            <a:ext cx="2779928" cy="44161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Marketing</a:t>
            </a:r>
          </a:p>
        </p:txBody>
      </p:sp>
      <p:sp>
        <p:nvSpPr>
          <p:cNvPr id="49" name="Rechteck 48"/>
          <p:cNvSpPr/>
          <p:nvPr/>
        </p:nvSpPr>
        <p:spPr>
          <a:xfrm>
            <a:off x="3275856" y="1897399"/>
            <a:ext cx="2779928" cy="4514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Zielgruppenorientierung</a:t>
            </a:r>
            <a:endParaRPr lang="de-DE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Rechteck 50"/>
          <p:cNvSpPr/>
          <p:nvPr/>
        </p:nvSpPr>
        <p:spPr>
          <a:xfrm rot="20432905">
            <a:off x="1594878" y="2642306"/>
            <a:ext cx="2122697" cy="26067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Kommunikation</a:t>
            </a:r>
            <a:endParaRPr lang="de-DE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echteck 52"/>
          <p:cNvSpPr/>
          <p:nvPr/>
        </p:nvSpPr>
        <p:spPr>
          <a:xfrm rot="21269022">
            <a:off x="3001885" y="2688227"/>
            <a:ext cx="2779928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Nutzen-Darstellung</a:t>
            </a:r>
            <a:endParaRPr lang="de-DE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 flipH="1">
            <a:off x="317989" y="3090967"/>
            <a:ext cx="1451835" cy="1534555"/>
            <a:chOff x="295" y="2047"/>
            <a:chExt cx="860" cy="909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2047"/>
              <a:ext cx="8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5" y="2732"/>
              <a:ext cx="754" cy="157"/>
            </a:xfrm>
            <a:custGeom>
              <a:avLst/>
              <a:gdLst>
                <a:gd name="T0" fmla="*/ 163 w 2263"/>
                <a:gd name="T1" fmla="*/ 0 h 471"/>
                <a:gd name="T2" fmla="*/ 0 w 2263"/>
                <a:gd name="T3" fmla="*/ 471 h 471"/>
                <a:gd name="T4" fmla="*/ 2263 w 2263"/>
                <a:gd name="T5" fmla="*/ 471 h 471"/>
                <a:gd name="T6" fmla="*/ 2261 w 2263"/>
                <a:gd name="T7" fmla="*/ 309 h 471"/>
                <a:gd name="T8" fmla="*/ 1602 w 2263"/>
                <a:gd name="T9" fmla="*/ 306 h 471"/>
                <a:gd name="T10" fmla="*/ 163 w 2263"/>
                <a:gd name="T1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3" h="471">
                  <a:moveTo>
                    <a:pt x="163" y="0"/>
                  </a:moveTo>
                  <a:lnTo>
                    <a:pt x="0" y="471"/>
                  </a:lnTo>
                  <a:lnTo>
                    <a:pt x="2263" y="471"/>
                  </a:lnTo>
                  <a:lnTo>
                    <a:pt x="2261" y="309"/>
                  </a:lnTo>
                  <a:lnTo>
                    <a:pt x="1602" y="30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95" y="2181"/>
              <a:ext cx="66" cy="60"/>
            </a:xfrm>
            <a:custGeom>
              <a:avLst/>
              <a:gdLst>
                <a:gd name="T0" fmla="*/ 57 w 198"/>
                <a:gd name="T1" fmla="*/ 180 h 180"/>
                <a:gd name="T2" fmla="*/ 198 w 198"/>
                <a:gd name="T3" fmla="*/ 0 h 180"/>
                <a:gd name="T4" fmla="*/ 0 w 198"/>
                <a:gd name="T5" fmla="*/ 90 h 180"/>
                <a:gd name="T6" fmla="*/ 8 w 198"/>
                <a:gd name="T7" fmla="*/ 101 h 180"/>
                <a:gd name="T8" fmla="*/ 15 w 198"/>
                <a:gd name="T9" fmla="*/ 112 h 180"/>
                <a:gd name="T10" fmla="*/ 22 w 198"/>
                <a:gd name="T11" fmla="*/ 123 h 180"/>
                <a:gd name="T12" fmla="*/ 30 w 198"/>
                <a:gd name="T13" fmla="*/ 135 h 180"/>
                <a:gd name="T14" fmla="*/ 37 w 198"/>
                <a:gd name="T15" fmla="*/ 146 h 180"/>
                <a:gd name="T16" fmla="*/ 43 w 198"/>
                <a:gd name="T17" fmla="*/ 157 h 180"/>
                <a:gd name="T18" fmla="*/ 50 w 198"/>
                <a:gd name="T19" fmla="*/ 169 h 180"/>
                <a:gd name="T20" fmla="*/ 57 w 198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0">
                  <a:moveTo>
                    <a:pt x="57" y="180"/>
                  </a:moveTo>
                  <a:lnTo>
                    <a:pt x="198" y="0"/>
                  </a:lnTo>
                  <a:lnTo>
                    <a:pt x="0" y="90"/>
                  </a:lnTo>
                  <a:lnTo>
                    <a:pt x="8" y="101"/>
                  </a:lnTo>
                  <a:lnTo>
                    <a:pt x="15" y="112"/>
                  </a:lnTo>
                  <a:lnTo>
                    <a:pt x="22" y="123"/>
                  </a:lnTo>
                  <a:lnTo>
                    <a:pt x="30" y="135"/>
                  </a:lnTo>
                  <a:lnTo>
                    <a:pt x="37" y="146"/>
                  </a:lnTo>
                  <a:lnTo>
                    <a:pt x="43" y="157"/>
                  </a:lnTo>
                  <a:lnTo>
                    <a:pt x="50" y="169"/>
                  </a:lnTo>
                  <a:lnTo>
                    <a:pt x="57" y="180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038" y="2277"/>
              <a:ext cx="81" cy="52"/>
            </a:xfrm>
            <a:custGeom>
              <a:avLst/>
              <a:gdLst>
                <a:gd name="T0" fmla="*/ 40 w 241"/>
                <a:gd name="T1" fmla="*/ 156 h 156"/>
                <a:gd name="T2" fmla="*/ 241 w 241"/>
                <a:gd name="T3" fmla="*/ 0 h 156"/>
                <a:gd name="T4" fmla="*/ 0 w 241"/>
                <a:gd name="T5" fmla="*/ 43 h 156"/>
                <a:gd name="T6" fmla="*/ 11 w 241"/>
                <a:gd name="T7" fmla="*/ 70 h 156"/>
                <a:gd name="T8" fmla="*/ 22 w 241"/>
                <a:gd name="T9" fmla="*/ 99 h 156"/>
                <a:gd name="T10" fmla="*/ 31 w 241"/>
                <a:gd name="T11" fmla="*/ 127 h 156"/>
                <a:gd name="T12" fmla="*/ 40 w 241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56">
                  <a:moveTo>
                    <a:pt x="40" y="156"/>
                  </a:moveTo>
                  <a:lnTo>
                    <a:pt x="241" y="0"/>
                  </a:lnTo>
                  <a:lnTo>
                    <a:pt x="0" y="43"/>
                  </a:lnTo>
                  <a:lnTo>
                    <a:pt x="11" y="70"/>
                  </a:lnTo>
                  <a:lnTo>
                    <a:pt x="22" y="99"/>
                  </a:lnTo>
                  <a:lnTo>
                    <a:pt x="31" y="127"/>
                  </a:lnTo>
                  <a:lnTo>
                    <a:pt x="40" y="156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062" y="2466"/>
              <a:ext cx="93" cy="45"/>
            </a:xfrm>
            <a:custGeom>
              <a:avLst/>
              <a:gdLst>
                <a:gd name="T0" fmla="*/ 15 w 279"/>
                <a:gd name="T1" fmla="*/ 0 h 134"/>
                <a:gd name="T2" fmla="*/ 12 w 279"/>
                <a:gd name="T3" fmla="*/ 34 h 134"/>
                <a:gd name="T4" fmla="*/ 10 w 279"/>
                <a:gd name="T5" fmla="*/ 67 h 134"/>
                <a:gd name="T6" fmla="*/ 6 w 279"/>
                <a:gd name="T7" fmla="*/ 101 h 134"/>
                <a:gd name="T8" fmla="*/ 0 w 279"/>
                <a:gd name="T9" fmla="*/ 134 h 134"/>
                <a:gd name="T10" fmla="*/ 279 w 279"/>
                <a:gd name="T11" fmla="*/ 90 h 134"/>
                <a:gd name="T12" fmla="*/ 15 w 279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34">
                  <a:moveTo>
                    <a:pt x="15" y="0"/>
                  </a:moveTo>
                  <a:lnTo>
                    <a:pt x="12" y="34"/>
                  </a:lnTo>
                  <a:lnTo>
                    <a:pt x="10" y="67"/>
                  </a:lnTo>
                  <a:lnTo>
                    <a:pt x="6" y="101"/>
                  </a:lnTo>
                  <a:lnTo>
                    <a:pt x="0" y="134"/>
                  </a:lnTo>
                  <a:lnTo>
                    <a:pt x="279" y="9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063" y="2378"/>
              <a:ext cx="88" cy="42"/>
            </a:xfrm>
            <a:custGeom>
              <a:avLst/>
              <a:gdLst>
                <a:gd name="T0" fmla="*/ 13 w 264"/>
                <a:gd name="T1" fmla="*/ 128 h 128"/>
                <a:gd name="T2" fmla="*/ 264 w 264"/>
                <a:gd name="T3" fmla="*/ 20 h 128"/>
                <a:gd name="T4" fmla="*/ 0 w 264"/>
                <a:gd name="T5" fmla="*/ 0 h 128"/>
                <a:gd name="T6" fmla="*/ 4 w 264"/>
                <a:gd name="T7" fmla="*/ 31 h 128"/>
                <a:gd name="T8" fmla="*/ 8 w 264"/>
                <a:gd name="T9" fmla="*/ 64 h 128"/>
                <a:gd name="T10" fmla="*/ 11 w 264"/>
                <a:gd name="T11" fmla="*/ 95 h 128"/>
                <a:gd name="T12" fmla="*/ 13 w 264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28">
                  <a:moveTo>
                    <a:pt x="13" y="128"/>
                  </a:moveTo>
                  <a:lnTo>
                    <a:pt x="264" y="20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64"/>
                  </a:lnTo>
                  <a:lnTo>
                    <a:pt x="11" y="95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93" y="2637"/>
              <a:ext cx="88" cy="70"/>
            </a:xfrm>
            <a:custGeom>
              <a:avLst/>
              <a:gdLst>
                <a:gd name="T0" fmla="*/ 0 w 264"/>
                <a:gd name="T1" fmla="*/ 113 h 209"/>
                <a:gd name="T2" fmla="*/ 264 w 264"/>
                <a:gd name="T3" fmla="*/ 209 h 209"/>
                <a:gd name="T4" fmla="*/ 72 w 264"/>
                <a:gd name="T5" fmla="*/ 0 h 209"/>
                <a:gd name="T6" fmla="*/ 64 w 264"/>
                <a:gd name="T7" fmla="*/ 15 h 209"/>
                <a:gd name="T8" fmla="*/ 56 w 264"/>
                <a:gd name="T9" fmla="*/ 28 h 209"/>
                <a:gd name="T10" fmla="*/ 46 w 264"/>
                <a:gd name="T11" fmla="*/ 43 h 209"/>
                <a:gd name="T12" fmla="*/ 38 w 264"/>
                <a:gd name="T13" fmla="*/ 57 h 209"/>
                <a:gd name="T14" fmla="*/ 28 w 264"/>
                <a:gd name="T15" fmla="*/ 72 h 209"/>
                <a:gd name="T16" fmla="*/ 19 w 264"/>
                <a:gd name="T17" fmla="*/ 86 h 209"/>
                <a:gd name="T18" fmla="*/ 9 w 264"/>
                <a:gd name="T19" fmla="*/ 100 h 209"/>
                <a:gd name="T20" fmla="*/ 0 w 264"/>
                <a:gd name="T21" fmla="*/ 11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09">
                  <a:moveTo>
                    <a:pt x="0" y="113"/>
                  </a:moveTo>
                  <a:lnTo>
                    <a:pt x="264" y="209"/>
                  </a:lnTo>
                  <a:lnTo>
                    <a:pt x="72" y="0"/>
                  </a:lnTo>
                  <a:lnTo>
                    <a:pt x="64" y="15"/>
                  </a:lnTo>
                  <a:lnTo>
                    <a:pt x="56" y="28"/>
                  </a:lnTo>
                  <a:lnTo>
                    <a:pt x="46" y="43"/>
                  </a:lnTo>
                  <a:lnTo>
                    <a:pt x="38" y="57"/>
                  </a:lnTo>
                  <a:lnTo>
                    <a:pt x="28" y="72"/>
                  </a:lnTo>
                  <a:lnTo>
                    <a:pt x="19" y="86"/>
                  </a:lnTo>
                  <a:lnTo>
                    <a:pt x="9" y="10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37" y="2554"/>
              <a:ext cx="94" cy="52"/>
            </a:xfrm>
            <a:custGeom>
              <a:avLst/>
              <a:gdLst>
                <a:gd name="T0" fmla="*/ 0 w 284"/>
                <a:gd name="T1" fmla="*/ 130 h 157"/>
                <a:gd name="T2" fmla="*/ 284 w 284"/>
                <a:gd name="T3" fmla="*/ 157 h 157"/>
                <a:gd name="T4" fmla="*/ 46 w 284"/>
                <a:gd name="T5" fmla="*/ 0 h 157"/>
                <a:gd name="T6" fmla="*/ 41 w 284"/>
                <a:gd name="T7" fmla="*/ 16 h 157"/>
                <a:gd name="T8" fmla="*/ 35 w 284"/>
                <a:gd name="T9" fmla="*/ 33 h 157"/>
                <a:gd name="T10" fmla="*/ 30 w 284"/>
                <a:gd name="T11" fmla="*/ 49 h 157"/>
                <a:gd name="T12" fmla="*/ 24 w 284"/>
                <a:gd name="T13" fmla="*/ 65 h 157"/>
                <a:gd name="T14" fmla="*/ 19 w 284"/>
                <a:gd name="T15" fmla="*/ 82 h 157"/>
                <a:gd name="T16" fmla="*/ 12 w 284"/>
                <a:gd name="T17" fmla="*/ 98 h 157"/>
                <a:gd name="T18" fmla="*/ 6 w 284"/>
                <a:gd name="T19" fmla="*/ 113 h 157"/>
                <a:gd name="T20" fmla="*/ 0 w 284"/>
                <a:gd name="T21" fmla="*/ 1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57">
                  <a:moveTo>
                    <a:pt x="0" y="130"/>
                  </a:moveTo>
                  <a:lnTo>
                    <a:pt x="284" y="157"/>
                  </a:lnTo>
                  <a:lnTo>
                    <a:pt x="46" y="0"/>
                  </a:lnTo>
                  <a:lnTo>
                    <a:pt x="41" y="16"/>
                  </a:lnTo>
                  <a:lnTo>
                    <a:pt x="35" y="33"/>
                  </a:lnTo>
                  <a:lnTo>
                    <a:pt x="30" y="49"/>
                  </a:lnTo>
                  <a:lnTo>
                    <a:pt x="24" y="65"/>
                  </a:lnTo>
                  <a:lnTo>
                    <a:pt x="19" y="82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96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5" y="2152"/>
              <a:ext cx="295" cy="357"/>
            </a:xfrm>
            <a:custGeom>
              <a:avLst/>
              <a:gdLst>
                <a:gd name="T0" fmla="*/ 232 w 887"/>
                <a:gd name="T1" fmla="*/ 285 h 1072"/>
                <a:gd name="T2" fmla="*/ 301 w 887"/>
                <a:gd name="T3" fmla="*/ 212 h 1072"/>
                <a:gd name="T4" fmla="*/ 380 w 887"/>
                <a:gd name="T5" fmla="*/ 153 h 1072"/>
                <a:gd name="T6" fmla="*/ 466 w 887"/>
                <a:gd name="T7" fmla="*/ 112 h 1072"/>
                <a:gd name="T8" fmla="*/ 558 w 887"/>
                <a:gd name="T9" fmla="*/ 88 h 1072"/>
                <a:gd name="T10" fmla="*/ 652 w 887"/>
                <a:gd name="T11" fmla="*/ 82 h 1072"/>
                <a:gd name="T12" fmla="*/ 748 w 887"/>
                <a:gd name="T13" fmla="*/ 93 h 1072"/>
                <a:gd name="T14" fmla="*/ 842 w 887"/>
                <a:gd name="T15" fmla="*/ 123 h 1072"/>
                <a:gd name="T16" fmla="*/ 881 w 887"/>
                <a:gd name="T17" fmla="*/ 139 h 1072"/>
                <a:gd name="T18" fmla="*/ 867 w 887"/>
                <a:gd name="T19" fmla="*/ 127 h 1072"/>
                <a:gd name="T20" fmla="*/ 853 w 887"/>
                <a:gd name="T21" fmla="*/ 116 h 1072"/>
                <a:gd name="T22" fmla="*/ 840 w 887"/>
                <a:gd name="T23" fmla="*/ 105 h 1072"/>
                <a:gd name="T24" fmla="*/ 785 w 887"/>
                <a:gd name="T25" fmla="*/ 69 h 1072"/>
                <a:gd name="T26" fmla="*/ 686 w 887"/>
                <a:gd name="T27" fmla="*/ 24 h 1072"/>
                <a:gd name="T28" fmla="*/ 582 w 887"/>
                <a:gd name="T29" fmla="*/ 2 h 1072"/>
                <a:gd name="T30" fmla="*/ 480 w 887"/>
                <a:gd name="T31" fmla="*/ 1 h 1072"/>
                <a:gd name="T32" fmla="*/ 379 w 887"/>
                <a:gd name="T33" fmla="*/ 21 h 1072"/>
                <a:gd name="T34" fmla="*/ 283 w 887"/>
                <a:gd name="T35" fmla="*/ 61 h 1072"/>
                <a:gd name="T36" fmla="*/ 196 w 887"/>
                <a:gd name="T37" fmla="*/ 121 h 1072"/>
                <a:gd name="T38" fmla="*/ 120 w 887"/>
                <a:gd name="T39" fmla="*/ 199 h 1072"/>
                <a:gd name="T40" fmla="*/ 60 w 887"/>
                <a:gd name="T41" fmla="*/ 295 h 1072"/>
                <a:gd name="T42" fmla="*/ 21 w 887"/>
                <a:gd name="T43" fmla="*/ 399 h 1072"/>
                <a:gd name="T44" fmla="*/ 1 w 887"/>
                <a:gd name="T45" fmla="*/ 507 h 1072"/>
                <a:gd name="T46" fmla="*/ 3 w 887"/>
                <a:gd name="T47" fmla="*/ 616 h 1072"/>
                <a:gd name="T48" fmla="*/ 25 w 887"/>
                <a:gd name="T49" fmla="*/ 723 h 1072"/>
                <a:gd name="T50" fmla="*/ 64 w 887"/>
                <a:gd name="T51" fmla="*/ 826 h 1072"/>
                <a:gd name="T52" fmla="*/ 123 w 887"/>
                <a:gd name="T53" fmla="*/ 919 h 1072"/>
                <a:gd name="T54" fmla="*/ 198 w 887"/>
                <a:gd name="T55" fmla="*/ 999 h 1072"/>
                <a:gd name="T56" fmla="*/ 252 w 887"/>
                <a:gd name="T57" fmla="*/ 1040 h 1072"/>
                <a:gd name="T58" fmla="*/ 267 w 887"/>
                <a:gd name="T59" fmla="*/ 1050 h 1072"/>
                <a:gd name="T60" fmla="*/ 280 w 887"/>
                <a:gd name="T61" fmla="*/ 1059 h 1072"/>
                <a:gd name="T62" fmla="*/ 295 w 887"/>
                <a:gd name="T63" fmla="*/ 1068 h 1072"/>
                <a:gd name="T64" fmla="*/ 267 w 887"/>
                <a:gd name="T65" fmla="*/ 1035 h 1072"/>
                <a:gd name="T66" fmla="*/ 205 w 887"/>
                <a:gd name="T67" fmla="*/ 954 h 1072"/>
                <a:gd name="T68" fmla="*/ 160 w 887"/>
                <a:gd name="T69" fmla="*/ 864 h 1072"/>
                <a:gd name="T70" fmla="*/ 129 w 887"/>
                <a:gd name="T71" fmla="*/ 768 h 1072"/>
                <a:gd name="T72" fmla="*/ 115 w 887"/>
                <a:gd name="T73" fmla="*/ 668 h 1072"/>
                <a:gd name="T74" fmla="*/ 118 w 887"/>
                <a:gd name="T75" fmla="*/ 568 h 1072"/>
                <a:gd name="T76" fmla="*/ 138 w 887"/>
                <a:gd name="T77" fmla="*/ 469 h 1072"/>
                <a:gd name="T78" fmla="*/ 176 w 887"/>
                <a:gd name="T79" fmla="*/ 37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7" h="1072">
                  <a:moveTo>
                    <a:pt x="202" y="328"/>
                  </a:moveTo>
                  <a:lnTo>
                    <a:pt x="232" y="285"/>
                  </a:lnTo>
                  <a:lnTo>
                    <a:pt x="265" y="246"/>
                  </a:lnTo>
                  <a:lnTo>
                    <a:pt x="301" y="212"/>
                  </a:lnTo>
                  <a:lnTo>
                    <a:pt x="339" y="180"/>
                  </a:lnTo>
                  <a:lnTo>
                    <a:pt x="380" y="153"/>
                  </a:lnTo>
                  <a:lnTo>
                    <a:pt x="422" y="131"/>
                  </a:lnTo>
                  <a:lnTo>
                    <a:pt x="466" y="112"/>
                  </a:lnTo>
                  <a:lnTo>
                    <a:pt x="511" y="98"/>
                  </a:lnTo>
                  <a:lnTo>
                    <a:pt x="558" y="88"/>
                  </a:lnTo>
                  <a:lnTo>
                    <a:pt x="606" y="83"/>
                  </a:lnTo>
                  <a:lnTo>
                    <a:pt x="652" y="82"/>
                  </a:lnTo>
                  <a:lnTo>
                    <a:pt x="700" y="84"/>
                  </a:lnTo>
                  <a:lnTo>
                    <a:pt x="748" y="93"/>
                  </a:lnTo>
                  <a:lnTo>
                    <a:pt x="796" y="105"/>
                  </a:lnTo>
                  <a:lnTo>
                    <a:pt x="842" y="123"/>
                  </a:lnTo>
                  <a:lnTo>
                    <a:pt x="887" y="145"/>
                  </a:lnTo>
                  <a:lnTo>
                    <a:pt x="881" y="139"/>
                  </a:lnTo>
                  <a:lnTo>
                    <a:pt x="874" y="132"/>
                  </a:lnTo>
                  <a:lnTo>
                    <a:pt x="867" y="127"/>
                  </a:lnTo>
                  <a:lnTo>
                    <a:pt x="860" y="121"/>
                  </a:lnTo>
                  <a:lnTo>
                    <a:pt x="853" y="116"/>
                  </a:lnTo>
                  <a:lnTo>
                    <a:pt x="846" y="110"/>
                  </a:lnTo>
                  <a:lnTo>
                    <a:pt x="840" y="105"/>
                  </a:lnTo>
                  <a:lnTo>
                    <a:pt x="833" y="99"/>
                  </a:lnTo>
                  <a:lnTo>
                    <a:pt x="785" y="69"/>
                  </a:lnTo>
                  <a:lnTo>
                    <a:pt x="736" y="45"/>
                  </a:lnTo>
                  <a:lnTo>
                    <a:pt x="686" y="24"/>
                  </a:lnTo>
                  <a:lnTo>
                    <a:pt x="634" y="10"/>
                  </a:lnTo>
                  <a:lnTo>
                    <a:pt x="582" y="2"/>
                  </a:lnTo>
                  <a:lnTo>
                    <a:pt x="531" y="0"/>
                  </a:lnTo>
                  <a:lnTo>
                    <a:pt x="480" y="1"/>
                  </a:lnTo>
                  <a:lnTo>
                    <a:pt x="428" y="9"/>
                  </a:lnTo>
                  <a:lnTo>
                    <a:pt x="379" y="21"/>
                  </a:lnTo>
                  <a:lnTo>
                    <a:pt x="330" y="39"/>
                  </a:lnTo>
                  <a:lnTo>
                    <a:pt x="283" y="61"/>
                  </a:lnTo>
                  <a:lnTo>
                    <a:pt x="238" y="88"/>
                  </a:lnTo>
                  <a:lnTo>
                    <a:pt x="196" y="121"/>
                  </a:lnTo>
                  <a:lnTo>
                    <a:pt x="156" y="158"/>
                  </a:lnTo>
                  <a:lnTo>
                    <a:pt x="120" y="199"/>
                  </a:lnTo>
                  <a:lnTo>
                    <a:pt x="88" y="246"/>
                  </a:lnTo>
                  <a:lnTo>
                    <a:pt x="60" y="295"/>
                  </a:lnTo>
                  <a:lnTo>
                    <a:pt x="37" y="347"/>
                  </a:lnTo>
                  <a:lnTo>
                    <a:pt x="21" y="399"/>
                  </a:lnTo>
                  <a:lnTo>
                    <a:pt x="8" y="454"/>
                  </a:lnTo>
                  <a:lnTo>
                    <a:pt x="1" y="507"/>
                  </a:lnTo>
                  <a:lnTo>
                    <a:pt x="0" y="562"/>
                  </a:lnTo>
                  <a:lnTo>
                    <a:pt x="3" y="616"/>
                  </a:lnTo>
                  <a:lnTo>
                    <a:pt x="11" y="671"/>
                  </a:lnTo>
                  <a:lnTo>
                    <a:pt x="25" y="723"/>
                  </a:lnTo>
                  <a:lnTo>
                    <a:pt x="42" y="775"/>
                  </a:lnTo>
                  <a:lnTo>
                    <a:pt x="64" y="826"/>
                  </a:lnTo>
                  <a:lnTo>
                    <a:pt x="92" y="873"/>
                  </a:lnTo>
                  <a:lnTo>
                    <a:pt x="123" y="919"/>
                  </a:lnTo>
                  <a:lnTo>
                    <a:pt x="159" y="961"/>
                  </a:lnTo>
                  <a:lnTo>
                    <a:pt x="198" y="999"/>
                  </a:lnTo>
                  <a:lnTo>
                    <a:pt x="243" y="1035"/>
                  </a:lnTo>
                  <a:lnTo>
                    <a:pt x="252" y="1040"/>
                  </a:lnTo>
                  <a:lnTo>
                    <a:pt x="258" y="1044"/>
                  </a:lnTo>
                  <a:lnTo>
                    <a:pt x="267" y="1050"/>
                  </a:lnTo>
                  <a:lnTo>
                    <a:pt x="273" y="1054"/>
                  </a:lnTo>
                  <a:lnTo>
                    <a:pt x="280" y="1059"/>
                  </a:lnTo>
                  <a:lnTo>
                    <a:pt x="289" y="1064"/>
                  </a:lnTo>
                  <a:lnTo>
                    <a:pt x="295" y="1068"/>
                  </a:lnTo>
                  <a:lnTo>
                    <a:pt x="304" y="1072"/>
                  </a:lnTo>
                  <a:lnTo>
                    <a:pt x="267" y="1035"/>
                  </a:lnTo>
                  <a:lnTo>
                    <a:pt x="235" y="995"/>
                  </a:lnTo>
                  <a:lnTo>
                    <a:pt x="205" y="954"/>
                  </a:lnTo>
                  <a:lnTo>
                    <a:pt x="180" y="910"/>
                  </a:lnTo>
                  <a:lnTo>
                    <a:pt x="160" y="864"/>
                  </a:lnTo>
                  <a:lnTo>
                    <a:pt x="142" y="817"/>
                  </a:lnTo>
                  <a:lnTo>
                    <a:pt x="129" y="768"/>
                  </a:lnTo>
                  <a:lnTo>
                    <a:pt x="120" y="719"/>
                  </a:lnTo>
                  <a:lnTo>
                    <a:pt x="115" y="668"/>
                  </a:lnTo>
                  <a:lnTo>
                    <a:pt x="115" y="618"/>
                  </a:lnTo>
                  <a:lnTo>
                    <a:pt x="118" y="568"/>
                  </a:lnTo>
                  <a:lnTo>
                    <a:pt x="126" y="518"/>
                  </a:lnTo>
                  <a:lnTo>
                    <a:pt x="138" y="469"/>
                  </a:lnTo>
                  <a:lnTo>
                    <a:pt x="155" y="421"/>
                  </a:lnTo>
                  <a:lnTo>
                    <a:pt x="176" y="373"/>
                  </a:lnTo>
                  <a:lnTo>
                    <a:pt x="202" y="32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53" y="2163"/>
              <a:ext cx="356" cy="237"/>
            </a:xfrm>
            <a:custGeom>
              <a:avLst/>
              <a:gdLst>
                <a:gd name="T0" fmla="*/ 171 w 1067"/>
                <a:gd name="T1" fmla="*/ 85 h 711"/>
                <a:gd name="T2" fmla="*/ 200 w 1067"/>
                <a:gd name="T3" fmla="*/ 41 h 711"/>
                <a:gd name="T4" fmla="*/ 0 w 1067"/>
                <a:gd name="T5" fmla="*/ 0 h 711"/>
                <a:gd name="T6" fmla="*/ 114 w 1067"/>
                <a:gd name="T7" fmla="*/ 169 h 711"/>
                <a:gd name="T8" fmla="*/ 144 w 1067"/>
                <a:gd name="T9" fmla="*/ 126 h 711"/>
                <a:gd name="T10" fmla="*/ 1041 w 1067"/>
                <a:gd name="T11" fmla="*/ 711 h 711"/>
                <a:gd name="T12" fmla="*/ 1067 w 1067"/>
                <a:gd name="T13" fmla="*/ 674 h 711"/>
                <a:gd name="T14" fmla="*/ 171 w 1067"/>
                <a:gd name="T15" fmla="*/ 8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7" h="711">
                  <a:moveTo>
                    <a:pt x="171" y="85"/>
                  </a:moveTo>
                  <a:lnTo>
                    <a:pt x="200" y="41"/>
                  </a:lnTo>
                  <a:lnTo>
                    <a:pt x="0" y="0"/>
                  </a:lnTo>
                  <a:lnTo>
                    <a:pt x="114" y="169"/>
                  </a:lnTo>
                  <a:lnTo>
                    <a:pt x="144" y="126"/>
                  </a:lnTo>
                  <a:lnTo>
                    <a:pt x="1041" y="711"/>
                  </a:lnTo>
                  <a:lnTo>
                    <a:pt x="1067" y="674"/>
                  </a:lnTo>
                  <a:lnTo>
                    <a:pt x="171" y="8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800000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7" y="2080"/>
              <a:ext cx="66" cy="68"/>
            </a:xfrm>
            <a:custGeom>
              <a:avLst/>
              <a:gdLst>
                <a:gd name="T0" fmla="*/ 196 w 196"/>
                <a:gd name="T1" fmla="*/ 162 h 204"/>
                <a:gd name="T2" fmla="*/ 126 w 196"/>
                <a:gd name="T3" fmla="*/ 152 h 204"/>
                <a:gd name="T4" fmla="*/ 77 w 196"/>
                <a:gd name="T5" fmla="*/ 204 h 204"/>
                <a:gd name="T6" fmla="*/ 64 w 196"/>
                <a:gd name="T7" fmla="*/ 134 h 204"/>
                <a:gd name="T8" fmla="*/ 0 w 196"/>
                <a:gd name="T9" fmla="*/ 104 h 204"/>
                <a:gd name="T10" fmla="*/ 63 w 196"/>
                <a:gd name="T11" fmla="*/ 72 h 204"/>
                <a:gd name="T12" fmla="*/ 71 w 196"/>
                <a:gd name="T13" fmla="*/ 0 h 204"/>
                <a:gd name="T14" fmla="*/ 122 w 196"/>
                <a:gd name="T15" fmla="*/ 51 h 204"/>
                <a:gd name="T16" fmla="*/ 192 w 196"/>
                <a:gd name="T17" fmla="*/ 36 h 204"/>
                <a:gd name="T18" fmla="*/ 162 w 196"/>
                <a:gd name="T19" fmla="*/ 100 h 204"/>
                <a:gd name="T20" fmla="*/ 196 w 196"/>
                <a:gd name="T21" fmla="*/ 1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204">
                  <a:moveTo>
                    <a:pt x="196" y="162"/>
                  </a:moveTo>
                  <a:lnTo>
                    <a:pt x="126" y="152"/>
                  </a:lnTo>
                  <a:lnTo>
                    <a:pt x="77" y="204"/>
                  </a:lnTo>
                  <a:lnTo>
                    <a:pt x="64" y="134"/>
                  </a:lnTo>
                  <a:lnTo>
                    <a:pt x="0" y="104"/>
                  </a:lnTo>
                  <a:lnTo>
                    <a:pt x="63" y="72"/>
                  </a:lnTo>
                  <a:lnTo>
                    <a:pt x="71" y="0"/>
                  </a:lnTo>
                  <a:lnTo>
                    <a:pt x="122" y="51"/>
                  </a:lnTo>
                  <a:lnTo>
                    <a:pt x="192" y="36"/>
                  </a:lnTo>
                  <a:lnTo>
                    <a:pt x="162" y="100"/>
                  </a:lnTo>
                  <a:lnTo>
                    <a:pt x="196" y="162"/>
                  </a:lnTo>
                  <a:close/>
                </a:path>
              </a:pathLst>
            </a:custGeom>
            <a:solidFill>
              <a:srgbClr val="00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68" y="2233"/>
              <a:ext cx="44" cy="43"/>
            </a:xfrm>
            <a:custGeom>
              <a:avLst/>
              <a:gdLst>
                <a:gd name="T0" fmla="*/ 93 w 130"/>
                <a:gd name="T1" fmla="*/ 130 h 130"/>
                <a:gd name="T2" fmla="*/ 56 w 130"/>
                <a:gd name="T3" fmla="*/ 102 h 130"/>
                <a:gd name="T4" fmla="*/ 12 w 130"/>
                <a:gd name="T5" fmla="*/ 116 h 130"/>
                <a:gd name="T6" fmla="*/ 27 w 130"/>
                <a:gd name="T7" fmla="*/ 72 h 130"/>
                <a:gd name="T8" fmla="*/ 0 w 130"/>
                <a:gd name="T9" fmla="*/ 35 h 130"/>
                <a:gd name="T10" fmla="*/ 47 w 130"/>
                <a:gd name="T11" fmla="*/ 37 h 130"/>
                <a:gd name="T12" fmla="*/ 74 w 130"/>
                <a:gd name="T13" fmla="*/ 0 h 130"/>
                <a:gd name="T14" fmla="*/ 86 w 130"/>
                <a:gd name="T15" fmla="*/ 43 h 130"/>
                <a:gd name="T16" fmla="*/ 130 w 130"/>
                <a:gd name="T17" fmla="*/ 57 h 130"/>
                <a:gd name="T18" fmla="*/ 93 w 130"/>
                <a:gd name="T19" fmla="*/ 83 h 130"/>
                <a:gd name="T20" fmla="*/ 93 w 130"/>
                <a:gd name="T2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30">
                  <a:moveTo>
                    <a:pt x="93" y="130"/>
                  </a:moveTo>
                  <a:lnTo>
                    <a:pt x="56" y="102"/>
                  </a:lnTo>
                  <a:lnTo>
                    <a:pt x="12" y="116"/>
                  </a:lnTo>
                  <a:lnTo>
                    <a:pt x="27" y="72"/>
                  </a:lnTo>
                  <a:lnTo>
                    <a:pt x="0" y="35"/>
                  </a:lnTo>
                  <a:lnTo>
                    <a:pt x="47" y="37"/>
                  </a:lnTo>
                  <a:lnTo>
                    <a:pt x="74" y="0"/>
                  </a:lnTo>
                  <a:lnTo>
                    <a:pt x="86" y="43"/>
                  </a:lnTo>
                  <a:lnTo>
                    <a:pt x="130" y="57"/>
                  </a:lnTo>
                  <a:lnTo>
                    <a:pt x="93" y="83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861" y="2132"/>
              <a:ext cx="44" cy="43"/>
            </a:xfrm>
            <a:custGeom>
              <a:avLst/>
              <a:gdLst>
                <a:gd name="T0" fmla="*/ 92 w 130"/>
                <a:gd name="T1" fmla="*/ 130 h 130"/>
                <a:gd name="T2" fmla="*/ 55 w 130"/>
                <a:gd name="T3" fmla="*/ 103 h 130"/>
                <a:gd name="T4" fmla="*/ 11 w 130"/>
                <a:gd name="T5" fmla="*/ 117 h 130"/>
                <a:gd name="T6" fmla="*/ 26 w 130"/>
                <a:gd name="T7" fmla="*/ 73 h 130"/>
                <a:gd name="T8" fmla="*/ 0 w 130"/>
                <a:gd name="T9" fmla="*/ 36 h 130"/>
                <a:gd name="T10" fmla="*/ 46 w 130"/>
                <a:gd name="T11" fmla="*/ 37 h 130"/>
                <a:gd name="T12" fmla="*/ 73 w 130"/>
                <a:gd name="T13" fmla="*/ 0 h 130"/>
                <a:gd name="T14" fmla="*/ 87 w 130"/>
                <a:gd name="T15" fmla="*/ 44 h 130"/>
                <a:gd name="T16" fmla="*/ 130 w 130"/>
                <a:gd name="T17" fmla="*/ 58 h 130"/>
                <a:gd name="T18" fmla="*/ 92 w 130"/>
                <a:gd name="T19" fmla="*/ 84 h 130"/>
                <a:gd name="T20" fmla="*/ 92 w 130"/>
                <a:gd name="T2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30">
                  <a:moveTo>
                    <a:pt x="92" y="130"/>
                  </a:moveTo>
                  <a:lnTo>
                    <a:pt x="55" y="103"/>
                  </a:lnTo>
                  <a:lnTo>
                    <a:pt x="11" y="117"/>
                  </a:lnTo>
                  <a:lnTo>
                    <a:pt x="26" y="73"/>
                  </a:lnTo>
                  <a:lnTo>
                    <a:pt x="0" y="36"/>
                  </a:lnTo>
                  <a:lnTo>
                    <a:pt x="46" y="37"/>
                  </a:lnTo>
                  <a:lnTo>
                    <a:pt x="73" y="0"/>
                  </a:lnTo>
                  <a:lnTo>
                    <a:pt x="87" y="44"/>
                  </a:lnTo>
                  <a:lnTo>
                    <a:pt x="130" y="58"/>
                  </a:lnTo>
                  <a:lnTo>
                    <a:pt x="92" y="84"/>
                  </a:lnTo>
                  <a:lnTo>
                    <a:pt x="9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548" y="2093"/>
              <a:ext cx="34" cy="34"/>
            </a:xfrm>
            <a:custGeom>
              <a:avLst/>
              <a:gdLst>
                <a:gd name="T0" fmla="*/ 93 w 102"/>
                <a:gd name="T1" fmla="*/ 93 h 103"/>
                <a:gd name="T2" fmla="*/ 59 w 102"/>
                <a:gd name="T3" fmla="*/ 81 h 103"/>
                <a:gd name="T4" fmla="*/ 29 w 102"/>
                <a:gd name="T5" fmla="*/ 103 h 103"/>
                <a:gd name="T6" fmla="*/ 30 w 102"/>
                <a:gd name="T7" fmla="*/ 67 h 103"/>
                <a:gd name="T8" fmla="*/ 0 w 102"/>
                <a:gd name="T9" fmla="*/ 45 h 103"/>
                <a:gd name="T10" fmla="*/ 34 w 102"/>
                <a:gd name="T11" fmla="*/ 34 h 103"/>
                <a:gd name="T12" fmla="*/ 45 w 102"/>
                <a:gd name="T13" fmla="*/ 0 h 103"/>
                <a:gd name="T14" fmla="*/ 67 w 102"/>
                <a:gd name="T15" fmla="*/ 30 h 103"/>
                <a:gd name="T16" fmla="*/ 102 w 102"/>
                <a:gd name="T17" fmla="*/ 29 h 103"/>
                <a:gd name="T18" fmla="*/ 80 w 102"/>
                <a:gd name="T19" fmla="*/ 59 h 103"/>
                <a:gd name="T20" fmla="*/ 93 w 102"/>
                <a:gd name="T21" fmla="*/ 9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3">
                  <a:moveTo>
                    <a:pt x="93" y="93"/>
                  </a:moveTo>
                  <a:lnTo>
                    <a:pt x="59" y="81"/>
                  </a:lnTo>
                  <a:lnTo>
                    <a:pt x="29" y="103"/>
                  </a:lnTo>
                  <a:lnTo>
                    <a:pt x="30" y="67"/>
                  </a:lnTo>
                  <a:lnTo>
                    <a:pt x="0" y="45"/>
                  </a:lnTo>
                  <a:lnTo>
                    <a:pt x="34" y="34"/>
                  </a:lnTo>
                  <a:lnTo>
                    <a:pt x="45" y="0"/>
                  </a:lnTo>
                  <a:lnTo>
                    <a:pt x="67" y="30"/>
                  </a:lnTo>
                  <a:lnTo>
                    <a:pt x="102" y="29"/>
                  </a:lnTo>
                  <a:lnTo>
                    <a:pt x="80" y="59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408" y="2353"/>
              <a:ext cx="35" cy="34"/>
            </a:xfrm>
            <a:custGeom>
              <a:avLst/>
              <a:gdLst>
                <a:gd name="T0" fmla="*/ 93 w 104"/>
                <a:gd name="T1" fmla="*/ 93 h 102"/>
                <a:gd name="T2" fmla="*/ 59 w 104"/>
                <a:gd name="T3" fmla="*/ 80 h 102"/>
                <a:gd name="T4" fmla="*/ 30 w 104"/>
                <a:gd name="T5" fmla="*/ 102 h 102"/>
                <a:gd name="T6" fmla="*/ 30 w 104"/>
                <a:gd name="T7" fmla="*/ 67 h 102"/>
                <a:gd name="T8" fmla="*/ 0 w 104"/>
                <a:gd name="T9" fmla="*/ 45 h 102"/>
                <a:gd name="T10" fmla="*/ 36 w 104"/>
                <a:gd name="T11" fmla="*/ 34 h 102"/>
                <a:gd name="T12" fmla="*/ 47 w 104"/>
                <a:gd name="T13" fmla="*/ 0 h 102"/>
                <a:gd name="T14" fmla="*/ 67 w 104"/>
                <a:gd name="T15" fmla="*/ 30 h 102"/>
                <a:gd name="T16" fmla="*/ 104 w 104"/>
                <a:gd name="T17" fmla="*/ 28 h 102"/>
                <a:gd name="T18" fmla="*/ 82 w 104"/>
                <a:gd name="T19" fmla="*/ 58 h 102"/>
                <a:gd name="T20" fmla="*/ 93 w 104"/>
                <a:gd name="T2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2">
                  <a:moveTo>
                    <a:pt x="93" y="93"/>
                  </a:moveTo>
                  <a:lnTo>
                    <a:pt x="59" y="80"/>
                  </a:lnTo>
                  <a:lnTo>
                    <a:pt x="30" y="102"/>
                  </a:lnTo>
                  <a:lnTo>
                    <a:pt x="30" y="67"/>
                  </a:lnTo>
                  <a:lnTo>
                    <a:pt x="0" y="45"/>
                  </a:lnTo>
                  <a:lnTo>
                    <a:pt x="36" y="34"/>
                  </a:lnTo>
                  <a:lnTo>
                    <a:pt x="47" y="0"/>
                  </a:lnTo>
                  <a:lnTo>
                    <a:pt x="67" y="30"/>
                  </a:lnTo>
                  <a:lnTo>
                    <a:pt x="104" y="28"/>
                  </a:lnTo>
                  <a:lnTo>
                    <a:pt x="82" y="58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13" y="2074"/>
              <a:ext cx="34" cy="34"/>
            </a:xfrm>
            <a:custGeom>
              <a:avLst/>
              <a:gdLst>
                <a:gd name="T0" fmla="*/ 56 w 102"/>
                <a:gd name="T1" fmla="*/ 102 h 102"/>
                <a:gd name="T2" fmla="*/ 35 w 102"/>
                <a:gd name="T3" fmla="*/ 72 h 102"/>
                <a:gd name="T4" fmla="*/ 0 w 102"/>
                <a:gd name="T5" fmla="*/ 72 h 102"/>
                <a:gd name="T6" fmla="*/ 22 w 102"/>
                <a:gd name="T7" fmla="*/ 43 h 102"/>
                <a:gd name="T8" fmla="*/ 11 w 102"/>
                <a:gd name="T9" fmla="*/ 8 h 102"/>
                <a:gd name="T10" fmla="*/ 45 w 102"/>
                <a:gd name="T11" fmla="*/ 20 h 102"/>
                <a:gd name="T12" fmla="*/ 75 w 102"/>
                <a:gd name="T13" fmla="*/ 0 h 102"/>
                <a:gd name="T14" fmla="*/ 74 w 102"/>
                <a:gd name="T15" fmla="*/ 35 h 102"/>
                <a:gd name="T16" fmla="*/ 102 w 102"/>
                <a:gd name="T17" fmla="*/ 57 h 102"/>
                <a:gd name="T18" fmla="*/ 68 w 102"/>
                <a:gd name="T19" fmla="*/ 67 h 102"/>
                <a:gd name="T20" fmla="*/ 56 w 102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2">
                  <a:moveTo>
                    <a:pt x="56" y="102"/>
                  </a:moveTo>
                  <a:lnTo>
                    <a:pt x="35" y="72"/>
                  </a:lnTo>
                  <a:lnTo>
                    <a:pt x="0" y="72"/>
                  </a:lnTo>
                  <a:lnTo>
                    <a:pt x="22" y="43"/>
                  </a:lnTo>
                  <a:lnTo>
                    <a:pt x="11" y="8"/>
                  </a:lnTo>
                  <a:lnTo>
                    <a:pt x="45" y="20"/>
                  </a:lnTo>
                  <a:lnTo>
                    <a:pt x="75" y="0"/>
                  </a:lnTo>
                  <a:lnTo>
                    <a:pt x="74" y="35"/>
                  </a:lnTo>
                  <a:lnTo>
                    <a:pt x="102" y="57"/>
                  </a:lnTo>
                  <a:lnTo>
                    <a:pt x="68" y="67"/>
                  </a:lnTo>
                  <a:lnTo>
                    <a:pt x="5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453" y="2260"/>
              <a:ext cx="545" cy="602"/>
            </a:xfrm>
            <a:custGeom>
              <a:avLst/>
              <a:gdLst>
                <a:gd name="T0" fmla="*/ 1535 w 1635"/>
                <a:gd name="T1" fmla="*/ 886 h 1806"/>
                <a:gd name="T2" fmla="*/ 1496 w 1635"/>
                <a:gd name="T3" fmla="*/ 917 h 1806"/>
                <a:gd name="T4" fmla="*/ 1414 w 1635"/>
                <a:gd name="T5" fmla="*/ 887 h 1806"/>
                <a:gd name="T6" fmla="*/ 1296 w 1635"/>
                <a:gd name="T7" fmla="*/ 793 h 1806"/>
                <a:gd name="T8" fmla="*/ 1170 w 1635"/>
                <a:gd name="T9" fmla="*/ 592 h 1806"/>
                <a:gd name="T10" fmla="*/ 1231 w 1635"/>
                <a:gd name="T11" fmla="*/ 437 h 1806"/>
                <a:gd name="T12" fmla="*/ 1272 w 1635"/>
                <a:gd name="T13" fmla="*/ 459 h 1806"/>
                <a:gd name="T14" fmla="*/ 1366 w 1635"/>
                <a:gd name="T15" fmla="*/ 517 h 1806"/>
                <a:gd name="T16" fmla="*/ 1473 w 1635"/>
                <a:gd name="T17" fmla="*/ 601 h 1806"/>
                <a:gd name="T18" fmla="*/ 1549 w 1635"/>
                <a:gd name="T19" fmla="*/ 700 h 1806"/>
                <a:gd name="T20" fmla="*/ 1553 w 1635"/>
                <a:gd name="T21" fmla="*/ 756 h 1806"/>
                <a:gd name="T22" fmla="*/ 1600 w 1635"/>
                <a:gd name="T23" fmla="*/ 547 h 1806"/>
                <a:gd name="T24" fmla="*/ 1481 w 1635"/>
                <a:gd name="T25" fmla="*/ 422 h 1806"/>
                <a:gd name="T26" fmla="*/ 1423 w 1635"/>
                <a:gd name="T27" fmla="*/ 396 h 1806"/>
                <a:gd name="T28" fmla="*/ 1378 w 1635"/>
                <a:gd name="T29" fmla="*/ 399 h 1806"/>
                <a:gd name="T30" fmla="*/ 1317 w 1635"/>
                <a:gd name="T31" fmla="*/ 398 h 1806"/>
                <a:gd name="T32" fmla="*/ 1218 w 1635"/>
                <a:gd name="T33" fmla="*/ 368 h 1806"/>
                <a:gd name="T34" fmla="*/ 1220 w 1635"/>
                <a:gd name="T35" fmla="*/ 143 h 1806"/>
                <a:gd name="T36" fmla="*/ 1187 w 1635"/>
                <a:gd name="T37" fmla="*/ 112 h 1806"/>
                <a:gd name="T38" fmla="*/ 1127 w 1635"/>
                <a:gd name="T39" fmla="*/ 76 h 1806"/>
                <a:gd name="T40" fmla="*/ 1049 w 1635"/>
                <a:gd name="T41" fmla="*/ 63 h 1806"/>
                <a:gd name="T42" fmla="*/ 1032 w 1635"/>
                <a:gd name="T43" fmla="*/ 125 h 1806"/>
                <a:gd name="T44" fmla="*/ 987 w 1635"/>
                <a:gd name="T45" fmla="*/ 240 h 1806"/>
                <a:gd name="T46" fmla="*/ 954 w 1635"/>
                <a:gd name="T47" fmla="*/ 294 h 1806"/>
                <a:gd name="T48" fmla="*/ 855 w 1635"/>
                <a:gd name="T49" fmla="*/ 270 h 1806"/>
                <a:gd name="T50" fmla="*/ 759 w 1635"/>
                <a:gd name="T51" fmla="*/ 208 h 1806"/>
                <a:gd name="T52" fmla="*/ 729 w 1635"/>
                <a:gd name="T53" fmla="*/ 183 h 1806"/>
                <a:gd name="T54" fmla="*/ 688 w 1635"/>
                <a:gd name="T55" fmla="*/ 176 h 1806"/>
                <a:gd name="T56" fmla="*/ 622 w 1635"/>
                <a:gd name="T57" fmla="*/ 194 h 1806"/>
                <a:gd name="T58" fmla="*/ 372 w 1635"/>
                <a:gd name="T59" fmla="*/ 0 h 1806"/>
                <a:gd name="T60" fmla="*/ 302 w 1635"/>
                <a:gd name="T61" fmla="*/ 109 h 1806"/>
                <a:gd name="T62" fmla="*/ 330 w 1635"/>
                <a:gd name="T63" fmla="*/ 254 h 1806"/>
                <a:gd name="T64" fmla="*/ 410 w 1635"/>
                <a:gd name="T65" fmla="*/ 417 h 1806"/>
                <a:gd name="T66" fmla="*/ 573 w 1635"/>
                <a:gd name="T67" fmla="*/ 510 h 1806"/>
                <a:gd name="T68" fmla="*/ 656 w 1635"/>
                <a:gd name="T69" fmla="*/ 797 h 1806"/>
                <a:gd name="T70" fmla="*/ 576 w 1635"/>
                <a:gd name="T71" fmla="*/ 842 h 1806"/>
                <a:gd name="T72" fmla="*/ 372 w 1635"/>
                <a:gd name="T73" fmla="*/ 905 h 1806"/>
                <a:gd name="T74" fmla="*/ 152 w 1635"/>
                <a:gd name="T75" fmla="*/ 1081 h 1806"/>
                <a:gd name="T76" fmla="*/ 11 w 1635"/>
                <a:gd name="T77" fmla="*/ 1434 h 1806"/>
                <a:gd name="T78" fmla="*/ 283 w 1635"/>
                <a:gd name="T79" fmla="*/ 1375 h 1806"/>
                <a:gd name="T80" fmla="*/ 454 w 1635"/>
                <a:gd name="T81" fmla="*/ 1224 h 1806"/>
                <a:gd name="T82" fmla="*/ 645 w 1635"/>
                <a:gd name="T83" fmla="*/ 1187 h 1806"/>
                <a:gd name="T84" fmla="*/ 786 w 1635"/>
                <a:gd name="T85" fmla="*/ 1203 h 1806"/>
                <a:gd name="T86" fmla="*/ 827 w 1635"/>
                <a:gd name="T87" fmla="*/ 1222 h 1806"/>
                <a:gd name="T88" fmla="*/ 898 w 1635"/>
                <a:gd name="T89" fmla="*/ 1322 h 1806"/>
                <a:gd name="T90" fmla="*/ 991 w 1635"/>
                <a:gd name="T91" fmla="*/ 1485 h 1806"/>
                <a:gd name="T92" fmla="*/ 1057 w 1635"/>
                <a:gd name="T93" fmla="*/ 1674 h 1806"/>
                <a:gd name="T94" fmla="*/ 1516 w 1635"/>
                <a:gd name="T95" fmla="*/ 1799 h 1806"/>
                <a:gd name="T96" fmla="*/ 1514 w 1635"/>
                <a:gd name="T97" fmla="*/ 1706 h 1806"/>
                <a:gd name="T98" fmla="*/ 1484 w 1635"/>
                <a:gd name="T99" fmla="*/ 1522 h 1806"/>
                <a:gd name="T100" fmla="*/ 1399 w 1635"/>
                <a:gd name="T101" fmla="*/ 1262 h 1806"/>
                <a:gd name="T102" fmla="*/ 1285 w 1635"/>
                <a:gd name="T103" fmla="*/ 1025 h 1806"/>
                <a:gd name="T104" fmla="*/ 1306 w 1635"/>
                <a:gd name="T105" fmla="*/ 983 h 1806"/>
                <a:gd name="T106" fmla="*/ 1384 w 1635"/>
                <a:gd name="T107" fmla="*/ 943 h 1806"/>
                <a:gd name="T108" fmla="*/ 1514 w 1635"/>
                <a:gd name="T109" fmla="*/ 973 h 1806"/>
                <a:gd name="T110" fmla="*/ 1587 w 1635"/>
                <a:gd name="T111" fmla="*/ 932 h 1806"/>
                <a:gd name="T112" fmla="*/ 1620 w 1635"/>
                <a:gd name="T113" fmla="*/ 871 h 1806"/>
                <a:gd name="T114" fmla="*/ 1628 w 1635"/>
                <a:gd name="T115" fmla="*/ 820 h 1806"/>
                <a:gd name="T116" fmla="*/ 1553 w 1635"/>
                <a:gd name="T117" fmla="*/ 756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5" h="1806">
                  <a:moveTo>
                    <a:pt x="1553" y="756"/>
                  </a:moveTo>
                  <a:lnTo>
                    <a:pt x="1552" y="798"/>
                  </a:lnTo>
                  <a:lnTo>
                    <a:pt x="1546" y="843"/>
                  </a:lnTo>
                  <a:lnTo>
                    <a:pt x="1535" y="886"/>
                  </a:lnTo>
                  <a:lnTo>
                    <a:pt x="1518" y="919"/>
                  </a:lnTo>
                  <a:lnTo>
                    <a:pt x="1515" y="919"/>
                  </a:lnTo>
                  <a:lnTo>
                    <a:pt x="1508" y="919"/>
                  </a:lnTo>
                  <a:lnTo>
                    <a:pt x="1496" y="917"/>
                  </a:lnTo>
                  <a:lnTo>
                    <a:pt x="1481" y="913"/>
                  </a:lnTo>
                  <a:lnTo>
                    <a:pt x="1460" y="908"/>
                  </a:lnTo>
                  <a:lnTo>
                    <a:pt x="1438" y="900"/>
                  </a:lnTo>
                  <a:lnTo>
                    <a:pt x="1414" y="887"/>
                  </a:lnTo>
                  <a:lnTo>
                    <a:pt x="1386" y="871"/>
                  </a:lnTo>
                  <a:lnTo>
                    <a:pt x="1358" y="850"/>
                  </a:lnTo>
                  <a:lnTo>
                    <a:pt x="1326" y="824"/>
                  </a:lnTo>
                  <a:lnTo>
                    <a:pt x="1296" y="793"/>
                  </a:lnTo>
                  <a:lnTo>
                    <a:pt x="1263" y="753"/>
                  </a:lnTo>
                  <a:lnTo>
                    <a:pt x="1232" y="708"/>
                  </a:lnTo>
                  <a:lnTo>
                    <a:pt x="1201" y="653"/>
                  </a:lnTo>
                  <a:lnTo>
                    <a:pt x="1170" y="592"/>
                  </a:lnTo>
                  <a:lnTo>
                    <a:pt x="1142" y="521"/>
                  </a:lnTo>
                  <a:lnTo>
                    <a:pt x="1027" y="474"/>
                  </a:lnTo>
                  <a:lnTo>
                    <a:pt x="1068" y="384"/>
                  </a:lnTo>
                  <a:lnTo>
                    <a:pt x="1231" y="437"/>
                  </a:lnTo>
                  <a:lnTo>
                    <a:pt x="1233" y="439"/>
                  </a:lnTo>
                  <a:lnTo>
                    <a:pt x="1242" y="443"/>
                  </a:lnTo>
                  <a:lnTo>
                    <a:pt x="1255" y="450"/>
                  </a:lnTo>
                  <a:lnTo>
                    <a:pt x="1272" y="459"/>
                  </a:lnTo>
                  <a:lnTo>
                    <a:pt x="1292" y="470"/>
                  </a:lnTo>
                  <a:lnTo>
                    <a:pt x="1315" y="484"/>
                  </a:lnTo>
                  <a:lnTo>
                    <a:pt x="1340" y="500"/>
                  </a:lnTo>
                  <a:lnTo>
                    <a:pt x="1366" y="517"/>
                  </a:lnTo>
                  <a:lnTo>
                    <a:pt x="1393" y="536"/>
                  </a:lnTo>
                  <a:lnTo>
                    <a:pt x="1421" y="556"/>
                  </a:lnTo>
                  <a:lnTo>
                    <a:pt x="1448" y="578"/>
                  </a:lnTo>
                  <a:lnTo>
                    <a:pt x="1473" y="601"/>
                  </a:lnTo>
                  <a:lnTo>
                    <a:pt x="1496" y="625"/>
                  </a:lnTo>
                  <a:lnTo>
                    <a:pt x="1518" y="649"/>
                  </a:lnTo>
                  <a:lnTo>
                    <a:pt x="1535" y="674"/>
                  </a:lnTo>
                  <a:lnTo>
                    <a:pt x="1549" y="700"/>
                  </a:lnTo>
                  <a:lnTo>
                    <a:pt x="1549" y="704"/>
                  </a:lnTo>
                  <a:lnTo>
                    <a:pt x="1551" y="715"/>
                  </a:lnTo>
                  <a:lnTo>
                    <a:pt x="1552" y="733"/>
                  </a:lnTo>
                  <a:lnTo>
                    <a:pt x="1553" y="756"/>
                  </a:lnTo>
                  <a:lnTo>
                    <a:pt x="1635" y="756"/>
                  </a:lnTo>
                  <a:lnTo>
                    <a:pt x="1634" y="671"/>
                  </a:lnTo>
                  <a:lnTo>
                    <a:pt x="1620" y="601"/>
                  </a:lnTo>
                  <a:lnTo>
                    <a:pt x="1600" y="547"/>
                  </a:lnTo>
                  <a:lnTo>
                    <a:pt x="1572" y="502"/>
                  </a:lnTo>
                  <a:lnTo>
                    <a:pt x="1541" y="467"/>
                  </a:lnTo>
                  <a:lnTo>
                    <a:pt x="1510" y="441"/>
                  </a:lnTo>
                  <a:lnTo>
                    <a:pt x="1481" y="422"/>
                  </a:lnTo>
                  <a:lnTo>
                    <a:pt x="1456" y="407"/>
                  </a:lnTo>
                  <a:lnTo>
                    <a:pt x="1444" y="402"/>
                  </a:lnTo>
                  <a:lnTo>
                    <a:pt x="1433" y="398"/>
                  </a:lnTo>
                  <a:lnTo>
                    <a:pt x="1423" y="396"/>
                  </a:lnTo>
                  <a:lnTo>
                    <a:pt x="1412" y="395"/>
                  </a:lnTo>
                  <a:lnTo>
                    <a:pt x="1401" y="396"/>
                  </a:lnTo>
                  <a:lnTo>
                    <a:pt x="1391" y="398"/>
                  </a:lnTo>
                  <a:lnTo>
                    <a:pt x="1378" y="399"/>
                  </a:lnTo>
                  <a:lnTo>
                    <a:pt x="1365" y="400"/>
                  </a:lnTo>
                  <a:lnTo>
                    <a:pt x="1351" y="400"/>
                  </a:lnTo>
                  <a:lnTo>
                    <a:pt x="1335" y="400"/>
                  </a:lnTo>
                  <a:lnTo>
                    <a:pt x="1317" y="398"/>
                  </a:lnTo>
                  <a:lnTo>
                    <a:pt x="1296" y="395"/>
                  </a:lnTo>
                  <a:lnTo>
                    <a:pt x="1273" y="388"/>
                  </a:lnTo>
                  <a:lnTo>
                    <a:pt x="1247" y="380"/>
                  </a:lnTo>
                  <a:lnTo>
                    <a:pt x="1218" y="368"/>
                  </a:lnTo>
                  <a:lnTo>
                    <a:pt x="1187" y="353"/>
                  </a:lnTo>
                  <a:lnTo>
                    <a:pt x="1224" y="149"/>
                  </a:lnTo>
                  <a:lnTo>
                    <a:pt x="1222" y="147"/>
                  </a:lnTo>
                  <a:lnTo>
                    <a:pt x="1220" y="143"/>
                  </a:lnTo>
                  <a:lnTo>
                    <a:pt x="1214" y="138"/>
                  </a:lnTo>
                  <a:lnTo>
                    <a:pt x="1206" y="130"/>
                  </a:lnTo>
                  <a:lnTo>
                    <a:pt x="1198" y="121"/>
                  </a:lnTo>
                  <a:lnTo>
                    <a:pt x="1187" y="112"/>
                  </a:lnTo>
                  <a:lnTo>
                    <a:pt x="1173" y="102"/>
                  </a:lnTo>
                  <a:lnTo>
                    <a:pt x="1159" y="93"/>
                  </a:lnTo>
                  <a:lnTo>
                    <a:pt x="1144" y="84"/>
                  </a:lnTo>
                  <a:lnTo>
                    <a:pt x="1127" y="76"/>
                  </a:lnTo>
                  <a:lnTo>
                    <a:pt x="1109" y="69"/>
                  </a:lnTo>
                  <a:lnTo>
                    <a:pt x="1090" y="65"/>
                  </a:lnTo>
                  <a:lnTo>
                    <a:pt x="1069" y="63"/>
                  </a:lnTo>
                  <a:lnTo>
                    <a:pt x="1049" y="63"/>
                  </a:lnTo>
                  <a:lnTo>
                    <a:pt x="1027" y="67"/>
                  </a:lnTo>
                  <a:lnTo>
                    <a:pt x="1005" y="74"/>
                  </a:lnTo>
                  <a:lnTo>
                    <a:pt x="1035" y="117"/>
                  </a:lnTo>
                  <a:lnTo>
                    <a:pt x="1032" y="125"/>
                  </a:lnTo>
                  <a:lnTo>
                    <a:pt x="1024" y="146"/>
                  </a:lnTo>
                  <a:lnTo>
                    <a:pt x="1012" y="175"/>
                  </a:lnTo>
                  <a:lnTo>
                    <a:pt x="1000" y="208"/>
                  </a:lnTo>
                  <a:lnTo>
                    <a:pt x="987" y="240"/>
                  </a:lnTo>
                  <a:lnTo>
                    <a:pt x="976" y="269"/>
                  </a:lnTo>
                  <a:lnTo>
                    <a:pt x="968" y="288"/>
                  </a:lnTo>
                  <a:lnTo>
                    <a:pt x="965" y="296"/>
                  </a:lnTo>
                  <a:lnTo>
                    <a:pt x="954" y="294"/>
                  </a:lnTo>
                  <a:lnTo>
                    <a:pt x="937" y="291"/>
                  </a:lnTo>
                  <a:lnTo>
                    <a:pt x="912" y="287"/>
                  </a:lnTo>
                  <a:lnTo>
                    <a:pt x="885" y="280"/>
                  </a:lnTo>
                  <a:lnTo>
                    <a:pt x="855" y="270"/>
                  </a:lnTo>
                  <a:lnTo>
                    <a:pt x="823" y="257"/>
                  </a:lnTo>
                  <a:lnTo>
                    <a:pt x="793" y="239"/>
                  </a:lnTo>
                  <a:lnTo>
                    <a:pt x="766" y="214"/>
                  </a:lnTo>
                  <a:lnTo>
                    <a:pt x="759" y="208"/>
                  </a:lnTo>
                  <a:lnTo>
                    <a:pt x="752" y="199"/>
                  </a:lnTo>
                  <a:lnTo>
                    <a:pt x="744" y="194"/>
                  </a:lnTo>
                  <a:lnTo>
                    <a:pt x="737" y="188"/>
                  </a:lnTo>
                  <a:lnTo>
                    <a:pt x="729" y="183"/>
                  </a:lnTo>
                  <a:lnTo>
                    <a:pt x="721" y="179"/>
                  </a:lnTo>
                  <a:lnTo>
                    <a:pt x="711" y="177"/>
                  </a:lnTo>
                  <a:lnTo>
                    <a:pt x="700" y="176"/>
                  </a:lnTo>
                  <a:lnTo>
                    <a:pt x="688" y="176"/>
                  </a:lnTo>
                  <a:lnTo>
                    <a:pt x="675" y="177"/>
                  </a:lnTo>
                  <a:lnTo>
                    <a:pt x="659" y="182"/>
                  </a:lnTo>
                  <a:lnTo>
                    <a:pt x="641" y="187"/>
                  </a:lnTo>
                  <a:lnTo>
                    <a:pt x="622" y="194"/>
                  </a:lnTo>
                  <a:lnTo>
                    <a:pt x="600" y="203"/>
                  </a:lnTo>
                  <a:lnTo>
                    <a:pt x="574" y="216"/>
                  </a:lnTo>
                  <a:lnTo>
                    <a:pt x="547" y="229"/>
                  </a:lnTo>
                  <a:lnTo>
                    <a:pt x="372" y="0"/>
                  </a:lnTo>
                  <a:lnTo>
                    <a:pt x="299" y="67"/>
                  </a:lnTo>
                  <a:lnTo>
                    <a:pt x="299" y="72"/>
                  </a:lnTo>
                  <a:lnTo>
                    <a:pt x="301" y="87"/>
                  </a:lnTo>
                  <a:lnTo>
                    <a:pt x="302" y="109"/>
                  </a:lnTo>
                  <a:lnTo>
                    <a:pt x="305" y="139"/>
                  </a:lnTo>
                  <a:lnTo>
                    <a:pt x="310" y="173"/>
                  </a:lnTo>
                  <a:lnTo>
                    <a:pt x="319" y="213"/>
                  </a:lnTo>
                  <a:lnTo>
                    <a:pt x="330" y="254"/>
                  </a:lnTo>
                  <a:lnTo>
                    <a:pt x="343" y="296"/>
                  </a:lnTo>
                  <a:lnTo>
                    <a:pt x="361" y="339"/>
                  </a:lnTo>
                  <a:lnTo>
                    <a:pt x="383" y="380"/>
                  </a:lnTo>
                  <a:lnTo>
                    <a:pt x="410" y="417"/>
                  </a:lnTo>
                  <a:lnTo>
                    <a:pt x="442" y="451"/>
                  </a:lnTo>
                  <a:lnTo>
                    <a:pt x="480" y="478"/>
                  </a:lnTo>
                  <a:lnTo>
                    <a:pt x="524" y="497"/>
                  </a:lnTo>
                  <a:lnTo>
                    <a:pt x="573" y="510"/>
                  </a:lnTo>
                  <a:lnTo>
                    <a:pt x="630" y="511"/>
                  </a:lnTo>
                  <a:lnTo>
                    <a:pt x="639" y="611"/>
                  </a:lnTo>
                  <a:lnTo>
                    <a:pt x="648" y="715"/>
                  </a:lnTo>
                  <a:lnTo>
                    <a:pt x="656" y="797"/>
                  </a:lnTo>
                  <a:lnTo>
                    <a:pt x="659" y="830"/>
                  </a:lnTo>
                  <a:lnTo>
                    <a:pt x="641" y="833"/>
                  </a:lnTo>
                  <a:lnTo>
                    <a:pt x="613" y="835"/>
                  </a:lnTo>
                  <a:lnTo>
                    <a:pt x="576" y="842"/>
                  </a:lnTo>
                  <a:lnTo>
                    <a:pt x="532" y="850"/>
                  </a:lnTo>
                  <a:lnTo>
                    <a:pt x="481" y="863"/>
                  </a:lnTo>
                  <a:lnTo>
                    <a:pt x="428" y="880"/>
                  </a:lnTo>
                  <a:lnTo>
                    <a:pt x="372" y="905"/>
                  </a:lnTo>
                  <a:lnTo>
                    <a:pt x="316" y="935"/>
                  </a:lnTo>
                  <a:lnTo>
                    <a:pt x="258" y="975"/>
                  </a:lnTo>
                  <a:lnTo>
                    <a:pt x="204" y="1023"/>
                  </a:lnTo>
                  <a:lnTo>
                    <a:pt x="152" y="1081"/>
                  </a:lnTo>
                  <a:lnTo>
                    <a:pt x="107" y="1150"/>
                  </a:lnTo>
                  <a:lnTo>
                    <a:pt x="66" y="1232"/>
                  </a:lnTo>
                  <a:lnTo>
                    <a:pt x="34" y="1326"/>
                  </a:lnTo>
                  <a:lnTo>
                    <a:pt x="11" y="1434"/>
                  </a:lnTo>
                  <a:lnTo>
                    <a:pt x="0" y="1557"/>
                  </a:lnTo>
                  <a:lnTo>
                    <a:pt x="227" y="1516"/>
                  </a:lnTo>
                  <a:lnTo>
                    <a:pt x="252" y="1440"/>
                  </a:lnTo>
                  <a:lnTo>
                    <a:pt x="283" y="1375"/>
                  </a:lnTo>
                  <a:lnTo>
                    <a:pt x="320" y="1324"/>
                  </a:lnTo>
                  <a:lnTo>
                    <a:pt x="362" y="1281"/>
                  </a:lnTo>
                  <a:lnTo>
                    <a:pt x="408" y="1248"/>
                  </a:lnTo>
                  <a:lnTo>
                    <a:pt x="454" y="1224"/>
                  </a:lnTo>
                  <a:lnTo>
                    <a:pt x="503" y="1206"/>
                  </a:lnTo>
                  <a:lnTo>
                    <a:pt x="551" y="1195"/>
                  </a:lnTo>
                  <a:lnTo>
                    <a:pt x="599" y="1189"/>
                  </a:lnTo>
                  <a:lnTo>
                    <a:pt x="645" y="1187"/>
                  </a:lnTo>
                  <a:lnTo>
                    <a:pt x="688" y="1189"/>
                  </a:lnTo>
                  <a:lnTo>
                    <a:pt x="726" y="1192"/>
                  </a:lnTo>
                  <a:lnTo>
                    <a:pt x="759" y="1198"/>
                  </a:lnTo>
                  <a:lnTo>
                    <a:pt x="786" y="1203"/>
                  </a:lnTo>
                  <a:lnTo>
                    <a:pt x="805" y="1206"/>
                  </a:lnTo>
                  <a:lnTo>
                    <a:pt x="816" y="1209"/>
                  </a:lnTo>
                  <a:lnTo>
                    <a:pt x="819" y="1213"/>
                  </a:lnTo>
                  <a:lnTo>
                    <a:pt x="827" y="1222"/>
                  </a:lnTo>
                  <a:lnTo>
                    <a:pt x="841" y="1240"/>
                  </a:lnTo>
                  <a:lnTo>
                    <a:pt x="857" y="1262"/>
                  </a:lnTo>
                  <a:lnTo>
                    <a:pt x="876" y="1289"/>
                  </a:lnTo>
                  <a:lnTo>
                    <a:pt x="898" y="1322"/>
                  </a:lnTo>
                  <a:lnTo>
                    <a:pt x="922" y="1358"/>
                  </a:lnTo>
                  <a:lnTo>
                    <a:pt x="946" y="1397"/>
                  </a:lnTo>
                  <a:lnTo>
                    <a:pt x="969" y="1440"/>
                  </a:lnTo>
                  <a:lnTo>
                    <a:pt x="991" y="1485"/>
                  </a:lnTo>
                  <a:lnTo>
                    <a:pt x="1013" y="1531"/>
                  </a:lnTo>
                  <a:lnTo>
                    <a:pt x="1031" y="1578"/>
                  </a:lnTo>
                  <a:lnTo>
                    <a:pt x="1046" y="1626"/>
                  </a:lnTo>
                  <a:lnTo>
                    <a:pt x="1057" y="1674"/>
                  </a:lnTo>
                  <a:lnTo>
                    <a:pt x="1062" y="1720"/>
                  </a:lnTo>
                  <a:lnTo>
                    <a:pt x="1062" y="1765"/>
                  </a:lnTo>
                  <a:lnTo>
                    <a:pt x="1516" y="1806"/>
                  </a:lnTo>
                  <a:lnTo>
                    <a:pt x="1516" y="1799"/>
                  </a:lnTo>
                  <a:lnTo>
                    <a:pt x="1516" y="1786"/>
                  </a:lnTo>
                  <a:lnTo>
                    <a:pt x="1516" y="1765"/>
                  </a:lnTo>
                  <a:lnTo>
                    <a:pt x="1515" y="1739"/>
                  </a:lnTo>
                  <a:lnTo>
                    <a:pt x="1514" y="1706"/>
                  </a:lnTo>
                  <a:lnTo>
                    <a:pt x="1510" y="1668"/>
                  </a:lnTo>
                  <a:lnTo>
                    <a:pt x="1504" y="1624"/>
                  </a:lnTo>
                  <a:lnTo>
                    <a:pt x="1494" y="1577"/>
                  </a:lnTo>
                  <a:lnTo>
                    <a:pt x="1484" y="1522"/>
                  </a:lnTo>
                  <a:lnTo>
                    <a:pt x="1468" y="1464"/>
                  </a:lnTo>
                  <a:lnTo>
                    <a:pt x="1449" y="1400"/>
                  </a:lnTo>
                  <a:lnTo>
                    <a:pt x="1426" y="1333"/>
                  </a:lnTo>
                  <a:lnTo>
                    <a:pt x="1399" y="1262"/>
                  </a:lnTo>
                  <a:lnTo>
                    <a:pt x="1366" y="1188"/>
                  </a:lnTo>
                  <a:lnTo>
                    <a:pt x="1328" y="1109"/>
                  </a:lnTo>
                  <a:lnTo>
                    <a:pt x="1283" y="1028"/>
                  </a:lnTo>
                  <a:lnTo>
                    <a:pt x="1285" y="1025"/>
                  </a:lnTo>
                  <a:lnTo>
                    <a:pt x="1289" y="1020"/>
                  </a:lnTo>
                  <a:lnTo>
                    <a:pt x="1293" y="1010"/>
                  </a:lnTo>
                  <a:lnTo>
                    <a:pt x="1299" y="998"/>
                  </a:lnTo>
                  <a:lnTo>
                    <a:pt x="1306" y="983"/>
                  </a:lnTo>
                  <a:lnTo>
                    <a:pt x="1315" y="965"/>
                  </a:lnTo>
                  <a:lnTo>
                    <a:pt x="1326" y="943"/>
                  </a:lnTo>
                  <a:lnTo>
                    <a:pt x="1340" y="919"/>
                  </a:lnTo>
                  <a:lnTo>
                    <a:pt x="1384" y="943"/>
                  </a:lnTo>
                  <a:lnTo>
                    <a:pt x="1422" y="961"/>
                  </a:lnTo>
                  <a:lnTo>
                    <a:pt x="1456" y="971"/>
                  </a:lnTo>
                  <a:lnTo>
                    <a:pt x="1488" y="975"/>
                  </a:lnTo>
                  <a:lnTo>
                    <a:pt x="1514" y="973"/>
                  </a:lnTo>
                  <a:lnTo>
                    <a:pt x="1537" y="968"/>
                  </a:lnTo>
                  <a:lnTo>
                    <a:pt x="1557" y="960"/>
                  </a:lnTo>
                  <a:lnTo>
                    <a:pt x="1574" y="947"/>
                  </a:lnTo>
                  <a:lnTo>
                    <a:pt x="1587" y="932"/>
                  </a:lnTo>
                  <a:lnTo>
                    <a:pt x="1598" y="917"/>
                  </a:lnTo>
                  <a:lnTo>
                    <a:pt x="1608" y="901"/>
                  </a:lnTo>
                  <a:lnTo>
                    <a:pt x="1615" y="885"/>
                  </a:lnTo>
                  <a:lnTo>
                    <a:pt x="1620" y="871"/>
                  </a:lnTo>
                  <a:lnTo>
                    <a:pt x="1623" y="857"/>
                  </a:lnTo>
                  <a:lnTo>
                    <a:pt x="1624" y="848"/>
                  </a:lnTo>
                  <a:lnTo>
                    <a:pt x="1626" y="841"/>
                  </a:lnTo>
                  <a:lnTo>
                    <a:pt x="1628" y="820"/>
                  </a:lnTo>
                  <a:lnTo>
                    <a:pt x="1631" y="797"/>
                  </a:lnTo>
                  <a:lnTo>
                    <a:pt x="1634" y="775"/>
                  </a:lnTo>
                  <a:lnTo>
                    <a:pt x="1635" y="756"/>
                  </a:lnTo>
                  <a:lnTo>
                    <a:pt x="1553" y="75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" name="AutoShape 26"/>
          <p:cNvSpPr>
            <a:spLocks noChangeAspect="1" noChangeArrowheads="1" noTextEdit="1"/>
          </p:cNvSpPr>
          <p:nvPr/>
        </p:nvSpPr>
        <p:spPr bwMode="auto">
          <a:xfrm>
            <a:off x="6177029" y="1822236"/>
            <a:ext cx="2391415" cy="24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28"/>
          <p:cNvSpPr>
            <a:spLocks/>
          </p:cNvSpPr>
          <p:nvPr/>
        </p:nvSpPr>
        <p:spPr bwMode="auto">
          <a:xfrm>
            <a:off x="6387356" y="2465835"/>
            <a:ext cx="258702" cy="349142"/>
          </a:xfrm>
          <a:custGeom>
            <a:avLst/>
            <a:gdLst>
              <a:gd name="T0" fmla="*/ 245 w 247"/>
              <a:gd name="T1" fmla="*/ 229 h 331"/>
              <a:gd name="T2" fmla="*/ 247 w 247"/>
              <a:gd name="T3" fmla="*/ 221 h 331"/>
              <a:gd name="T4" fmla="*/ 247 w 247"/>
              <a:gd name="T5" fmla="*/ 213 h 331"/>
              <a:gd name="T6" fmla="*/ 246 w 247"/>
              <a:gd name="T7" fmla="*/ 206 h 331"/>
              <a:gd name="T8" fmla="*/ 243 w 247"/>
              <a:gd name="T9" fmla="*/ 198 h 331"/>
              <a:gd name="T10" fmla="*/ 163 w 247"/>
              <a:gd name="T11" fmla="*/ 23 h 331"/>
              <a:gd name="T12" fmla="*/ 158 w 247"/>
              <a:gd name="T13" fmla="*/ 16 h 331"/>
              <a:gd name="T14" fmla="*/ 154 w 247"/>
              <a:gd name="T15" fmla="*/ 10 h 331"/>
              <a:gd name="T16" fmla="*/ 148 w 247"/>
              <a:gd name="T17" fmla="*/ 5 h 331"/>
              <a:gd name="T18" fmla="*/ 141 w 247"/>
              <a:gd name="T19" fmla="*/ 2 h 331"/>
              <a:gd name="T20" fmla="*/ 133 w 247"/>
              <a:gd name="T21" fmla="*/ 0 h 331"/>
              <a:gd name="T22" fmla="*/ 126 w 247"/>
              <a:gd name="T23" fmla="*/ 0 h 331"/>
              <a:gd name="T24" fmla="*/ 118 w 247"/>
              <a:gd name="T25" fmla="*/ 1 h 331"/>
              <a:gd name="T26" fmla="*/ 110 w 247"/>
              <a:gd name="T27" fmla="*/ 3 h 331"/>
              <a:gd name="T28" fmla="*/ 97 w 247"/>
              <a:gd name="T29" fmla="*/ 12 h 331"/>
              <a:gd name="T30" fmla="*/ 89 w 247"/>
              <a:gd name="T31" fmla="*/ 26 h 331"/>
              <a:gd name="T32" fmla="*/ 87 w 247"/>
              <a:gd name="T33" fmla="*/ 41 h 331"/>
              <a:gd name="T34" fmla="*/ 90 w 247"/>
              <a:gd name="T35" fmla="*/ 56 h 331"/>
              <a:gd name="T36" fmla="*/ 155 w 247"/>
              <a:gd name="T37" fmla="*/ 195 h 331"/>
              <a:gd name="T38" fmla="*/ 23 w 247"/>
              <a:gd name="T39" fmla="*/ 255 h 331"/>
              <a:gd name="T40" fmla="*/ 11 w 247"/>
              <a:gd name="T41" fmla="*/ 265 h 331"/>
              <a:gd name="T42" fmla="*/ 3 w 247"/>
              <a:gd name="T43" fmla="*/ 278 h 331"/>
              <a:gd name="T44" fmla="*/ 0 w 247"/>
              <a:gd name="T45" fmla="*/ 293 h 331"/>
              <a:gd name="T46" fmla="*/ 4 w 247"/>
              <a:gd name="T47" fmla="*/ 308 h 331"/>
              <a:gd name="T48" fmla="*/ 8 w 247"/>
              <a:gd name="T49" fmla="*/ 315 h 331"/>
              <a:gd name="T50" fmla="*/ 13 w 247"/>
              <a:gd name="T51" fmla="*/ 321 h 331"/>
              <a:gd name="T52" fmla="*/ 19 w 247"/>
              <a:gd name="T53" fmla="*/ 326 h 331"/>
              <a:gd name="T54" fmla="*/ 26 w 247"/>
              <a:gd name="T55" fmla="*/ 329 h 331"/>
              <a:gd name="T56" fmla="*/ 34 w 247"/>
              <a:gd name="T57" fmla="*/ 331 h 331"/>
              <a:gd name="T58" fmla="*/ 41 w 247"/>
              <a:gd name="T59" fmla="*/ 331 h 331"/>
              <a:gd name="T60" fmla="*/ 49 w 247"/>
              <a:gd name="T61" fmla="*/ 330 h 331"/>
              <a:gd name="T62" fmla="*/ 57 w 247"/>
              <a:gd name="T63" fmla="*/ 328 h 331"/>
              <a:gd name="T64" fmla="*/ 224 w 247"/>
              <a:gd name="T65" fmla="*/ 251 h 331"/>
              <a:gd name="T66" fmla="*/ 231 w 247"/>
              <a:gd name="T67" fmla="*/ 247 h 331"/>
              <a:gd name="T68" fmla="*/ 236 w 247"/>
              <a:gd name="T69" fmla="*/ 243 h 331"/>
              <a:gd name="T70" fmla="*/ 241 w 247"/>
              <a:gd name="T71" fmla="*/ 236 h 331"/>
              <a:gd name="T72" fmla="*/ 245 w 247"/>
              <a:gd name="T73" fmla="*/ 22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7" h="331">
                <a:moveTo>
                  <a:pt x="245" y="229"/>
                </a:moveTo>
                <a:lnTo>
                  <a:pt x="247" y="221"/>
                </a:lnTo>
                <a:lnTo>
                  <a:pt x="247" y="213"/>
                </a:lnTo>
                <a:lnTo>
                  <a:pt x="246" y="206"/>
                </a:lnTo>
                <a:lnTo>
                  <a:pt x="243" y="198"/>
                </a:lnTo>
                <a:lnTo>
                  <a:pt x="163" y="23"/>
                </a:lnTo>
                <a:lnTo>
                  <a:pt x="158" y="16"/>
                </a:lnTo>
                <a:lnTo>
                  <a:pt x="154" y="10"/>
                </a:lnTo>
                <a:lnTo>
                  <a:pt x="148" y="5"/>
                </a:lnTo>
                <a:lnTo>
                  <a:pt x="141" y="2"/>
                </a:lnTo>
                <a:lnTo>
                  <a:pt x="133" y="0"/>
                </a:lnTo>
                <a:lnTo>
                  <a:pt x="126" y="0"/>
                </a:lnTo>
                <a:lnTo>
                  <a:pt x="118" y="1"/>
                </a:lnTo>
                <a:lnTo>
                  <a:pt x="110" y="3"/>
                </a:lnTo>
                <a:lnTo>
                  <a:pt x="97" y="12"/>
                </a:lnTo>
                <a:lnTo>
                  <a:pt x="89" y="26"/>
                </a:lnTo>
                <a:lnTo>
                  <a:pt x="87" y="41"/>
                </a:lnTo>
                <a:lnTo>
                  <a:pt x="90" y="56"/>
                </a:lnTo>
                <a:lnTo>
                  <a:pt x="155" y="195"/>
                </a:lnTo>
                <a:lnTo>
                  <a:pt x="23" y="255"/>
                </a:lnTo>
                <a:lnTo>
                  <a:pt x="11" y="265"/>
                </a:lnTo>
                <a:lnTo>
                  <a:pt x="3" y="278"/>
                </a:lnTo>
                <a:lnTo>
                  <a:pt x="0" y="293"/>
                </a:lnTo>
                <a:lnTo>
                  <a:pt x="4" y="308"/>
                </a:lnTo>
                <a:lnTo>
                  <a:pt x="8" y="315"/>
                </a:lnTo>
                <a:lnTo>
                  <a:pt x="13" y="321"/>
                </a:lnTo>
                <a:lnTo>
                  <a:pt x="19" y="326"/>
                </a:lnTo>
                <a:lnTo>
                  <a:pt x="26" y="329"/>
                </a:lnTo>
                <a:lnTo>
                  <a:pt x="34" y="331"/>
                </a:lnTo>
                <a:lnTo>
                  <a:pt x="41" y="331"/>
                </a:lnTo>
                <a:lnTo>
                  <a:pt x="49" y="330"/>
                </a:lnTo>
                <a:lnTo>
                  <a:pt x="57" y="328"/>
                </a:lnTo>
                <a:lnTo>
                  <a:pt x="224" y="251"/>
                </a:lnTo>
                <a:lnTo>
                  <a:pt x="231" y="247"/>
                </a:lnTo>
                <a:lnTo>
                  <a:pt x="236" y="243"/>
                </a:lnTo>
                <a:lnTo>
                  <a:pt x="241" y="236"/>
                </a:lnTo>
                <a:lnTo>
                  <a:pt x="245" y="22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29"/>
          <p:cNvSpPr>
            <a:spLocks/>
          </p:cNvSpPr>
          <p:nvPr/>
        </p:nvSpPr>
        <p:spPr bwMode="auto">
          <a:xfrm>
            <a:off x="6183339" y="2394324"/>
            <a:ext cx="260805" cy="349142"/>
          </a:xfrm>
          <a:custGeom>
            <a:avLst/>
            <a:gdLst>
              <a:gd name="T0" fmla="*/ 244 w 247"/>
              <a:gd name="T1" fmla="*/ 198 h 331"/>
              <a:gd name="T2" fmla="*/ 163 w 247"/>
              <a:gd name="T3" fmla="*/ 23 h 331"/>
              <a:gd name="T4" fmla="*/ 159 w 247"/>
              <a:gd name="T5" fmla="*/ 16 h 331"/>
              <a:gd name="T6" fmla="*/ 154 w 247"/>
              <a:gd name="T7" fmla="*/ 10 h 331"/>
              <a:gd name="T8" fmla="*/ 147 w 247"/>
              <a:gd name="T9" fmla="*/ 5 h 331"/>
              <a:gd name="T10" fmla="*/ 140 w 247"/>
              <a:gd name="T11" fmla="*/ 2 h 331"/>
              <a:gd name="T12" fmla="*/ 133 w 247"/>
              <a:gd name="T13" fmla="*/ 0 h 331"/>
              <a:gd name="T14" fmla="*/ 125 w 247"/>
              <a:gd name="T15" fmla="*/ 0 h 331"/>
              <a:gd name="T16" fmla="*/ 118 w 247"/>
              <a:gd name="T17" fmla="*/ 1 h 331"/>
              <a:gd name="T18" fmla="*/ 110 w 247"/>
              <a:gd name="T19" fmla="*/ 3 h 331"/>
              <a:gd name="T20" fmla="*/ 98 w 247"/>
              <a:gd name="T21" fmla="*/ 12 h 331"/>
              <a:gd name="T22" fmla="*/ 90 w 247"/>
              <a:gd name="T23" fmla="*/ 25 h 331"/>
              <a:gd name="T24" fmla="*/ 87 w 247"/>
              <a:gd name="T25" fmla="*/ 40 h 331"/>
              <a:gd name="T26" fmla="*/ 91 w 247"/>
              <a:gd name="T27" fmla="*/ 56 h 331"/>
              <a:gd name="T28" fmla="*/ 154 w 247"/>
              <a:gd name="T29" fmla="*/ 195 h 331"/>
              <a:gd name="T30" fmla="*/ 23 w 247"/>
              <a:gd name="T31" fmla="*/ 255 h 331"/>
              <a:gd name="T32" fmla="*/ 23 w 247"/>
              <a:gd name="T33" fmla="*/ 255 h 331"/>
              <a:gd name="T34" fmla="*/ 10 w 247"/>
              <a:gd name="T35" fmla="*/ 264 h 331"/>
              <a:gd name="T36" fmla="*/ 2 w 247"/>
              <a:gd name="T37" fmla="*/ 277 h 331"/>
              <a:gd name="T38" fmla="*/ 0 w 247"/>
              <a:gd name="T39" fmla="*/ 292 h 331"/>
              <a:gd name="T40" fmla="*/ 3 w 247"/>
              <a:gd name="T41" fmla="*/ 308 h 331"/>
              <a:gd name="T42" fmla="*/ 8 w 247"/>
              <a:gd name="T43" fmla="*/ 315 h 331"/>
              <a:gd name="T44" fmla="*/ 12 w 247"/>
              <a:gd name="T45" fmla="*/ 321 h 331"/>
              <a:gd name="T46" fmla="*/ 19 w 247"/>
              <a:gd name="T47" fmla="*/ 325 h 331"/>
              <a:gd name="T48" fmla="*/ 26 w 247"/>
              <a:gd name="T49" fmla="*/ 329 h 331"/>
              <a:gd name="T50" fmla="*/ 33 w 247"/>
              <a:gd name="T51" fmla="*/ 331 h 331"/>
              <a:gd name="T52" fmla="*/ 41 w 247"/>
              <a:gd name="T53" fmla="*/ 331 h 331"/>
              <a:gd name="T54" fmla="*/ 48 w 247"/>
              <a:gd name="T55" fmla="*/ 330 h 331"/>
              <a:gd name="T56" fmla="*/ 56 w 247"/>
              <a:gd name="T57" fmla="*/ 328 h 331"/>
              <a:gd name="T58" fmla="*/ 224 w 247"/>
              <a:gd name="T59" fmla="*/ 251 h 331"/>
              <a:gd name="T60" fmla="*/ 237 w 247"/>
              <a:gd name="T61" fmla="*/ 241 h 331"/>
              <a:gd name="T62" fmla="*/ 245 w 247"/>
              <a:gd name="T63" fmla="*/ 229 h 331"/>
              <a:gd name="T64" fmla="*/ 247 w 247"/>
              <a:gd name="T65" fmla="*/ 214 h 331"/>
              <a:gd name="T66" fmla="*/ 244 w 247"/>
              <a:gd name="T67" fmla="*/ 19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7" h="331">
                <a:moveTo>
                  <a:pt x="244" y="198"/>
                </a:moveTo>
                <a:lnTo>
                  <a:pt x="163" y="23"/>
                </a:lnTo>
                <a:lnTo>
                  <a:pt x="159" y="16"/>
                </a:lnTo>
                <a:lnTo>
                  <a:pt x="154" y="10"/>
                </a:lnTo>
                <a:lnTo>
                  <a:pt x="147" y="5"/>
                </a:lnTo>
                <a:lnTo>
                  <a:pt x="140" y="2"/>
                </a:lnTo>
                <a:lnTo>
                  <a:pt x="133" y="0"/>
                </a:lnTo>
                <a:lnTo>
                  <a:pt x="125" y="0"/>
                </a:lnTo>
                <a:lnTo>
                  <a:pt x="118" y="1"/>
                </a:lnTo>
                <a:lnTo>
                  <a:pt x="110" y="3"/>
                </a:lnTo>
                <a:lnTo>
                  <a:pt x="98" y="12"/>
                </a:lnTo>
                <a:lnTo>
                  <a:pt x="90" y="25"/>
                </a:lnTo>
                <a:lnTo>
                  <a:pt x="87" y="40"/>
                </a:lnTo>
                <a:lnTo>
                  <a:pt x="91" y="56"/>
                </a:lnTo>
                <a:lnTo>
                  <a:pt x="154" y="195"/>
                </a:lnTo>
                <a:lnTo>
                  <a:pt x="23" y="255"/>
                </a:lnTo>
                <a:lnTo>
                  <a:pt x="23" y="255"/>
                </a:lnTo>
                <a:lnTo>
                  <a:pt x="10" y="264"/>
                </a:lnTo>
                <a:lnTo>
                  <a:pt x="2" y="277"/>
                </a:lnTo>
                <a:lnTo>
                  <a:pt x="0" y="292"/>
                </a:lnTo>
                <a:lnTo>
                  <a:pt x="3" y="308"/>
                </a:lnTo>
                <a:lnTo>
                  <a:pt x="8" y="315"/>
                </a:lnTo>
                <a:lnTo>
                  <a:pt x="12" y="321"/>
                </a:lnTo>
                <a:lnTo>
                  <a:pt x="19" y="325"/>
                </a:lnTo>
                <a:lnTo>
                  <a:pt x="26" y="329"/>
                </a:lnTo>
                <a:lnTo>
                  <a:pt x="33" y="331"/>
                </a:lnTo>
                <a:lnTo>
                  <a:pt x="41" y="331"/>
                </a:lnTo>
                <a:lnTo>
                  <a:pt x="48" y="330"/>
                </a:lnTo>
                <a:lnTo>
                  <a:pt x="56" y="328"/>
                </a:lnTo>
                <a:lnTo>
                  <a:pt x="224" y="251"/>
                </a:lnTo>
                <a:lnTo>
                  <a:pt x="237" y="241"/>
                </a:lnTo>
                <a:lnTo>
                  <a:pt x="245" y="229"/>
                </a:lnTo>
                <a:lnTo>
                  <a:pt x="247" y="214"/>
                </a:lnTo>
                <a:lnTo>
                  <a:pt x="244" y="19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0"/>
          <p:cNvSpPr>
            <a:spLocks/>
          </p:cNvSpPr>
          <p:nvPr/>
        </p:nvSpPr>
        <p:spPr bwMode="auto">
          <a:xfrm>
            <a:off x="6772254" y="2091454"/>
            <a:ext cx="277631" cy="302870"/>
          </a:xfrm>
          <a:custGeom>
            <a:avLst/>
            <a:gdLst>
              <a:gd name="T0" fmla="*/ 179 w 262"/>
              <a:gd name="T1" fmla="*/ 195 h 289"/>
              <a:gd name="T2" fmla="*/ 35 w 262"/>
              <a:gd name="T3" fmla="*/ 209 h 289"/>
              <a:gd name="T4" fmla="*/ 27 w 262"/>
              <a:gd name="T5" fmla="*/ 210 h 289"/>
              <a:gd name="T6" fmla="*/ 21 w 262"/>
              <a:gd name="T7" fmla="*/ 214 h 289"/>
              <a:gd name="T8" fmla="*/ 14 w 262"/>
              <a:gd name="T9" fmla="*/ 218 h 289"/>
              <a:gd name="T10" fmla="*/ 9 w 262"/>
              <a:gd name="T11" fmla="*/ 224 h 289"/>
              <a:gd name="T12" fmla="*/ 4 w 262"/>
              <a:gd name="T13" fmla="*/ 230 h 289"/>
              <a:gd name="T14" fmla="*/ 1 w 262"/>
              <a:gd name="T15" fmla="*/ 237 h 289"/>
              <a:gd name="T16" fmla="*/ 0 w 262"/>
              <a:gd name="T17" fmla="*/ 245 h 289"/>
              <a:gd name="T18" fmla="*/ 0 w 262"/>
              <a:gd name="T19" fmla="*/ 253 h 289"/>
              <a:gd name="T20" fmla="*/ 1 w 262"/>
              <a:gd name="T21" fmla="*/ 261 h 289"/>
              <a:gd name="T22" fmla="*/ 4 w 262"/>
              <a:gd name="T23" fmla="*/ 268 h 289"/>
              <a:gd name="T24" fmla="*/ 9 w 262"/>
              <a:gd name="T25" fmla="*/ 275 h 289"/>
              <a:gd name="T26" fmla="*/ 14 w 262"/>
              <a:gd name="T27" fmla="*/ 279 h 289"/>
              <a:gd name="T28" fmla="*/ 21 w 262"/>
              <a:gd name="T29" fmla="*/ 284 h 289"/>
              <a:gd name="T30" fmla="*/ 27 w 262"/>
              <a:gd name="T31" fmla="*/ 288 h 289"/>
              <a:gd name="T32" fmla="*/ 35 w 262"/>
              <a:gd name="T33" fmla="*/ 289 h 289"/>
              <a:gd name="T34" fmla="*/ 44 w 262"/>
              <a:gd name="T35" fmla="*/ 289 h 289"/>
              <a:gd name="T36" fmla="*/ 227 w 262"/>
              <a:gd name="T37" fmla="*/ 271 h 289"/>
              <a:gd name="T38" fmla="*/ 235 w 262"/>
              <a:gd name="T39" fmla="*/ 270 h 289"/>
              <a:gd name="T40" fmla="*/ 242 w 262"/>
              <a:gd name="T41" fmla="*/ 267 h 289"/>
              <a:gd name="T42" fmla="*/ 249 w 262"/>
              <a:gd name="T43" fmla="*/ 262 h 289"/>
              <a:gd name="T44" fmla="*/ 253 w 262"/>
              <a:gd name="T45" fmla="*/ 256 h 289"/>
              <a:gd name="T46" fmla="*/ 258 w 262"/>
              <a:gd name="T47" fmla="*/ 251 h 289"/>
              <a:gd name="T48" fmla="*/ 261 w 262"/>
              <a:gd name="T49" fmla="*/ 244 h 289"/>
              <a:gd name="T50" fmla="*/ 262 w 262"/>
              <a:gd name="T51" fmla="*/ 236 h 289"/>
              <a:gd name="T52" fmla="*/ 262 w 262"/>
              <a:gd name="T53" fmla="*/ 228 h 289"/>
              <a:gd name="T54" fmla="*/ 244 w 262"/>
              <a:gd name="T55" fmla="*/ 35 h 289"/>
              <a:gd name="T56" fmla="*/ 243 w 262"/>
              <a:gd name="T57" fmla="*/ 27 h 289"/>
              <a:gd name="T58" fmla="*/ 239 w 262"/>
              <a:gd name="T59" fmla="*/ 20 h 289"/>
              <a:gd name="T60" fmla="*/ 235 w 262"/>
              <a:gd name="T61" fmla="*/ 13 h 289"/>
              <a:gd name="T62" fmla="*/ 229 w 262"/>
              <a:gd name="T63" fmla="*/ 9 h 289"/>
              <a:gd name="T64" fmla="*/ 223 w 262"/>
              <a:gd name="T65" fmla="*/ 4 h 289"/>
              <a:gd name="T66" fmla="*/ 216 w 262"/>
              <a:gd name="T67" fmla="*/ 1 h 289"/>
              <a:gd name="T68" fmla="*/ 208 w 262"/>
              <a:gd name="T69" fmla="*/ 0 h 289"/>
              <a:gd name="T70" fmla="*/ 200 w 262"/>
              <a:gd name="T71" fmla="*/ 0 h 289"/>
              <a:gd name="T72" fmla="*/ 192 w 262"/>
              <a:gd name="T73" fmla="*/ 1 h 289"/>
              <a:gd name="T74" fmla="*/ 185 w 262"/>
              <a:gd name="T75" fmla="*/ 4 h 289"/>
              <a:gd name="T76" fmla="*/ 178 w 262"/>
              <a:gd name="T77" fmla="*/ 9 h 289"/>
              <a:gd name="T78" fmla="*/ 174 w 262"/>
              <a:gd name="T79" fmla="*/ 15 h 289"/>
              <a:gd name="T80" fmla="*/ 169 w 262"/>
              <a:gd name="T81" fmla="*/ 20 h 289"/>
              <a:gd name="T82" fmla="*/ 166 w 262"/>
              <a:gd name="T83" fmla="*/ 27 h 289"/>
              <a:gd name="T84" fmla="*/ 165 w 262"/>
              <a:gd name="T85" fmla="*/ 35 h 289"/>
              <a:gd name="T86" fmla="*/ 165 w 262"/>
              <a:gd name="T87" fmla="*/ 43 h 289"/>
              <a:gd name="T88" fmla="*/ 179 w 262"/>
              <a:gd name="T89" fmla="*/ 19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2" h="289">
                <a:moveTo>
                  <a:pt x="179" y="195"/>
                </a:moveTo>
                <a:lnTo>
                  <a:pt x="35" y="209"/>
                </a:lnTo>
                <a:lnTo>
                  <a:pt x="27" y="210"/>
                </a:lnTo>
                <a:lnTo>
                  <a:pt x="21" y="214"/>
                </a:lnTo>
                <a:lnTo>
                  <a:pt x="14" y="218"/>
                </a:lnTo>
                <a:lnTo>
                  <a:pt x="9" y="224"/>
                </a:lnTo>
                <a:lnTo>
                  <a:pt x="4" y="230"/>
                </a:lnTo>
                <a:lnTo>
                  <a:pt x="1" y="237"/>
                </a:lnTo>
                <a:lnTo>
                  <a:pt x="0" y="245"/>
                </a:lnTo>
                <a:lnTo>
                  <a:pt x="0" y="253"/>
                </a:lnTo>
                <a:lnTo>
                  <a:pt x="1" y="261"/>
                </a:lnTo>
                <a:lnTo>
                  <a:pt x="4" y="268"/>
                </a:lnTo>
                <a:lnTo>
                  <a:pt x="9" y="275"/>
                </a:lnTo>
                <a:lnTo>
                  <a:pt x="14" y="279"/>
                </a:lnTo>
                <a:lnTo>
                  <a:pt x="21" y="284"/>
                </a:lnTo>
                <a:lnTo>
                  <a:pt x="27" y="288"/>
                </a:lnTo>
                <a:lnTo>
                  <a:pt x="35" y="289"/>
                </a:lnTo>
                <a:lnTo>
                  <a:pt x="44" y="289"/>
                </a:lnTo>
                <a:lnTo>
                  <a:pt x="227" y="271"/>
                </a:lnTo>
                <a:lnTo>
                  <a:pt x="235" y="270"/>
                </a:lnTo>
                <a:lnTo>
                  <a:pt x="242" y="267"/>
                </a:lnTo>
                <a:lnTo>
                  <a:pt x="249" y="262"/>
                </a:lnTo>
                <a:lnTo>
                  <a:pt x="253" y="256"/>
                </a:lnTo>
                <a:lnTo>
                  <a:pt x="258" y="251"/>
                </a:lnTo>
                <a:lnTo>
                  <a:pt x="261" y="244"/>
                </a:lnTo>
                <a:lnTo>
                  <a:pt x="262" y="236"/>
                </a:lnTo>
                <a:lnTo>
                  <a:pt x="262" y="228"/>
                </a:lnTo>
                <a:lnTo>
                  <a:pt x="244" y="35"/>
                </a:lnTo>
                <a:lnTo>
                  <a:pt x="243" y="27"/>
                </a:lnTo>
                <a:lnTo>
                  <a:pt x="239" y="20"/>
                </a:lnTo>
                <a:lnTo>
                  <a:pt x="235" y="13"/>
                </a:lnTo>
                <a:lnTo>
                  <a:pt x="229" y="9"/>
                </a:lnTo>
                <a:lnTo>
                  <a:pt x="223" y="4"/>
                </a:lnTo>
                <a:lnTo>
                  <a:pt x="216" y="1"/>
                </a:lnTo>
                <a:lnTo>
                  <a:pt x="208" y="0"/>
                </a:lnTo>
                <a:lnTo>
                  <a:pt x="200" y="0"/>
                </a:lnTo>
                <a:lnTo>
                  <a:pt x="192" y="1"/>
                </a:lnTo>
                <a:lnTo>
                  <a:pt x="185" y="4"/>
                </a:lnTo>
                <a:lnTo>
                  <a:pt x="178" y="9"/>
                </a:lnTo>
                <a:lnTo>
                  <a:pt x="174" y="15"/>
                </a:lnTo>
                <a:lnTo>
                  <a:pt x="169" y="20"/>
                </a:lnTo>
                <a:lnTo>
                  <a:pt x="166" y="27"/>
                </a:lnTo>
                <a:lnTo>
                  <a:pt x="165" y="35"/>
                </a:lnTo>
                <a:lnTo>
                  <a:pt x="165" y="43"/>
                </a:lnTo>
                <a:lnTo>
                  <a:pt x="179" y="195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31"/>
          <p:cNvSpPr>
            <a:spLocks/>
          </p:cNvSpPr>
          <p:nvPr/>
        </p:nvSpPr>
        <p:spPr bwMode="auto">
          <a:xfrm>
            <a:off x="6608199" y="1958948"/>
            <a:ext cx="275528" cy="304974"/>
          </a:xfrm>
          <a:custGeom>
            <a:avLst/>
            <a:gdLst>
              <a:gd name="T0" fmla="*/ 44 w 263"/>
              <a:gd name="T1" fmla="*/ 289 h 289"/>
              <a:gd name="T2" fmla="*/ 44 w 263"/>
              <a:gd name="T3" fmla="*/ 289 h 289"/>
              <a:gd name="T4" fmla="*/ 227 w 263"/>
              <a:gd name="T5" fmla="*/ 271 h 289"/>
              <a:gd name="T6" fmla="*/ 235 w 263"/>
              <a:gd name="T7" fmla="*/ 270 h 289"/>
              <a:gd name="T8" fmla="*/ 242 w 263"/>
              <a:gd name="T9" fmla="*/ 267 h 289"/>
              <a:gd name="T10" fmla="*/ 248 w 263"/>
              <a:gd name="T11" fmla="*/ 263 h 289"/>
              <a:gd name="T12" fmla="*/ 254 w 263"/>
              <a:gd name="T13" fmla="*/ 257 h 289"/>
              <a:gd name="T14" fmla="*/ 258 w 263"/>
              <a:gd name="T15" fmla="*/ 250 h 289"/>
              <a:gd name="T16" fmla="*/ 262 w 263"/>
              <a:gd name="T17" fmla="*/ 243 h 289"/>
              <a:gd name="T18" fmla="*/ 263 w 263"/>
              <a:gd name="T19" fmla="*/ 236 h 289"/>
              <a:gd name="T20" fmla="*/ 263 w 263"/>
              <a:gd name="T21" fmla="*/ 228 h 289"/>
              <a:gd name="T22" fmla="*/ 244 w 263"/>
              <a:gd name="T23" fmla="*/ 36 h 289"/>
              <a:gd name="T24" fmla="*/ 243 w 263"/>
              <a:gd name="T25" fmla="*/ 28 h 289"/>
              <a:gd name="T26" fmla="*/ 240 w 263"/>
              <a:gd name="T27" fmla="*/ 21 h 289"/>
              <a:gd name="T28" fmla="*/ 235 w 263"/>
              <a:gd name="T29" fmla="*/ 14 h 289"/>
              <a:gd name="T30" fmla="*/ 230 w 263"/>
              <a:gd name="T31" fmla="*/ 9 h 289"/>
              <a:gd name="T32" fmla="*/ 224 w 263"/>
              <a:gd name="T33" fmla="*/ 5 h 289"/>
              <a:gd name="T34" fmla="*/ 217 w 263"/>
              <a:gd name="T35" fmla="*/ 1 h 289"/>
              <a:gd name="T36" fmla="*/ 209 w 263"/>
              <a:gd name="T37" fmla="*/ 0 h 289"/>
              <a:gd name="T38" fmla="*/ 201 w 263"/>
              <a:gd name="T39" fmla="*/ 0 h 289"/>
              <a:gd name="T40" fmla="*/ 192 w 263"/>
              <a:gd name="T41" fmla="*/ 1 h 289"/>
              <a:gd name="T42" fmla="*/ 186 w 263"/>
              <a:gd name="T43" fmla="*/ 5 h 289"/>
              <a:gd name="T44" fmla="*/ 179 w 263"/>
              <a:gd name="T45" fmla="*/ 8 h 289"/>
              <a:gd name="T46" fmla="*/ 174 w 263"/>
              <a:gd name="T47" fmla="*/ 14 h 289"/>
              <a:gd name="T48" fmla="*/ 169 w 263"/>
              <a:gd name="T49" fmla="*/ 20 h 289"/>
              <a:gd name="T50" fmla="*/ 166 w 263"/>
              <a:gd name="T51" fmla="*/ 27 h 289"/>
              <a:gd name="T52" fmla="*/ 165 w 263"/>
              <a:gd name="T53" fmla="*/ 35 h 289"/>
              <a:gd name="T54" fmla="*/ 165 w 263"/>
              <a:gd name="T55" fmla="*/ 43 h 289"/>
              <a:gd name="T56" fmla="*/ 180 w 263"/>
              <a:gd name="T57" fmla="*/ 196 h 289"/>
              <a:gd name="T58" fmla="*/ 36 w 263"/>
              <a:gd name="T59" fmla="*/ 209 h 289"/>
              <a:gd name="T60" fmla="*/ 36 w 263"/>
              <a:gd name="T61" fmla="*/ 209 h 289"/>
              <a:gd name="T62" fmla="*/ 28 w 263"/>
              <a:gd name="T63" fmla="*/ 210 h 289"/>
              <a:gd name="T64" fmla="*/ 21 w 263"/>
              <a:gd name="T65" fmla="*/ 213 h 289"/>
              <a:gd name="T66" fmla="*/ 14 w 263"/>
              <a:gd name="T67" fmla="*/ 218 h 289"/>
              <a:gd name="T68" fmla="*/ 9 w 263"/>
              <a:gd name="T69" fmla="*/ 224 h 289"/>
              <a:gd name="T70" fmla="*/ 5 w 263"/>
              <a:gd name="T71" fmla="*/ 229 h 289"/>
              <a:gd name="T72" fmla="*/ 1 w 263"/>
              <a:gd name="T73" fmla="*/ 236 h 289"/>
              <a:gd name="T74" fmla="*/ 0 w 263"/>
              <a:gd name="T75" fmla="*/ 244 h 289"/>
              <a:gd name="T76" fmla="*/ 0 w 263"/>
              <a:gd name="T77" fmla="*/ 252 h 289"/>
              <a:gd name="T78" fmla="*/ 1 w 263"/>
              <a:gd name="T79" fmla="*/ 260 h 289"/>
              <a:gd name="T80" fmla="*/ 5 w 263"/>
              <a:gd name="T81" fmla="*/ 267 h 289"/>
              <a:gd name="T82" fmla="*/ 9 w 263"/>
              <a:gd name="T83" fmla="*/ 274 h 289"/>
              <a:gd name="T84" fmla="*/ 15 w 263"/>
              <a:gd name="T85" fmla="*/ 279 h 289"/>
              <a:gd name="T86" fmla="*/ 21 w 263"/>
              <a:gd name="T87" fmla="*/ 283 h 289"/>
              <a:gd name="T88" fmla="*/ 28 w 263"/>
              <a:gd name="T89" fmla="*/ 287 h 289"/>
              <a:gd name="T90" fmla="*/ 36 w 263"/>
              <a:gd name="T91" fmla="*/ 289 h 289"/>
              <a:gd name="T92" fmla="*/ 44 w 263"/>
              <a:gd name="T93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3" h="289">
                <a:moveTo>
                  <a:pt x="44" y="289"/>
                </a:moveTo>
                <a:lnTo>
                  <a:pt x="44" y="289"/>
                </a:lnTo>
                <a:lnTo>
                  <a:pt x="227" y="271"/>
                </a:lnTo>
                <a:lnTo>
                  <a:pt x="235" y="270"/>
                </a:lnTo>
                <a:lnTo>
                  <a:pt x="242" y="267"/>
                </a:lnTo>
                <a:lnTo>
                  <a:pt x="248" y="263"/>
                </a:lnTo>
                <a:lnTo>
                  <a:pt x="254" y="257"/>
                </a:lnTo>
                <a:lnTo>
                  <a:pt x="258" y="250"/>
                </a:lnTo>
                <a:lnTo>
                  <a:pt x="262" y="243"/>
                </a:lnTo>
                <a:lnTo>
                  <a:pt x="263" y="236"/>
                </a:lnTo>
                <a:lnTo>
                  <a:pt x="263" y="228"/>
                </a:lnTo>
                <a:lnTo>
                  <a:pt x="244" y="36"/>
                </a:lnTo>
                <a:lnTo>
                  <a:pt x="243" y="28"/>
                </a:lnTo>
                <a:lnTo>
                  <a:pt x="240" y="21"/>
                </a:lnTo>
                <a:lnTo>
                  <a:pt x="235" y="14"/>
                </a:lnTo>
                <a:lnTo>
                  <a:pt x="230" y="9"/>
                </a:lnTo>
                <a:lnTo>
                  <a:pt x="224" y="5"/>
                </a:lnTo>
                <a:lnTo>
                  <a:pt x="217" y="1"/>
                </a:lnTo>
                <a:lnTo>
                  <a:pt x="209" y="0"/>
                </a:lnTo>
                <a:lnTo>
                  <a:pt x="201" y="0"/>
                </a:lnTo>
                <a:lnTo>
                  <a:pt x="192" y="1"/>
                </a:lnTo>
                <a:lnTo>
                  <a:pt x="186" y="5"/>
                </a:lnTo>
                <a:lnTo>
                  <a:pt x="179" y="8"/>
                </a:lnTo>
                <a:lnTo>
                  <a:pt x="174" y="14"/>
                </a:lnTo>
                <a:lnTo>
                  <a:pt x="169" y="20"/>
                </a:lnTo>
                <a:lnTo>
                  <a:pt x="166" y="27"/>
                </a:lnTo>
                <a:lnTo>
                  <a:pt x="165" y="35"/>
                </a:lnTo>
                <a:lnTo>
                  <a:pt x="165" y="43"/>
                </a:lnTo>
                <a:lnTo>
                  <a:pt x="180" y="196"/>
                </a:lnTo>
                <a:lnTo>
                  <a:pt x="36" y="209"/>
                </a:lnTo>
                <a:lnTo>
                  <a:pt x="36" y="209"/>
                </a:lnTo>
                <a:lnTo>
                  <a:pt x="28" y="210"/>
                </a:lnTo>
                <a:lnTo>
                  <a:pt x="21" y="213"/>
                </a:lnTo>
                <a:lnTo>
                  <a:pt x="14" y="218"/>
                </a:lnTo>
                <a:lnTo>
                  <a:pt x="9" y="224"/>
                </a:lnTo>
                <a:lnTo>
                  <a:pt x="5" y="229"/>
                </a:lnTo>
                <a:lnTo>
                  <a:pt x="1" y="236"/>
                </a:lnTo>
                <a:lnTo>
                  <a:pt x="0" y="244"/>
                </a:lnTo>
                <a:lnTo>
                  <a:pt x="0" y="252"/>
                </a:lnTo>
                <a:lnTo>
                  <a:pt x="1" y="260"/>
                </a:lnTo>
                <a:lnTo>
                  <a:pt x="5" y="267"/>
                </a:lnTo>
                <a:lnTo>
                  <a:pt x="9" y="274"/>
                </a:lnTo>
                <a:lnTo>
                  <a:pt x="15" y="279"/>
                </a:lnTo>
                <a:lnTo>
                  <a:pt x="21" y="283"/>
                </a:lnTo>
                <a:lnTo>
                  <a:pt x="28" y="287"/>
                </a:lnTo>
                <a:lnTo>
                  <a:pt x="36" y="289"/>
                </a:lnTo>
                <a:lnTo>
                  <a:pt x="44" y="28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Freeform 32"/>
          <p:cNvSpPr>
            <a:spLocks/>
          </p:cNvSpPr>
          <p:nvPr/>
        </p:nvSpPr>
        <p:spPr bwMode="auto">
          <a:xfrm>
            <a:off x="7136119" y="1822236"/>
            <a:ext cx="1173623" cy="797138"/>
          </a:xfrm>
          <a:custGeom>
            <a:avLst/>
            <a:gdLst>
              <a:gd name="T0" fmla="*/ 500 w 1118"/>
              <a:gd name="T1" fmla="*/ 481 h 759"/>
              <a:gd name="T2" fmla="*/ 550 w 1118"/>
              <a:gd name="T3" fmla="*/ 439 h 759"/>
              <a:gd name="T4" fmla="*/ 600 w 1118"/>
              <a:gd name="T5" fmla="*/ 403 h 759"/>
              <a:gd name="T6" fmla="*/ 651 w 1118"/>
              <a:gd name="T7" fmla="*/ 373 h 759"/>
              <a:gd name="T8" fmla="*/ 703 w 1118"/>
              <a:gd name="T9" fmla="*/ 351 h 759"/>
              <a:gd name="T10" fmla="*/ 754 w 1118"/>
              <a:gd name="T11" fmla="*/ 336 h 759"/>
              <a:gd name="T12" fmla="*/ 804 w 1118"/>
              <a:gd name="T13" fmla="*/ 327 h 759"/>
              <a:gd name="T14" fmla="*/ 854 w 1118"/>
              <a:gd name="T15" fmla="*/ 326 h 759"/>
              <a:gd name="T16" fmla="*/ 896 w 1118"/>
              <a:gd name="T17" fmla="*/ 331 h 759"/>
              <a:gd name="T18" fmla="*/ 933 w 1118"/>
              <a:gd name="T19" fmla="*/ 339 h 759"/>
              <a:gd name="T20" fmla="*/ 967 w 1118"/>
              <a:gd name="T21" fmla="*/ 348 h 759"/>
              <a:gd name="T22" fmla="*/ 999 w 1118"/>
              <a:gd name="T23" fmla="*/ 360 h 759"/>
              <a:gd name="T24" fmla="*/ 1029 w 1118"/>
              <a:gd name="T25" fmla="*/ 377 h 759"/>
              <a:gd name="T26" fmla="*/ 1057 w 1118"/>
              <a:gd name="T27" fmla="*/ 398 h 759"/>
              <a:gd name="T28" fmla="*/ 1082 w 1118"/>
              <a:gd name="T29" fmla="*/ 424 h 759"/>
              <a:gd name="T30" fmla="*/ 1106 w 1118"/>
              <a:gd name="T31" fmla="*/ 456 h 759"/>
              <a:gd name="T32" fmla="*/ 1025 w 1118"/>
              <a:gd name="T33" fmla="*/ 0 h 759"/>
              <a:gd name="T34" fmla="*/ 1015 w 1118"/>
              <a:gd name="T35" fmla="*/ 1 h 759"/>
              <a:gd name="T36" fmla="*/ 983 w 1118"/>
              <a:gd name="T37" fmla="*/ 7 h 759"/>
              <a:gd name="T38" fmla="*/ 933 w 1118"/>
              <a:gd name="T39" fmla="*/ 16 h 759"/>
              <a:gd name="T40" fmla="*/ 868 w 1118"/>
              <a:gd name="T41" fmla="*/ 30 h 759"/>
              <a:gd name="T42" fmla="*/ 788 w 1118"/>
              <a:gd name="T43" fmla="*/ 51 h 759"/>
              <a:gd name="T44" fmla="*/ 696 w 1118"/>
              <a:gd name="T45" fmla="*/ 78 h 759"/>
              <a:gd name="T46" fmla="*/ 595 w 1118"/>
              <a:gd name="T47" fmla="*/ 113 h 759"/>
              <a:gd name="T48" fmla="*/ 485 w 1118"/>
              <a:gd name="T49" fmla="*/ 157 h 759"/>
              <a:gd name="T50" fmla="*/ 383 w 1118"/>
              <a:gd name="T51" fmla="*/ 204 h 759"/>
              <a:gd name="T52" fmla="*/ 289 w 1118"/>
              <a:gd name="T53" fmla="*/ 252 h 759"/>
              <a:gd name="T54" fmla="*/ 206 w 1118"/>
              <a:gd name="T55" fmla="*/ 298 h 759"/>
              <a:gd name="T56" fmla="*/ 136 w 1118"/>
              <a:gd name="T57" fmla="*/ 342 h 759"/>
              <a:gd name="T58" fmla="*/ 79 w 1118"/>
              <a:gd name="T59" fmla="*/ 380 h 759"/>
              <a:gd name="T60" fmla="*/ 36 w 1118"/>
              <a:gd name="T61" fmla="*/ 410 h 759"/>
              <a:gd name="T62" fmla="*/ 9 w 1118"/>
              <a:gd name="T63" fmla="*/ 430 h 759"/>
              <a:gd name="T64" fmla="*/ 0 w 1118"/>
              <a:gd name="T65" fmla="*/ 436 h 759"/>
              <a:gd name="T66" fmla="*/ 293 w 1118"/>
              <a:gd name="T67" fmla="*/ 759 h 759"/>
              <a:gd name="T68" fmla="*/ 334 w 1118"/>
              <a:gd name="T69" fmla="*/ 689 h 759"/>
              <a:gd name="T70" fmla="*/ 379 w 1118"/>
              <a:gd name="T71" fmla="*/ 622 h 759"/>
              <a:gd name="T72" fmla="*/ 426 w 1118"/>
              <a:gd name="T73" fmla="*/ 561 h 759"/>
              <a:gd name="T74" fmla="*/ 476 w 1118"/>
              <a:gd name="T75" fmla="*/ 506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18" h="759">
                <a:moveTo>
                  <a:pt x="476" y="506"/>
                </a:moveTo>
                <a:lnTo>
                  <a:pt x="500" y="481"/>
                </a:lnTo>
                <a:lnTo>
                  <a:pt x="526" y="459"/>
                </a:lnTo>
                <a:lnTo>
                  <a:pt x="550" y="439"/>
                </a:lnTo>
                <a:lnTo>
                  <a:pt x="575" y="420"/>
                </a:lnTo>
                <a:lnTo>
                  <a:pt x="600" y="403"/>
                </a:lnTo>
                <a:lnTo>
                  <a:pt x="626" y="387"/>
                </a:lnTo>
                <a:lnTo>
                  <a:pt x="651" y="373"/>
                </a:lnTo>
                <a:lnTo>
                  <a:pt x="678" y="362"/>
                </a:lnTo>
                <a:lnTo>
                  <a:pt x="703" y="351"/>
                </a:lnTo>
                <a:lnTo>
                  <a:pt x="728" y="343"/>
                </a:lnTo>
                <a:lnTo>
                  <a:pt x="754" y="336"/>
                </a:lnTo>
                <a:lnTo>
                  <a:pt x="779" y="331"/>
                </a:lnTo>
                <a:lnTo>
                  <a:pt x="804" y="327"/>
                </a:lnTo>
                <a:lnTo>
                  <a:pt x="828" y="326"/>
                </a:lnTo>
                <a:lnTo>
                  <a:pt x="854" y="326"/>
                </a:lnTo>
                <a:lnTo>
                  <a:pt x="878" y="328"/>
                </a:lnTo>
                <a:lnTo>
                  <a:pt x="896" y="331"/>
                </a:lnTo>
                <a:lnTo>
                  <a:pt x="915" y="334"/>
                </a:lnTo>
                <a:lnTo>
                  <a:pt x="933" y="339"/>
                </a:lnTo>
                <a:lnTo>
                  <a:pt x="951" y="342"/>
                </a:lnTo>
                <a:lnTo>
                  <a:pt x="967" y="348"/>
                </a:lnTo>
                <a:lnTo>
                  <a:pt x="983" y="354"/>
                </a:lnTo>
                <a:lnTo>
                  <a:pt x="999" y="360"/>
                </a:lnTo>
                <a:lnTo>
                  <a:pt x="1014" y="369"/>
                </a:lnTo>
                <a:lnTo>
                  <a:pt x="1029" y="377"/>
                </a:lnTo>
                <a:lnTo>
                  <a:pt x="1043" y="387"/>
                </a:lnTo>
                <a:lnTo>
                  <a:pt x="1057" y="398"/>
                </a:lnTo>
                <a:lnTo>
                  <a:pt x="1069" y="410"/>
                </a:lnTo>
                <a:lnTo>
                  <a:pt x="1082" y="424"/>
                </a:lnTo>
                <a:lnTo>
                  <a:pt x="1095" y="439"/>
                </a:lnTo>
                <a:lnTo>
                  <a:pt x="1106" y="456"/>
                </a:lnTo>
                <a:lnTo>
                  <a:pt x="1118" y="474"/>
                </a:lnTo>
                <a:lnTo>
                  <a:pt x="1025" y="0"/>
                </a:lnTo>
                <a:lnTo>
                  <a:pt x="1023" y="0"/>
                </a:lnTo>
                <a:lnTo>
                  <a:pt x="1015" y="1"/>
                </a:lnTo>
                <a:lnTo>
                  <a:pt x="1001" y="3"/>
                </a:lnTo>
                <a:lnTo>
                  <a:pt x="983" y="7"/>
                </a:lnTo>
                <a:lnTo>
                  <a:pt x="961" y="10"/>
                </a:lnTo>
                <a:lnTo>
                  <a:pt x="933" y="16"/>
                </a:lnTo>
                <a:lnTo>
                  <a:pt x="903" y="22"/>
                </a:lnTo>
                <a:lnTo>
                  <a:pt x="868" y="30"/>
                </a:lnTo>
                <a:lnTo>
                  <a:pt x="830" y="40"/>
                </a:lnTo>
                <a:lnTo>
                  <a:pt x="788" y="51"/>
                </a:lnTo>
                <a:lnTo>
                  <a:pt x="743" y="63"/>
                </a:lnTo>
                <a:lnTo>
                  <a:pt x="696" y="78"/>
                </a:lnTo>
                <a:lnTo>
                  <a:pt x="646" y="94"/>
                </a:lnTo>
                <a:lnTo>
                  <a:pt x="595" y="113"/>
                </a:lnTo>
                <a:lnTo>
                  <a:pt x="540" y="134"/>
                </a:lnTo>
                <a:lnTo>
                  <a:pt x="485" y="157"/>
                </a:lnTo>
                <a:lnTo>
                  <a:pt x="432" y="180"/>
                </a:lnTo>
                <a:lnTo>
                  <a:pt x="383" y="204"/>
                </a:lnTo>
                <a:lnTo>
                  <a:pt x="334" y="228"/>
                </a:lnTo>
                <a:lnTo>
                  <a:pt x="289" y="252"/>
                </a:lnTo>
                <a:lnTo>
                  <a:pt x="246" y="275"/>
                </a:lnTo>
                <a:lnTo>
                  <a:pt x="206" y="298"/>
                </a:lnTo>
                <a:lnTo>
                  <a:pt x="170" y="321"/>
                </a:lnTo>
                <a:lnTo>
                  <a:pt x="136" y="342"/>
                </a:lnTo>
                <a:lnTo>
                  <a:pt x="105" y="362"/>
                </a:lnTo>
                <a:lnTo>
                  <a:pt x="79" y="380"/>
                </a:lnTo>
                <a:lnTo>
                  <a:pt x="56" y="396"/>
                </a:lnTo>
                <a:lnTo>
                  <a:pt x="36" y="410"/>
                </a:lnTo>
                <a:lnTo>
                  <a:pt x="21" y="421"/>
                </a:lnTo>
                <a:lnTo>
                  <a:pt x="9" y="430"/>
                </a:lnTo>
                <a:lnTo>
                  <a:pt x="3" y="434"/>
                </a:lnTo>
                <a:lnTo>
                  <a:pt x="0" y="436"/>
                </a:lnTo>
                <a:lnTo>
                  <a:pt x="13" y="549"/>
                </a:lnTo>
                <a:lnTo>
                  <a:pt x="293" y="759"/>
                </a:lnTo>
                <a:lnTo>
                  <a:pt x="314" y="723"/>
                </a:lnTo>
                <a:lnTo>
                  <a:pt x="334" y="689"/>
                </a:lnTo>
                <a:lnTo>
                  <a:pt x="356" y="654"/>
                </a:lnTo>
                <a:lnTo>
                  <a:pt x="379" y="622"/>
                </a:lnTo>
                <a:lnTo>
                  <a:pt x="402" y="591"/>
                </a:lnTo>
                <a:lnTo>
                  <a:pt x="426" y="561"/>
                </a:lnTo>
                <a:lnTo>
                  <a:pt x="451" y="532"/>
                </a:lnTo>
                <a:lnTo>
                  <a:pt x="476" y="5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6198062" y="2255509"/>
            <a:ext cx="2370382" cy="1987586"/>
          </a:xfrm>
          <a:custGeom>
            <a:avLst/>
            <a:gdLst>
              <a:gd name="T0" fmla="*/ 2062 w 2254"/>
              <a:gd name="T1" fmla="*/ 810 h 1891"/>
              <a:gd name="T2" fmla="*/ 1952 w 2254"/>
              <a:gd name="T3" fmla="*/ 1088 h 1891"/>
              <a:gd name="T4" fmla="*/ 1790 w 2254"/>
              <a:gd name="T5" fmla="*/ 1327 h 1891"/>
              <a:gd name="T6" fmla="*/ 1596 w 2254"/>
              <a:gd name="T7" fmla="*/ 1483 h 1891"/>
              <a:gd name="T8" fmla="*/ 1402 w 2254"/>
              <a:gd name="T9" fmla="*/ 1536 h 1891"/>
              <a:gd name="T10" fmla="*/ 1228 w 2254"/>
              <a:gd name="T11" fmla="*/ 1484 h 1891"/>
              <a:gd name="T12" fmla="*/ 1107 w 2254"/>
              <a:gd name="T13" fmla="*/ 1351 h 1891"/>
              <a:gd name="T14" fmla="*/ 1038 w 2254"/>
              <a:gd name="T15" fmla="*/ 1149 h 1891"/>
              <a:gd name="T16" fmla="*/ 1107 w 2254"/>
              <a:gd name="T17" fmla="*/ 872 h 1891"/>
              <a:gd name="T18" fmla="*/ 1173 w 2254"/>
              <a:gd name="T19" fmla="*/ 1306 h 1891"/>
              <a:gd name="T20" fmla="*/ 1345 w 2254"/>
              <a:gd name="T21" fmla="*/ 1450 h 1891"/>
              <a:gd name="T22" fmla="*/ 1494 w 2254"/>
              <a:gd name="T23" fmla="*/ 1441 h 1891"/>
              <a:gd name="T24" fmla="*/ 1657 w 2254"/>
              <a:gd name="T25" fmla="*/ 1344 h 1891"/>
              <a:gd name="T26" fmla="*/ 1822 w 2254"/>
              <a:gd name="T27" fmla="*/ 1153 h 1891"/>
              <a:gd name="T28" fmla="*/ 1949 w 2254"/>
              <a:gd name="T29" fmla="*/ 899 h 1891"/>
              <a:gd name="T30" fmla="*/ 2022 w 2254"/>
              <a:gd name="T31" fmla="*/ 393 h 1891"/>
              <a:gd name="T32" fmla="*/ 1945 w 2254"/>
              <a:gd name="T33" fmla="*/ 135 h 1891"/>
              <a:gd name="T34" fmla="*/ 1837 w 2254"/>
              <a:gd name="T35" fmla="*/ 28 h 1891"/>
              <a:gd name="T36" fmla="*/ 1699 w 2254"/>
              <a:gd name="T37" fmla="*/ 2 h 1891"/>
              <a:gd name="T38" fmla="*/ 1551 w 2254"/>
              <a:gd name="T39" fmla="*/ 54 h 1891"/>
              <a:gd name="T40" fmla="*/ 1400 w 2254"/>
              <a:gd name="T41" fmla="*/ 182 h 1891"/>
              <a:gd name="T42" fmla="*/ 1248 w 2254"/>
              <a:gd name="T43" fmla="*/ 402 h 1891"/>
              <a:gd name="T44" fmla="*/ 1376 w 2254"/>
              <a:gd name="T45" fmla="*/ 288 h 1891"/>
              <a:gd name="T46" fmla="*/ 1502 w 2254"/>
              <a:gd name="T47" fmla="*/ 171 h 1891"/>
              <a:gd name="T48" fmla="*/ 1631 w 2254"/>
              <a:gd name="T49" fmla="*/ 118 h 1891"/>
              <a:gd name="T50" fmla="*/ 1756 w 2254"/>
              <a:gd name="T51" fmla="*/ 134 h 1891"/>
              <a:gd name="T52" fmla="*/ 1855 w 2254"/>
              <a:gd name="T53" fmla="*/ 226 h 1891"/>
              <a:gd name="T54" fmla="*/ 1916 w 2254"/>
              <a:gd name="T55" fmla="*/ 410 h 1891"/>
              <a:gd name="T56" fmla="*/ 1867 w 2254"/>
              <a:gd name="T57" fmla="*/ 827 h 1891"/>
              <a:gd name="T58" fmla="*/ 1777 w 2254"/>
              <a:gd name="T59" fmla="*/ 1031 h 1891"/>
              <a:gd name="T60" fmla="*/ 1657 w 2254"/>
              <a:gd name="T61" fmla="*/ 1192 h 1891"/>
              <a:gd name="T62" fmla="*/ 1519 w 2254"/>
              <a:gd name="T63" fmla="*/ 1294 h 1891"/>
              <a:gd name="T64" fmla="*/ 1382 w 2254"/>
              <a:gd name="T65" fmla="*/ 1321 h 1891"/>
              <a:gd name="T66" fmla="*/ 1230 w 2254"/>
              <a:gd name="T67" fmla="*/ 1230 h 1891"/>
              <a:gd name="T68" fmla="*/ 1150 w 2254"/>
              <a:gd name="T69" fmla="*/ 916 h 1891"/>
              <a:gd name="T70" fmla="*/ 1396 w 2254"/>
              <a:gd name="T71" fmla="*/ 921 h 1891"/>
              <a:gd name="T72" fmla="*/ 1435 w 2254"/>
              <a:gd name="T73" fmla="*/ 950 h 1891"/>
              <a:gd name="T74" fmla="*/ 1504 w 2254"/>
              <a:gd name="T75" fmla="*/ 914 h 1891"/>
              <a:gd name="T76" fmla="*/ 1616 w 2254"/>
              <a:gd name="T77" fmla="*/ 705 h 1891"/>
              <a:gd name="T78" fmla="*/ 1612 w 2254"/>
              <a:gd name="T79" fmla="*/ 494 h 1891"/>
              <a:gd name="T80" fmla="*/ 1539 w 2254"/>
              <a:gd name="T81" fmla="*/ 475 h 1891"/>
              <a:gd name="T82" fmla="*/ 1563 w 2254"/>
              <a:gd name="T83" fmla="*/ 636 h 1891"/>
              <a:gd name="T84" fmla="*/ 1534 w 2254"/>
              <a:gd name="T85" fmla="*/ 695 h 1891"/>
              <a:gd name="T86" fmla="*/ 1489 w 2254"/>
              <a:gd name="T87" fmla="*/ 680 h 1891"/>
              <a:gd name="T88" fmla="*/ 1214 w 2254"/>
              <a:gd name="T89" fmla="*/ 476 h 1891"/>
              <a:gd name="T90" fmla="*/ 1148 w 2254"/>
              <a:gd name="T91" fmla="*/ 427 h 1891"/>
              <a:gd name="T92" fmla="*/ 619 w 2254"/>
              <a:gd name="T93" fmla="*/ 264 h 1891"/>
              <a:gd name="T94" fmla="*/ 1079 w 2254"/>
              <a:gd name="T95" fmla="*/ 607 h 1891"/>
              <a:gd name="T96" fmla="*/ 1107 w 2254"/>
              <a:gd name="T97" fmla="*/ 525 h 1891"/>
              <a:gd name="T98" fmla="*/ 1178 w 2254"/>
              <a:gd name="T99" fmla="*/ 563 h 1891"/>
              <a:gd name="T100" fmla="*/ 1191 w 2254"/>
              <a:gd name="T101" fmla="*/ 657 h 1891"/>
              <a:gd name="T102" fmla="*/ 1220 w 2254"/>
              <a:gd name="T103" fmla="*/ 568 h 1891"/>
              <a:gd name="T104" fmla="*/ 1472 w 2254"/>
              <a:gd name="T105" fmla="*/ 744 h 1891"/>
              <a:gd name="T106" fmla="*/ 1484 w 2254"/>
              <a:gd name="T107" fmla="*/ 813 h 1891"/>
              <a:gd name="T108" fmla="*/ 867 w 2254"/>
              <a:gd name="T109" fmla="*/ 633 h 1891"/>
              <a:gd name="T110" fmla="*/ 509 w 2254"/>
              <a:gd name="T111" fmla="*/ 514 h 1891"/>
              <a:gd name="T112" fmla="*/ 424 w 2254"/>
              <a:gd name="T113" fmla="*/ 546 h 1891"/>
              <a:gd name="T114" fmla="*/ 304 w 2254"/>
              <a:gd name="T115" fmla="*/ 593 h 1891"/>
              <a:gd name="T116" fmla="*/ 193 w 2254"/>
              <a:gd name="T117" fmla="*/ 726 h 1891"/>
              <a:gd name="T118" fmla="*/ 65 w 2254"/>
              <a:gd name="T119" fmla="*/ 910 h 1891"/>
              <a:gd name="T120" fmla="*/ 1589 w 2254"/>
              <a:gd name="T121" fmla="*/ 1799 h 1891"/>
              <a:gd name="T122" fmla="*/ 1865 w 2254"/>
              <a:gd name="T123" fmla="*/ 1534 h 1891"/>
              <a:gd name="T124" fmla="*/ 2231 w 2254"/>
              <a:gd name="T125" fmla="*/ 1382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4" h="1891">
                <a:moveTo>
                  <a:pt x="2104" y="601"/>
                </a:moveTo>
                <a:lnTo>
                  <a:pt x="2101" y="639"/>
                </a:lnTo>
                <a:lnTo>
                  <a:pt x="2095" y="675"/>
                </a:lnTo>
                <a:lnTo>
                  <a:pt x="2089" y="708"/>
                </a:lnTo>
                <a:lnTo>
                  <a:pt x="2081" y="742"/>
                </a:lnTo>
                <a:lnTo>
                  <a:pt x="2072" y="775"/>
                </a:lnTo>
                <a:lnTo>
                  <a:pt x="2062" y="810"/>
                </a:lnTo>
                <a:lnTo>
                  <a:pt x="2050" y="845"/>
                </a:lnTo>
                <a:lnTo>
                  <a:pt x="2037" y="885"/>
                </a:lnTo>
                <a:lnTo>
                  <a:pt x="2022" y="927"/>
                </a:lnTo>
                <a:lnTo>
                  <a:pt x="2006" y="969"/>
                </a:lnTo>
                <a:lnTo>
                  <a:pt x="1989" y="1010"/>
                </a:lnTo>
                <a:lnTo>
                  <a:pt x="1972" y="1049"/>
                </a:lnTo>
                <a:lnTo>
                  <a:pt x="1952" y="1088"/>
                </a:lnTo>
                <a:lnTo>
                  <a:pt x="1931" y="1126"/>
                </a:lnTo>
                <a:lnTo>
                  <a:pt x="1910" y="1163"/>
                </a:lnTo>
                <a:lnTo>
                  <a:pt x="1888" y="1199"/>
                </a:lnTo>
                <a:lnTo>
                  <a:pt x="1863" y="1232"/>
                </a:lnTo>
                <a:lnTo>
                  <a:pt x="1840" y="1266"/>
                </a:lnTo>
                <a:lnTo>
                  <a:pt x="1815" y="1297"/>
                </a:lnTo>
                <a:lnTo>
                  <a:pt x="1790" y="1327"/>
                </a:lnTo>
                <a:lnTo>
                  <a:pt x="1763" y="1354"/>
                </a:lnTo>
                <a:lnTo>
                  <a:pt x="1736" y="1381"/>
                </a:lnTo>
                <a:lnTo>
                  <a:pt x="1708" y="1405"/>
                </a:lnTo>
                <a:lnTo>
                  <a:pt x="1680" y="1428"/>
                </a:lnTo>
                <a:lnTo>
                  <a:pt x="1653" y="1449"/>
                </a:lnTo>
                <a:lnTo>
                  <a:pt x="1624" y="1467"/>
                </a:lnTo>
                <a:lnTo>
                  <a:pt x="1596" y="1483"/>
                </a:lnTo>
                <a:lnTo>
                  <a:pt x="1567" y="1497"/>
                </a:lnTo>
                <a:lnTo>
                  <a:pt x="1540" y="1509"/>
                </a:lnTo>
                <a:lnTo>
                  <a:pt x="1511" y="1519"/>
                </a:lnTo>
                <a:lnTo>
                  <a:pt x="1483" y="1526"/>
                </a:lnTo>
                <a:lnTo>
                  <a:pt x="1456" y="1532"/>
                </a:lnTo>
                <a:lnTo>
                  <a:pt x="1428" y="1535"/>
                </a:lnTo>
                <a:lnTo>
                  <a:pt x="1402" y="1536"/>
                </a:lnTo>
                <a:lnTo>
                  <a:pt x="1374" y="1535"/>
                </a:lnTo>
                <a:lnTo>
                  <a:pt x="1347" y="1532"/>
                </a:lnTo>
                <a:lnTo>
                  <a:pt x="1322" y="1527"/>
                </a:lnTo>
                <a:lnTo>
                  <a:pt x="1297" y="1519"/>
                </a:lnTo>
                <a:lnTo>
                  <a:pt x="1273" y="1509"/>
                </a:lnTo>
                <a:lnTo>
                  <a:pt x="1248" y="1497"/>
                </a:lnTo>
                <a:lnTo>
                  <a:pt x="1228" y="1484"/>
                </a:lnTo>
                <a:lnTo>
                  <a:pt x="1207" y="1470"/>
                </a:lnTo>
                <a:lnTo>
                  <a:pt x="1188" y="1455"/>
                </a:lnTo>
                <a:lnTo>
                  <a:pt x="1170" y="1436"/>
                </a:lnTo>
                <a:lnTo>
                  <a:pt x="1153" y="1418"/>
                </a:lnTo>
                <a:lnTo>
                  <a:pt x="1137" y="1397"/>
                </a:lnTo>
                <a:lnTo>
                  <a:pt x="1122" y="1375"/>
                </a:lnTo>
                <a:lnTo>
                  <a:pt x="1107" y="1351"/>
                </a:lnTo>
                <a:lnTo>
                  <a:pt x="1094" y="1326"/>
                </a:lnTo>
                <a:lnTo>
                  <a:pt x="1081" y="1300"/>
                </a:lnTo>
                <a:lnTo>
                  <a:pt x="1070" y="1273"/>
                </a:lnTo>
                <a:lnTo>
                  <a:pt x="1061" y="1244"/>
                </a:lnTo>
                <a:lnTo>
                  <a:pt x="1051" y="1214"/>
                </a:lnTo>
                <a:lnTo>
                  <a:pt x="1043" y="1182"/>
                </a:lnTo>
                <a:lnTo>
                  <a:pt x="1038" y="1149"/>
                </a:lnTo>
                <a:lnTo>
                  <a:pt x="1032" y="1116"/>
                </a:lnTo>
                <a:lnTo>
                  <a:pt x="1024" y="1033"/>
                </a:lnTo>
                <a:lnTo>
                  <a:pt x="1023" y="947"/>
                </a:lnTo>
                <a:lnTo>
                  <a:pt x="1028" y="858"/>
                </a:lnTo>
                <a:lnTo>
                  <a:pt x="1041" y="767"/>
                </a:lnTo>
                <a:lnTo>
                  <a:pt x="1118" y="790"/>
                </a:lnTo>
                <a:lnTo>
                  <a:pt x="1107" y="872"/>
                </a:lnTo>
                <a:lnTo>
                  <a:pt x="1102" y="952"/>
                </a:lnTo>
                <a:lnTo>
                  <a:pt x="1103" y="1031"/>
                </a:lnTo>
                <a:lnTo>
                  <a:pt x="1110" y="1106"/>
                </a:lnTo>
                <a:lnTo>
                  <a:pt x="1120" y="1162"/>
                </a:lnTo>
                <a:lnTo>
                  <a:pt x="1134" y="1215"/>
                </a:lnTo>
                <a:lnTo>
                  <a:pt x="1152" y="1262"/>
                </a:lnTo>
                <a:lnTo>
                  <a:pt x="1173" y="1306"/>
                </a:lnTo>
                <a:lnTo>
                  <a:pt x="1196" y="1344"/>
                </a:lnTo>
                <a:lnTo>
                  <a:pt x="1224" y="1377"/>
                </a:lnTo>
                <a:lnTo>
                  <a:pt x="1254" y="1405"/>
                </a:lnTo>
                <a:lnTo>
                  <a:pt x="1287" y="1427"/>
                </a:lnTo>
                <a:lnTo>
                  <a:pt x="1306" y="1436"/>
                </a:lnTo>
                <a:lnTo>
                  <a:pt x="1326" y="1444"/>
                </a:lnTo>
                <a:lnTo>
                  <a:pt x="1345" y="1450"/>
                </a:lnTo>
                <a:lnTo>
                  <a:pt x="1365" y="1453"/>
                </a:lnTo>
                <a:lnTo>
                  <a:pt x="1385" y="1456"/>
                </a:lnTo>
                <a:lnTo>
                  <a:pt x="1406" y="1457"/>
                </a:lnTo>
                <a:lnTo>
                  <a:pt x="1428" y="1456"/>
                </a:lnTo>
                <a:lnTo>
                  <a:pt x="1450" y="1452"/>
                </a:lnTo>
                <a:lnTo>
                  <a:pt x="1472" y="1448"/>
                </a:lnTo>
                <a:lnTo>
                  <a:pt x="1494" y="1441"/>
                </a:lnTo>
                <a:lnTo>
                  <a:pt x="1517" y="1433"/>
                </a:lnTo>
                <a:lnTo>
                  <a:pt x="1540" y="1422"/>
                </a:lnTo>
                <a:lnTo>
                  <a:pt x="1563" y="1411"/>
                </a:lnTo>
                <a:lnTo>
                  <a:pt x="1586" y="1397"/>
                </a:lnTo>
                <a:lnTo>
                  <a:pt x="1609" y="1382"/>
                </a:lnTo>
                <a:lnTo>
                  <a:pt x="1632" y="1365"/>
                </a:lnTo>
                <a:lnTo>
                  <a:pt x="1657" y="1344"/>
                </a:lnTo>
                <a:lnTo>
                  <a:pt x="1683" y="1321"/>
                </a:lnTo>
                <a:lnTo>
                  <a:pt x="1708" y="1297"/>
                </a:lnTo>
                <a:lnTo>
                  <a:pt x="1732" y="1271"/>
                </a:lnTo>
                <a:lnTo>
                  <a:pt x="1755" y="1244"/>
                </a:lnTo>
                <a:lnTo>
                  <a:pt x="1778" y="1215"/>
                </a:lnTo>
                <a:lnTo>
                  <a:pt x="1801" y="1185"/>
                </a:lnTo>
                <a:lnTo>
                  <a:pt x="1822" y="1153"/>
                </a:lnTo>
                <a:lnTo>
                  <a:pt x="1843" y="1121"/>
                </a:lnTo>
                <a:lnTo>
                  <a:pt x="1863" y="1086"/>
                </a:lnTo>
                <a:lnTo>
                  <a:pt x="1882" y="1050"/>
                </a:lnTo>
                <a:lnTo>
                  <a:pt x="1900" y="1015"/>
                </a:lnTo>
                <a:lnTo>
                  <a:pt x="1918" y="977"/>
                </a:lnTo>
                <a:lnTo>
                  <a:pt x="1934" y="939"/>
                </a:lnTo>
                <a:lnTo>
                  <a:pt x="1949" y="899"/>
                </a:lnTo>
                <a:lnTo>
                  <a:pt x="1963" y="859"/>
                </a:lnTo>
                <a:lnTo>
                  <a:pt x="1987" y="779"/>
                </a:lnTo>
                <a:lnTo>
                  <a:pt x="2004" y="699"/>
                </a:lnTo>
                <a:lnTo>
                  <a:pt x="2017" y="620"/>
                </a:lnTo>
                <a:lnTo>
                  <a:pt x="2025" y="541"/>
                </a:lnTo>
                <a:lnTo>
                  <a:pt x="2026" y="467"/>
                </a:lnTo>
                <a:lnTo>
                  <a:pt x="2022" y="393"/>
                </a:lnTo>
                <a:lnTo>
                  <a:pt x="2013" y="324"/>
                </a:lnTo>
                <a:lnTo>
                  <a:pt x="1998" y="258"/>
                </a:lnTo>
                <a:lnTo>
                  <a:pt x="1989" y="230"/>
                </a:lnTo>
                <a:lnTo>
                  <a:pt x="1980" y="204"/>
                </a:lnTo>
                <a:lnTo>
                  <a:pt x="1969" y="180"/>
                </a:lnTo>
                <a:lnTo>
                  <a:pt x="1958" y="157"/>
                </a:lnTo>
                <a:lnTo>
                  <a:pt x="1945" y="135"/>
                </a:lnTo>
                <a:lnTo>
                  <a:pt x="1933" y="115"/>
                </a:lnTo>
                <a:lnTo>
                  <a:pt x="1919" y="97"/>
                </a:lnTo>
                <a:lnTo>
                  <a:pt x="1904" y="80"/>
                </a:lnTo>
                <a:lnTo>
                  <a:pt x="1889" y="63"/>
                </a:lnTo>
                <a:lnTo>
                  <a:pt x="1872" y="50"/>
                </a:lnTo>
                <a:lnTo>
                  <a:pt x="1855" y="38"/>
                </a:lnTo>
                <a:lnTo>
                  <a:pt x="1837" y="28"/>
                </a:lnTo>
                <a:lnTo>
                  <a:pt x="1819" y="19"/>
                </a:lnTo>
                <a:lnTo>
                  <a:pt x="1799" y="12"/>
                </a:lnTo>
                <a:lnTo>
                  <a:pt x="1779" y="6"/>
                </a:lnTo>
                <a:lnTo>
                  <a:pt x="1759" y="2"/>
                </a:lnTo>
                <a:lnTo>
                  <a:pt x="1739" y="0"/>
                </a:lnTo>
                <a:lnTo>
                  <a:pt x="1718" y="0"/>
                </a:lnTo>
                <a:lnTo>
                  <a:pt x="1699" y="2"/>
                </a:lnTo>
                <a:lnTo>
                  <a:pt x="1678" y="5"/>
                </a:lnTo>
                <a:lnTo>
                  <a:pt x="1657" y="9"/>
                </a:lnTo>
                <a:lnTo>
                  <a:pt x="1637" y="15"/>
                </a:lnTo>
                <a:lnTo>
                  <a:pt x="1615" y="23"/>
                </a:lnTo>
                <a:lnTo>
                  <a:pt x="1594" y="32"/>
                </a:lnTo>
                <a:lnTo>
                  <a:pt x="1572" y="43"/>
                </a:lnTo>
                <a:lnTo>
                  <a:pt x="1551" y="54"/>
                </a:lnTo>
                <a:lnTo>
                  <a:pt x="1529" y="68"/>
                </a:lnTo>
                <a:lnTo>
                  <a:pt x="1509" y="83"/>
                </a:lnTo>
                <a:lnTo>
                  <a:pt x="1488" y="99"/>
                </a:lnTo>
                <a:lnTo>
                  <a:pt x="1466" y="116"/>
                </a:lnTo>
                <a:lnTo>
                  <a:pt x="1445" y="135"/>
                </a:lnTo>
                <a:lnTo>
                  <a:pt x="1425" y="156"/>
                </a:lnTo>
                <a:lnTo>
                  <a:pt x="1400" y="182"/>
                </a:lnTo>
                <a:lnTo>
                  <a:pt x="1376" y="210"/>
                </a:lnTo>
                <a:lnTo>
                  <a:pt x="1352" y="238"/>
                </a:lnTo>
                <a:lnTo>
                  <a:pt x="1330" y="268"/>
                </a:lnTo>
                <a:lnTo>
                  <a:pt x="1308" y="301"/>
                </a:lnTo>
                <a:lnTo>
                  <a:pt x="1287" y="333"/>
                </a:lnTo>
                <a:lnTo>
                  <a:pt x="1268" y="367"/>
                </a:lnTo>
                <a:lnTo>
                  <a:pt x="1248" y="402"/>
                </a:lnTo>
                <a:lnTo>
                  <a:pt x="1283" y="428"/>
                </a:lnTo>
                <a:lnTo>
                  <a:pt x="1298" y="403"/>
                </a:lnTo>
                <a:lnTo>
                  <a:pt x="1313" y="378"/>
                </a:lnTo>
                <a:lnTo>
                  <a:pt x="1328" y="355"/>
                </a:lnTo>
                <a:lnTo>
                  <a:pt x="1344" y="332"/>
                </a:lnTo>
                <a:lnTo>
                  <a:pt x="1360" y="309"/>
                </a:lnTo>
                <a:lnTo>
                  <a:pt x="1376" y="288"/>
                </a:lnTo>
                <a:lnTo>
                  <a:pt x="1393" y="268"/>
                </a:lnTo>
                <a:lnTo>
                  <a:pt x="1411" y="249"/>
                </a:lnTo>
                <a:lnTo>
                  <a:pt x="1429" y="230"/>
                </a:lnTo>
                <a:lnTo>
                  <a:pt x="1446" y="214"/>
                </a:lnTo>
                <a:lnTo>
                  <a:pt x="1465" y="198"/>
                </a:lnTo>
                <a:lnTo>
                  <a:pt x="1483" y="184"/>
                </a:lnTo>
                <a:lnTo>
                  <a:pt x="1502" y="171"/>
                </a:lnTo>
                <a:lnTo>
                  <a:pt x="1520" y="159"/>
                </a:lnTo>
                <a:lnTo>
                  <a:pt x="1539" y="149"/>
                </a:lnTo>
                <a:lnTo>
                  <a:pt x="1557" y="139"/>
                </a:lnTo>
                <a:lnTo>
                  <a:pt x="1575" y="131"/>
                </a:lnTo>
                <a:lnTo>
                  <a:pt x="1594" y="126"/>
                </a:lnTo>
                <a:lnTo>
                  <a:pt x="1612" y="121"/>
                </a:lnTo>
                <a:lnTo>
                  <a:pt x="1631" y="118"/>
                </a:lnTo>
                <a:lnTo>
                  <a:pt x="1649" y="115"/>
                </a:lnTo>
                <a:lnTo>
                  <a:pt x="1666" y="114"/>
                </a:lnTo>
                <a:lnTo>
                  <a:pt x="1685" y="115"/>
                </a:lnTo>
                <a:lnTo>
                  <a:pt x="1702" y="118"/>
                </a:lnTo>
                <a:lnTo>
                  <a:pt x="1721" y="121"/>
                </a:lnTo>
                <a:lnTo>
                  <a:pt x="1739" y="127"/>
                </a:lnTo>
                <a:lnTo>
                  <a:pt x="1756" y="134"/>
                </a:lnTo>
                <a:lnTo>
                  <a:pt x="1772" y="143"/>
                </a:lnTo>
                <a:lnTo>
                  <a:pt x="1789" y="153"/>
                </a:lnTo>
                <a:lnTo>
                  <a:pt x="1804" y="165"/>
                </a:lnTo>
                <a:lnTo>
                  <a:pt x="1817" y="177"/>
                </a:lnTo>
                <a:lnTo>
                  <a:pt x="1831" y="192"/>
                </a:lnTo>
                <a:lnTo>
                  <a:pt x="1844" y="209"/>
                </a:lnTo>
                <a:lnTo>
                  <a:pt x="1855" y="226"/>
                </a:lnTo>
                <a:lnTo>
                  <a:pt x="1867" y="245"/>
                </a:lnTo>
                <a:lnTo>
                  <a:pt x="1876" y="265"/>
                </a:lnTo>
                <a:lnTo>
                  <a:pt x="1885" y="287"/>
                </a:lnTo>
                <a:lnTo>
                  <a:pt x="1893" y="309"/>
                </a:lnTo>
                <a:lnTo>
                  <a:pt x="1901" y="333"/>
                </a:lnTo>
                <a:lnTo>
                  <a:pt x="1907" y="358"/>
                </a:lnTo>
                <a:lnTo>
                  <a:pt x="1916" y="410"/>
                </a:lnTo>
                <a:lnTo>
                  <a:pt x="1921" y="465"/>
                </a:lnTo>
                <a:lnTo>
                  <a:pt x="1922" y="522"/>
                </a:lnTo>
                <a:lnTo>
                  <a:pt x="1919" y="581"/>
                </a:lnTo>
                <a:lnTo>
                  <a:pt x="1912" y="640"/>
                </a:lnTo>
                <a:lnTo>
                  <a:pt x="1900" y="703"/>
                </a:lnTo>
                <a:lnTo>
                  <a:pt x="1885" y="765"/>
                </a:lnTo>
                <a:lnTo>
                  <a:pt x="1867" y="827"/>
                </a:lnTo>
                <a:lnTo>
                  <a:pt x="1857" y="858"/>
                </a:lnTo>
                <a:lnTo>
                  <a:pt x="1845" y="889"/>
                </a:lnTo>
                <a:lnTo>
                  <a:pt x="1832" y="919"/>
                </a:lnTo>
                <a:lnTo>
                  <a:pt x="1820" y="948"/>
                </a:lnTo>
                <a:lnTo>
                  <a:pt x="1806" y="977"/>
                </a:lnTo>
                <a:lnTo>
                  <a:pt x="1792" y="1004"/>
                </a:lnTo>
                <a:lnTo>
                  <a:pt x="1777" y="1031"/>
                </a:lnTo>
                <a:lnTo>
                  <a:pt x="1761" y="1056"/>
                </a:lnTo>
                <a:lnTo>
                  <a:pt x="1745" y="1081"/>
                </a:lnTo>
                <a:lnTo>
                  <a:pt x="1729" y="1106"/>
                </a:lnTo>
                <a:lnTo>
                  <a:pt x="1711" y="1129"/>
                </a:lnTo>
                <a:lnTo>
                  <a:pt x="1694" y="1151"/>
                </a:lnTo>
                <a:lnTo>
                  <a:pt x="1676" y="1171"/>
                </a:lnTo>
                <a:lnTo>
                  <a:pt x="1657" y="1192"/>
                </a:lnTo>
                <a:lnTo>
                  <a:pt x="1639" y="1210"/>
                </a:lnTo>
                <a:lnTo>
                  <a:pt x="1619" y="1228"/>
                </a:lnTo>
                <a:lnTo>
                  <a:pt x="1600" y="1244"/>
                </a:lnTo>
                <a:lnTo>
                  <a:pt x="1579" y="1259"/>
                </a:lnTo>
                <a:lnTo>
                  <a:pt x="1559" y="1273"/>
                </a:lnTo>
                <a:lnTo>
                  <a:pt x="1539" y="1284"/>
                </a:lnTo>
                <a:lnTo>
                  <a:pt x="1519" y="1294"/>
                </a:lnTo>
                <a:lnTo>
                  <a:pt x="1499" y="1304"/>
                </a:lnTo>
                <a:lnTo>
                  <a:pt x="1479" y="1311"/>
                </a:lnTo>
                <a:lnTo>
                  <a:pt x="1459" y="1315"/>
                </a:lnTo>
                <a:lnTo>
                  <a:pt x="1440" y="1320"/>
                </a:lnTo>
                <a:lnTo>
                  <a:pt x="1420" y="1322"/>
                </a:lnTo>
                <a:lnTo>
                  <a:pt x="1402" y="1322"/>
                </a:lnTo>
                <a:lnTo>
                  <a:pt x="1382" y="1321"/>
                </a:lnTo>
                <a:lnTo>
                  <a:pt x="1364" y="1319"/>
                </a:lnTo>
                <a:lnTo>
                  <a:pt x="1345" y="1314"/>
                </a:lnTo>
                <a:lnTo>
                  <a:pt x="1328" y="1308"/>
                </a:lnTo>
                <a:lnTo>
                  <a:pt x="1311" y="1300"/>
                </a:lnTo>
                <a:lnTo>
                  <a:pt x="1281" y="1282"/>
                </a:lnTo>
                <a:lnTo>
                  <a:pt x="1254" y="1258"/>
                </a:lnTo>
                <a:lnTo>
                  <a:pt x="1230" y="1230"/>
                </a:lnTo>
                <a:lnTo>
                  <a:pt x="1208" y="1197"/>
                </a:lnTo>
                <a:lnTo>
                  <a:pt x="1190" y="1159"/>
                </a:lnTo>
                <a:lnTo>
                  <a:pt x="1175" y="1117"/>
                </a:lnTo>
                <a:lnTo>
                  <a:pt x="1163" y="1071"/>
                </a:lnTo>
                <a:lnTo>
                  <a:pt x="1155" y="1022"/>
                </a:lnTo>
                <a:lnTo>
                  <a:pt x="1150" y="970"/>
                </a:lnTo>
                <a:lnTo>
                  <a:pt x="1150" y="916"/>
                </a:lnTo>
                <a:lnTo>
                  <a:pt x="1154" y="860"/>
                </a:lnTo>
                <a:lnTo>
                  <a:pt x="1160" y="803"/>
                </a:lnTo>
                <a:lnTo>
                  <a:pt x="1380" y="870"/>
                </a:lnTo>
                <a:lnTo>
                  <a:pt x="1383" y="885"/>
                </a:lnTo>
                <a:lnTo>
                  <a:pt x="1387" y="898"/>
                </a:lnTo>
                <a:lnTo>
                  <a:pt x="1391" y="910"/>
                </a:lnTo>
                <a:lnTo>
                  <a:pt x="1396" y="921"/>
                </a:lnTo>
                <a:lnTo>
                  <a:pt x="1402" y="931"/>
                </a:lnTo>
                <a:lnTo>
                  <a:pt x="1407" y="937"/>
                </a:lnTo>
                <a:lnTo>
                  <a:pt x="1414" y="944"/>
                </a:lnTo>
                <a:lnTo>
                  <a:pt x="1422" y="948"/>
                </a:lnTo>
                <a:lnTo>
                  <a:pt x="1427" y="949"/>
                </a:lnTo>
                <a:lnTo>
                  <a:pt x="1430" y="950"/>
                </a:lnTo>
                <a:lnTo>
                  <a:pt x="1435" y="950"/>
                </a:lnTo>
                <a:lnTo>
                  <a:pt x="1441" y="950"/>
                </a:lnTo>
                <a:lnTo>
                  <a:pt x="1445" y="949"/>
                </a:lnTo>
                <a:lnTo>
                  <a:pt x="1451" y="948"/>
                </a:lnTo>
                <a:lnTo>
                  <a:pt x="1457" y="946"/>
                </a:lnTo>
                <a:lnTo>
                  <a:pt x="1463" y="943"/>
                </a:lnTo>
                <a:lnTo>
                  <a:pt x="1483" y="932"/>
                </a:lnTo>
                <a:lnTo>
                  <a:pt x="1504" y="914"/>
                </a:lnTo>
                <a:lnTo>
                  <a:pt x="1524" y="894"/>
                </a:lnTo>
                <a:lnTo>
                  <a:pt x="1543" y="870"/>
                </a:lnTo>
                <a:lnTo>
                  <a:pt x="1561" y="841"/>
                </a:lnTo>
                <a:lnTo>
                  <a:pt x="1578" y="810"/>
                </a:lnTo>
                <a:lnTo>
                  <a:pt x="1593" y="776"/>
                </a:lnTo>
                <a:lnTo>
                  <a:pt x="1605" y="741"/>
                </a:lnTo>
                <a:lnTo>
                  <a:pt x="1616" y="705"/>
                </a:lnTo>
                <a:lnTo>
                  <a:pt x="1624" y="669"/>
                </a:lnTo>
                <a:lnTo>
                  <a:pt x="1630" y="635"/>
                </a:lnTo>
                <a:lnTo>
                  <a:pt x="1632" y="601"/>
                </a:lnTo>
                <a:lnTo>
                  <a:pt x="1631" y="570"/>
                </a:lnTo>
                <a:lnTo>
                  <a:pt x="1628" y="541"/>
                </a:lnTo>
                <a:lnTo>
                  <a:pt x="1622" y="516"/>
                </a:lnTo>
                <a:lnTo>
                  <a:pt x="1612" y="494"/>
                </a:lnTo>
                <a:lnTo>
                  <a:pt x="1605" y="484"/>
                </a:lnTo>
                <a:lnTo>
                  <a:pt x="1597" y="475"/>
                </a:lnTo>
                <a:lnTo>
                  <a:pt x="1589" y="470"/>
                </a:lnTo>
                <a:lnTo>
                  <a:pt x="1581" y="467"/>
                </a:lnTo>
                <a:lnTo>
                  <a:pt x="1569" y="465"/>
                </a:lnTo>
                <a:lnTo>
                  <a:pt x="1555" y="468"/>
                </a:lnTo>
                <a:lnTo>
                  <a:pt x="1539" y="475"/>
                </a:lnTo>
                <a:lnTo>
                  <a:pt x="1522" y="485"/>
                </a:lnTo>
                <a:lnTo>
                  <a:pt x="1506" y="499"/>
                </a:lnTo>
                <a:lnTo>
                  <a:pt x="1490" y="515"/>
                </a:lnTo>
                <a:lnTo>
                  <a:pt x="1473" y="536"/>
                </a:lnTo>
                <a:lnTo>
                  <a:pt x="1457" y="559"/>
                </a:lnTo>
                <a:lnTo>
                  <a:pt x="1552" y="624"/>
                </a:lnTo>
                <a:lnTo>
                  <a:pt x="1563" y="636"/>
                </a:lnTo>
                <a:lnTo>
                  <a:pt x="1567" y="650"/>
                </a:lnTo>
                <a:lnTo>
                  <a:pt x="1567" y="665"/>
                </a:lnTo>
                <a:lnTo>
                  <a:pt x="1561" y="678"/>
                </a:lnTo>
                <a:lnTo>
                  <a:pt x="1555" y="684"/>
                </a:lnTo>
                <a:lnTo>
                  <a:pt x="1548" y="690"/>
                </a:lnTo>
                <a:lnTo>
                  <a:pt x="1541" y="692"/>
                </a:lnTo>
                <a:lnTo>
                  <a:pt x="1534" y="695"/>
                </a:lnTo>
                <a:lnTo>
                  <a:pt x="1526" y="695"/>
                </a:lnTo>
                <a:lnTo>
                  <a:pt x="1518" y="693"/>
                </a:lnTo>
                <a:lnTo>
                  <a:pt x="1511" y="691"/>
                </a:lnTo>
                <a:lnTo>
                  <a:pt x="1504" y="686"/>
                </a:lnTo>
                <a:lnTo>
                  <a:pt x="1504" y="686"/>
                </a:lnTo>
                <a:lnTo>
                  <a:pt x="1488" y="680"/>
                </a:lnTo>
                <a:lnTo>
                  <a:pt x="1489" y="680"/>
                </a:lnTo>
                <a:lnTo>
                  <a:pt x="1247" y="501"/>
                </a:lnTo>
                <a:lnTo>
                  <a:pt x="1247" y="501"/>
                </a:lnTo>
                <a:lnTo>
                  <a:pt x="1247" y="501"/>
                </a:lnTo>
                <a:lnTo>
                  <a:pt x="1247" y="501"/>
                </a:lnTo>
                <a:lnTo>
                  <a:pt x="1247" y="501"/>
                </a:lnTo>
                <a:lnTo>
                  <a:pt x="1214" y="476"/>
                </a:lnTo>
                <a:lnTo>
                  <a:pt x="1214" y="476"/>
                </a:lnTo>
                <a:lnTo>
                  <a:pt x="1214" y="476"/>
                </a:lnTo>
                <a:lnTo>
                  <a:pt x="1214" y="476"/>
                </a:lnTo>
                <a:lnTo>
                  <a:pt x="1213" y="476"/>
                </a:lnTo>
                <a:lnTo>
                  <a:pt x="1147" y="427"/>
                </a:lnTo>
                <a:lnTo>
                  <a:pt x="1148" y="427"/>
                </a:lnTo>
                <a:lnTo>
                  <a:pt x="1148" y="427"/>
                </a:lnTo>
                <a:lnTo>
                  <a:pt x="1148" y="427"/>
                </a:lnTo>
                <a:lnTo>
                  <a:pt x="1148" y="426"/>
                </a:lnTo>
                <a:lnTo>
                  <a:pt x="838" y="195"/>
                </a:lnTo>
                <a:lnTo>
                  <a:pt x="680" y="205"/>
                </a:lnTo>
                <a:lnTo>
                  <a:pt x="676" y="210"/>
                </a:lnTo>
                <a:lnTo>
                  <a:pt x="663" y="222"/>
                </a:lnTo>
                <a:lnTo>
                  <a:pt x="644" y="241"/>
                </a:lnTo>
                <a:lnTo>
                  <a:pt x="619" y="264"/>
                </a:lnTo>
                <a:lnTo>
                  <a:pt x="593" y="290"/>
                </a:lnTo>
                <a:lnTo>
                  <a:pt x="564" y="318"/>
                </a:lnTo>
                <a:lnTo>
                  <a:pt x="535" y="346"/>
                </a:lnTo>
                <a:lnTo>
                  <a:pt x="509" y="371"/>
                </a:lnTo>
                <a:lnTo>
                  <a:pt x="544" y="443"/>
                </a:lnTo>
                <a:lnTo>
                  <a:pt x="1077" y="619"/>
                </a:lnTo>
                <a:lnTo>
                  <a:pt x="1079" y="607"/>
                </a:lnTo>
                <a:lnTo>
                  <a:pt x="1082" y="595"/>
                </a:lnTo>
                <a:lnTo>
                  <a:pt x="1086" y="584"/>
                </a:lnTo>
                <a:lnTo>
                  <a:pt x="1091" y="572"/>
                </a:lnTo>
                <a:lnTo>
                  <a:pt x="1094" y="561"/>
                </a:lnTo>
                <a:lnTo>
                  <a:pt x="1099" y="549"/>
                </a:lnTo>
                <a:lnTo>
                  <a:pt x="1103" y="538"/>
                </a:lnTo>
                <a:lnTo>
                  <a:pt x="1107" y="525"/>
                </a:lnTo>
                <a:lnTo>
                  <a:pt x="1111" y="514"/>
                </a:lnTo>
                <a:lnTo>
                  <a:pt x="1116" y="502"/>
                </a:lnTo>
                <a:lnTo>
                  <a:pt x="1120" y="491"/>
                </a:lnTo>
                <a:lnTo>
                  <a:pt x="1125" y="479"/>
                </a:lnTo>
                <a:lnTo>
                  <a:pt x="1191" y="530"/>
                </a:lnTo>
                <a:lnTo>
                  <a:pt x="1185" y="546"/>
                </a:lnTo>
                <a:lnTo>
                  <a:pt x="1178" y="563"/>
                </a:lnTo>
                <a:lnTo>
                  <a:pt x="1172" y="581"/>
                </a:lnTo>
                <a:lnTo>
                  <a:pt x="1167" y="598"/>
                </a:lnTo>
                <a:lnTo>
                  <a:pt x="1162" y="609"/>
                </a:lnTo>
                <a:lnTo>
                  <a:pt x="1158" y="620"/>
                </a:lnTo>
                <a:lnTo>
                  <a:pt x="1155" y="631"/>
                </a:lnTo>
                <a:lnTo>
                  <a:pt x="1152" y="643"/>
                </a:lnTo>
                <a:lnTo>
                  <a:pt x="1191" y="657"/>
                </a:lnTo>
                <a:lnTo>
                  <a:pt x="1194" y="645"/>
                </a:lnTo>
                <a:lnTo>
                  <a:pt x="1198" y="632"/>
                </a:lnTo>
                <a:lnTo>
                  <a:pt x="1201" y="621"/>
                </a:lnTo>
                <a:lnTo>
                  <a:pt x="1205" y="609"/>
                </a:lnTo>
                <a:lnTo>
                  <a:pt x="1209" y="595"/>
                </a:lnTo>
                <a:lnTo>
                  <a:pt x="1215" y="582"/>
                </a:lnTo>
                <a:lnTo>
                  <a:pt x="1220" y="568"/>
                </a:lnTo>
                <a:lnTo>
                  <a:pt x="1225" y="555"/>
                </a:lnTo>
                <a:lnTo>
                  <a:pt x="1398" y="685"/>
                </a:lnTo>
                <a:lnTo>
                  <a:pt x="1396" y="693"/>
                </a:lnTo>
                <a:lnTo>
                  <a:pt x="1393" y="703"/>
                </a:lnTo>
                <a:lnTo>
                  <a:pt x="1391" y="711"/>
                </a:lnTo>
                <a:lnTo>
                  <a:pt x="1389" y="720"/>
                </a:lnTo>
                <a:lnTo>
                  <a:pt x="1472" y="744"/>
                </a:lnTo>
                <a:lnTo>
                  <a:pt x="1486" y="752"/>
                </a:lnTo>
                <a:lnTo>
                  <a:pt x="1495" y="764"/>
                </a:lnTo>
                <a:lnTo>
                  <a:pt x="1499" y="779"/>
                </a:lnTo>
                <a:lnTo>
                  <a:pt x="1497" y="794"/>
                </a:lnTo>
                <a:lnTo>
                  <a:pt x="1494" y="802"/>
                </a:lnTo>
                <a:lnTo>
                  <a:pt x="1489" y="807"/>
                </a:lnTo>
                <a:lnTo>
                  <a:pt x="1484" y="813"/>
                </a:lnTo>
                <a:lnTo>
                  <a:pt x="1478" y="818"/>
                </a:lnTo>
                <a:lnTo>
                  <a:pt x="1471" y="820"/>
                </a:lnTo>
                <a:lnTo>
                  <a:pt x="1463" y="822"/>
                </a:lnTo>
                <a:lnTo>
                  <a:pt x="1456" y="822"/>
                </a:lnTo>
                <a:lnTo>
                  <a:pt x="1448" y="820"/>
                </a:lnTo>
                <a:lnTo>
                  <a:pt x="1448" y="820"/>
                </a:lnTo>
                <a:lnTo>
                  <a:pt x="867" y="633"/>
                </a:lnTo>
                <a:lnTo>
                  <a:pt x="867" y="633"/>
                </a:lnTo>
                <a:lnTo>
                  <a:pt x="518" y="518"/>
                </a:lnTo>
                <a:lnTo>
                  <a:pt x="518" y="518"/>
                </a:lnTo>
                <a:lnTo>
                  <a:pt x="516" y="517"/>
                </a:lnTo>
                <a:lnTo>
                  <a:pt x="513" y="516"/>
                </a:lnTo>
                <a:lnTo>
                  <a:pt x="511" y="515"/>
                </a:lnTo>
                <a:lnTo>
                  <a:pt x="509" y="514"/>
                </a:lnTo>
                <a:lnTo>
                  <a:pt x="506" y="515"/>
                </a:lnTo>
                <a:lnTo>
                  <a:pt x="500" y="517"/>
                </a:lnTo>
                <a:lnTo>
                  <a:pt x="489" y="521"/>
                </a:lnTo>
                <a:lnTo>
                  <a:pt x="477" y="526"/>
                </a:lnTo>
                <a:lnTo>
                  <a:pt x="460" y="532"/>
                </a:lnTo>
                <a:lnTo>
                  <a:pt x="442" y="539"/>
                </a:lnTo>
                <a:lnTo>
                  <a:pt x="424" y="546"/>
                </a:lnTo>
                <a:lnTo>
                  <a:pt x="404" y="553"/>
                </a:lnTo>
                <a:lnTo>
                  <a:pt x="383" y="561"/>
                </a:lnTo>
                <a:lnTo>
                  <a:pt x="365" y="569"/>
                </a:lnTo>
                <a:lnTo>
                  <a:pt x="346" y="576"/>
                </a:lnTo>
                <a:lnTo>
                  <a:pt x="329" y="583"/>
                </a:lnTo>
                <a:lnTo>
                  <a:pt x="315" y="589"/>
                </a:lnTo>
                <a:lnTo>
                  <a:pt x="304" y="593"/>
                </a:lnTo>
                <a:lnTo>
                  <a:pt x="296" y="598"/>
                </a:lnTo>
                <a:lnTo>
                  <a:pt x="292" y="600"/>
                </a:lnTo>
                <a:lnTo>
                  <a:pt x="271" y="624"/>
                </a:lnTo>
                <a:lnTo>
                  <a:pt x="252" y="650"/>
                </a:lnTo>
                <a:lnTo>
                  <a:pt x="232" y="674"/>
                </a:lnTo>
                <a:lnTo>
                  <a:pt x="213" y="699"/>
                </a:lnTo>
                <a:lnTo>
                  <a:pt x="193" y="726"/>
                </a:lnTo>
                <a:lnTo>
                  <a:pt x="174" y="751"/>
                </a:lnTo>
                <a:lnTo>
                  <a:pt x="155" y="776"/>
                </a:lnTo>
                <a:lnTo>
                  <a:pt x="137" y="803"/>
                </a:lnTo>
                <a:lnTo>
                  <a:pt x="118" y="829"/>
                </a:lnTo>
                <a:lnTo>
                  <a:pt x="100" y="856"/>
                </a:lnTo>
                <a:lnTo>
                  <a:pt x="83" y="882"/>
                </a:lnTo>
                <a:lnTo>
                  <a:pt x="65" y="910"/>
                </a:lnTo>
                <a:lnTo>
                  <a:pt x="48" y="936"/>
                </a:lnTo>
                <a:lnTo>
                  <a:pt x="32" y="964"/>
                </a:lnTo>
                <a:lnTo>
                  <a:pt x="16" y="992"/>
                </a:lnTo>
                <a:lnTo>
                  <a:pt x="0" y="1019"/>
                </a:lnTo>
                <a:lnTo>
                  <a:pt x="1531" y="1891"/>
                </a:lnTo>
                <a:lnTo>
                  <a:pt x="1558" y="1844"/>
                </a:lnTo>
                <a:lnTo>
                  <a:pt x="1589" y="1799"/>
                </a:lnTo>
                <a:lnTo>
                  <a:pt x="1623" y="1755"/>
                </a:lnTo>
                <a:lnTo>
                  <a:pt x="1657" y="1714"/>
                </a:lnTo>
                <a:lnTo>
                  <a:pt x="1694" y="1673"/>
                </a:lnTo>
                <a:lnTo>
                  <a:pt x="1734" y="1635"/>
                </a:lnTo>
                <a:lnTo>
                  <a:pt x="1776" y="1600"/>
                </a:lnTo>
                <a:lnTo>
                  <a:pt x="1819" y="1565"/>
                </a:lnTo>
                <a:lnTo>
                  <a:pt x="1865" y="1534"/>
                </a:lnTo>
                <a:lnTo>
                  <a:pt x="1912" y="1504"/>
                </a:lnTo>
                <a:lnTo>
                  <a:pt x="1960" y="1478"/>
                </a:lnTo>
                <a:lnTo>
                  <a:pt x="2012" y="1452"/>
                </a:lnTo>
                <a:lnTo>
                  <a:pt x="2064" y="1430"/>
                </a:lnTo>
                <a:lnTo>
                  <a:pt x="2118" y="1412"/>
                </a:lnTo>
                <a:lnTo>
                  <a:pt x="2173" y="1396"/>
                </a:lnTo>
                <a:lnTo>
                  <a:pt x="2231" y="1382"/>
                </a:lnTo>
                <a:lnTo>
                  <a:pt x="2237" y="1381"/>
                </a:lnTo>
                <a:lnTo>
                  <a:pt x="2242" y="1380"/>
                </a:lnTo>
                <a:lnTo>
                  <a:pt x="2248" y="1379"/>
                </a:lnTo>
                <a:lnTo>
                  <a:pt x="2254" y="1377"/>
                </a:lnTo>
                <a:lnTo>
                  <a:pt x="2104" y="60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 rot="1795026">
            <a:off x="5738624" y="3689029"/>
            <a:ext cx="236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Markt/Zielsystem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 rot="1360400">
            <a:off x="4623463" y="1755019"/>
            <a:ext cx="2779928" cy="44161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de-DE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Schulung</a:t>
            </a:r>
            <a:endParaRPr lang="de-DE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384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Interdisziplinäres Innovationsmanagement</a:t>
            </a:r>
          </a:p>
        </p:txBody>
      </p:sp>
      <p:sp>
        <p:nvSpPr>
          <p:cNvPr id="9" name="Nach unten gekrümmter Pfeil 8"/>
          <p:cNvSpPr/>
          <p:nvPr/>
        </p:nvSpPr>
        <p:spPr bwMode="auto">
          <a:xfrm>
            <a:off x="2294804" y="2169730"/>
            <a:ext cx="4572508" cy="792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000" dirty="0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Nach unten gekrümmter Pfeil 9"/>
          <p:cNvSpPr/>
          <p:nvPr/>
        </p:nvSpPr>
        <p:spPr bwMode="auto">
          <a:xfrm rot="10800000">
            <a:off x="2222796" y="3033738"/>
            <a:ext cx="4572508" cy="792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000" dirty="0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43780" y="3032956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Reporting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6903500" y="2546839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Projekt-begleitung</a:t>
            </a:r>
            <a:endParaRPr lang="de-DE" sz="2000" dirty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239020" y="1376772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Strategie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5967212" y="1718747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Förderung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2099964" y="3771101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Kommuni-kation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3186" y="1412776"/>
            <a:ext cx="28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2D2D8A"/>
                </a:solidFill>
              </a:rPr>
              <a:t>Innovations-Team</a:t>
            </a:r>
            <a:endParaRPr lang="de-DE" sz="2000" b="1" dirty="0">
              <a:solidFill>
                <a:srgbClr val="2D2D8A"/>
              </a:solidFill>
            </a:endParaRPr>
          </a:p>
        </p:txBody>
      </p:sp>
      <p:sp>
        <p:nvSpPr>
          <p:cNvPr id="22" name="Eingekerbter Richtungspfeil 21"/>
          <p:cNvSpPr/>
          <p:nvPr/>
        </p:nvSpPr>
        <p:spPr>
          <a:xfrm>
            <a:off x="5547789" y="2797610"/>
            <a:ext cx="936000" cy="400422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Markt</a:t>
            </a:r>
          </a:p>
        </p:txBody>
      </p:sp>
      <p:sp>
        <p:nvSpPr>
          <p:cNvPr id="23" name="Eingekerbter Richtungspfeil 22"/>
          <p:cNvSpPr/>
          <p:nvPr/>
        </p:nvSpPr>
        <p:spPr>
          <a:xfrm>
            <a:off x="4616576" y="2797610"/>
            <a:ext cx="936000" cy="400422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F&amp;E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24" name="Eingekerbter Richtungspfeil 23"/>
          <p:cNvSpPr/>
          <p:nvPr/>
        </p:nvSpPr>
        <p:spPr>
          <a:xfrm>
            <a:off x="3685362" y="2797610"/>
            <a:ext cx="936000" cy="400422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34864" y="2499513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endParaRPr lang="de-DE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11324" y="2499513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endParaRPr lang="de-DE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42538" y="2499513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</a:rPr>
              <a:t>III</a:t>
            </a:r>
            <a:endParaRPr lang="de-DE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673751" y="2499513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2">
                    <a:lumMod val="50000"/>
                  </a:schemeClr>
                </a:solidFill>
              </a:rPr>
              <a:t>IV</a:t>
            </a:r>
            <a:endParaRPr lang="de-DE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Michael\AppData\Local\Microsoft\Windows\INetCache\IE\F84MYDR1\MC900438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5" y="1793412"/>
            <a:ext cx="1459323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el\AppData\Local\Microsoft\Windows\INetCache\IE\8BI1G8SS\MC9002971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3537012"/>
            <a:ext cx="1627590" cy="11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 bwMode="auto">
          <a:xfrm>
            <a:off x="4080368" y="3977302"/>
            <a:ext cx="1800000" cy="738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ea typeface="ヒラギノ角ゴ Pro W3" charset="-128"/>
              </a:rPr>
              <a:t>Markt-analyse</a:t>
            </a:r>
            <a:endParaRPr lang="de-DE" sz="2000" dirty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25" name="Eingekerbter Richtungspfeil 24"/>
          <p:cNvSpPr/>
          <p:nvPr/>
        </p:nvSpPr>
        <p:spPr>
          <a:xfrm>
            <a:off x="2754148" y="2797566"/>
            <a:ext cx="936000" cy="400466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Idee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0395" y="4803974"/>
            <a:ext cx="8406268" cy="1324530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000000"/>
                </a:solidFill>
              </a:rPr>
              <a:t>Innovationsmanagement</a:t>
            </a:r>
            <a:r>
              <a:rPr lang="de-DE" sz="2000" dirty="0" smtClean="0">
                <a:solidFill>
                  <a:srgbClr val="000000"/>
                </a:solidFill>
              </a:rPr>
              <a:t> beschreibt die </a:t>
            </a:r>
            <a:r>
              <a:rPr lang="de-DE" sz="2000" dirty="0">
                <a:solidFill>
                  <a:srgbClr val="000000"/>
                </a:solidFill>
              </a:rPr>
              <a:t>systematische Planung, Steuerung und </a:t>
            </a:r>
            <a:r>
              <a:rPr lang="de-DE" sz="2000" dirty="0" smtClean="0">
                <a:solidFill>
                  <a:srgbClr val="000000"/>
                </a:solidFill>
              </a:rPr>
              <a:t>Kontrolle von </a:t>
            </a:r>
            <a:r>
              <a:rPr lang="de-DE" sz="2000" dirty="0" smtClean="0">
                <a:solidFill>
                  <a:srgbClr val="000000"/>
                </a:solidFill>
              </a:rPr>
              <a:t>Innovationen </a:t>
            </a:r>
            <a:r>
              <a:rPr lang="de-DE" sz="2000" dirty="0" smtClean="0">
                <a:solidFill>
                  <a:srgbClr val="000000"/>
                </a:solidFill>
              </a:rPr>
              <a:t>mit dem Ziel, durch eine wachsende Innovationsfähigkeit zur Erreichung der Unternehmens-ziele beizutragen.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3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Strukturierung des </a:t>
            </a:r>
            <a:r>
              <a:rPr lang="de-DE" altLang="de-DE" sz="2400" kern="0" dirty="0" smtClean="0">
                <a:solidFill>
                  <a:srgbClr val="000000"/>
                </a:solidFill>
              </a:rPr>
              <a:t>Innovationsmanagements </a:t>
            </a:r>
            <a:r>
              <a:rPr lang="de-DE" altLang="de-DE" sz="1600" b="0" kern="0" baseline="30000" dirty="0" smtClean="0">
                <a:solidFill>
                  <a:srgbClr val="000000"/>
                </a:solidFill>
              </a:rPr>
              <a:t>5</a:t>
            </a:r>
            <a:r>
              <a:rPr lang="de-DE" altLang="de-DE" sz="1600" b="0" kern="0" baseline="30000" dirty="0" smtClean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248940692"/>
              </p:ext>
            </p:extLst>
          </p:nvPr>
        </p:nvGraphicFramePr>
        <p:xfrm>
          <a:off x="1610382" y="19528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65722" y="1484784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Entscheidungsfällung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682046" y="1484784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Durchsetzung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343563" y="2796897"/>
            <a:ext cx="19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strategisch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345597" y="4777116"/>
            <a:ext cx="19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operativ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1800" y="6048584"/>
            <a:ext cx="8372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</a:rPr>
              <a:t>5)   In Anlehnung an Bösch, Controlling im betrieblichen Innovationssystem, 2007</a:t>
            </a:r>
          </a:p>
        </p:txBody>
      </p:sp>
    </p:spTree>
    <p:extLst>
      <p:ext uri="{BB962C8B-B14F-4D97-AF65-F5344CB8AC3E}">
        <p14:creationId xmlns:p14="http://schemas.microsoft.com/office/powerpoint/2010/main" val="1071438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Zielstellung als Controller</a:t>
            </a:r>
            <a:endParaRPr lang="de-DE" altLang="de-DE" sz="2400" kern="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50394" y="2744924"/>
            <a:ext cx="8353425" cy="1632306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61950" algn="ctr"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b="1" dirty="0" smtClean="0"/>
              <a:t>Förderung </a:t>
            </a:r>
            <a:r>
              <a:rPr lang="de-DE" sz="2000" b="1" dirty="0" smtClean="0"/>
              <a:t>und Optimierung des Innovationsprozesses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durch Begleitung von der </a:t>
            </a:r>
            <a:r>
              <a:rPr lang="de-DE" sz="2000" b="1" dirty="0" smtClean="0"/>
              <a:t>Ideengenerierung bis zur -realisierung mit dem Ziel,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durch </a:t>
            </a:r>
            <a:r>
              <a:rPr lang="de-DE" sz="2000" b="1" dirty="0" smtClean="0"/>
              <a:t>die Entwicklung bzw. Implementierung von Innovationen </a:t>
            </a:r>
            <a:r>
              <a:rPr lang="de-DE" sz="2000" b="1" dirty="0" smtClean="0"/>
              <a:t>das </a:t>
            </a:r>
            <a:r>
              <a:rPr lang="de-DE" sz="2000" b="1" dirty="0" smtClean="0"/>
              <a:t>Gesamtergebnis der Unternehmung positiv zu beeinflussen.</a:t>
            </a:r>
          </a:p>
        </p:txBody>
      </p:sp>
    </p:spTree>
    <p:extLst>
      <p:ext uri="{BB962C8B-B14F-4D97-AF65-F5344CB8AC3E}">
        <p14:creationId xmlns:p14="http://schemas.microsoft.com/office/powerpoint/2010/main" val="3796819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250825" y="2420888"/>
            <a:ext cx="8569325" cy="720080"/>
            <a:chOff x="158" y="1207"/>
            <a:chExt cx="5444" cy="29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58" y="1207"/>
              <a:ext cx="5444" cy="290"/>
            </a:xfrm>
            <a:prstGeom prst="rect">
              <a:avLst/>
            </a:prstGeom>
            <a:solidFill>
              <a:srgbClr val="8A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dirty="0"/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58" y="1207"/>
              <a:ext cx="136" cy="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de-DE" sz="1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106488"/>
            <a:ext cx="7077075" cy="5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</a:br>
            <a:endParaRPr lang="de-DE" b="1" kern="0" dirty="0">
              <a:solidFill>
                <a:srgbClr val="2254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143000"/>
            <a:ext cx="824388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262673"/>
              </a:buClr>
              <a:buSzPct val="120000"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262673"/>
              </a:buClr>
              <a:buSzPct val="120000"/>
              <a:tabLst>
                <a:tab pos="7897813" algn="r"/>
              </a:tabLst>
            </a:pPr>
            <a:r>
              <a:rPr lang="de-DE" sz="2000" dirty="0"/>
              <a:t>Einführung und Diktion	</a:t>
            </a:r>
            <a:r>
              <a:rPr lang="de-DE" sz="1200" b="1" dirty="0">
                <a:cs typeface="Arial" panose="020B0604020202020204" pitchFamily="34" charset="0"/>
              </a:rPr>
              <a:t>Michael </a:t>
            </a:r>
            <a:r>
              <a:rPr lang="de-DE" sz="1200" b="1" dirty="0" smtClean="0">
                <a:cs typeface="Arial" panose="020B0604020202020204" pitchFamily="34" charset="0"/>
              </a:rPr>
              <a:t>Wilhelm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Was </a:t>
            </a:r>
            <a:r>
              <a:rPr lang="de-DE" sz="2000" dirty="0" smtClean="0"/>
              <a:t>sollte ein Unternehmen tun</a:t>
            </a:r>
            <a:r>
              <a:rPr lang="de-DE" sz="2000" dirty="0"/>
              <a:t>, um </a:t>
            </a:r>
            <a:r>
              <a:rPr lang="de-DE" sz="2000" dirty="0" smtClean="0"/>
              <a:t>Innovation </a:t>
            </a:r>
            <a:r>
              <a:rPr lang="de-DE" sz="2000" dirty="0"/>
              <a:t>zu </a:t>
            </a:r>
            <a:r>
              <a:rPr lang="de-DE" sz="2000" dirty="0" smtClean="0"/>
              <a:t>fördern </a:t>
            </a:r>
            <a:r>
              <a:rPr lang="de-DE" sz="1200" b="1" dirty="0">
                <a:cs typeface="Arial" panose="020B0604020202020204" pitchFamily="34" charset="0"/>
              </a:rPr>
              <a:t>Kerstin Hoffmann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was kann der Controller dabei falsch machen?</a:t>
            </a:r>
            <a:r>
              <a:rPr lang="de-DE" sz="2000" dirty="0"/>
              <a:t> </a:t>
            </a:r>
            <a:r>
              <a:rPr lang="de-DE" sz="2000" dirty="0" smtClean="0"/>
              <a:t>            </a:t>
            </a:r>
            <a:r>
              <a:rPr lang="de-DE" sz="1200" b="1" dirty="0" smtClean="0">
                <a:cs typeface="Arial" panose="020B0604020202020204" pitchFamily="34" charset="0"/>
              </a:rPr>
              <a:t>Ulrich Wilke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 smtClean="0"/>
              <a:t>Über </a:t>
            </a:r>
            <a:r>
              <a:rPr lang="de-DE" sz="2000" dirty="0"/>
              <a:t>welche Förderinstrumente verfügt das Controlling, </a:t>
            </a:r>
            <a:r>
              <a:rPr lang="de-DE" sz="2000" dirty="0" smtClean="0"/>
              <a:t>	</a:t>
            </a:r>
            <a:r>
              <a:rPr lang="de-DE" sz="1200" b="1" dirty="0" smtClean="0">
                <a:cs typeface="Arial" panose="020B0604020202020204" pitchFamily="34" charset="0"/>
              </a:rPr>
              <a:t>Monika </a:t>
            </a:r>
            <a:r>
              <a:rPr lang="de-DE" sz="1200" b="1" dirty="0">
                <a:cs typeface="Arial" panose="020B0604020202020204" pitchFamily="34" charset="0"/>
              </a:rPr>
              <a:t>Freimuth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um Innovation </a:t>
            </a:r>
            <a:r>
              <a:rPr lang="de-DE" sz="2000" dirty="0"/>
              <a:t>zu stützen </a:t>
            </a:r>
            <a:r>
              <a:rPr lang="de-DE" sz="2000" dirty="0" smtClean="0"/>
              <a:t>	</a:t>
            </a: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I</a:t>
            </a:r>
            <a:r>
              <a:rPr lang="de-DE" sz="2000" dirty="0" smtClean="0"/>
              <a:t>nnovationsförderliche </a:t>
            </a:r>
            <a:r>
              <a:rPr lang="de-DE" sz="2000" dirty="0"/>
              <a:t>Kenngrößen </a:t>
            </a:r>
            <a:r>
              <a:rPr lang="de-DE" sz="2000" dirty="0" smtClean="0"/>
              <a:t>                                       </a:t>
            </a:r>
            <a:r>
              <a:rPr lang="de-DE" sz="1200" b="1" dirty="0" smtClean="0">
                <a:cs typeface="Arial" panose="020B0604020202020204" pitchFamily="34" charset="0"/>
              </a:rPr>
              <a:t>Herwig Friedag</a:t>
            </a: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Fazit und Aufteilung der </a:t>
            </a:r>
            <a:r>
              <a:rPr lang="de-DE" sz="2000" dirty="0" smtClean="0"/>
              <a:t>Arbeitsgruppen	</a:t>
            </a:r>
            <a:r>
              <a:rPr lang="de-DE" sz="1200" b="1" dirty="0">
                <a:cs typeface="Arial" panose="020B0604020202020204" pitchFamily="34" charset="0"/>
              </a:rPr>
              <a:t>Michael Wilhelm</a:t>
            </a:r>
          </a:p>
          <a:p>
            <a:pPr>
              <a:spcBef>
                <a:spcPct val="50000"/>
              </a:spcBef>
              <a:tabLst>
                <a:tab pos="7897813" algn="r"/>
              </a:tabLst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45902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29568" y="4201852"/>
            <a:ext cx="3546492" cy="2268251"/>
          </a:xfrm>
          <a:prstGeom prst="rect">
            <a:avLst/>
          </a:prstGeom>
          <a:gradFill>
            <a:gsLst>
              <a:gs pos="39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2" descr=" http://thebrainstore.tradoria-shop.de/home/39011e8a9134f786a048fbffd84ee527/uploads/kreativitaet_neu_kleiner.jp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0051"/>
            <a:ext cx="5063576" cy="313097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  <p:pic>
        <p:nvPicPr>
          <p:cNvPr id="1028" name="Picture 4" descr="Franz-Marc-Stallungen-a78817-30x40cm-Expressionismus-Olgemael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2191"/>
            <a:ext cx="3283632" cy="2381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60548" y="980728"/>
            <a:ext cx="6264696" cy="1397179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Ideengenerierung</a:t>
            </a:r>
          </a:p>
          <a:p>
            <a:pPr algn="ctr"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Bedingungen für Kreativität </a:t>
            </a:r>
          </a:p>
        </p:txBody>
      </p:sp>
    </p:spTree>
    <p:extLst>
      <p:ext uri="{BB962C8B-B14F-4D97-AF65-F5344CB8AC3E}">
        <p14:creationId xmlns:p14="http://schemas.microsoft.com/office/powerpoint/2010/main" val="3710101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80907" y="1584136"/>
            <a:ext cx="835072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de-DE" sz="1600" dirty="0" smtClean="0"/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Hohe Komplexität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2"/>
                </a:solidFill>
              </a:rPr>
              <a:t>Mehrstufigkeit</a:t>
            </a: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Lange Entwicklungszeiten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Hohe Unsicherheit und Risiko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Fehlende Kreativität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Durchsetzbarkeit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Rechtliche </a:t>
            </a:r>
            <a:r>
              <a:rPr lang="de-DE" sz="2000" dirty="0" smtClean="0">
                <a:solidFill>
                  <a:schemeClr val="tx2"/>
                </a:solidFill>
              </a:rPr>
              <a:t>Hemmnisse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2"/>
                </a:solidFill>
              </a:rPr>
              <a:t>Rückwärtsgewandtes Controlling</a:t>
            </a:r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Innovationshemmnisse</a:t>
            </a:r>
          </a:p>
        </p:txBody>
      </p:sp>
      <p:sp>
        <p:nvSpPr>
          <p:cNvPr id="3" name="Geschweifte Klammer rechts 2"/>
          <p:cNvSpPr/>
          <p:nvPr/>
        </p:nvSpPr>
        <p:spPr bwMode="auto">
          <a:xfrm>
            <a:off x="3959932" y="1988840"/>
            <a:ext cx="1296144" cy="417701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20072" y="3560622"/>
            <a:ext cx="3888432" cy="9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 smtClean="0"/>
              <a:t>Herausforderungen für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 smtClean="0"/>
              <a:t>das Innovationsmanagement</a:t>
            </a:r>
            <a:endParaRPr lang="de-DE" sz="2000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</p:spTree>
    <p:extLst>
      <p:ext uri="{BB962C8B-B14F-4D97-AF65-F5344CB8AC3E}">
        <p14:creationId xmlns:p14="http://schemas.microsoft.com/office/powerpoint/2010/main" val="2610559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mit Pfeil 20"/>
          <p:cNvCxnSpPr/>
          <p:nvPr/>
        </p:nvCxnSpPr>
        <p:spPr bwMode="auto">
          <a:xfrm>
            <a:off x="6012160" y="3753036"/>
            <a:ext cx="216024" cy="1136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57895" y="1400332"/>
            <a:ext cx="3870868" cy="1684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/>
            <a:r>
              <a:rPr lang="de-DE" sz="2000" dirty="0" smtClean="0"/>
              <a:t>Ressourcen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Zeit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Wissen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Sachmittel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Finanzielle Mittel</a:t>
            </a:r>
            <a:endParaRPr lang="de-DE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Erfolgsfaktoren für Innovation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0395" y="3465004"/>
            <a:ext cx="3878368" cy="260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/>
            <a:r>
              <a:rPr lang="de-DE" sz="2000" dirty="0" smtClean="0"/>
              <a:t>Potenziale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Wissensgenerierung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Organisation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Planung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Vernetzung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Kooperation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Finanzierung</a:t>
            </a:r>
            <a:endParaRPr lang="de-DE" sz="2000" dirty="0"/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Konflikt-/ Eskalationsregelung </a:t>
            </a:r>
            <a:endParaRPr lang="de-DE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96815" y="1400332"/>
            <a:ext cx="4169212" cy="2299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/>
            <a:r>
              <a:rPr lang="de-DE" sz="2000" dirty="0" smtClean="0"/>
              <a:t>Führungsaufgabe 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Schaffen von Flexibilität und Engagement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Entscheidung </a:t>
            </a:r>
            <a:r>
              <a:rPr lang="de-DE" sz="2000" dirty="0"/>
              <a:t>und Entwicklung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Durchsetzung </a:t>
            </a:r>
            <a:r>
              <a:rPr lang="de-DE" sz="2000" dirty="0"/>
              <a:t>und </a:t>
            </a:r>
            <a:r>
              <a:rPr lang="de-DE" sz="2000" dirty="0" smtClean="0"/>
              <a:t>Realisierung innerhalb der Organisation oder Schaffung neuer Strukturen  </a:t>
            </a:r>
            <a:endParaRPr lang="de-DE" sz="2000" dirty="0"/>
          </a:p>
        </p:txBody>
      </p:sp>
      <p:sp>
        <p:nvSpPr>
          <p:cNvPr id="2" name="Ellipse 1"/>
          <p:cNvSpPr/>
          <p:nvPr/>
        </p:nvSpPr>
        <p:spPr bwMode="auto">
          <a:xfrm>
            <a:off x="5184068" y="4899382"/>
            <a:ext cx="2700300" cy="12376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Innovations-erfolg</a:t>
            </a:r>
          </a:p>
        </p:txBody>
      </p:sp>
      <p:cxnSp>
        <p:nvCxnSpPr>
          <p:cNvPr id="11" name="Gerade Verbindung mit Pfeil 10"/>
          <p:cNvCxnSpPr>
            <a:stCxn id="8" idx="3"/>
          </p:cNvCxnSpPr>
          <p:nvPr/>
        </p:nvCxnSpPr>
        <p:spPr bwMode="auto">
          <a:xfrm>
            <a:off x="4328763" y="4768814"/>
            <a:ext cx="855305" cy="335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>
            <a:stCxn id="74754" idx="3"/>
          </p:cNvCxnSpPr>
          <p:nvPr/>
        </p:nvCxnSpPr>
        <p:spPr bwMode="auto">
          <a:xfrm>
            <a:off x="4328763" y="2242477"/>
            <a:ext cx="1215345" cy="2656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</p:spTree>
    <p:extLst>
      <p:ext uri="{BB962C8B-B14F-4D97-AF65-F5344CB8AC3E}">
        <p14:creationId xmlns:p14="http://schemas.microsoft.com/office/powerpoint/2010/main" val="1089363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Innovation und Zukunftsorientierung 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1403648" y="1882944"/>
            <a:ext cx="6228692" cy="33483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94698" y="2888940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Unternehmens-</a:t>
            </a:r>
            <a:br>
              <a:rPr lang="de-DE" sz="2000" dirty="0" smtClean="0"/>
            </a:br>
            <a:r>
              <a:rPr lang="de-DE" sz="2000" dirty="0" smtClean="0"/>
              <a:t>Strategie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530148" y="4167730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Innovations-</a:t>
            </a:r>
          </a:p>
          <a:p>
            <a:pPr algn="ctr"/>
            <a:r>
              <a:rPr lang="de-DE" sz="2000" dirty="0" smtClean="0"/>
              <a:t>management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38826" y="385995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Innovation</a:t>
            </a:r>
          </a:p>
          <a:p>
            <a:pPr algn="ctr"/>
            <a:r>
              <a:rPr lang="de-DE" sz="2000" dirty="0" smtClean="0"/>
              <a:t> (neue Produkte, verbesserte Produkte, Prozess- und Verfahrensinnovationen)</a:t>
            </a:r>
            <a:endParaRPr lang="de-DE" sz="2000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374632" y="1882944"/>
            <a:ext cx="0" cy="33466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1403648" y="2852936"/>
            <a:ext cx="19709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403648" y="3596826"/>
            <a:ext cx="19709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770676" y="3002581"/>
            <a:ext cx="3636404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Strategischer Filter</a:t>
            </a:r>
            <a:endParaRPr lang="de-DE" dirty="0"/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3554652" y="2132856"/>
            <a:ext cx="64807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7019246" y="2132856"/>
            <a:ext cx="46805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Nach oben gekrümmter Pfeil 20"/>
          <p:cNvSpPr/>
          <p:nvPr/>
        </p:nvSpPr>
        <p:spPr bwMode="auto">
          <a:xfrm>
            <a:off x="5822434" y="3480734"/>
            <a:ext cx="630540" cy="30497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25" name="Nach oben gekrümmter Pfeil 24"/>
          <p:cNvSpPr/>
          <p:nvPr/>
        </p:nvSpPr>
        <p:spPr bwMode="auto">
          <a:xfrm flipH="1">
            <a:off x="4422815" y="3470841"/>
            <a:ext cx="639937" cy="30497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22" name="Pfeil nach unten 21"/>
          <p:cNvSpPr/>
          <p:nvPr/>
        </p:nvSpPr>
        <p:spPr bwMode="auto">
          <a:xfrm>
            <a:off x="5363062" y="3482008"/>
            <a:ext cx="225816" cy="3037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369164" y="2138953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Frühwarnindikatoren</a:t>
            </a:r>
          </a:p>
          <a:p>
            <a:pPr algn="ctr"/>
            <a:r>
              <a:rPr lang="de-DE" sz="2000" dirty="0" smtClean="0"/>
              <a:t>Marktbeobachtung</a:t>
            </a:r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1650388" y="1970198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000"/>
            </a:lvl1pPr>
          </a:lstStyle>
          <a:p>
            <a:r>
              <a:rPr lang="de-DE" dirty="0"/>
              <a:t>Zukunfts-</a:t>
            </a:r>
          </a:p>
          <a:p>
            <a:r>
              <a:rPr lang="de-DE" dirty="0" err="1"/>
              <a:t>orientierung</a:t>
            </a:r>
            <a:endParaRPr lang="de-DE" dirty="0"/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</p:spTree>
    <p:extLst>
      <p:ext uri="{BB962C8B-B14F-4D97-AF65-F5344CB8AC3E}">
        <p14:creationId xmlns:p14="http://schemas.microsoft.com/office/powerpoint/2010/main" val="392607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250825" y="1844675"/>
            <a:ext cx="8569325" cy="460375"/>
            <a:chOff x="158" y="1207"/>
            <a:chExt cx="5444" cy="29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58" y="1207"/>
              <a:ext cx="5444" cy="290"/>
            </a:xfrm>
            <a:prstGeom prst="rect">
              <a:avLst/>
            </a:prstGeom>
            <a:solidFill>
              <a:srgbClr val="8A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dirty="0"/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58" y="1207"/>
              <a:ext cx="136" cy="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de-DE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106488"/>
            <a:ext cx="7077075" cy="5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</a:br>
            <a:endParaRPr lang="de-DE" b="1" kern="0" dirty="0">
              <a:solidFill>
                <a:srgbClr val="2254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143000"/>
            <a:ext cx="824388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262673"/>
              </a:buClr>
              <a:buSzPct val="120000"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262673"/>
              </a:buClr>
              <a:buSzPct val="120000"/>
              <a:tabLst>
                <a:tab pos="7897813" algn="r"/>
              </a:tabLst>
            </a:pPr>
            <a:r>
              <a:rPr lang="de-DE" sz="2000" dirty="0"/>
              <a:t>Einführung und Diktion	</a:t>
            </a:r>
            <a:r>
              <a:rPr lang="de-DE" sz="1200" b="1" dirty="0">
                <a:cs typeface="Arial" panose="020B0604020202020204" pitchFamily="34" charset="0"/>
              </a:rPr>
              <a:t>Michael </a:t>
            </a:r>
            <a:r>
              <a:rPr lang="de-DE" sz="1200" b="1" dirty="0" smtClean="0">
                <a:cs typeface="Arial" panose="020B0604020202020204" pitchFamily="34" charset="0"/>
              </a:rPr>
              <a:t>Wilhelm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Was </a:t>
            </a:r>
            <a:r>
              <a:rPr lang="de-DE" sz="2000" dirty="0" smtClean="0"/>
              <a:t>sollte ein Unternehmen tun</a:t>
            </a:r>
            <a:r>
              <a:rPr lang="de-DE" sz="2000" dirty="0"/>
              <a:t>, um </a:t>
            </a:r>
            <a:r>
              <a:rPr lang="de-DE" sz="2000" dirty="0" smtClean="0"/>
              <a:t>Innovation </a:t>
            </a:r>
            <a:r>
              <a:rPr lang="de-DE" sz="2000" dirty="0"/>
              <a:t>zu </a:t>
            </a:r>
            <a:r>
              <a:rPr lang="de-DE" sz="2000" dirty="0" smtClean="0"/>
              <a:t>fördern </a:t>
            </a:r>
            <a:r>
              <a:rPr lang="de-DE" sz="1200" b="1" dirty="0">
                <a:cs typeface="Arial" panose="020B0604020202020204" pitchFamily="34" charset="0"/>
              </a:rPr>
              <a:t>Kerstin Hoffmann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was kann der Controller dabei falsch machen?	</a:t>
            </a:r>
            <a:r>
              <a:rPr lang="de-DE" sz="2000" b="1" dirty="0">
                <a:cs typeface="Arial" panose="020B0604020202020204" pitchFamily="34" charset="0"/>
              </a:rPr>
              <a:t> </a:t>
            </a:r>
            <a:r>
              <a:rPr lang="de-DE" sz="1200" b="1" dirty="0">
                <a:cs typeface="Arial" panose="020B0604020202020204" pitchFamily="34" charset="0"/>
              </a:rPr>
              <a:t>Ulrich </a:t>
            </a:r>
            <a:r>
              <a:rPr lang="de-DE" sz="1200" b="1" dirty="0" smtClean="0">
                <a:cs typeface="Arial" panose="020B0604020202020204" pitchFamily="34" charset="0"/>
              </a:rPr>
              <a:t>Wilke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 smtClean="0"/>
              <a:t>Über </a:t>
            </a:r>
            <a:r>
              <a:rPr lang="de-DE" sz="2000" dirty="0"/>
              <a:t>welche Förderinstrumente verfügt das Controlling, </a:t>
            </a:r>
            <a:r>
              <a:rPr lang="de-DE" sz="2000" dirty="0" smtClean="0"/>
              <a:t>	</a:t>
            </a:r>
            <a:r>
              <a:rPr lang="de-DE" sz="1200" b="1" dirty="0" smtClean="0">
                <a:cs typeface="Arial" panose="020B0604020202020204" pitchFamily="34" charset="0"/>
              </a:rPr>
              <a:t>Monika </a:t>
            </a:r>
            <a:r>
              <a:rPr lang="de-DE" sz="1200" b="1" dirty="0">
                <a:cs typeface="Arial" panose="020B0604020202020204" pitchFamily="34" charset="0"/>
              </a:rPr>
              <a:t>Freimuth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um Innovation </a:t>
            </a:r>
            <a:r>
              <a:rPr lang="de-DE" sz="2000" dirty="0"/>
              <a:t>zu stützen </a:t>
            </a:r>
            <a:r>
              <a:rPr lang="de-DE" sz="2000" dirty="0" smtClean="0"/>
              <a:t>	</a:t>
            </a: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I</a:t>
            </a:r>
            <a:r>
              <a:rPr lang="de-DE" sz="2000" dirty="0" smtClean="0"/>
              <a:t>nnovationsförderliche </a:t>
            </a:r>
            <a:r>
              <a:rPr lang="de-DE" sz="2000" dirty="0"/>
              <a:t>Kenngrößen 	</a:t>
            </a:r>
            <a:r>
              <a:rPr lang="de-DE" sz="1200" b="1" dirty="0" smtClean="0">
                <a:cs typeface="Arial" panose="020B0604020202020204" pitchFamily="34" charset="0"/>
              </a:rPr>
              <a:t>Herwig Friedag</a:t>
            </a: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Fazit und Aufteilung der </a:t>
            </a:r>
            <a:r>
              <a:rPr lang="de-DE" sz="2000" dirty="0" smtClean="0"/>
              <a:t>Arbeitsgruppen	</a:t>
            </a:r>
            <a:r>
              <a:rPr lang="de-DE" sz="1200" b="1" dirty="0">
                <a:cs typeface="Arial" panose="020B0604020202020204" pitchFamily="34" charset="0"/>
              </a:rPr>
              <a:t>Michael Wilhelm</a:t>
            </a:r>
          </a:p>
          <a:p>
            <a:pPr>
              <a:spcBef>
                <a:spcPct val="50000"/>
              </a:spcBef>
              <a:tabLst>
                <a:tab pos="7897813" algn="r"/>
              </a:tabLst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95476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/>
          <p:nvPr/>
        </p:nvSpPr>
        <p:spPr bwMode="auto">
          <a:xfrm>
            <a:off x="1007604" y="2209974"/>
            <a:ext cx="6762464" cy="115623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10808" y="3366205"/>
            <a:ext cx="1809491" cy="2476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tIns="90000" bIns="90000" rtlCol="0" anchor="ctr" anchorCtr="1">
            <a:noAutofit/>
          </a:bodyPr>
          <a:lstStyle/>
          <a:p>
            <a:pPr algn="ctr"/>
            <a:r>
              <a:rPr lang="de-DE" dirty="0" smtClean="0"/>
              <a:t>Motivation</a:t>
            </a:r>
          </a:p>
          <a:p>
            <a:pPr algn="ctr"/>
            <a:r>
              <a:rPr lang="de-DE" sz="2200" dirty="0" smtClean="0"/>
              <a:t>Engagement</a:t>
            </a:r>
            <a:endParaRPr lang="de-DE" sz="2200" dirty="0" smtClean="0"/>
          </a:p>
          <a:p>
            <a:pPr algn="ctr"/>
            <a:endParaRPr lang="de-DE" dirty="0"/>
          </a:p>
        </p:txBody>
      </p:sp>
      <p:sp>
        <p:nvSpPr>
          <p:cNvPr id="9" name="Nach unten gekrümmter Pfeil 8"/>
          <p:cNvSpPr/>
          <p:nvPr/>
        </p:nvSpPr>
        <p:spPr bwMode="auto">
          <a:xfrm>
            <a:off x="1222957" y="1183688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2" name="Nach unten gekrümmter Pfeil 11"/>
          <p:cNvSpPr/>
          <p:nvPr/>
        </p:nvSpPr>
        <p:spPr bwMode="auto">
          <a:xfrm rot="10800000">
            <a:off x="1179874" y="1766147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84696" y="73197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22" name="Picture 2" descr="C:\Users\Michael\AppData\Local\Microsoft\Windows\INetCache\IE\8BI1G8SS\MC900295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48432"/>
            <a:ext cx="1066046" cy="9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ingekerbter Richtungspfeil 22"/>
          <p:cNvSpPr/>
          <p:nvPr/>
        </p:nvSpPr>
        <p:spPr>
          <a:xfrm>
            <a:off x="2692024" y="1419500"/>
            <a:ext cx="2778048" cy="619405"/>
          </a:xfrm>
          <a:prstGeom prst="chevron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Phase I</a:t>
            </a:r>
            <a:r>
              <a:rPr lang="de-DE" sz="2000" dirty="0">
                <a:solidFill>
                  <a:srgbClr val="002060"/>
                </a:solidFill>
              </a:rPr>
              <a:t>. </a:t>
            </a:r>
            <a:r>
              <a:rPr lang="de-DE" sz="2000" dirty="0" smtClean="0">
                <a:solidFill>
                  <a:srgbClr val="002060"/>
                </a:solidFill>
              </a:rPr>
              <a:t>Ideenmanagement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565518" y="2775568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/>
              <a:t>Kreativität</a:t>
            </a:r>
            <a:endParaRPr lang="de-DE" dirty="0"/>
          </a:p>
        </p:txBody>
      </p:sp>
      <p:sp>
        <p:nvSpPr>
          <p:cNvPr id="13" name="Eingekerbter Richtungspfeil 12"/>
          <p:cNvSpPr/>
          <p:nvPr/>
        </p:nvSpPr>
        <p:spPr>
          <a:xfrm>
            <a:off x="8250331" y="983699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7677205" y="983699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III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7104078" y="983699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II</a:t>
            </a:r>
          </a:p>
        </p:txBody>
      </p:sp>
      <p:sp>
        <p:nvSpPr>
          <p:cNvPr id="16" name="Eingekerbter Richtungspfeil 15"/>
          <p:cNvSpPr/>
          <p:nvPr/>
        </p:nvSpPr>
        <p:spPr>
          <a:xfrm>
            <a:off x="6530951" y="983655"/>
            <a:ext cx="675264" cy="400466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786144" y="3366205"/>
            <a:ext cx="1810800" cy="247506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tIns="90000" bIns="90000" rtlCol="0" anchor="ctr" anchorCtr="1">
            <a:noAutofit/>
          </a:bodyPr>
          <a:lstStyle/>
          <a:p>
            <a:pPr algn="ctr"/>
            <a:r>
              <a:rPr lang="de-DE" dirty="0" smtClean="0"/>
              <a:t>Fach-wissen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235471" y="3366205"/>
            <a:ext cx="1809491" cy="247506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tIns="90000" bIns="90000" rtlCol="0" anchor="ctr" anchorCtr="1">
            <a:noAutofit/>
          </a:bodyPr>
          <a:lstStyle/>
          <a:p>
            <a:pPr algn="ctr"/>
            <a:r>
              <a:rPr lang="de-DE" dirty="0" smtClean="0"/>
              <a:t>Kreativitäts-</a:t>
            </a:r>
          </a:p>
          <a:p>
            <a:pPr algn="ctr"/>
            <a:r>
              <a:rPr lang="de-DE" dirty="0" err="1" smtClean="0"/>
              <a:t>techniken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016878" y="5841268"/>
            <a:ext cx="6903494" cy="215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tIns="90000" bIns="90000" rtlCol="0" anchor="ctr" anchorCtr="1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5228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  <p:sp>
        <p:nvSpPr>
          <p:cNvPr id="9" name="Nach unten gekrümmter Pfeil 8"/>
          <p:cNvSpPr/>
          <p:nvPr/>
        </p:nvSpPr>
        <p:spPr bwMode="auto">
          <a:xfrm>
            <a:off x="1222957" y="1436930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2" name="Nach unten gekrümmter Pfeil 11"/>
          <p:cNvSpPr/>
          <p:nvPr/>
        </p:nvSpPr>
        <p:spPr bwMode="auto">
          <a:xfrm rot="10800000">
            <a:off x="1179874" y="2019389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84696" y="73197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22" name="Picture 2" descr="C:\Users\Michael\AppData\Local\Microsoft\Windows\INetCache\IE\8BI1G8SS\MC900295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501674"/>
            <a:ext cx="1066046" cy="9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ingekerbter Richtungspfeil 22"/>
          <p:cNvSpPr/>
          <p:nvPr/>
        </p:nvSpPr>
        <p:spPr>
          <a:xfrm>
            <a:off x="2692024" y="1672742"/>
            <a:ext cx="2778048" cy="619405"/>
          </a:xfrm>
          <a:prstGeom prst="chevron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Phase I</a:t>
            </a:r>
            <a:r>
              <a:rPr lang="de-DE" sz="2000" dirty="0">
                <a:solidFill>
                  <a:srgbClr val="002060"/>
                </a:solidFill>
              </a:rPr>
              <a:t>. </a:t>
            </a:r>
            <a:r>
              <a:rPr lang="de-DE" sz="2000" dirty="0" smtClean="0">
                <a:solidFill>
                  <a:srgbClr val="002060"/>
                </a:solidFill>
              </a:rPr>
              <a:t>Ideenmanagement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544" y="2708918"/>
            <a:ext cx="770216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Nutzung </a:t>
            </a:r>
            <a:r>
              <a:rPr lang="de-DE" sz="2000" dirty="0" smtClean="0"/>
              <a:t>interner wie externer </a:t>
            </a:r>
            <a:r>
              <a:rPr lang="de-DE" sz="2000" dirty="0" smtClean="0"/>
              <a:t>Wissensquellen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Evaluierung branchenfremder Technologien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Potenziale der Lieferanten nutzen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Auswertung von Kundeninformationen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Einbindung von Kunden </a:t>
            </a:r>
          </a:p>
        </p:txBody>
      </p:sp>
      <p:sp>
        <p:nvSpPr>
          <p:cNvPr id="14" name="Eingekerbter Richtungspfeil 13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III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6" name="Eingekerbter Richtungspfeil 15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II</a:t>
            </a:r>
          </a:p>
        </p:txBody>
      </p:sp>
      <p:sp>
        <p:nvSpPr>
          <p:cNvPr id="18" name="Eingekerbter Richtungspfeil 17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C0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216757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39755" y="2852936"/>
            <a:ext cx="835072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hohe Komplexität </a:t>
            </a:r>
            <a:r>
              <a:rPr lang="de-DE" sz="2000" dirty="0" err="1" smtClean="0"/>
              <a:t>verringeren</a:t>
            </a:r>
            <a:endParaRPr lang="de-DE" sz="2000" dirty="0" smtClean="0"/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Wenig Standardisierung und Formalisierung - Flexibilität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Dezentralisierung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Offene Kommunikationskultur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Fehlerkultur </a:t>
            </a:r>
            <a:r>
              <a:rPr lang="de-DE" sz="2000" dirty="0" smtClean="0"/>
              <a:t>(</a:t>
            </a:r>
            <a:r>
              <a:rPr lang="de-DE" sz="2000" dirty="0" smtClean="0">
                <a:sym typeface="Wingdings" panose="05000000000000000000" pitchFamily="2" charset="2"/>
              </a:rPr>
              <a:t> Lernkultur) </a:t>
            </a:r>
            <a:r>
              <a:rPr lang="de-DE" sz="2000" dirty="0" smtClean="0"/>
              <a:t>etablieren </a:t>
            </a:r>
            <a:endParaRPr lang="de-DE" sz="2000" dirty="0" smtClean="0"/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 smtClean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  <p:sp>
        <p:nvSpPr>
          <p:cNvPr id="13" name="Nach unten gekrümmter Pfeil 12"/>
          <p:cNvSpPr/>
          <p:nvPr/>
        </p:nvSpPr>
        <p:spPr bwMode="auto">
          <a:xfrm>
            <a:off x="719570" y="1232756"/>
            <a:ext cx="1332148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4" name="Nach unten gekrümmter Pfeil 13"/>
          <p:cNvSpPr/>
          <p:nvPr/>
        </p:nvSpPr>
        <p:spPr bwMode="auto">
          <a:xfrm rot="10800000">
            <a:off x="647565" y="1875373"/>
            <a:ext cx="1332148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20" name="Eingekerbter Richtungspfeil 19"/>
          <p:cNvSpPr/>
          <p:nvPr/>
        </p:nvSpPr>
        <p:spPr>
          <a:xfrm>
            <a:off x="2051718" y="1528725"/>
            <a:ext cx="4320480" cy="619405"/>
          </a:xfrm>
          <a:prstGeom prst="chevron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Phase II</a:t>
            </a:r>
            <a:r>
              <a:rPr lang="de-DE" sz="2000" dirty="0">
                <a:solidFill>
                  <a:srgbClr val="002060"/>
                </a:solidFill>
              </a:rPr>
              <a:t>. </a:t>
            </a:r>
            <a:r>
              <a:rPr lang="de-DE" sz="2000" dirty="0" smtClean="0">
                <a:solidFill>
                  <a:srgbClr val="002060"/>
                </a:solidFill>
              </a:rPr>
              <a:t>Konzeption </a:t>
            </a:r>
            <a:r>
              <a:rPr lang="de-DE" sz="2000" dirty="0">
                <a:solidFill>
                  <a:srgbClr val="002060"/>
                </a:solidFill>
              </a:rPr>
              <a:t>&amp; Planung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III</a:t>
            </a:r>
          </a:p>
        </p:txBody>
      </p:sp>
      <p:sp>
        <p:nvSpPr>
          <p:cNvPr id="10" name="Eingekerbter Richtungspfeil 9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 II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</a:t>
            </a:r>
            <a:endParaRPr 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776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46811" y="2281803"/>
            <a:ext cx="8350726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Projektmanagement mit Kompetenzen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zielorientierte Führung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/>
              <a:t>Cross-funktionale Teams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Umgang mit Risiken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Bestimmung entscheidungsrelevanter Indikatoren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Post Project Reviews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Möglichkeit von Start-ups, Unternehmensgründungen nutzen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  <p:sp>
        <p:nvSpPr>
          <p:cNvPr id="13" name="Eingekerbter Richtungspfeil 12"/>
          <p:cNvSpPr/>
          <p:nvPr/>
        </p:nvSpPr>
        <p:spPr>
          <a:xfrm>
            <a:off x="438835" y="1555693"/>
            <a:ext cx="5760640" cy="576000"/>
          </a:xfrm>
          <a:prstGeom prst="chevron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Phase III. Forschung und Entwicklung</a:t>
            </a:r>
          </a:p>
        </p:txBody>
      </p:sp>
      <p:sp>
        <p:nvSpPr>
          <p:cNvPr id="5" name="Eingekerbter Richtungspfeil 4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C00000"/>
                </a:solidFill>
              </a:rPr>
              <a:t>III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 II</a:t>
            </a:r>
          </a:p>
        </p:txBody>
      </p:sp>
      <p:sp>
        <p:nvSpPr>
          <p:cNvPr id="9" name="Eingekerbter Richtungspfeil 8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</a:t>
            </a:r>
            <a:endParaRPr 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27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9424" y="872716"/>
            <a:ext cx="8350726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</a:pPr>
            <a:r>
              <a:rPr lang="de-DE" b="1" kern="0" dirty="0" smtClean="0">
                <a:latin typeface="+mj-lt"/>
                <a:ea typeface="+mj-ea"/>
              </a:rPr>
              <a:t>Anforderungen an das Controlling 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Phasenspezifisches Controlling mit unterschiedlichen Instrumenten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/>
              <a:t>Integration unterschiedlicher Perspektiven 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kritisches </a:t>
            </a:r>
            <a:r>
              <a:rPr lang="de-DE" sz="2000" dirty="0"/>
              <a:t>Hinterfragen des Projektfortschritts</a:t>
            </a:r>
          </a:p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Koordination der Phasen des Innovationsprozesses  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Trennung von F &amp; E bei der Planung aufgrund hoher </a:t>
            </a:r>
            <a:r>
              <a:rPr lang="de-DE" sz="2000" dirty="0" smtClean="0"/>
              <a:t>Unsicherheit</a:t>
            </a:r>
            <a:br>
              <a:rPr lang="de-DE" sz="2000" dirty="0" smtClean="0"/>
            </a:br>
            <a:r>
              <a:rPr lang="de-DE" sz="2000" dirty="0" smtClean="0"/>
              <a:t>versus </a:t>
            </a:r>
            <a:r>
              <a:rPr lang="de-DE" sz="2000" dirty="0" smtClean="0"/>
              <a:t>besserer Planbarkeit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Was sollte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ein Unternehmen tun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um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Innovationen zu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fördern ? </a:t>
            </a:r>
          </a:p>
        </p:txBody>
      </p:sp>
    </p:spTree>
    <p:extLst>
      <p:ext uri="{BB962C8B-B14F-4D97-AF65-F5344CB8AC3E}">
        <p14:creationId xmlns:p14="http://schemas.microsoft.com/office/powerpoint/2010/main" val="21492152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250825" y="3320988"/>
            <a:ext cx="8569325" cy="720080"/>
            <a:chOff x="158" y="1207"/>
            <a:chExt cx="5444" cy="29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58" y="1207"/>
              <a:ext cx="5444" cy="290"/>
            </a:xfrm>
            <a:prstGeom prst="rect">
              <a:avLst/>
            </a:prstGeom>
            <a:solidFill>
              <a:srgbClr val="8A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58" y="1207"/>
              <a:ext cx="136" cy="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de-DE" sz="1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106488"/>
            <a:ext cx="7077075" cy="5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</a:br>
            <a:endParaRPr lang="de-DE" b="1" kern="0" dirty="0">
              <a:solidFill>
                <a:srgbClr val="2254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143000"/>
            <a:ext cx="824388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262673"/>
              </a:buClr>
              <a:buSzPct val="120000"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262673"/>
              </a:buClr>
              <a:buSzPct val="120000"/>
              <a:tabLst>
                <a:tab pos="7897813" algn="r"/>
              </a:tabLst>
            </a:pPr>
            <a:r>
              <a:rPr lang="de-DE" sz="2000" dirty="0"/>
              <a:t>Einführung und Diktion	</a:t>
            </a:r>
            <a:r>
              <a:rPr lang="de-DE" sz="1200" b="1" dirty="0">
                <a:cs typeface="Arial" panose="020B0604020202020204" pitchFamily="34" charset="0"/>
              </a:rPr>
              <a:t>Michael </a:t>
            </a:r>
            <a:r>
              <a:rPr lang="de-DE" sz="1200" b="1" dirty="0" smtClean="0">
                <a:cs typeface="Arial" panose="020B0604020202020204" pitchFamily="34" charset="0"/>
              </a:rPr>
              <a:t>Wilhelm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Was </a:t>
            </a:r>
            <a:r>
              <a:rPr lang="de-DE" sz="2000" dirty="0" smtClean="0"/>
              <a:t>sollte ein Unternehmen tun</a:t>
            </a:r>
            <a:r>
              <a:rPr lang="de-DE" sz="2000" dirty="0"/>
              <a:t>, um </a:t>
            </a:r>
            <a:r>
              <a:rPr lang="de-DE" sz="2000" dirty="0" smtClean="0"/>
              <a:t>Innovation </a:t>
            </a:r>
            <a:r>
              <a:rPr lang="de-DE" sz="2000" dirty="0"/>
              <a:t>zu </a:t>
            </a:r>
            <a:r>
              <a:rPr lang="de-DE" sz="2000" dirty="0" smtClean="0"/>
              <a:t>fördern </a:t>
            </a:r>
            <a:r>
              <a:rPr lang="de-DE" sz="1200" b="1" dirty="0">
                <a:cs typeface="Arial" panose="020B0604020202020204" pitchFamily="34" charset="0"/>
              </a:rPr>
              <a:t>Kerstin Hoffmann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was kann der Controller dabei falsch machen?	</a:t>
            </a:r>
            <a:r>
              <a:rPr lang="de-DE" sz="2000" b="1" dirty="0">
                <a:cs typeface="Arial" panose="020B0604020202020204" pitchFamily="34" charset="0"/>
              </a:rPr>
              <a:t> </a:t>
            </a:r>
            <a:r>
              <a:rPr lang="de-DE" sz="1200" b="1" dirty="0">
                <a:cs typeface="Arial" panose="020B0604020202020204" pitchFamily="34" charset="0"/>
              </a:rPr>
              <a:t>Ulrich </a:t>
            </a:r>
            <a:r>
              <a:rPr lang="de-DE" sz="1200" b="1" dirty="0" smtClean="0">
                <a:cs typeface="Arial" panose="020B0604020202020204" pitchFamily="34" charset="0"/>
              </a:rPr>
              <a:t>Wilke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 smtClean="0"/>
              <a:t>Über </a:t>
            </a:r>
            <a:r>
              <a:rPr lang="de-DE" sz="2000" dirty="0"/>
              <a:t>welche Förderinstrumente verfügt das Controlling, </a:t>
            </a:r>
            <a:r>
              <a:rPr lang="de-DE" sz="2000" dirty="0" smtClean="0"/>
              <a:t>	</a:t>
            </a:r>
            <a:r>
              <a:rPr lang="de-DE" sz="1200" b="1" dirty="0" smtClean="0">
                <a:cs typeface="Arial" panose="020B0604020202020204" pitchFamily="34" charset="0"/>
              </a:rPr>
              <a:t>Monika </a:t>
            </a:r>
            <a:r>
              <a:rPr lang="de-DE" sz="1200" b="1" dirty="0" err="1">
                <a:cs typeface="Arial" panose="020B0604020202020204" pitchFamily="34" charset="0"/>
              </a:rPr>
              <a:t>Freimuth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um Innovation </a:t>
            </a:r>
            <a:r>
              <a:rPr lang="de-DE" sz="2000" dirty="0"/>
              <a:t>zu stützen </a:t>
            </a:r>
            <a:r>
              <a:rPr lang="de-DE" sz="2000" dirty="0" smtClean="0"/>
              <a:t>	</a:t>
            </a: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I</a:t>
            </a:r>
            <a:r>
              <a:rPr lang="de-DE" sz="2000" dirty="0" smtClean="0"/>
              <a:t>nnovationsförderliche </a:t>
            </a:r>
            <a:r>
              <a:rPr lang="de-DE" sz="2000" dirty="0"/>
              <a:t>Kenngrößen 	</a:t>
            </a:r>
            <a:r>
              <a:rPr lang="de-DE" sz="1200" b="1" dirty="0" smtClean="0">
                <a:cs typeface="Arial" panose="020B0604020202020204" pitchFamily="34" charset="0"/>
              </a:rPr>
              <a:t>Herwig Friedag</a:t>
            </a: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Fazit und Aufteilung der </a:t>
            </a:r>
            <a:r>
              <a:rPr lang="de-DE" sz="2000" dirty="0" smtClean="0"/>
              <a:t>Arbeitsgruppen	</a:t>
            </a:r>
            <a:r>
              <a:rPr lang="de-DE" sz="1200" b="1" dirty="0">
                <a:cs typeface="Arial" panose="020B0604020202020204" pitchFamily="34" charset="0"/>
              </a:rPr>
              <a:t>Michael Wilhelm</a:t>
            </a:r>
          </a:p>
          <a:p>
            <a:pPr>
              <a:spcBef>
                <a:spcPct val="50000"/>
              </a:spcBef>
              <a:tabLst>
                <a:tab pos="7897813" algn="r"/>
              </a:tabLst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27329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Übersicht innovationsförderlicher Instrumente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29"/>
          <p:cNvSpPr txBox="1"/>
          <p:nvPr/>
        </p:nvSpPr>
        <p:spPr>
          <a:xfrm>
            <a:off x="469672" y="1916112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1. Innovationsförderung durch aktive Auswahl neuer Projekte</a:t>
            </a:r>
            <a:endParaRPr lang="de-DE" dirty="0"/>
          </a:p>
        </p:txBody>
      </p:sp>
      <p:sp>
        <p:nvSpPr>
          <p:cNvPr id="9" name="Textfeld 29"/>
          <p:cNvSpPr txBox="1"/>
          <p:nvPr/>
        </p:nvSpPr>
        <p:spPr>
          <a:xfrm>
            <a:off x="469672" y="3414636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2. Innovationsförderung durch Steuerung</a:t>
            </a:r>
            <a:br>
              <a:rPr lang="de-DE" dirty="0" smtClean="0"/>
            </a:br>
            <a:r>
              <a:rPr lang="de-DE" dirty="0" smtClean="0"/>
              <a:t>laufender Projekte</a:t>
            </a:r>
            <a:endParaRPr lang="de-DE" dirty="0"/>
          </a:p>
        </p:txBody>
      </p:sp>
      <p:sp>
        <p:nvSpPr>
          <p:cNvPr id="10" name="Textfeld 29"/>
          <p:cNvSpPr txBox="1"/>
          <p:nvPr/>
        </p:nvSpPr>
        <p:spPr>
          <a:xfrm>
            <a:off x="464341" y="4929774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3. Innovationsförderung durch</a:t>
            </a:r>
          </a:p>
          <a:p>
            <a:pPr algn="ctr"/>
            <a:r>
              <a:rPr lang="de-DE" dirty="0" smtClean="0"/>
              <a:t>Innovationsbewertung</a:t>
            </a:r>
            <a:endParaRPr lang="de-DE" dirty="0"/>
          </a:p>
        </p:txBody>
      </p:sp>
      <p:sp>
        <p:nvSpPr>
          <p:cNvPr id="11" name="Textfeld 29"/>
          <p:cNvSpPr txBox="1"/>
          <p:nvPr/>
        </p:nvSpPr>
        <p:spPr>
          <a:xfrm>
            <a:off x="5040052" y="1916113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4. Innovationsförderung durch</a:t>
            </a:r>
          </a:p>
          <a:p>
            <a:pPr algn="ctr"/>
            <a:r>
              <a:rPr lang="de-DE" dirty="0" smtClean="0"/>
              <a:t>IT-Unterstützung</a:t>
            </a:r>
            <a:endParaRPr lang="de-DE" dirty="0"/>
          </a:p>
        </p:txBody>
      </p:sp>
      <p:sp>
        <p:nvSpPr>
          <p:cNvPr id="12" name="Textfeld 29"/>
          <p:cNvSpPr txBox="1"/>
          <p:nvPr/>
        </p:nvSpPr>
        <p:spPr>
          <a:xfrm>
            <a:off x="5044148" y="3443959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5. Innovationsförderung durch Unterstützung</a:t>
            </a:r>
          </a:p>
          <a:p>
            <a:pPr algn="ctr"/>
            <a:r>
              <a:rPr lang="de-DE" dirty="0"/>
              <a:t>m</a:t>
            </a:r>
            <a:r>
              <a:rPr lang="de-DE" dirty="0" smtClean="0"/>
              <a:t>enschlichen Verhaltens</a:t>
            </a:r>
            <a:endParaRPr lang="de-DE" dirty="0"/>
          </a:p>
        </p:txBody>
      </p:sp>
      <p:sp>
        <p:nvSpPr>
          <p:cNvPr id="13" name="Textfeld 29"/>
          <p:cNvSpPr txBox="1"/>
          <p:nvPr/>
        </p:nvSpPr>
        <p:spPr>
          <a:xfrm>
            <a:off x="5037408" y="4959594"/>
            <a:ext cx="3670280" cy="1296863"/>
          </a:xfrm>
          <a:prstGeom prst="rect">
            <a:avLst/>
          </a:prstGeom>
          <a:solidFill>
            <a:srgbClr val="2254A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6. Innovationsförderung</a:t>
            </a:r>
          </a:p>
          <a:p>
            <a:pPr algn="ctr"/>
            <a:r>
              <a:rPr lang="de-DE" dirty="0"/>
              <a:t>d</a:t>
            </a:r>
            <a:r>
              <a:rPr lang="de-DE" dirty="0" smtClean="0"/>
              <a:t>urch Anpassung der</a:t>
            </a:r>
          </a:p>
          <a:p>
            <a:pPr algn="ctr"/>
            <a:r>
              <a:rPr lang="de-DE" dirty="0" smtClean="0"/>
              <a:t>Standardinstrumente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046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1. Aktive Auswahl neuer Projekte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5138" y="1304764"/>
            <a:ext cx="7527242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Kreativitätstechniken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Umweltanalyse / Trend Radar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Open Innovation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Future Cash </a:t>
            </a:r>
            <a:r>
              <a:rPr lang="de-DE" sz="2000" dirty="0" err="1" smtClean="0"/>
              <a:t>Flows</a:t>
            </a: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Innovations-Portfolios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Technology Roadmap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>(Quelle: Möller / Menninger / </a:t>
            </a:r>
            <a:r>
              <a:rPr lang="de-DE" sz="800" dirty="0" err="1" smtClean="0">
                <a:sym typeface="Wingdings" panose="05000000000000000000" pitchFamily="2" charset="2"/>
              </a:rPr>
              <a:t>Robers</a:t>
            </a:r>
            <a:r>
              <a:rPr lang="de-DE" sz="800" dirty="0" smtClean="0">
                <a:sym typeface="Wingdings" panose="05000000000000000000" pitchFamily="2" charset="2"/>
              </a:rPr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9292989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Open Innovation - Aktive Auswahl neuer Projekte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1664804"/>
            <a:ext cx="2699531" cy="3890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1800" kern="0" dirty="0" smtClean="0">
                <a:solidFill>
                  <a:schemeClr val="tx1"/>
                </a:solidFill>
              </a:rPr>
              <a:t>Outside-in-Prozess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74473" y="1664804"/>
            <a:ext cx="2699531" cy="3890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1800" kern="0" dirty="0" smtClean="0">
                <a:solidFill>
                  <a:schemeClr val="tx1"/>
                </a:solidFill>
              </a:rPr>
              <a:t>Inside-out-Prozess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68144" y="1664804"/>
            <a:ext cx="2699531" cy="3890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1800" kern="0" dirty="0" err="1" smtClean="0">
                <a:solidFill>
                  <a:schemeClr val="tx1"/>
                </a:solidFill>
              </a:rPr>
              <a:t>Couple</a:t>
            </a:r>
            <a:r>
              <a:rPr lang="de-DE" altLang="de-DE" sz="1800" kern="0" dirty="0" smtClean="0">
                <a:solidFill>
                  <a:schemeClr val="tx1"/>
                </a:solidFill>
              </a:rPr>
              <a:t>-Prozess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73569" y="2051506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smtClean="0">
                <a:solidFill>
                  <a:schemeClr val="tx1"/>
                </a:solidFill>
              </a:rPr>
              <a:t>Akquisition</a:t>
            </a:r>
            <a:br>
              <a:rPr lang="de-DE" altLang="de-DE" sz="200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Kauf von</a:t>
            </a:r>
            <a:br>
              <a:rPr lang="de-DE" altLang="de-DE" sz="2000" b="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 z.B. technologischem Wissen, Outsourcing, M&amp;A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7544" y="3879472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smtClean="0">
                <a:solidFill>
                  <a:schemeClr val="tx1"/>
                </a:solidFill>
              </a:rPr>
              <a:t>Sourcing In</a:t>
            </a:r>
            <a:br>
              <a:rPr lang="de-DE" altLang="de-DE" sz="200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Integration von z.B. Lösungsinformationen aus Universitäten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167844" y="2051506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smtClean="0">
                <a:solidFill>
                  <a:schemeClr val="tx1"/>
                </a:solidFill>
              </a:rPr>
              <a:t>Verkauf</a:t>
            </a:r>
            <a:br>
              <a:rPr lang="de-DE" altLang="de-DE" sz="200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Kommerzialisierung von F&amp;E</a:t>
            </a:r>
            <a:br>
              <a:rPr lang="de-DE" altLang="de-DE" sz="2000" b="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z.B. Verkauf von Patenten etc.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173704" y="3879472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err="1" smtClean="0">
                <a:solidFill>
                  <a:schemeClr val="tx1"/>
                </a:solidFill>
              </a:rPr>
              <a:t>Revealing</a:t>
            </a:r>
            <a:r>
              <a:rPr lang="de-DE" altLang="de-DE" sz="2000" kern="0" dirty="0" smtClean="0">
                <a:solidFill>
                  <a:schemeClr val="tx1"/>
                </a:solidFill>
              </a:rPr>
              <a:t/>
            </a:r>
            <a:br>
              <a:rPr lang="de-DE" altLang="de-DE" sz="200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Weitergabe und Veröffentlichung von Wissen</a:t>
            </a:r>
            <a:br>
              <a:rPr lang="de-DE" altLang="de-DE" sz="2000" b="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z.B. Open Source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868144" y="2051506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smtClean="0">
                <a:solidFill>
                  <a:schemeClr val="tx1"/>
                </a:solidFill>
              </a:rPr>
              <a:t>Netzwerken</a:t>
            </a:r>
            <a:br>
              <a:rPr lang="de-DE" altLang="de-DE" sz="200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Allianzen,</a:t>
            </a:r>
            <a:br>
              <a:rPr lang="de-DE" altLang="de-DE" sz="2000" b="0" kern="0" dirty="0" smtClean="0">
                <a:solidFill>
                  <a:schemeClr val="tx1"/>
                </a:solidFill>
              </a:rPr>
            </a:br>
            <a:r>
              <a:rPr lang="de-DE" altLang="de-DE" sz="2000" b="0" kern="0" dirty="0" smtClean="0">
                <a:solidFill>
                  <a:schemeClr val="tx1"/>
                </a:solidFill>
              </a:rPr>
              <a:t>Joint Ventures etc.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880606" y="3879472"/>
            <a:ext cx="2699531" cy="1826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108000"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de-DE" altLang="de-DE" sz="2000" kern="0" dirty="0" smtClean="0">
                <a:solidFill>
                  <a:schemeClr val="tx1"/>
                </a:solidFill>
              </a:rPr>
              <a:t>Kooperation</a:t>
            </a:r>
          </a:p>
          <a:p>
            <a:pPr algn="ctr">
              <a:spcBef>
                <a:spcPct val="35000"/>
              </a:spcBef>
            </a:pPr>
            <a:r>
              <a:rPr lang="de-DE" altLang="de-DE" sz="2000" b="0" kern="0" dirty="0" smtClean="0">
                <a:solidFill>
                  <a:schemeClr val="tx1"/>
                </a:solidFill>
              </a:rPr>
              <a:t>Kooperationsformen, jenseits </a:t>
            </a:r>
            <a:r>
              <a:rPr lang="de-DE" altLang="de-DE" sz="2000" b="0" kern="0" dirty="0" err="1" smtClean="0">
                <a:solidFill>
                  <a:schemeClr val="tx1"/>
                </a:solidFill>
              </a:rPr>
              <a:t>marktlicher</a:t>
            </a:r>
            <a:r>
              <a:rPr lang="de-DE" altLang="de-DE" sz="2000" b="0" kern="0" dirty="0" smtClean="0">
                <a:solidFill>
                  <a:schemeClr val="tx1"/>
                </a:solidFill>
              </a:rPr>
              <a:t> Austausch-beziehungen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5769260"/>
            <a:ext cx="385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 smtClean="0">
              <a:sym typeface="Wingdings" panose="05000000000000000000" pitchFamily="2" charset="2"/>
            </a:endParaRPr>
          </a:p>
          <a:p>
            <a:endParaRPr lang="de-DE" sz="800" dirty="0">
              <a:sym typeface="Wingdings" panose="05000000000000000000" pitchFamily="2" charset="2"/>
            </a:endParaRPr>
          </a:p>
          <a:p>
            <a:r>
              <a:rPr lang="de-DE" sz="800" dirty="0" smtClean="0">
                <a:sym typeface="Wingdings" panose="05000000000000000000" pitchFamily="2" charset="2"/>
              </a:rPr>
              <a:t>(</a:t>
            </a:r>
            <a:r>
              <a:rPr lang="de-DE" sz="800" dirty="0">
                <a:sym typeface="Wingdings" panose="05000000000000000000" pitchFamily="2" charset="2"/>
              </a:rPr>
              <a:t>Quelle: </a:t>
            </a:r>
            <a:r>
              <a:rPr lang="de-DE" sz="800" dirty="0" smtClean="0">
                <a:sym typeface="Wingdings" panose="05000000000000000000" pitchFamily="2" charset="2"/>
              </a:rPr>
              <a:t>nach Möller </a:t>
            </a:r>
            <a:r>
              <a:rPr lang="de-DE" sz="800" dirty="0">
                <a:sym typeface="Wingdings" panose="05000000000000000000" pitchFamily="2" charset="2"/>
              </a:rPr>
              <a:t>/ Menninger / </a:t>
            </a:r>
            <a:r>
              <a:rPr lang="de-DE" sz="800" dirty="0" err="1">
                <a:sym typeface="Wingdings" panose="05000000000000000000" pitchFamily="2" charset="2"/>
              </a:rPr>
              <a:t>Robers</a:t>
            </a:r>
            <a:r>
              <a:rPr lang="de-DE" sz="800" dirty="0">
                <a:sym typeface="Wingdings" panose="05000000000000000000" pitchFamily="2" charset="2"/>
              </a:rPr>
              <a:t> </a:t>
            </a:r>
            <a:r>
              <a:rPr lang="de-DE" sz="800" dirty="0" smtClean="0">
                <a:sym typeface="Wingdings" panose="05000000000000000000" pitchFamily="2" charset="2"/>
              </a:rPr>
              <a:t>2011)</a:t>
            </a:r>
            <a:endParaRPr lang="de-DE" sz="800" dirty="0">
              <a:sym typeface="Wingdings" panose="05000000000000000000" pitchFamily="2" charset="2"/>
            </a:endParaRP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894598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2. Steuerung laufender Projekte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5138" y="1304764"/>
            <a:ext cx="75272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Innovationen als Projekte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Innovationsabrechnung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Meilensteine / </a:t>
            </a:r>
            <a:r>
              <a:rPr lang="de-DE" sz="2000" b="1" dirty="0" smtClean="0"/>
              <a:t>Stage Gate Prozess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Meilenstein-Trendanalyse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Earned</a:t>
            </a:r>
            <a:r>
              <a:rPr lang="de-DE" sz="2000" dirty="0" smtClean="0"/>
              <a:t> Value Methode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Target </a:t>
            </a:r>
            <a:r>
              <a:rPr lang="de-DE" sz="2000" dirty="0" err="1" smtClean="0"/>
              <a:t>Costing</a:t>
            </a: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Lebenszyklusrechnung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>(Quelle: teilw. Möller / Menninger / </a:t>
            </a:r>
            <a:r>
              <a:rPr lang="de-DE" sz="800" dirty="0" err="1" smtClean="0">
                <a:sym typeface="Wingdings" panose="05000000000000000000" pitchFamily="2" charset="2"/>
              </a:rPr>
              <a:t>Robers</a:t>
            </a:r>
            <a:r>
              <a:rPr lang="de-DE" sz="800" dirty="0" smtClean="0">
                <a:sym typeface="Wingdings" panose="05000000000000000000" pitchFamily="2" charset="2"/>
              </a:rPr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2228481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Innovationsbegriff (1/2)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39618" y="1412776"/>
            <a:ext cx="8272582" cy="4925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61950" indent="-3619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Definition des Innovationsbegriffs: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</a:pPr>
            <a:r>
              <a:rPr lang="de-DE" sz="1800" dirty="0" smtClean="0"/>
              <a:t>Bisher liegt keine eindeutige, allgemeingültige Definition für den Innovationsbegriff vor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  <a:tabLst>
                <a:tab pos="361950" algn="l"/>
              </a:tabLst>
            </a:pPr>
            <a:r>
              <a:rPr lang="de-DE" sz="1800" dirty="0"/>
              <a:t>lat. </a:t>
            </a:r>
            <a:r>
              <a:rPr lang="de-DE" sz="1800" dirty="0" err="1"/>
              <a:t>Innovatio</a:t>
            </a:r>
            <a:r>
              <a:rPr lang="de-DE" sz="1800" dirty="0"/>
              <a:t> = Erneuerung / Veränderung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  <a:tabLst>
                <a:tab pos="361950" algn="l"/>
              </a:tabLst>
            </a:pPr>
            <a:r>
              <a:rPr lang="de-DE" sz="1800" dirty="0"/>
              <a:t>lat. </a:t>
            </a:r>
            <a:r>
              <a:rPr lang="de-DE" sz="1800" dirty="0" err="1"/>
              <a:t>Innovare</a:t>
            </a:r>
            <a:r>
              <a:rPr lang="de-DE" sz="1800" dirty="0"/>
              <a:t> = erneuern / verändern</a:t>
            </a:r>
          </a:p>
          <a:p>
            <a:pPr marL="361950" indent="-3619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Auszug einiger Definitionen und Erklärungen: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</a:pPr>
            <a:r>
              <a:rPr lang="de-DE" sz="1800" dirty="0"/>
              <a:t>Bezeichnung in den Wirtschaftswissenschaften für die mit technischem, sozialem und wirtschaftlichem Wandel einhergehenden (komplexen) Neuerungen (Gabler Wirtschaftslexikon)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</a:pPr>
            <a:r>
              <a:rPr lang="de-DE" sz="1800" dirty="0"/>
              <a:t>Realisierung einer neuartigen, fortschrittlichen Lösung für ein bestimmtes Problem, besonders die Einführung eines neuen Produkts oder die Anwendung eines neuen Verfahrens (Duden)</a:t>
            </a:r>
          </a:p>
          <a:p>
            <a:pPr marL="647700" lvl="1" indent="-2857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Symbol" panose="05050102010706020507" pitchFamily="18" charset="2"/>
              <a:buChar char="-"/>
            </a:pPr>
            <a:r>
              <a:rPr lang="de-DE" sz="1800" dirty="0"/>
              <a:t>The </a:t>
            </a:r>
            <a:r>
              <a:rPr lang="de-DE" sz="1800" dirty="0" err="1"/>
              <a:t>doing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things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doing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things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already</a:t>
            </a:r>
            <a:r>
              <a:rPr lang="de-DE" sz="1800" dirty="0"/>
              <a:t> </a:t>
            </a:r>
            <a:r>
              <a:rPr lang="de-DE" sz="1800" dirty="0" err="1"/>
              <a:t>done</a:t>
            </a:r>
            <a:r>
              <a:rPr lang="de-DE" sz="1800" dirty="0"/>
              <a:t>, in a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way</a:t>
            </a:r>
            <a:r>
              <a:rPr lang="de-DE" sz="1800" dirty="0"/>
              <a:t>“  (Joseph Alois Schumpeter (1883-1950))</a:t>
            </a:r>
          </a:p>
          <a:p>
            <a:pPr marL="819150" lvl="1" indent="-36195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0973910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http://www.fue-consult.de/pics/id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347"/>
          <a:stretch/>
        </p:blipFill>
        <p:spPr bwMode="auto">
          <a:xfrm>
            <a:off x="478585" y="2160234"/>
            <a:ext cx="628500" cy="109103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Stage-Gate-Model – Steuerung laufender Projekte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68312" y="4437112"/>
            <a:ext cx="8135938" cy="1709250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</a:rPr>
              <a:t>Für den Innovationsprozess werden Meilensteine (Stage-Gates) definiert. Bei Erreichen eines Stage-Gates wird über die Fortführung des jeweiligen Innovationsprojektes entschieden.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</a:rPr>
              <a:t>Ziel des Modells ist die Sicherung der Prozessqualität und Kosteneffizienz bei der Entwicklung von </a:t>
            </a:r>
            <a:r>
              <a:rPr lang="de-DE" sz="2000" dirty="0" smtClean="0">
                <a:solidFill>
                  <a:srgbClr val="000000"/>
                </a:solidFill>
              </a:rPr>
              <a:t>Innovationen.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2088058" y="1484784"/>
            <a:ext cx="36004" cy="2844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3735092" y="1484784"/>
            <a:ext cx="36004" cy="2844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5382126" y="1484784"/>
            <a:ext cx="36004" cy="2844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7029160" y="1484784"/>
            <a:ext cx="36004" cy="2844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ihandform 44"/>
          <p:cNvSpPr/>
          <p:nvPr/>
        </p:nvSpPr>
        <p:spPr bwMode="auto">
          <a:xfrm>
            <a:off x="450376" y="1487606"/>
            <a:ext cx="6619164" cy="1132764"/>
          </a:xfrm>
          <a:custGeom>
            <a:avLst/>
            <a:gdLst>
              <a:gd name="connsiteX0" fmla="*/ 0 w 6619164"/>
              <a:gd name="connsiteY0" fmla="*/ 0 h 1132764"/>
              <a:gd name="connsiteX1" fmla="*/ 873457 w 6619164"/>
              <a:gd name="connsiteY1" fmla="*/ 464024 h 1132764"/>
              <a:gd name="connsiteX2" fmla="*/ 2320120 w 6619164"/>
              <a:gd name="connsiteY2" fmla="*/ 846161 h 1132764"/>
              <a:gd name="connsiteX3" fmla="*/ 3971499 w 6619164"/>
              <a:gd name="connsiteY3" fmla="*/ 1037230 h 1132764"/>
              <a:gd name="connsiteX4" fmla="*/ 6619164 w 6619164"/>
              <a:gd name="connsiteY4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164" h="1132764">
                <a:moveTo>
                  <a:pt x="0" y="0"/>
                </a:moveTo>
                <a:cubicBezTo>
                  <a:pt x="243385" y="161498"/>
                  <a:pt x="486770" y="322997"/>
                  <a:pt x="873457" y="464024"/>
                </a:cubicBezTo>
                <a:cubicBezTo>
                  <a:pt x="1260144" y="605051"/>
                  <a:pt x="1803780" y="750627"/>
                  <a:pt x="2320120" y="846161"/>
                </a:cubicBezTo>
                <a:cubicBezTo>
                  <a:pt x="2836460" y="941695"/>
                  <a:pt x="3254992" y="989463"/>
                  <a:pt x="3971499" y="1037230"/>
                </a:cubicBezTo>
                <a:cubicBezTo>
                  <a:pt x="4688006" y="1084997"/>
                  <a:pt x="6177887" y="1112292"/>
                  <a:pt x="6619164" y="113276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47" name="Freihandform 46"/>
          <p:cNvSpPr/>
          <p:nvPr/>
        </p:nvSpPr>
        <p:spPr bwMode="auto">
          <a:xfrm>
            <a:off x="450376" y="1484784"/>
            <a:ext cx="6619164" cy="1132764"/>
          </a:xfrm>
          <a:custGeom>
            <a:avLst/>
            <a:gdLst>
              <a:gd name="connsiteX0" fmla="*/ 0 w 6619164"/>
              <a:gd name="connsiteY0" fmla="*/ 0 h 1132764"/>
              <a:gd name="connsiteX1" fmla="*/ 873457 w 6619164"/>
              <a:gd name="connsiteY1" fmla="*/ 464024 h 1132764"/>
              <a:gd name="connsiteX2" fmla="*/ 2320120 w 6619164"/>
              <a:gd name="connsiteY2" fmla="*/ 846161 h 1132764"/>
              <a:gd name="connsiteX3" fmla="*/ 3971499 w 6619164"/>
              <a:gd name="connsiteY3" fmla="*/ 1037230 h 1132764"/>
              <a:gd name="connsiteX4" fmla="*/ 6619164 w 6619164"/>
              <a:gd name="connsiteY4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164" h="1132764">
                <a:moveTo>
                  <a:pt x="0" y="0"/>
                </a:moveTo>
                <a:cubicBezTo>
                  <a:pt x="243385" y="161498"/>
                  <a:pt x="486770" y="322997"/>
                  <a:pt x="873457" y="464024"/>
                </a:cubicBezTo>
                <a:cubicBezTo>
                  <a:pt x="1260144" y="605051"/>
                  <a:pt x="1803780" y="750627"/>
                  <a:pt x="2320120" y="846161"/>
                </a:cubicBezTo>
                <a:cubicBezTo>
                  <a:pt x="2836460" y="941695"/>
                  <a:pt x="3254992" y="989463"/>
                  <a:pt x="3971499" y="1037230"/>
                </a:cubicBezTo>
                <a:cubicBezTo>
                  <a:pt x="4688006" y="1084997"/>
                  <a:pt x="6177887" y="1112292"/>
                  <a:pt x="6619164" y="1132764"/>
                </a:cubicBezTo>
              </a:path>
            </a:pathLst>
          </a:custGeom>
          <a:noFill/>
          <a:ln w="19050" cap="flat" cmpd="sng" algn="ctr">
            <a:solidFill>
              <a:srgbClr val="2254A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48" name="Freihandform 47"/>
          <p:cNvSpPr/>
          <p:nvPr/>
        </p:nvSpPr>
        <p:spPr bwMode="auto">
          <a:xfrm>
            <a:off x="473116" y="3160332"/>
            <a:ext cx="6619164" cy="1132764"/>
          </a:xfrm>
          <a:custGeom>
            <a:avLst/>
            <a:gdLst>
              <a:gd name="connsiteX0" fmla="*/ 0 w 6619164"/>
              <a:gd name="connsiteY0" fmla="*/ 0 h 1132764"/>
              <a:gd name="connsiteX1" fmla="*/ 873457 w 6619164"/>
              <a:gd name="connsiteY1" fmla="*/ 464024 h 1132764"/>
              <a:gd name="connsiteX2" fmla="*/ 2320120 w 6619164"/>
              <a:gd name="connsiteY2" fmla="*/ 846161 h 1132764"/>
              <a:gd name="connsiteX3" fmla="*/ 3971499 w 6619164"/>
              <a:gd name="connsiteY3" fmla="*/ 1037230 h 1132764"/>
              <a:gd name="connsiteX4" fmla="*/ 6619164 w 6619164"/>
              <a:gd name="connsiteY4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164" h="1132764">
                <a:moveTo>
                  <a:pt x="0" y="0"/>
                </a:moveTo>
                <a:cubicBezTo>
                  <a:pt x="243385" y="161498"/>
                  <a:pt x="486770" y="322997"/>
                  <a:pt x="873457" y="464024"/>
                </a:cubicBezTo>
                <a:cubicBezTo>
                  <a:pt x="1260144" y="605051"/>
                  <a:pt x="1803780" y="750627"/>
                  <a:pt x="2320120" y="846161"/>
                </a:cubicBezTo>
                <a:cubicBezTo>
                  <a:pt x="2836460" y="941695"/>
                  <a:pt x="3254992" y="989463"/>
                  <a:pt x="3971499" y="1037230"/>
                </a:cubicBezTo>
                <a:cubicBezTo>
                  <a:pt x="4688006" y="1084997"/>
                  <a:pt x="6177887" y="1112292"/>
                  <a:pt x="6619164" y="1132764"/>
                </a:cubicBezTo>
              </a:path>
            </a:pathLst>
          </a:custGeom>
          <a:noFill/>
          <a:ln w="19050" cap="flat" cmpd="sng" algn="ctr">
            <a:solidFill>
              <a:srgbClr val="2254A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863567" y="1961166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1619671" y="221032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1439671" y="2722036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1246559" y="346500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1638479" y="3253955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2158079" y="307033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2807804" y="2637768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2534071" y="312472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229271" y="2547768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4058425" y="2727768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3203848" y="307033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3692698" y="2625841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4572253" y="265490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5051794" y="2722036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6156176" y="2630487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5609850" y="265490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4662253" y="2977855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1727704" y="256490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773567" y="3561868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1691700" y="2960968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5789850" y="298033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156559" y="308203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1907724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2555796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3167864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3743928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4355996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4860052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400112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5976176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6984288" y="2842323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5040052" y="299695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4217571" y="3032956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3113848" y="247490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2536766" y="2367869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2869166" y="3038866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1336559" y="2437533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1246559" y="2136755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478986" y="3825044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6422967" y="2852956"/>
            <a:ext cx="180000" cy="180000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073015" y="3973145"/>
            <a:ext cx="1534619" cy="28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2000" dirty="0" smtClean="0">
                <a:solidFill>
                  <a:srgbClr val="C00000"/>
                </a:solidFill>
                <a:ea typeface="ヒラギノ角ゴ Pro W3" charset="-128"/>
              </a:rPr>
              <a:t>Stage-Gate</a:t>
            </a:r>
          </a:p>
        </p:txBody>
      </p:sp>
      <p:sp>
        <p:nvSpPr>
          <p:cNvPr id="90" name="Rechteck 89"/>
          <p:cNvSpPr/>
          <p:nvPr/>
        </p:nvSpPr>
        <p:spPr bwMode="auto">
          <a:xfrm>
            <a:off x="1079612" y="1452885"/>
            <a:ext cx="553112" cy="359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rgbClr val="000000"/>
                </a:solidFill>
                <a:ea typeface="ヒラギノ角ゴ Pro W3" charset="-128"/>
              </a:rPr>
              <a:t>I</a:t>
            </a:r>
          </a:p>
        </p:txBody>
      </p:sp>
      <p:sp>
        <p:nvSpPr>
          <p:cNvPr id="92" name="Rechteck 91"/>
          <p:cNvSpPr/>
          <p:nvPr/>
        </p:nvSpPr>
        <p:spPr bwMode="auto">
          <a:xfrm>
            <a:off x="2707443" y="1452885"/>
            <a:ext cx="553112" cy="359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rgbClr val="000000"/>
                </a:solidFill>
                <a:ea typeface="ヒラギノ角ゴ Pro W3" charset="-128"/>
              </a:rPr>
              <a:t>II</a:t>
            </a:r>
          </a:p>
        </p:txBody>
      </p:sp>
      <p:sp>
        <p:nvSpPr>
          <p:cNvPr id="93" name="Rechteck 92"/>
          <p:cNvSpPr/>
          <p:nvPr/>
        </p:nvSpPr>
        <p:spPr bwMode="auto">
          <a:xfrm>
            <a:off x="4335274" y="1452885"/>
            <a:ext cx="553112" cy="359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rgbClr val="000000"/>
                </a:solidFill>
                <a:ea typeface="ヒラギノ角ゴ Pro W3" charset="-128"/>
              </a:rPr>
              <a:t>III</a:t>
            </a:r>
          </a:p>
        </p:txBody>
      </p:sp>
      <p:sp>
        <p:nvSpPr>
          <p:cNvPr id="95" name="Rechteck 94"/>
          <p:cNvSpPr/>
          <p:nvPr/>
        </p:nvSpPr>
        <p:spPr bwMode="auto">
          <a:xfrm>
            <a:off x="5963104" y="1452885"/>
            <a:ext cx="553112" cy="359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rgbClr val="000000"/>
                </a:solidFill>
                <a:ea typeface="ヒラギノ角ゴ Pro W3" charset="-128"/>
              </a:rPr>
              <a:t>…</a:t>
            </a:r>
          </a:p>
        </p:txBody>
      </p:sp>
      <p:pic>
        <p:nvPicPr>
          <p:cNvPr id="96" name="Picture 9" descr="http://biotuesdays.com/wp-content/uploads/2011/10/Puzz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2528900"/>
            <a:ext cx="694720" cy="7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7272300" y="4117171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mtClean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488324" y="4041068"/>
            <a:ext cx="643220" cy="211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600" dirty="0" smtClean="0">
                <a:solidFill>
                  <a:srgbClr val="000000"/>
                </a:solidFill>
                <a:ea typeface="ヒラギノ角ゴ Pro W3" charset="-128"/>
              </a:rPr>
              <a:t>Idee</a:t>
            </a:r>
          </a:p>
        </p:txBody>
      </p:sp>
      <p:sp>
        <p:nvSpPr>
          <p:cNvPr id="91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Nach oben gekrümmter Pfeil 5"/>
          <p:cNvSpPr/>
          <p:nvPr/>
        </p:nvSpPr>
        <p:spPr bwMode="auto">
          <a:xfrm rot="12942520">
            <a:off x="1962141" y="1524511"/>
            <a:ext cx="1083712" cy="64371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5" y="1808220"/>
            <a:ext cx="205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</a:t>
            </a:r>
            <a:r>
              <a:rPr lang="de-DE" sz="1600" dirty="0" smtClean="0"/>
              <a:t>gf. zurückstellen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947045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Stage </a:t>
            </a:r>
            <a:r>
              <a:rPr lang="de-DE" altLang="de-DE" sz="2400" kern="0" dirty="0">
                <a:solidFill>
                  <a:srgbClr val="000000"/>
                </a:solidFill>
              </a:rPr>
              <a:t>Gate Prozess </a:t>
            </a:r>
            <a:r>
              <a:rPr lang="de-DE" altLang="de-DE" sz="1600" kern="0" dirty="0">
                <a:solidFill>
                  <a:srgbClr val="000000"/>
                </a:solidFill>
              </a:rPr>
              <a:t>(nach Cooper et al., 2002)</a:t>
            </a:r>
          </a:p>
          <a:p>
            <a:pPr>
              <a:spcBef>
                <a:spcPct val="35000"/>
              </a:spcBef>
            </a:pPr>
            <a:endParaRPr lang="de-DE" altLang="de-DE" sz="2400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5138" y="1304764"/>
            <a:ext cx="7527242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Discovery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dirty="0" smtClean="0"/>
              <a:t>	Gate I:	 	</a:t>
            </a:r>
            <a:r>
              <a:rPr lang="de-DE" sz="2000" dirty="0" err="1" smtClean="0"/>
              <a:t>Idea</a:t>
            </a:r>
            <a:r>
              <a:rPr lang="de-DE" sz="2000" dirty="0" smtClean="0"/>
              <a:t> Screen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Scoping</a:t>
            </a:r>
            <a:endParaRPr lang="de-DE" sz="2000" b="1" dirty="0" smtClean="0"/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dirty="0" smtClean="0"/>
              <a:t>	Gate II:	 	Second Screen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Build</a:t>
            </a:r>
            <a:r>
              <a:rPr lang="de-DE" sz="2000" dirty="0" smtClean="0"/>
              <a:t> Business Case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dirty="0" smtClean="0"/>
              <a:t>	Gate III:		 Go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/>
              <a:t>D</a:t>
            </a:r>
            <a:r>
              <a:rPr lang="de-DE" sz="2000" dirty="0" smtClean="0"/>
              <a:t>evelopment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Development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dirty="0"/>
              <a:t>	</a:t>
            </a:r>
            <a:r>
              <a:rPr lang="de-DE" sz="2000" dirty="0" smtClean="0"/>
              <a:t>Gate IV:	 Go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Testing</a:t>
            </a: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Testing</a:t>
            </a:r>
            <a:r>
              <a:rPr lang="de-DE" sz="2000" dirty="0" smtClean="0"/>
              <a:t> &amp; </a:t>
            </a:r>
            <a:r>
              <a:rPr lang="de-DE" sz="2000" dirty="0" err="1" smtClean="0"/>
              <a:t>Valuation</a:t>
            </a:r>
            <a:endParaRPr lang="de-DE" sz="2000" dirty="0"/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2000" dirty="0"/>
              <a:t>	</a:t>
            </a:r>
            <a:r>
              <a:rPr lang="de-DE" sz="2000" dirty="0" smtClean="0"/>
              <a:t>Gate 5:		 Go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launch</a:t>
            </a: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Launch (Post-Launch Reviews)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>(Quelle: teilw. Möller / Menninger / </a:t>
            </a:r>
            <a:r>
              <a:rPr lang="de-DE" sz="800" dirty="0" err="1" smtClean="0">
                <a:sym typeface="Wingdings" panose="05000000000000000000" pitchFamily="2" charset="2"/>
              </a:rPr>
              <a:t>Robers</a:t>
            </a:r>
            <a:r>
              <a:rPr lang="de-DE" sz="800" dirty="0" smtClean="0">
                <a:sym typeface="Wingdings" panose="05000000000000000000" pitchFamily="2" charset="2"/>
              </a:rPr>
              <a:t> 2011</a:t>
            </a:r>
          </a:p>
        </p:txBody>
      </p:sp>
      <p:cxnSp>
        <p:nvCxnSpPr>
          <p:cNvPr id="3" name="Gerader Verbinder 2"/>
          <p:cNvCxnSpPr/>
          <p:nvPr/>
        </p:nvCxnSpPr>
        <p:spPr bwMode="auto">
          <a:xfrm>
            <a:off x="611560" y="2355067"/>
            <a:ext cx="4896544" cy="298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/>
          <p:cNvCxnSpPr/>
          <p:nvPr/>
        </p:nvCxnSpPr>
        <p:spPr bwMode="auto">
          <a:xfrm>
            <a:off x="647564" y="3140968"/>
            <a:ext cx="49325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>
            <a:off x="611560" y="3897052"/>
            <a:ext cx="5004556" cy="360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r Verbinder 9"/>
          <p:cNvCxnSpPr/>
          <p:nvPr/>
        </p:nvCxnSpPr>
        <p:spPr bwMode="auto">
          <a:xfrm>
            <a:off x="611560" y="4689140"/>
            <a:ext cx="5076564" cy="360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>
            <a:off x="611560" y="5445224"/>
            <a:ext cx="51125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512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5693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tx1"/>
                </a:solidFill>
              </a:rPr>
              <a:t>Entscheidungsunterstützung</a:t>
            </a:r>
            <a:r>
              <a:rPr lang="de-DE" dirty="0" smtClean="0">
                <a:solidFill>
                  <a:schemeClr val="tx1"/>
                </a:solidFill>
              </a:rPr>
              <a:t> in den Innovationsphasen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8775"/>
            <a:ext cx="8064500" cy="5048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Aft>
                <a:spcPts val="600"/>
              </a:spcAft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b="1" dirty="0">
                <a:solidFill>
                  <a:srgbClr val="000000"/>
                </a:solidFill>
                <a:ea typeface="ＭＳ Ｐゴシック" charset="-128"/>
              </a:rPr>
              <a:t>Stage Gate Prozess</a:t>
            </a:r>
          </a:p>
          <a:p>
            <a:pPr>
              <a:spcAft>
                <a:spcPts val="600"/>
              </a:spcAft>
              <a:defRPr/>
            </a:pPr>
            <a:r>
              <a:rPr lang="de-DE" sz="2000" dirty="0">
                <a:solidFill>
                  <a:srgbClr val="000000"/>
                </a:solidFill>
              </a:rPr>
              <a:t>Das Stage-Gate-Modell wurde von Robert Cooper entwickelt, um Innovations- und Entwicklungsprozesse maßgeblich zu optimieren. Das Modell verfolgt folgende Zielsetzungen: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Qualitätsverbesserung der Prozessdurchführung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Schärfere Fokussierung und bessere Prioritätssetzung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Parallele Prozessabwicklung mit hohem Tempo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Einsatz eines bereichsübergreifenden Teams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Expliziter Einbezug von Marktorientierung und Marktbeurteilung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Detaillierte Informationsgewinnung und Prognosen im Entwicklungsvorfeld</a:t>
            </a:r>
          </a:p>
          <a:p>
            <a:pPr marL="355600" indent="-3556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Kreieren von Produkten mit Wettbewerbsvorteilen</a:t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de-DE" sz="2000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  <a:t> </a:t>
            </a:r>
            <a:r>
              <a:rPr lang="de-DE" sz="2000" u="sng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  <a:t>vorher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  <a:t> festlegen, nach welchen Kriterien entschieden wird</a:t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</a:b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355600"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1200" dirty="0">
                <a:solidFill>
                  <a:srgbClr val="000000"/>
                </a:solidFill>
              </a:rPr>
              <a:t>aus http://de.wikipedia.org/wiki/Stage-Gate-Modell</a:t>
            </a:r>
            <a:endParaRPr lang="de-DE" sz="1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5508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3. Innovationsförderliche Instrumente des Controlling</a:t>
            </a:r>
          </a:p>
        </p:txBody>
      </p:sp>
    </p:spTree>
    <p:extLst>
      <p:ext uri="{BB962C8B-B14F-4D97-AF65-F5344CB8AC3E}">
        <p14:creationId xmlns:p14="http://schemas.microsoft.com/office/powerpoint/2010/main" val="960561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380094" y="947285"/>
            <a:ext cx="8353425" cy="622300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Beispiel für Gate II </a:t>
            </a:r>
            <a:r>
              <a:rPr lang="de-DE" i="1" dirty="0" smtClean="0">
                <a:solidFill>
                  <a:schemeClr val="tx1"/>
                </a:solidFill>
              </a:rPr>
              <a:t>Konkretisierung (Second Screen)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tx1"/>
                </a:solidFill>
              </a:rPr>
              <a:t/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03225" y="2016521"/>
            <a:ext cx="8526463" cy="44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arenBoth"/>
              <a:defRPr/>
            </a:pPr>
            <a:r>
              <a:rPr lang="de-DE" sz="2000" u="sng" dirty="0" smtClean="0">
                <a:solidFill>
                  <a:srgbClr val="000000"/>
                </a:solidFill>
              </a:rPr>
              <a:t>Voraussetzungen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Interdisziplinäres Team für Konkretisierung ist definiert</a:t>
            </a:r>
          </a:p>
          <a:p>
            <a:pPr marL="892175" indent="-457200"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Rahmenbedingungen sind geklärt (Auftraggeber, </a:t>
            </a:r>
            <a:r>
              <a:rPr lang="de-DE" sz="2000" b="0" dirty="0">
                <a:solidFill>
                  <a:srgbClr val="000000"/>
                </a:solidFill>
              </a:rPr>
              <a:t>S</a:t>
            </a:r>
            <a:r>
              <a:rPr lang="de-DE" sz="2000" b="0" dirty="0" smtClean="0">
                <a:solidFill>
                  <a:srgbClr val="000000"/>
                </a:solidFill>
              </a:rPr>
              <a:t>takeholder, </a:t>
            </a:r>
            <a:br>
              <a:rPr lang="de-DE" sz="2000" b="0" dirty="0" smtClean="0">
                <a:solidFill>
                  <a:srgbClr val="000000"/>
                </a:solidFill>
              </a:rPr>
            </a:br>
            <a:r>
              <a:rPr lang="de-DE" sz="2000" b="0" dirty="0" smtClean="0">
                <a:solidFill>
                  <a:srgbClr val="000000"/>
                </a:solidFill>
              </a:rPr>
              <a:t>wer kennt sich geografisch / kulturell aus)</a:t>
            </a:r>
          </a:p>
          <a:p>
            <a:pPr marL="892175" indent="-457200">
              <a:spcAft>
                <a:spcPts val="600"/>
              </a:spcAft>
              <a:buClr>
                <a:srgbClr val="C83C3C"/>
              </a:buClr>
              <a:buSzPct val="120000"/>
              <a:defRPr/>
            </a:pPr>
            <a:endParaRPr lang="de-DE" sz="500" b="0" dirty="0" smtClean="0">
              <a:solidFill>
                <a:srgbClr val="00000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arenBoth" startAt="2"/>
              <a:defRPr/>
            </a:pPr>
            <a:r>
              <a:rPr lang="de-AT" sz="2000" u="sng" dirty="0" smtClean="0">
                <a:solidFill>
                  <a:srgbClr val="000000"/>
                </a:solidFill>
              </a:rPr>
              <a:t>Prüfinhalte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Technische Machbarkeit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Markteinschätzung konkretisieren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Kfm. Machbarkeit (Kostenschätzung, EK-Bedingungen)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Zielmärkte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Zielpreise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Wettbewerber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Stolpersteine identifizieren und bewerten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Unternehmensform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86446" y="1592796"/>
            <a:ext cx="652581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err="1" smtClean="0">
                <a:solidFill>
                  <a:srgbClr val="000000"/>
                </a:solidFill>
              </a:rPr>
              <a:t>Beisp</a:t>
            </a:r>
            <a:r>
              <a:rPr lang="de-DE" sz="2000" dirty="0" smtClean="0">
                <a:solidFill>
                  <a:srgbClr val="000000"/>
                </a:solidFill>
              </a:rPr>
              <a:t>.: Markteinführung </a:t>
            </a:r>
            <a:r>
              <a:rPr lang="de-DE" sz="2000" dirty="0" smtClean="0">
                <a:solidFill>
                  <a:srgbClr val="000000"/>
                </a:solidFill>
              </a:rPr>
              <a:t>Geschenkeboxen </a:t>
            </a:r>
            <a:r>
              <a:rPr lang="de-DE" sz="2000" dirty="0">
                <a:solidFill>
                  <a:srgbClr val="000000"/>
                </a:solidFill>
              </a:rPr>
              <a:t>in </a:t>
            </a:r>
            <a:r>
              <a:rPr lang="de-DE" sz="2000" dirty="0" smtClean="0">
                <a:solidFill>
                  <a:srgbClr val="000000"/>
                </a:solidFill>
              </a:rPr>
              <a:t>Arabien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5580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3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Innovationsförderliche 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Instrumente des Controlling 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>
          <a:xfrm>
            <a:off x="359532" y="942975"/>
            <a:ext cx="8353425" cy="622300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Beispiel für Gate II </a:t>
            </a:r>
            <a:r>
              <a:rPr lang="de-DE" i="1" dirty="0" smtClean="0">
                <a:solidFill>
                  <a:schemeClr val="tx1"/>
                </a:solidFill>
              </a:rPr>
              <a:t>Konkretisierung (Second Screen)</a:t>
            </a:r>
            <a:r>
              <a:rPr lang="de-AT" dirty="0" smtClean="0">
                <a:solidFill>
                  <a:schemeClr val="tx1"/>
                </a:solidFill>
              </a:rPr>
              <a:t>: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18350" y="1589994"/>
            <a:ext cx="8942182" cy="353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arenBoth" startAt="3"/>
              <a:defRPr/>
            </a:pPr>
            <a:r>
              <a:rPr lang="de-AT" sz="2000" u="sng" dirty="0" smtClean="0">
                <a:solidFill>
                  <a:srgbClr val="000000"/>
                </a:solidFill>
              </a:rPr>
              <a:t>Kriterien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passt die Idee zur Strategie</a:t>
            </a:r>
            <a:r>
              <a:rPr lang="de-DE" sz="2000" dirty="0" smtClean="0">
                <a:solidFill>
                  <a:srgbClr val="000000"/>
                </a:solidFill>
              </a:rPr>
              <a:t>, </a:t>
            </a:r>
            <a:r>
              <a:rPr lang="de-DE" sz="2000" b="0" dirty="0" smtClean="0">
                <a:solidFill>
                  <a:srgbClr val="000000"/>
                </a:solidFill>
              </a:rPr>
              <a:t>Einzigartigkeit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erste Umsatzerwartung, -auswirkungen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potenzielle Kunden, Kundennutzen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Produktionsansätze, Alternativkonzepte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Wettbewerber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ABC-Analyse für Kunden / Wettbewerber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Drei Szenarien für Produkteinführung inkl. Risikobetrachtung</a:t>
            </a:r>
          </a:p>
          <a:p>
            <a:pPr marL="892175" indent="-457200">
              <a:spcAft>
                <a:spcPts val="60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Kulturuntersuchung (feiern </a:t>
            </a:r>
            <a:r>
              <a:rPr lang="de-DE" sz="2000" b="0" dirty="0" smtClean="0">
                <a:solidFill>
                  <a:srgbClr val="000000"/>
                </a:solidFill>
              </a:rPr>
              <a:t>Araber Geburtstag</a:t>
            </a:r>
            <a:r>
              <a:rPr lang="de-DE" sz="2000" b="0" dirty="0" smtClean="0">
                <a:solidFill>
                  <a:srgbClr val="000000"/>
                </a:solidFill>
              </a:rPr>
              <a:t>, Postgepflogenheiten)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arenBoth" startAt="4"/>
              <a:defRPr/>
            </a:pPr>
            <a:r>
              <a:rPr lang="de-AT" sz="2000" u="sng" dirty="0" smtClean="0">
                <a:solidFill>
                  <a:srgbClr val="000000"/>
                </a:solidFill>
              </a:rPr>
              <a:t>Messgrößen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Auswertung der Szenarien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ABC-Analysen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0000"/>
                </a:solidFill>
              </a:rPr>
              <a:t>Subjektive Betrachtung aller Kriterien mit +, 0 und -</a:t>
            </a:r>
          </a:p>
          <a:p>
            <a:pPr marL="892175" indent="-892175">
              <a:spcBef>
                <a:spcPts val="600"/>
              </a:spcBef>
              <a:spcAft>
                <a:spcPts val="0"/>
              </a:spcAft>
              <a:buClr>
                <a:srgbClr val="C83C3C"/>
              </a:buClr>
              <a:buSzPct val="120000"/>
              <a:defRPr/>
            </a:pPr>
            <a:r>
              <a:rPr lang="de-DE" sz="2000" dirty="0" smtClean="0">
                <a:solidFill>
                  <a:srgbClr val="000000"/>
                </a:solidFill>
                <a:sym typeface="Wingdings" pitchFamily="2" charset="2"/>
              </a:rPr>
              <a:t>   </a:t>
            </a:r>
            <a:r>
              <a:rPr lang="de-DE" sz="2000" u="sng" dirty="0" smtClean="0">
                <a:solidFill>
                  <a:srgbClr val="000000"/>
                </a:solidFill>
              </a:rPr>
              <a:t>Entscheidung</a:t>
            </a:r>
            <a:r>
              <a:rPr lang="de-DE" sz="2000" dirty="0" smtClean="0">
                <a:solidFill>
                  <a:srgbClr val="000000"/>
                </a:solidFill>
              </a:rPr>
              <a:t>: ja - nein </a:t>
            </a:r>
          </a:p>
          <a:p>
            <a:pPr marL="892175" indent="-457200">
              <a:spcAft>
                <a:spcPts val="0"/>
              </a:spcAft>
              <a:buClr>
                <a:srgbClr val="C83C3C"/>
              </a:buClr>
              <a:buSzPct val="120000"/>
              <a:buFont typeface="Wingdings" pitchFamily="2" charset="2"/>
              <a:buChar char="§"/>
              <a:defRPr/>
            </a:pPr>
            <a:endParaRPr lang="de-DE" sz="2000" dirty="0" smtClean="0">
              <a:solidFill>
                <a:srgbClr val="000000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5580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3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Innovationsförderliche 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Instrumente des Controlling 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>
                <a:solidFill>
                  <a:schemeClr val="tx1"/>
                </a:solidFill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. Innovationsbewertung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5138" y="1304764"/>
            <a:ext cx="75272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Earned</a:t>
            </a:r>
            <a:r>
              <a:rPr lang="de-DE" sz="2000" dirty="0" smtClean="0"/>
              <a:t>-Value-Ansatz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Bewertungsgrundsätze immaterieller Vermögenswerte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Entwicklungsphasen und Innovationsbewertung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Abschätzung von Umsätzen / Kosteneinsparungen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err="1" smtClean="0"/>
              <a:t>Scoringmodelle</a:t>
            </a:r>
            <a:r>
              <a:rPr lang="de-DE" sz="2000" dirty="0" smtClean="0"/>
              <a:t> (Nutzwertanalyse)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Return on Security (ROSI) als Modell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Kapitalwertorientierte Innovationsbewertung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Integrative Bewertungsverfahren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Qual. Bewertungsverfahren (z.B. verbale Einschätzungen)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>(Quelle: Möller / Menninger / </a:t>
            </a:r>
            <a:r>
              <a:rPr lang="de-DE" sz="800" dirty="0" err="1" smtClean="0">
                <a:sym typeface="Wingdings" panose="05000000000000000000" pitchFamily="2" charset="2"/>
              </a:rPr>
              <a:t>Robers</a:t>
            </a:r>
            <a:r>
              <a:rPr lang="de-DE" sz="800" dirty="0" smtClean="0">
                <a:sym typeface="Wingdings" panose="05000000000000000000" pitchFamily="2" charset="2"/>
              </a:rPr>
              <a:t> 2011 und </a:t>
            </a:r>
            <a:r>
              <a:rPr lang="de-DE" sz="800" dirty="0" err="1" smtClean="0">
                <a:sym typeface="Wingdings" panose="05000000000000000000" pitchFamily="2" charset="2"/>
              </a:rPr>
              <a:t>Vahs</a:t>
            </a:r>
            <a:r>
              <a:rPr lang="de-DE" sz="800" dirty="0" smtClean="0">
                <a:sym typeface="Wingdings" panose="05000000000000000000" pitchFamily="2" charset="2"/>
              </a:rPr>
              <a:t> / Burmester, 2002)</a:t>
            </a:r>
          </a:p>
        </p:txBody>
      </p:sp>
    </p:spTree>
    <p:extLst>
      <p:ext uri="{BB962C8B-B14F-4D97-AF65-F5344CB8AC3E}">
        <p14:creationId xmlns:p14="http://schemas.microsoft.com/office/powerpoint/2010/main" val="801655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>
                <a:solidFill>
                  <a:schemeClr val="tx1"/>
                </a:solidFill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. Integrative Bewertungsverfahren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5138" y="1304764"/>
            <a:ext cx="803129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Berücksichtigung qualitativer </a:t>
            </a:r>
            <a:r>
              <a:rPr lang="de-DE" sz="2000" dirty="0" smtClean="0"/>
              <a:t>und quantitativer Bewertungskriterien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Beurteilung über die Technologie-, Markt- und Potenzialsicht mittels standardisierter Formulare wie Technologieanalyse, Marktanalyse, </a:t>
            </a:r>
            <a:r>
              <a:rPr lang="de-DE" sz="2000" dirty="0" err="1" smtClean="0"/>
              <a:t>Know-How</a:t>
            </a:r>
            <a:r>
              <a:rPr lang="de-DE" sz="2000" dirty="0" smtClean="0"/>
              <a:t>-Analyse, </a:t>
            </a:r>
            <a:r>
              <a:rPr lang="de-DE" sz="2000" dirty="0" err="1" smtClean="0"/>
              <a:t>Make</a:t>
            </a:r>
            <a:r>
              <a:rPr lang="de-DE" sz="2000" dirty="0" smtClean="0"/>
              <a:t>-</a:t>
            </a:r>
            <a:r>
              <a:rPr lang="de-DE" sz="2000" dirty="0" err="1" smtClean="0"/>
              <a:t>or</a:t>
            </a:r>
            <a:r>
              <a:rPr lang="de-DE" sz="2000" dirty="0" smtClean="0"/>
              <a:t>-</a:t>
            </a:r>
            <a:r>
              <a:rPr lang="de-DE" sz="2000" dirty="0" err="1" smtClean="0"/>
              <a:t>buy</a:t>
            </a:r>
            <a:r>
              <a:rPr lang="de-DE" sz="2000" dirty="0" smtClean="0"/>
              <a:t>-Analyse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Inhalte der Technologieanalyse sind u.a. die Technologiefrüh-aufklärung, die Technologieprognose sowie die Technologie-</a:t>
            </a:r>
            <a:r>
              <a:rPr lang="de-DE" sz="2000" dirty="0" err="1" smtClean="0"/>
              <a:t>folgenabschätzung</a:t>
            </a:r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Der zweite wichtige Teil der Verfahren ist die Bewertung, diese erfolgt u.a. nach der Wirtschaftlichkeit, Kunden &amp; Konkurrenz und unter Berücksichtigung von Marktpotenzialen</a:t>
            </a:r>
            <a:r>
              <a:rPr lang="de-DE" sz="2000" dirty="0" smtClean="0"/>
              <a:t>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Erstellen Lastenheft (Kundensicht) und 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   Pflichtenheft (interne Aufgabenbeschreibung)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800" dirty="0" smtClean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/>
            </a:r>
            <a:br>
              <a:rPr lang="de-DE" sz="800" dirty="0" smtClean="0">
                <a:sym typeface="Wingdings" panose="05000000000000000000" pitchFamily="2" charset="2"/>
              </a:rPr>
            </a:br>
            <a:r>
              <a:rPr lang="de-DE" sz="800" dirty="0" smtClean="0">
                <a:sym typeface="Wingdings" panose="05000000000000000000" pitchFamily="2" charset="2"/>
              </a:rPr>
              <a:t/>
            </a:r>
            <a:br>
              <a:rPr lang="de-DE" sz="800" dirty="0" smtClean="0">
                <a:sym typeface="Wingdings" panose="05000000000000000000" pitchFamily="2" charset="2"/>
              </a:rPr>
            </a:br>
            <a:endParaRPr lang="de-DE" sz="800" dirty="0">
              <a:sym typeface="Wingdings" panose="05000000000000000000" pitchFamily="2" charset="2"/>
            </a:endParaRP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800" dirty="0" smtClean="0">
                <a:sym typeface="Wingdings" panose="05000000000000000000" pitchFamily="2" charset="2"/>
              </a:rPr>
              <a:t>(Quelle: </a:t>
            </a:r>
            <a:r>
              <a:rPr lang="de-DE" sz="800" dirty="0" err="1" smtClean="0">
                <a:sym typeface="Wingdings" panose="05000000000000000000" pitchFamily="2" charset="2"/>
              </a:rPr>
              <a:t>Vahs</a:t>
            </a:r>
            <a:r>
              <a:rPr lang="de-DE" sz="800" dirty="0" smtClean="0">
                <a:sym typeface="Wingdings" panose="05000000000000000000" pitchFamily="2" charset="2"/>
              </a:rPr>
              <a:t>, Burmester, 2002 und E. Schneider, 2002)</a:t>
            </a:r>
          </a:p>
        </p:txBody>
      </p:sp>
    </p:spTree>
    <p:extLst>
      <p:ext uri="{BB962C8B-B14F-4D97-AF65-F5344CB8AC3E}">
        <p14:creationId xmlns:p14="http://schemas.microsoft.com/office/powerpoint/2010/main" val="42101738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5138" y="1763806"/>
            <a:ext cx="8338682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b="1" dirty="0" smtClean="0"/>
              <a:t>F&amp;E Controlling jenseits von Excel? Was braucht es dafür:</a:t>
            </a:r>
            <a:endParaRPr lang="de-DE" sz="2000" b="1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Bündelung aller Aktivitäten als Leistung des Controllings durch eine kreativitätsfördernde Software</a:t>
            </a:r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Einfache und komfortable Benutzeroberfläche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Unterstützung des gesamten Lebenszyklus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Unterschiedliche Detaillierungstiefen für unterschiedliche Innovationsstadien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Zentrale Datenhaltung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Flexible Anpassungsfähigkeiten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Dokumentation „gestorbener Ideen“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….</a:t>
            </a:r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 smtClean="0"/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r>
              <a:rPr lang="de-DE" sz="1200" dirty="0" smtClean="0"/>
              <a:t>(Quellen: Matzke &amp; Oehler und eigenes Brainstorming)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4</a:t>
            </a:r>
            <a:r>
              <a:rPr lang="de-DE" altLang="de-DE" sz="2400" kern="0" dirty="0">
                <a:solidFill>
                  <a:schemeClr val="tx1"/>
                </a:solidFill>
              </a:rPr>
              <a:t>. Innovationsförderung 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durch IT-Unterstützung</a:t>
            </a:r>
            <a:br>
              <a:rPr lang="de-DE" altLang="de-DE" sz="2400" kern="0" dirty="0" smtClean="0">
                <a:solidFill>
                  <a:schemeClr val="tx1"/>
                </a:solidFill>
              </a:rPr>
            </a:br>
            <a:r>
              <a:rPr lang="de-DE" altLang="de-DE" sz="2400" kern="0" dirty="0">
                <a:solidFill>
                  <a:schemeClr val="tx1"/>
                </a:solidFill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    Anforderungen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27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5138" y="1690997"/>
            <a:ext cx="833868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/>
            <a:r>
              <a:rPr lang="de-DE" sz="2000" b="1" dirty="0" smtClean="0"/>
              <a:t>Rolle des </a:t>
            </a:r>
            <a:r>
              <a:rPr lang="de-DE" sz="2000" b="1" dirty="0" err="1" smtClean="0"/>
              <a:t>Behavioral</a:t>
            </a:r>
            <a:r>
              <a:rPr lang="de-DE" sz="2000" b="1" dirty="0" smtClean="0"/>
              <a:t> Accountings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„Beziehungen zwischen dem menschlichen Verhalten und der Unternehmensrechnung“  </a:t>
            </a:r>
            <a:r>
              <a:rPr lang="de-DE" sz="1600" dirty="0" smtClean="0"/>
              <a:t>(2003, Schweitzer &amp; Küpper)</a:t>
            </a:r>
            <a:r>
              <a:rPr lang="de-DE" sz="2000" dirty="0" smtClean="0"/>
              <a:t>.</a:t>
            </a:r>
          </a:p>
          <a:p>
            <a:pPr eaLnBrk="0" hangingPunct="0"/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Art und Weise, wie ein Controlling-Instrumentarium für welche Zwecke unter Verwendung welcher Informationen verwendet wird </a:t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1600" dirty="0" smtClean="0"/>
              <a:t>2009,  </a:t>
            </a:r>
            <a:r>
              <a:rPr lang="de-DE" sz="1600" dirty="0" err="1" smtClean="0"/>
              <a:t>Langmann</a:t>
            </a:r>
            <a:r>
              <a:rPr lang="de-DE" sz="2000" dirty="0" smtClean="0"/>
              <a:t>). </a:t>
            </a:r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Nutzungsarten von Controlling-Informationen: Monitoring, </a:t>
            </a:r>
            <a:r>
              <a:rPr lang="de-DE" sz="2000" dirty="0" err="1" smtClean="0"/>
              <a:t>Decision</a:t>
            </a:r>
            <a:r>
              <a:rPr lang="de-DE" sz="2000" dirty="0" smtClean="0"/>
              <a:t> Making, Attention </a:t>
            </a:r>
            <a:r>
              <a:rPr lang="de-DE" sz="2000" dirty="0" err="1" smtClean="0"/>
              <a:t>Focusing</a:t>
            </a:r>
            <a:r>
              <a:rPr lang="de-DE" sz="2000" dirty="0" smtClean="0"/>
              <a:t> und </a:t>
            </a:r>
            <a:r>
              <a:rPr lang="de-DE" sz="2000" dirty="0" err="1" smtClean="0"/>
              <a:t>Legitimizing</a:t>
            </a:r>
            <a:r>
              <a:rPr lang="de-DE" sz="2000" dirty="0" smtClean="0"/>
              <a:t> (</a:t>
            </a:r>
            <a:r>
              <a:rPr lang="de-DE" sz="1600" dirty="0" smtClean="0"/>
              <a:t>1999, </a:t>
            </a:r>
            <a:r>
              <a:rPr lang="de-DE" sz="1600" dirty="0" err="1" smtClean="0"/>
              <a:t>Vandenbosch</a:t>
            </a:r>
            <a:r>
              <a:rPr lang="de-DE" sz="2000" dirty="0" smtClean="0"/>
              <a:t>) – regelmäßige Diskussionen sollten die mittleren Nutzungsarten in den Fokus nehmen.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/>
              <a:t>Einbindung externer Partner mittels gezielter Informationsverwendung durch das Controlling.</a:t>
            </a:r>
            <a:endParaRPr lang="de-DE" sz="2000" dirty="0"/>
          </a:p>
          <a:p>
            <a:pPr marL="342900" indent="-342900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>
                <a:solidFill>
                  <a:schemeClr val="tx1"/>
                </a:solidFill>
              </a:rPr>
              <a:t>5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. Einfluss auf das menschliche Verhalten</a:t>
            </a:r>
          </a:p>
        </p:txBody>
      </p:sp>
    </p:spTree>
    <p:extLst>
      <p:ext uri="{BB962C8B-B14F-4D97-AF65-F5344CB8AC3E}">
        <p14:creationId xmlns:p14="http://schemas.microsoft.com/office/powerpoint/2010/main" val="39042405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5138" y="1676094"/>
            <a:ext cx="8338682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F&amp;E Portfolio </a:t>
            </a:r>
            <a:r>
              <a:rPr lang="de-DE" sz="2000" dirty="0" smtClean="0"/>
              <a:t>– Erweiterung der klassischen Dimensionen Gewinn, Deckungsbeitrag, Umsatz etc. um Dimensionen wie Innovationsgrad, Technologieattraktivität, Erfolgswahrscheinlichkeit, Marktrelevanz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Life Cycle </a:t>
            </a:r>
            <a:r>
              <a:rPr lang="de-DE" sz="2000" b="1" dirty="0" err="1" smtClean="0"/>
              <a:t>Costing</a:t>
            </a:r>
            <a:r>
              <a:rPr lang="de-DE" sz="2000" b="1" dirty="0" smtClean="0"/>
              <a:t> </a:t>
            </a:r>
            <a:r>
              <a:rPr lang="de-DE" sz="2000" dirty="0" smtClean="0"/>
              <a:t>– Entscheidung anhand Kostengrößen über den gesamten Lebenszyklus eines Produktes z.B. Erhöhung der Entwicklungskosten zur Einsparung von Vertriebskosten</a:t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1600" dirty="0" smtClean="0"/>
              <a:t>vgl</a:t>
            </a:r>
            <a:r>
              <a:rPr lang="de-DE" sz="1600" dirty="0"/>
              <a:t>. Ewert, R. /</a:t>
            </a:r>
            <a:r>
              <a:rPr lang="de-DE" sz="1600" dirty="0" err="1"/>
              <a:t>Wagenhofer</a:t>
            </a:r>
            <a:r>
              <a:rPr lang="de-DE" sz="1600" dirty="0"/>
              <a:t>, A. (2008</a:t>
            </a:r>
            <a:r>
              <a:rPr lang="de-DE" sz="1600" dirty="0" smtClean="0"/>
              <a:t>)</a:t>
            </a:r>
            <a:r>
              <a:rPr lang="de-DE" sz="2000" dirty="0" smtClean="0"/>
              <a:t>) </a:t>
            </a:r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/>
              <a:t>T</a:t>
            </a:r>
            <a:r>
              <a:rPr lang="de-DE" sz="2000" b="1" dirty="0" smtClean="0"/>
              <a:t>arget </a:t>
            </a:r>
            <a:r>
              <a:rPr lang="de-DE" sz="2000" b="1" dirty="0" err="1" smtClean="0"/>
              <a:t>Costing</a:t>
            </a:r>
            <a:r>
              <a:rPr lang="de-DE" sz="2000" b="1" dirty="0" smtClean="0"/>
              <a:t> </a:t>
            </a:r>
            <a:r>
              <a:rPr lang="de-DE" sz="2000" dirty="0" smtClean="0"/>
              <a:t>– Kategorisierung von Innovationen und insb. für radikale Innovationen Ansetzen von geänderten Entwicklungsziel-</a:t>
            </a:r>
            <a:r>
              <a:rPr lang="de-DE" sz="2000" dirty="0" err="1" smtClean="0"/>
              <a:t>kostenbewertungen</a:t>
            </a:r>
            <a:endParaRPr lang="de-DE" sz="2000" dirty="0"/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/>
              <a:t>F&amp;E-Budgetierung</a:t>
            </a:r>
            <a:r>
              <a:rPr lang="de-DE" sz="2000" dirty="0" smtClean="0"/>
              <a:t> – Budgetierung anhand von Technologieklassen und Ihrer Umsatzpotenziale z.B. sog. Pipeline-Produkte</a:t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1600" dirty="0" smtClean="0"/>
              <a:t>vgl. Absatzwirtschaft, 1997</a:t>
            </a:r>
            <a:r>
              <a:rPr lang="de-DE" sz="2000" dirty="0" smtClean="0"/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>
                <a:solidFill>
                  <a:schemeClr val="tx1"/>
                </a:solidFill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</a:rPr>
              <a:t>. Anpassung bestehender Instrumente</a:t>
            </a:r>
          </a:p>
          <a:p>
            <a:pPr>
              <a:spcBef>
                <a:spcPct val="35000"/>
              </a:spcBef>
            </a:pPr>
            <a:endParaRPr lang="de-DE" altLang="de-DE" sz="2400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69875" indent="-269875">
              <a:tabLst>
                <a:tab pos="269875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Innovationsförderliche Instrumente des Controlling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7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erade Verbindung 166"/>
          <p:cNvCxnSpPr/>
          <p:nvPr/>
        </p:nvCxnSpPr>
        <p:spPr bwMode="auto">
          <a:xfrm flipV="1">
            <a:off x="5739063" y="2923674"/>
            <a:ext cx="517358" cy="529391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 Verbindung 50"/>
          <p:cNvCxnSpPr>
            <a:endCxn id="149" idx="4"/>
          </p:cNvCxnSpPr>
          <p:nvPr/>
        </p:nvCxnSpPr>
        <p:spPr bwMode="auto">
          <a:xfrm flipV="1">
            <a:off x="7315200" y="1915298"/>
            <a:ext cx="96357" cy="466955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Innovationsbegriff (2/2)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423638" y="1864273"/>
            <a:ext cx="2160000" cy="504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radikal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123603" y="2371864"/>
            <a:ext cx="2347326" cy="769104"/>
          </a:xfrm>
          <a:prstGeom prst="ellips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Erneuerung/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Veränderung</a:t>
            </a: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6" name="Gerade Verbindung 105"/>
          <p:cNvCxnSpPr>
            <a:endCxn id="118" idx="6"/>
          </p:cNvCxnSpPr>
          <p:nvPr/>
        </p:nvCxnSpPr>
        <p:spPr bwMode="auto">
          <a:xfrm flipH="1">
            <a:off x="1763684" y="2788375"/>
            <a:ext cx="1030586" cy="622593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Gerade Verbindung 106"/>
          <p:cNvCxnSpPr>
            <a:endCxn id="116" idx="6"/>
          </p:cNvCxnSpPr>
          <p:nvPr/>
        </p:nvCxnSpPr>
        <p:spPr bwMode="auto">
          <a:xfrm flipH="1">
            <a:off x="1727712" y="2582906"/>
            <a:ext cx="1052412" cy="94181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Gerade Verbindung 107"/>
          <p:cNvCxnSpPr>
            <a:endCxn id="117" idx="5"/>
          </p:cNvCxnSpPr>
          <p:nvPr/>
        </p:nvCxnSpPr>
        <p:spPr bwMode="auto">
          <a:xfrm flipH="1" flipV="1">
            <a:off x="1579025" y="2089779"/>
            <a:ext cx="1120768" cy="493128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Gerade Verbindung 108"/>
          <p:cNvCxnSpPr>
            <a:endCxn id="115" idx="4"/>
          </p:cNvCxnSpPr>
          <p:nvPr/>
        </p:nvCxnSpPr>
        <p:spPr bwMode="auto">
          <a:xfrm flipH="1" flipV="1">
            <a:off x="2688169" y="2095498"/>
            <a:ext cx="387116" cy="616240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Gerade Verbindung 110"/>
          <p:cNvCxnSpPr/>
          <p:nvPr/>
        </p:nvCxnSpPr>
        <p:spPr bwMode="auto">
          <a:xfrm>
            <a:off x="4387379" y="2749835"/>
            <a:ext cx="413221" cy="594944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2" name="Ellipse 111"/>
          <p:cNvSpPr/>
          <p:nvPr/>
        </p:nvSpPr>
        <p:spPr bwMode="auto">
          <a:xfrm>
            <a:off x="4048464" y="3344779"/>
            <a:ext cx="1980220" cy="756084"/>
          </a:xfrm>
          <a:prstGeom prst="ellipse">
            <a:avLst/>
          </a:prstGeom>
          <a:solidFill>
            <a:srgbClr val="00206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Innovation</a:t>
            </a:r>
          </a:p>
        </p:txBody>
      </p:sp>
      <p:sp>
        <p:nvSpPr>
          <p:cNvPr id="113" name="Ellipse 112"/>
          <p:cNvSpPr/>
          <p:nvPr/>
        </p:nvSpPr>
        <p:spPr bwMode="auto">
          <a:xfrm>
            <a:off x="2285820" y="2240868"/>
            <a:ext cx="2232248" cy="684076"/>
          </a:xfrm>
          <a:prstGeom prst="ellips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Handeln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2058169" y="1555498"/>
            <a:ext cx="1260000" cy="540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Prozess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67712" y="2407087"/>
            <a:ext cx="1260000" cy="540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Markt</a:t>
            </a:r>
            <a:endParaRPr lang="de-DE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503548" y="1628860"/>
            <a:ext cx="1260000" cy="540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Produkt</a:t>
            </a:r>
            <a:endParaRPr lang="de-DE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503684" y="3140968"/>
            <a:ext cx="1260000" cy="540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Kultur</a:t>
            </a:r>
            <a:endParaRPr lang="de-DE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6043557" y="1411298"/>
            <a:ext cx="2736000" cy="504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inkrementell</a:t>
            </a:r>
            <a:endParaRPr lang="de-DE" sz="1800" b="1" dirty="0">
              <a:solidFill>
                <a:srgbClr val="002060"/>
              </a:solidFill>
            </a:endParaRPr>
          </a:p>
        </p:txBody>
      </p:sp>
      <p:cxnSp>
        <p:nvCxnSpPr>
          <p:cNvPr id="49" name="Gerade Verbindung 48"/>
          <p:cNvCxnSpPr>
            <a:stCxn id="72" idx="6"/>
            <a:endCxn id="61" idx="3"/>
          </p:cNvCxnSpPr>
          <p:nvPr/>
        </p:nvCxnSpPr>
        <p:spPr bwMode="auto">
          <a:xfrm flipV="1">
            <a:off x="2204114" y="4914272"/>
            <a:ext cx="452179" cy="351425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Gerade Verbindung 49"/>
          <p:cNvCxnSpPr>
            <a:stCxn id="71" idx="0"/>
            <a:endCxn id="61" idx="4"/>
          </p:cNvCxnSpPr>
          <p:nvPr/>
        </p:nvCxnSpPr>
        <p:spPr bwMode="auto">
          <a:xfrm flipV="1">
            <a:off x="3167928" y="5014453"/>
            <a:ext cx="277584" cy="394766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Gerade Verbindung 53"/>
          <p:cNvCxnSpPr/>
          <p:nvPr/>
        </p:nvCxnSpPr>
        <p:spPr bwMode="auto">
          <a:xfrm flipV="1">
            <a:off x="4259179" y="4043908"/>
            <a:ext cx="255330" cy="383713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Gerade Verbindung 54"/>
          <p:cNvCxnSpPr/>
          <p:nvPr/>
        </p:nvCxnSpPr>
        <p:spPr bwMode="auto">
          <a:xfrm flipH="1" flipV="1">
            <a:off x="3035677" y="4076345"/>
            <a:ext cx="60159" cy="288759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lipse 60"/>
          <p:cNvSpPr/>
          <p:nvPr/>
        </p:nvSpPr>
        <p:spPr bwMode="auto">
          <a:xfrm>
            <a:off x="2329388" y="4330377"/>
            <a:ext cx="2232248" cy="684076"/>
          </a:xfrm>
          <a:prstGeom prst="ellips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Heraus-forderung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2084902" y="3424711"/>
            <a:ext cx="1584000" cy="648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Chancen &amp; Risiken</a:t>
            </a:r>
            <a:endParaRPr lang="de-DE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2195904" y="5409219"/>
            <a:ext cx="1944048" cy="723567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Förderung &amp; Umsetzung</a:t>
            </a:r>
            <a:endParaRPr lang="de-DE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464079" y="4927143"/>
            <a:ext cx="1740035" cy="677108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Mangel an Erfahrung</a:t>
            </a:r>
          </a:p>
        </p:txBody>
      </p:sp>
      <p:cxnSp>
        <p:nvCxnSpPr>
          <p:cNvPr id="39" name="Gerade Verbindung 50"/>
          <p:cNvCxnSpPr/>
          <p:nvPr/>
        </p:nvCxnSpPr>
        <p:spPr bwMode="auto">
          <a:xfrm flipH="1" flipV="1">
            <a:off x="5864058" y="2361738"/>
            <a:ext cx="345673" cy="238161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Ellipse 47"/>
          <p:cNvSpPr/>
          <p:nvPr/>
        </p:nvSpPr>
        <p:spPr bwMode="auto">
          <a:xfrm>
            <a:off x="5436096" y="4581128"/>
            <a:ext cx="2347326" cy="769104"/>
          </a:xfrm>
          <a:prstGeom prst="ellips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Entwicklungs-beteiligung</a:t>
            </a: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4305397" y="5541023"/>
            <a:ext cx="1922787" cy="749418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Übernahme/Anwendung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746336" y="3662193"/>
            <a:ext cx="2073814" cy="630903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Eigen-entwicklung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6888133" y="5435788"/>
            <a:ext cx="1948728" cy="720788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Weiter-entwicklung</a:t>
            </a:r>
            <a:endParaRPr lang="de-DE" sz="1800" b="1" dirty="0">
              <a:solidFill>
                <a:srgbClr val="002060"/>
              </a:solidFill>
            </a:endParaRPr>
          </a:p>
        </p:txBody>
      </p:sp>
      <p:cxnSp>
        <p:nvCxnSpPr>
          <p:cNvPr id="63" name="Gerade Verbindung 110"/>
          <p:cNvCxnSpPr/>
          <p:nvPr/>
        </p:nvCxnSpPr>
        <p:spPr bwMode="auto">
          <a:xfrm>
            <a:off x="5609219" y="4046760"/>
            <a:ext cx="406570" cy="585398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Gerade Verbindung 54"/>
          <p:cNvCxnSpPr/>
          <p:nvPr/>
        </p:nvCxnSpPr>
        <p:spPr bwMode="auto">
          <a:xfrm flipV="1">
            <a:off x="7255042" y="4279720"/>
            <a:ext cx="190910" cy="352438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Gerade Verbindung 54"/>
          <p:cNvCxnSpPr>
            <a:stCxn id="52" idx="0"/>
          </p:cNvCxnSpPr>
          <p:nvPr/>
        </p:nvCxnSpPr>
        <p:spPr bwMode="auto">
          <a:xfrm flipV="1">
            <a:off x="5266791" y="5281863"/>
            <a:ext cx="676809" cy="259160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Gerade Verbindung 54"/>
          <p:cNvCxnSpPr>
            <a:stCxn id="57" idx="0"/>
            <a:endCxn id="48" idx="5"/>
          </p:cNvCxnSpPr>
          <p:nvPr/>
        </p:nvCxnSpPr>
        <p:spPr bwMode="auto">
          <a:xfrm flipH="1" flipV="1">
            <a:off x="7439664" y="5237599"/>
            <a:ext cx="422833" cy="198189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Ellipse 40"/>
          <p:cNvSpPr/>
          <p:nvPr/>
        </p:nvSpPr>
        <p:spPr bwMode="auto">
          <a:xfrm>
            <a:off x="503548" y="3924478"/>
            <a:ext cx="1584000" cy="648000"/>
          </a:xfrm>
          <a:prstGeom prst="ellipse">
            <a:avLst/>
          </a:prstGeom>
          <a:solidFill>
            <a:schemeClr val="bg1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1" dirty="0">
                <a:solidFill>
                  <a:srgbClr val="002060"/>
                </a:solidFill>
              </a:rPr>
              <a:t>w</a:t>
            </a:r>
            <a:r>
              <a:rPr lang="de-DE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irtsch.</a:t>
            </a:r>
          </a:p>
          <a:p>
            <a:pPr algn="ctr"/>
            <a:r>
              <a:rPr lang="de-DE" sz="1800" b="1" dirty="0" smtClean="0">
                <a:solidFill>
                  <a:srgbClr val="002060"/>
                </a:solidFill>
              </a:rPr>
              <a:t>Nutzen</a:t>
            </a:r>
            <a:endParaRPr lang="de-DE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2" name="Gerade Verbindung 48"/>
          <p:cNvCxnSpPr>
            <a:stCxn id="41" idx="5"/>
            <a:endCxn id="61" idx="2"/>
          </p:cNvCxnSpPr>
          <p:nvPr/>
        </p:nvCxnSpPr>
        <p:spPr bwMode="auto">
          <a:xfrm>
            <a:off x="1855577" y="4477581"/>
            <a:ext cx="473811" cy="194834"/>
          </a:xfrm>
          <a:prstGeom prst="line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0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8584958" y="1155482"/>
            <a:ext cx="156725" cy="580074"/>
          </a:xfrm>
          <a:prstGeom prst="rect">
            <a:avLst/>
          </a:prstGeom>
          <a:noFill/>
        </p:spPr>
      </p:pic>
      <p:pic>
        <p:nvPicPr>
          <p:cNvPr id="65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8725458" y="5218044"/>
            <a:ext cx="156725" cy="580074"/>
          </a:xfrm>
          <a:prstGeom prst="rect">
            <a:avLst/>
          </a:prstGeom>
          <a:noFill/>
        </p:spPr>
      </p:pic>
      <p:pic>
        <p:nvPicPr>
          <p:cNvPr id="67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6050339" y="5348231"/>
            <a:ext cx="156725" cy="580074"/>
          </a:xfrm>
          <a:prstGeom prst="rect">
            <a:avLst/>
          </a:prstGeom>
          <a:noFill/>
        </p:spPr>
      </p:pic>
      <p:pic>
        <p:nvPicPr>
          <p:cNvPr id="68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4020944" y="5190495"/>
            <a:ext cx="156725" cy="580074"/>
          </a:xfrm>
          <a:prstGeom prst="rect">
            <a:avLst/>
          </a:prstGeom>
          <a:noFill/>
        </p:spPr>
      </p:pic>
      <p:pic>
        <p:nvPicPr>
          <p:cNvPr id="69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633729" y="6060912"/>
            <a:ext cx="91371" cy="338184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719572" y="6076053"/>
            <a:ext cx="1888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2060"/>
                </a:solidFill>
              </a:rPr>
              <a:t>= Schwerpunkte</a:t>
            </a:r>
            <a:endParaRPr lang="de-DE" sz="1400" b="1" dirty="0">
              <a:solidFill>
                <a:srgbClr val="002060"/>
              </a:solidFill>
            </a:endParaRPr>
          </a:p>
        </p:txBody>
      </p:sp>
      <p:pic>
        <p:nvPicPr>
          <p:cNvPr id="70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4048957" y="1905068"/>
            <a:ext cx="156725" cy="58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627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49" grpId="0" animBg="1"/>
      <p:bldP spid="61" grpId="0" animBg="1"/>
      <p:bldP spid="62" grpId="0" animBg="1"/>
      <p:bldP spid="71" grpId="0" animBg="1"/>
      <p:bldP spid="72" grpId="0" animBg="1"/>
      <p:bldP spid="48" grpId="0" animBg="1"/>
      <p:bldP spid="52" grpId="0" animBg="1"/>
      <p:bldP spid="53" grpId="0" animBg="1"/>
      <p:bldP spid="57" grpId="0" animBg="1"/>
      <p:bldP spid="41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250825" y="4128917"/>
            <a:ext cx="8569325" cy="460375"/>
            <a:chOff x="158" y="1207"/>
            <a:chExt cx="5444" cy="29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58" y="1207"/>
              <a:ext cx="5444" cy="290"/>
            </a:xfrm>
            <a:prstGeom prst="rect">
              <a:avLst/>
            </a:prstGeom>
            <a:solidFill>
              <a:srgbClr val="8A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58" y="1207"/>
              <a:ext cx="136" cy="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de-DE" sz="1400" b="1" dirty="0" smtClean="0">
                  <a:solidFill>
                    <a:schemeClr val="bg1"/>
                  </a:solidFill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106488"/>
            <a:ext cx="7077075" cy="5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</a:br>
            <a:endParaRPr lang="de-DE" b="1" kern="0" dirty="0">
              <a:solidFill>
                <a:srgbClr val="2254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143000"/>
            <a:ext cx="824388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262673"/>
              </a:buClr>
              <a:buSzPct val="120000"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262673"/>
              </a:buClr>
              <a:buSzPct val="120000"/>
              <a:tabLst>
                <a:tab pos="7897813" algn="r"/>
              </a:tabLst>
            </a:pPr>
            <a:r>
              <a:rPr lang="de-DE" sz="2000" dirty="0"/>
              <a:t>Einführung und Diktion	</a:t>
            </a:r>
            <a:r>
              <a:rPr lang="de-DE" sz="1200" b="1" dirty="0">
                <a:cs typeface="Arial" panose="020B0604020202020204" pitchFamily="34" charset="0"/>
              </a:rPr>
              <a:t>Michael </a:t>
            </a:r>
            <a:r>
              <a:rPr lang="de-DE" sz="1200" b="1" dirty="0" smtClean="0">
                <a:cs typeface="Arial" panose="020B0604020202020204" pitchFamily="34" charset="0"/>
              </a:rPr>
              <a:t>Wilhelm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Was </a:t>
            </a:r>
            <a:r>
              <a:rPr lang="de-DE" sz="2000" dirty="0" smtClean="0"/>
              <a:t>sollte ein Unternehmen tun</a:t>
            </a:r>
            <a:r>
              <a:rPr lang="de-DE" sz="2000" dirty="0"/>
              <a:t>, um </a:t>
            </a:r>
            <a:r>
              <a:rPr lang="de-DE" sz="2000" dirty="0" smtClean="0"/>
              <a:t>Innovation </a:t>
            </a:r>
            <a:r>
              <a:rPr lang="de-DE" sz="2000" dirty="0"/>
              <a:t>zu </a:t>
            </a:r>
            <a:r>
              <a:rPr lang="de-DE" sz="2000" dirty="0" smtClean="0"/>
              <a:t>fördern </a:t>
            </a:r>
            <a:r>
              <a:rPr lang="de-DE" sz="1200" b="1" dirty="0">
                <a:cs typeface="Arial" panose="020B0604020202020204" pitchFamily="34" charset="0"/>
              </a:rPr>
              <a:t>Kerstin Hoffmann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was kann der Controller dabei falsch machen?	</a:t>
            </a:r>
            <a:r>
              <a:rPr lang="de-DE" sz="2000" b="1" dirty="0">
                <a:cs typeface="Arial" panose="020B0604020202020204" pitchFamily="34" charset="0"/>
              </a:rPr>
              <a:t> </a:t>
            </a:r>
            <a:r>
              <a:rPr lang="de-DE" sz="1200" b="1" dirty="0">
                <a:cs typeface="Arial" panose="020B0604020202020204" pitchFamily="34" charset="0"/>
              </a:rPr>
              <a:t>Ulrich </a:t>
            </a:r>
            <a:r>
              <a:rPr lang="de-DE" sz="1200" b="1" dirty="0" smtClean="0">
                <a:cs typeface="Arial" panose="020B0604020202020204" pitchFamily="34" charset="0"/>
              </a:rPr>
              <a:t>Wilke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 smtClean="0"/>
              <a:t>Über </a:t>
            </a:r>
            <a:r>
              <a:rPr lang="de-DE" sz="2000" dirty="0"/>
              <a:t>welche Förderinstrumente verfügt das Controlling, </a:t>
            </a:r>
            <a:r>
              <a:rPr lang="de-DE" sz="2000" dirty="0" smtClean="0"/>
              <a:t>	</a:t>
            </a:r>
            <a:r>
              <a:rPr lang="de-DE" sz="1200" b="1" dirty="0" smtClean="0">
                <a:cs typeface="Arial" panose="020B0604020202020204" pitchFamily="34" charset="0"/>
              </a:rPr>
              <a:t>Monika </a:t>
            </a:r>
            <a:r>
              <a:rPr lang="de-DE" sz="1200" b="1" dirty="0" err="1">
                <a:cs typeface="Arial" panose="020B0604020202020204" pitchFamily="34" charset="0"/>
              </a:rPr>
              <a:t>Freimuth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um Innovation </a:t>
            </a:r>
            <a:r>
              <a:rPr lang="de-DE" sz="2000" dirty="0"/>
              <a:t>zu stützen </a:t>
            </a:r>
            <a:r>
              <a:rPr lang="de-DE" sz="2000" dirty="0" smtClean="0"/>
              <a:t>	</a:t>
            </a: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I</a:t>
            </a:r>
            <a:r>
              <a:rPr lang="de-DE" sz="2000" dirty="0" smtClean="0"/>
              <a:t>nnovationsförderliche </a:t>
            </a:r>
            <a:r>
              <a:rPr lang="de-DE" sz="2000" dirty="0"/>
              <a:t>Kenngrößen 	</a:t>
            </a:r>
            <a:r>
              <a:rPr lang="de-DE" sz="1200" b="1" dirty="0" smtClean="0">
                <a:cs typeface="Arial" panose="020B0604020202020204" pitchFamily="34" charset="0"/>
              </a:rPr>
              <a:t>Herwig Friedag</a:t>
            </a: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Fazit und Aufteilung der </a:t>
            </a:r>
            <a:r>
              <a:rPr lang="de-DE" sz="2000" dirty="0" smtClean="0"/>
              <a:t>Arbeitsgruppen	</a:t>
            </a:r>
            <a:r>
              <a:rPr lang="de-DE" sz="1200" b="1" dirty="0">
                <a:cs typeface="Arial" panose="020B0604020202020204" pitchFamily="34" charset="0"/>
              </a:rPr>
              <a:t>Michael Wilhelm</a:t>
            </a:r>
          </a:p>
          <a:p>
            <a:pPr>
              <a:spcBef>
                <a:spcPct val="50000"/>
              </a:spcBef>
              <a:tabLst>
                <a:tab pos="7897813" algn="r"/>
              </a:tabLst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1979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de-DE" sz="800">
                <a:solidFill>
                  <a:srgbClr val="000000"/>
                </a:solidFill>
              </a:rPr>
              <a:t>Herwig Friedag 2012</a:t>
            </a: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84213" y="1916113"/>
            <a:ext cx="7777162" cy="2233612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C83C3C"/>
                </a:solidFill>
              </a:rPr>
              <a:t>„... Neue Ideen sind immer nur ein Teil der Gleichung. </a:t>
            </a:r>
            <a:br>
              <a:rPr lang="de-DE" sz="2800" b="1" dirty="0">
                <a:solidFill>
                  <a:srgbClr val="C83C3C"/>
                </a:solidFill>
              </a:rPr>
            </a:br>
            <a:r>
              <a:rPr lang="de-DE" sz="2800" b="1" dirty="0">
                <a:solidFill>
                  <a:srgbClr val="C83C3C"/>
                </a:solidFill>
              </a:rPr>
              <a:t>Die Umsetzung ist genauso wichtig.“ </a:t>
            </a:r>
            <a:r>
              <a:rPr lang="de-DE" sz="2800" b="1" baseline="30000" dirty="0">
                <a:solidFill>
                  <a:srgbClr val="C83C3C"/>
                </a:solidFill>
              </a:rPr>
              <a:t>1</a:t>
            </a:r>
            <a:endParaRPr lang="de-DE" sz="2800" b="1" dirty="0">
              <a:solidFill>
                <a:srgbClr val="C83C3C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rgbClr val="C83C3C"/>
                </a:solidFill>
              </a:rPr>
              <a:t/>
            </a:r>
            <a:br>
              <a:rPr lang="de-DE" sz="1600" b="1" dirty="0">
                <a:solidFill>
                  <a:srgbClr val="C83C3C"/>
                </a:solidFill>
              </a:rPr>
            </a:br>
            <a:r>
              <a:rPr lang="de-DE" sz="1600" b="1" dirty="0">
                <a:solidFill>
                  <a:srgbClr val="C83C3C"/>
                </a:solidFill>
              </a:rPr>
              <a:t/>
            </a:r>
            <a:br>
              <a:rPr lang="de-DE" sz="1600" b="1" dirty="0">
                <a:solidFill>
                  <a:srgbClr val="C83C3C"/>
                </a:solidFill>
              </a:rPr>
            </a:br>
            <a:endParaRPr lang="de-DE" sz="1600" b="1" dirty="0">
              <a:solidFill>
                <a:srgbClr val="C83C3C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rgbClr val="C83C3C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rgbClr val="C83C3C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rgbClr val="C83C3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600" b="1" dirty="0">
                <a:solidFill>
                  <a:srgbClr val="C83C3C"/>
                </a:solidFill>
              </a:rPr>
              <a:t/>
            </a:r>
            <a:br>
              <a:rPr lang="de-DE" sz="1600" b="1" dirty="0">
                <a:solidFill>
                  <a:srgbClr val="C83C3C"/>
                </a:solidFill>
              </a:rPr>
            </a:br>
            <a:r>
              <a:rPr lang="de-DE" sz="1600" b="1" dirty="0">
                <a:solidFill>
                  <a:srgbClr val="C83C3C"/>
                </a:solidFill>
              </a:rPr>
              <a:t/>
            </a:r>
            <a:br>
              <a:rPr lang="de-DE" sz="1600" b="1" dirty="0">
                <a:solidFill>
                  <a:srgbClr val="C83C3C"/>
                </a:solidFill>
              </a:rPr>
            </a:br>
            <a:r>
              <a:rPr lang="de-DE" sz="1600" baseline="30000" dirty="0">
                <a:solidFill>
                  <a:srgbClr val="000000"/>
                </a:solidFill>
              </a:rPr>
              <a:t>1  </a:t>
            </a:r>
            <a:r>
              <a:rPr lang="de-DE" sz="1600" dirty="0">
                <a:solidFill>
                  <a:srgbClr val="000000"/>
                </a:solidFill>
              </a:rPr>
              <a:t>in: </a:t>
            </a:r>
            <a:r>
              <a:rPr lang="de-DE" sz="1600" dirty="0" err="1">
                <a:solidFill>
                  <a:srgbClr val="000000"/>
                </a:solidFill>
              </a:rPr>
              <a:t>Isaacson</a:t>
            </a:r>
            <a:r>
              <a:rPr lang="de-DE" sz="1600" dirty="0">
                <a:solidFill>
                  <a:srgbClr val="000000"/>
                </a:solidFill>
              </a:rPr>
              <a:t>, W: Steve Jobs, München 2011, S. 125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97847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Controlling in allen Phasen der Innovation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064500" cy="4894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de-DE" sz="1200" dirty="0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Quelle:  </a:t>
            </a:r>
            <a:r>
              <a:rPr lang="de-DE" sz="1200" dirty="0" err="1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ControllingWiki</a:t>
            </a:r>
            <a:endParaRPr lang="de-DE" sz="1200" dirty="0">
              <a:solidFill>
                <a:srgbClr val="FFFFFF">
                  <a:lumMod val="65000"/>
                </a:srgbClr>
              </a:solidFill>
              <a:ea typeface="ＭＳ Ｐゴシック" charset="-128"/>
            </a:endParaRPr>
          </a:p>
        </p:txBody>
      </p:sp>
      <p:pic>
        <p:nvPicPr>
          <p:cNvPr id="62470" name="Bild 2" descr="Bild:InnovationscontrollingAb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/>
          <a:stretch/>
        </p:blipFill>
        <p:spPr bwMode="auto">
          <a:xfrm>
            <a:off x="466725" y="2348880"/>
            <a:ext cx="7915275" cy="36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  <p:sp>
        <p:nvSpPr>
          <p:cNvPr id="7" name="Eingekerbter Richtungspfeil 6"/>
          <p:cNvSpPr/>
          <p:nvPr/>
        </p:nvSpPr>
        <p:spPr>
          <a:xfrm>
            <a:off x="6084168" y="1745984"/>
            <a:ext cx="2165868" cy="612139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IV. Einführung/</a:t>
            </a:r>
          </a:p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Vermarktung</a:t>
            </a:r>
          </a:p>
        </p:txBody>
      </p:sp>
      <p:sp>
        <p:nvSpPr>
          <p:cNvPr id="10" name="Eingekerbter Richtungspfeil 9"/>
          <p:cNvSpPr/>
          <p:nvPr/>
        </p:nvSpPr>
        <p:spPr>
          <a:xfrm>
            <a:off x="4211960" y="1752502"/>
            <a:ext cx="2165868" cy="612139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III. Forschung &amp; Entwicklung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2339752" y="1759019"/>
            <a:ext cx="2165868" cy="612139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II. Konzeption/</a:t>
            </a:r>
          </a:p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Planung</a:t>
            </a:r>
          </a:p>
        </p:txBody>
      </p:sp>
      <p:sp>
        <p:nvSpPr>
          <p:cNvPr id="12" name="Eingekerbter Richtungspfeil 11"/>
          <p:cNvSpPr/>
          <p:nvPr/>
        </p:nvSpPr>
        <p:spPr>
          <a:xfrm>
            <a:off x="461916" y="1754995"/>
            <a:ext cx="2165868" cy="612207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dirty="0" smtClean="0">
                <a:solidFill>
                  <a:srgbClr val="002060"/>
                </a:solidFill>
              </a:rPr>
              <a:t>I. Ideen-management</a:t>
            </a:r>
          </a:p>
        </p:txBody>
      </p:sp>
    </p:spTree>
    <p:extLst>
      <p:ext uri="{BB962C8B-B14F-4D97-AF65-F5344CB8AC3E}">
        <p14:creationId xmlns:p14="http://schemas.microsoft.com/office/powerpoint/2010/main" val="410463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Text Box 2"/>
          <p:cNvSpPr txBox="1">
            <a:spLocks noChangeArrowheads="1"/>
          </p:cNvSpPr>
          <p:nvPr/>
        </p:nvSpPr>
        <p:spPr bwMode="auto">
          <a:xfrm>
            <a:off x="684213" y="2143125"/>
            <a:ext cx="7777162" cy="2374900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>
                <a:solidFill>
                  <a:srgbClr val="C83C3C"/>
                </a:solidFill>
                <a:latin typeface="Arial"/>
                <a:cs typeface="+mn-cs"/>
              </a:rPr>
              <a:t>"Wer nicht weiss, wo er hin will, darf sich nicht wundern, wenn er woanders ankommt."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200" b="1">
                <a:solidFill>
                  <a:srgbClr val="C83C3C"/>
                </a:solidFill>
                <a:latin typeface="Arial"/>
                <a:cs typeface="+mn-cs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b="1">
                <a:solidFill>
                  <a:srgbClr val="C83C3C"/>
                </a:solidFill>
                <a:latin typeface="Arial"/>
                <a:cs typeface="+mn-cs"/>
              </a:rPr>
              <a:t> Mark Twain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82863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2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5138" y="1572480"/>
            <a:ext cx="833868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de-DE" sz="2000" dirty="0" smtClean="0">
                <a:solidFill>
                  <a:srgbClr val="000000"/>
                </a:solidFill>
              </a:rPr>
              <a:t>Kenngrößen sind nur dann sinnvoll, wenn mit ihrer Hilfe Aussagen zur Zielerreichung gemacht werden können. Wir benötigen hierzu </a:t>
            </a:r>
          </a:p>
          <a:p>
            <a:pPr marL="358775" indent="-358775" eaLnBrk="0" hangingPunct="0">
              <a:spcAft>
                <a:spcPts val="600"/>
              </a:spcAft>
              <a:buFont typeface="Arial" charset="0"/>
              <a:buAutoNum type="arabicPeriod"/>
            </a:pPr>
            <a:r>
              <a:rPr lang="de-DE" sz="2000" dirty="0" smtClean="0">
                <a:solidFill>
                  <a:srgbClr val="000000"/>
                </a:solidFill>
              </a:rPr>
              <a:t>einen </a:t>
            </a:r>
            <a:r>
              <a:rPr lang="de-DE" sz="2000" dirty="0">
                <a:solidFill>
                  <a:srgbClr val="000000"/>
                </a:solidFill>
              </a:rPr>
              <a:t>Verantwortlichen </a:t>
            </a:r>
          </a:p>
          <a:p>
            <a:pPr marL="358775" indent="-358775" eaLnBrk="0" hangingPunct="0">
              <a:spcAft>
                <a:spcPts val="600"/>
              </a:spcAft>
              <a:buFont typeface="Arial" charset="0"/>
              <a:buAutoNum type="arabicPeriod"/>
            </a:pPr>
            <a:r>
              <a:rPr lang="de-DE" sz="2000" dirty="0" smtClean="0">
                <a:solidFill>
                  <a:srgbClr val="000000"/>
                </a:solidFill>
              </a:rPr>
              <a:t>ein einschätzbares / messbares Ziel</a:t>
            </a:r>
          </a:p>
          <a:p>
            <a:pPr marL="358775" indent="-358775" eaLnBrk="0" hangingPunct="0">
              <a:spcAft>
                <a:spcPts val="0"/>
              </a:spcAft>
              <a:buFont typeface="Arial" charset="0"/>
              <a:buAutoNum type="arabicPeriod"/>
            </a:pPr>
            <a:r>
              <a:rPr lang="de-DE" sz="2000" dirty="0" smtClean="0">
                <a:solidFill>
                  <a:srgbClr val="000000"/>
                </a:solidFill>
              </a:rPr>
              <a:t>Eine stimmige Kenngröße mit</a:t>
            </a:r>
          </a:p>
          <a:p>
            <a:pPr lvl="1">
              <a:spcBef>
                <a:spcPts val="0"/>
              </a:spcBef>
              <a:buClr>
                <a:srgbClr val="C83C3C"/>
              </a:buClr>
              <a:buSzPct val="125000"/>
            </a:pPr>
            <a:r>
              <a:rPr lang="de-DE" sz="1600" dirty="0">
                <a:solidFill>
                  <a:srgbClr val="000000"/>
                </a:solidFill>
              </a:rPr>
              <a:t>3</a:t>
            </a:r>
            <a:r>
              <a:rPr lang="de-DE" sz="1600" dirty="0" smtClean="0">
                <a:solidFill>
                  <a:srgbClr val="000000"/>
                </a:solidFill>
              </a:rPr>
              <a:t>.1 </a:t>
            </a:r>
            <a:r>
              <a:rPr lang="de-DE" altLang="de-DE" sz="1600" dirty="0">
                <a:solidFill>
                  <a:srgbClr val="000000"/>
                </a:solidFill>
              </a:rPr>
              <a:t>Verständlichkeit </a:t>
            </a:r>
            <a:r>
              <a:rPr lang="de-DE" altLang="de-DE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auch für „Nicht-Controller</a:t>
            </a:r>
            <a:r>
              <a:rPr lang="de-DE" altLang="de-DE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“ wie z.B. Manager</a:t>
            </a:r>
            <a:endParaRPr lang="de-DE" altLang="de-DE" sz="1600" dirty="0">
              <a:solidFill>
                <a:srgbClr val="000000"/>
              </a:solidFill>
            </a:endParaRPr>
          </a:p>
          <a:p>
            <a:pPr lvl="1"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3.2 Handhabbarkeit </a:t>
            </a:r>
            <a:r>
              <a:rPr lang="de-DE" altLang="de-DE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beeinflussbar vom Verantwortlichen</a:t>
            </a:r>
            <a:endParaRPr lang="de-DE" altLang="de-DE" sz="1600" dirty="0">
              <a:solidFill>
                <a:srgbClr val="000000"/>
              </a:solidFill>
            </a:endParaRPr>
          </a:p>
          <a:p>
            <a:pPr lvl="1" eaLnBrk="0" hangingPunct="0"/>
            <a:r>
              <a:rPr lang="de-DE" sz="1600" dirty="0" smtClean="0">
                <a:solidFill>
                  <a:srgbClr val="000000"/>
                </a:solidFill>
              </a:rPr>
              <a:t>3.3 </a:t>
            </a:r>
            <a:r>
              <a:rPr lang="de-DE" altLang="de-DE" sz="1600" dirty="0" smtClean="0">
                <a:solidFill>
                  <a:srgbClr val="000000"/>
                </a:solidFill>
              </a:rPr>
              <a:t>Bedeutsamkeit   </a:t>
            </a:r>
            <a:r>
              <a:rPr lang="de-DE" altLang="de-DE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zielorientiert</a:t>
            </a:r>
            <a:endParaRPr lang="de-DE" sz="1600" dirty="0" smtClean="0">
              <a:solidFill>
                <a:srgbClr val="000000"/>
              </a:solidFill>
            </a:endParaRPr>
          </a:p>
          <a:p>
            <a:pPr lvl="1" eaLnBrk="0" hangingPunct="0"/>
            <a:endParaRPr lang="de-DE" sz="16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Innovationsförderliche Kenngrößen</a:t>
            </a:r>
          </a:p>
        </p:txBody>
      </p:sp>
    </p:spTree>
    <p:extLst>
      <p:ext uri="{BB962C8B-B14F-4D97-AF65-F5344CB8AC3E}">
        <p14:creationId xmlns:p14="http://schemas.microsoft.com/office/powerpoint/2010/main" val="107767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Kenngrößen in allen Phasen der Innovation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064500" cy="4894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de-DE" sz="1200" dirty="0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Quelle:  </a:t>
            </a:r>
            <a:r>
              <a:rPr lang="de-DE" sz="1200" dirty="0" err="1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ControllingWiki</a:t>
            </a:r>
            <a:endParaRPr lang="de-DE" sz="1200" dirty="0">
              <a:solidFill>
                <a:srgbClr val="FFFFFF">
                  <a:lumMod val="65000"/>
                </a:srgbClr>
              </a:solidFill>
              <a:ea typeface="ＭＳ Ｐゴシック" charset="-128"/>
            </a:endParaRPr>
          </a:p>
        </p:txBody>
      </p:sp>
      <p:pic>
        <p:nvPicPr>
          <p:cNvPr id="63494" name="Bild 3" descr="Bild:InnovationscontrollingAb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6" r="35028"/>
          <a:stretch/>
        </p:blipFill>
        <p:spPr bwMode="auto">
          <a:xfrm>
            <a:off x="467544" y="2119426"/>
            <a:ext cx="6768752" cy="41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  <p:pic>
        <p:nvPicPr>
          <p:cNvPr id="15" name="Bild 3" descr="Bild:InnovationscontrollingAb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9" t="29036"/>
          <a:stretch/>
        </p:blipFill>
        <p:spPr bwMode="auto">
          <a:xfrm>
            <a:off x="7172128" y="2132856"/>
            <a:ext cx="20569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67544" y="2017152"/>
            <a:ext cx="1875116" cy="6917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7109330" y="1664804"/>
            <a:ext cx="1711142" cy="422575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IV. Einführung/</a:t>
            </a:r>
          </a:p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Vermarktung</a:t>
            </a:r>
          </a:p>
        </p:txBody>
      </p:sp>
      <p:sp>
        <p:nvSpPr>
          <p:cNvPr id="12" name="Eingekerbter Richtungspfeil 11"/>
          <p:cNvSpPr/>
          <p:nvPr/>
        </p:nvSpPr>
        <p:spPr>
          <a:xfrm>
            <a:off x="5525154" y="1671323"/>
            <a:ext cx="1711142" cy="422575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III. Forschung &amp; Entwicklung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3958567" y="1671323"/>
            <a:ext cx="1693553" cy="422575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II. Konzeption/</a:t>
            </a:r>
          </a:p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Planung</a:t>
            </a:r>
          </a:p>
        </p:txBody>
      </p:sp>
      <p:sp>
        <p:nvSpPr>
          <p:cNvPr id="14" name="Eingekerbter Richtungspfeil 13"/>
          <p:cNvSpPr/>
          <p:nvPr/>
        </p:nvSpPr>
        <p:spPr>
          <a:xfrm>
            <a:off x="2392806" y="1673745"/>
            <a:ext cx="1711142" cy="422622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2060"/>
                </a:solidFill>
              </a:rPr>
              <a:t>I. Ideen-management</a:t>
            </a:r>
          </a:p>
        </p:txBody>
      </p:sp>
    </p:spTree>
    <p:extLst>
      <p:ext uri="{BB962C8B-B14F-4D97-AF65-F5344CB8AC3E}">
        <p14:creationId xmlns:p14="http://schemas.microsoft.com/office/powerpoint/2010/main" val="386904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Controlling-Ansatz </a:t>
            </a:r>
            <a:r>
              <a:rPr lang="de-DE" baseline="30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064500" cy="48936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Kennzahlen im Innovationsprozess:</a:t>
            </a:r>
          </a:p>
          <a:p>
            <a:pPr marL="812800" indent="-457200">
              <a:buSzPct val="100000"/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Input-Kennzahlen</a:t>
            </a:r>
          </a:p>
          <a:p>
            <a:pPr marL="812800" indent="-457200">
              <a:buSzPct val="100000"/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Prozess-Kennzahlen</a:t>
            </a:r>
          </a:p>
          <a:p>
            <a:pPr marL="812800" indent="-457200">
              <a:buSzPct val="100000"/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Output-Kennzahlen</a:t>
            </a:r>
          </a:p>
          <a:p>
            <a:pPr marL="812800" indent="-457200">
              <a:buSzPct val="100000"/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de-DE" sz="2000" dirty="0" err="1">
                <a:solidFill>
                  <a:srgbClr val="000000"/>
                </a:solidFill>
                <a:ea typeface="ＭＳ Ｐゴシック" charset="-128"/>
              </a:rPr>
              <a:t>Outcome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-Kennzahlen</a:t>
            </a: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C83C3C"/>
              </a:buClr>
              <a:buSzPct val="120000"/>
              <a:tabLst>
                <a:tab pos="622300" algn="l"/>
              </a:tabLst>
              <a:defRPr/>
            </a:pPr>
            <a:r>
              <a:rPr lang="de-DE" sz="1200" baseline="30000" dirty="0">
                <a:solidFill>
                  <a:srgbClr val="000000"/>
                </a:solidFill>
                <a:ea typeface="ＭＳ Ｐゴシック" charset="-128"/>
              </a:rPr>
              <a:t>1 </a:t>
            </a:r>
            <a:r>
              <a:rPr lang="de-DE" sz="1200" dirty="0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Quelle:: Möller, Menninger, </a:t>
            </a:r>
            <a:r>
              <a:rPr lang="de-DE" sz="1200" dirty="0" err="1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Robers</a:t>
            </a:r>
            <a:r>
              <a:rPr lang="de-DE" sz="1200" dirty="0">
                <a:solidFill>
                  <a:srgbClr val="FFFFFF">
                    <a:lumMod val="65000"/>
                  </a:srgbClr>
                </a:solidFill>
                <a:ea typeface="ＭＳ Ｐゴシック" charset="-128"/>
              </a:rPr>
              <a:t>: Innovationscontrolling, Stuttgart 2011, S. 39 ff.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3765276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1. Input-Kennzahlen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320087" cy="47089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Input-</a:t>
            </a:r>
            <a:r>
              <a:rPr lang="de-DE" sz="2000" dirty="0" err="1">
                <a:solidFill>
                  <a:srgbClr val="000000"/>
                </a:solidFill>
                <a:ea typeface="ＭＳ Ｐゴシック" charset="-128"/>
              </a:rPr>
              <a:t>Messgrössen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orientieren auf Ressourcen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, die in die Innovationstätigkeit einfließen, z.B.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Personalaufwand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F+E-Mitarbeiter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Personalkosten F+E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F+E-Mitarbeiter an Gesamt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Sachmittel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Sachmittelkosten / -investitionen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Sachkosten an Gesamt-F+E-Kosten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 err="1">
                <a:solidFill>
                  <a:srgbClr val="000000"/>
                </a:solidFill>
                <a:ea typeface="ＭＳ Ｐゴシック" charset="-128"/>
              </a:rPr>
              <a:t>Know-How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-Kosten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Ideen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Kosten Informationsbeschaffung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Häufigkeit Messebesuche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Gesamtaufwand für F+E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F+E-Kosten gesamt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an Gesamtkosten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1164980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2. Prozess-Kennzahlen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607425" cy="46474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Effektivität und Effizienz des Ressourceneinsatzes, z.B. gemessen in: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Projektfortschritt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erreichte Meilensteine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Meilenstein-Trend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Kosten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Kostenabweichung / -investitionen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Meilensteine mit Kostenabweichung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Zeit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Termintreue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Produktentwicklungszeit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Time </a:t>
            </a:r>
            <a:r>
              <a:rPr lang="de-DE" sz="1600" dirty="0" err="1">
                <a:solidFill>
                  <a:srgbClr val="000000"/>
                </a:solidFill>
                <a:ea typeface="ＭＳ Ｐゴシック" charset="-128"/>
              </a:rPr>
              <a:t>to</a:t>
            </a: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de-DE" sz="1600" dirty="0" err="1">
                <a:solidFill>
                  <a:srgbClr val="000000"/>
                </a:solidFill>
                <a:ea typeface="ＭＳ Ｐゴシック" charset="-128"/>
              </a:rPr>
              <a:t>market</a:t>
            </a:r>
            <a:endParaRPr lang="de-DE" sz="16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Qualität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Änderungen bis Serienanlauf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Fehlerquote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Fehlerkosten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Projektabbrüche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207185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3. Output-Kennzahlen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607425" cy="41242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Ergebnisse des Ressourceneinsatzes, z.B. gemessen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über: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 err="1">
                <a:solidFill>
                  <a:srgbClr val="000000"/>
                </a:solidFill>
                <a:ea typeface="ＭＳ Ｐゴシック" charset="-128"/>
              </a:rPr>
              <a:t>Wissengenerierung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neue Ideen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Publikationen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Fachvorträge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Patente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Ø Kosten pro Publikation o.ä.</a:t>
            </a:r>
          </a:p>
          <a:p>
            <a:pPr marL="622300" lvl="1" indent="-266700">
              <a:spcBef>
                <a:spcPts val="6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 err="1">
                <a:solidFill>
                  <a:srgbClr val="000000"/>
                </a:solidFill>
                <a:ea typeface="ＭＳ Ｐゴシック" charset="-128"/>
              </a:rPr>
              <a:t>Produkt- und Prozessgenerierung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</a:t>
            </a:r>
            <a:r>
              <a:rPr lang="de-DE" sz="1600" dirty="0" err="1">
                <a:solidFill>
                  <a:srgbClr val="000000"/>
                </a:solidFill>
                <a:ea typeface="ＭＳ Ｐゴシック" charset="-128"/>
              </a:rPr>
              <a:t>lines</a:t>
            </a: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de-DE" sz="1600" dirty="0" err="1">
                <a:solidFill>
                  <a:srgbClr val="000000"/>
                </a:solidFill>
                <a:ea typeface="ＭＳ Ｐゴシック" charset="-128"/>
              </a:rPr>
              <a:t>of</a:t>
            </a: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 Code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Innovationen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Kundenzufriedenheit mit neuen Produkten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von Kunden aufgedeckte Fehler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Anzahl Teilereduktion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erfolgreiche Projekte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Standardteile-Verwendung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802152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 bwMode="auto">
          <a:xfrm>
            <a:off x="2349246" y="2332983"/>
            <a:ext cx="1698736" cy="148123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pic>
        <p:nvPicPr>
          <p:cNvPr id="2059" name="Picture 11" descr="C:\Users\Michael\AppData\Local\Microsoft\Windows\INetCache\IE\8BI1G8SS\MC9004393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35" y="2491388"/>
            <a:ext cx="1306788" cy="13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26206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Innovationsprozess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48887" y="3928544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Innovation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4105143" y="2866814"/>
            <a:ext cx="1296144" cy="49525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>
              <a:solidFill>
                <a:srgbClr val="2D2D8A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rot="1482143">
            <a:off x="1968612" y="2317231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 rot="19863393">
            <a:off x="1965827" y="3749576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17" name="Pfeil nach rechts 16"/>
          <p:cNvSpPr/>
          <p:nvPr/>
        </p:nvSpPr>
        <p:spPr>
          <a:xfrm rot="19660091">
            <a:off x="7149327" y="2584714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18" name="Pfeil nach rechts 17"/>
          <p:cNvSpPr/>
          <p:nvPr/>
        </p:nvSpPr>
        <p:spPr>
          <a:xfrm rot="1812386">
            <a:off x="6825870" y="3546260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 rot="1049450">
            <a:off x="7160651" y="3121718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19771" y="2433430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Prozess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19644" y="3058508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Markt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59731" y="3666510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Kultur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5" name="Pfeil nach rechts 24"/>
          <p:cNvSpPr/>
          <p:nvPr/>
        </p:nvSpPr>
        <p:spPr>
          <a:xfrm rot="19660091">
            <a:off x="6826449" y="2260678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959731" y="1916832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Produkt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7" name="Pfeil nach rechts 26"/>
          <p:cNvSpPr/>
          <p:nvPr/>
        </p:nvSpPr>
        <p:spPr>
          <a:xfrm rot="528757">
            <a:off x="1865353" y="2777370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 rot="20768137">
            <a:off x="1878512" y="3300186"/>
            <a:ext cx="470164" cy="32205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5518" y="212164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Mitarbeiter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9532" y="3918538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Lieferanten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70176" y="2657640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Kunden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345924" y="3767294"/>
            <a:ext cx="17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Innovations-quellen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827383" y="2214000"/>
            <a:ext cx="17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Innovations-Prozess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59532" y="3133824"/>
            <a:ext cx="17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Potenzielle Kunden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03" y="2590456"/>
            <a:ext cx="1394550" cy="1022297"/>
          </a:xfrm>
          <a:prstGeom prst="rect">
            <a:avLst/>
          </a:prstGeom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50396" y="4614874"/>
            <a:ext cx="8261804" cy="1401474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</a:rPr>
              <a:t>Der Innovationsprozess unterstützt die Generierung von Innovationen mithilfe der vorhandenen Innovationsquellen (Mitarbeiter, Kunden, Potenzielle Kunden und Lieferanten).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002060"/>
                </a:solidFill>
              </a:rPr>
              <a:t>Innovationen werden stets durch Menschen angetrieben!</a:t>
            </a:r>
            <a:endParaRPr lang="de-DE" sz="2000" b="1" dirty="0">
              <a:solidFill>
                <a:srgbClr val="002060"/>
              </a:solidFill>
            </a:endParaRPr>
          </a:p>
        </p:txBody>
      </p:sp>
      <p:pic>
        <p:nvPicPr>
          <p:cNvPr id="33" name="Picture 2" descr="C:\Users\Michael\AppData\Local\Microsoft\Windows\INetCache\IE\8BI1G8SS\MC900349648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29">
            <a:off x="3674758" y="1904054"/>
            <a:ext cx="204484" cy="756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8995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4. Outcome-Kennzahlen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607425" cy="5247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wirtschaftlichen und Markt-Erfolg des Ressourceneinsatzes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versuchen zu erfassen, 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z.B. :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Direkte Erfolge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Umsatzwachstum durch neue Produkte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Deckungsbeitrag / Marge neue Produkte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ROI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Anteil neuer Produkte am Umsatz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Ertragsanteil neuer Produkte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a typeface="ＭＳ Ｐゴシック" charset="-128"/>
              </a:rPr>
              <a:t>Break-even-time</a:t>
            </a:r>
            <a:endParaRPr lang="de-DE" sz="1600" dirty="0">
              <a:solidFill>
                <a:srgbClr val="000000"/>
              </a:solidFill>
              <a:ea typeface="ＭＳ Ｐゴシック" charset="-128"/>
            </a:endParaRP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Marktanteilswachstum</a:t>
            </a:r>
          </a:p>
          <a:p>
            <a:pPr marL="1079500" lvl="1" indent="-266700">
              <a:spcAft>
                <a:spcPts val="6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Marktanteil/F+E-Aufwand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Indirekte Erfolge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Umsatzeinbußen der Wettbewerber</a:t>
            </a:r>
          </a:p>
          <a:p>
            <a:pPr marL="1079500" lvl="1" indent="-266700">
              <a:buClr>
                <a:srgbClr val="002060"/>
              </a:buClr>
              <a:buSzPct val="120000"/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a typeface="ＭＳ Ｐゴシック" charset="-128"/>
              </a:rPr>
              <a:t>Kundennutzen der neuen Produkte</a:t>
            </a:r>
          </a:p>
          <a:p>
            <a:pPr marL="0" lvl="1">
              <a:spcBef>
                <a:spcPts val="600"/>
              </a:spcBef>
              <a:buClr>
                <a:srgbClr val="C83C3C"/>
              </a:buClr>
              <a:buSzPct val="12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Statistisch zeigt sich, dass eine intensive Betrachtung der Outcome-Kennzahlen nicht üblich ist – jedoch sind diese aus wirtschaftlicher Sicht besonders wichtig.</a:t>
            </a:r>
          </a:p>
          <a:p>
            <a:pPr marL="0" lvl="1">
              <a:buClr>
                <a:srgbClr val="C83C3C"/>
              </a:buClr>
              <a:buSzPct val="120000"/>
              <a:tabLst>
                <a:tab pos="622300" algn="l"/>
              </a:tabLst>
              <a:defRPr/>
            </a:pP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60192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tx1"/>
                </a:solidFill>
              </a:rPr>
              <a:t>Welche ist die „richtige“ Kennzahl ?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679308" cy="34009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Es gibt nicht </a:t>
            </a:r>
            <a:r>
              <a:rPr lang="de-DE" sz="2000" u="sng" dirty="0" smtClean="0">
                <a:solidFill>
                  <a:srgbClr val="000000"/>
                </a:solidFill>
                <a:ea typeface="ＭＳ Ｐゴシック" charset="-128"/>
              </a:rPr>
              <a:t>die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 richtige Kennzahl für das Innovations-Controlling. </a:t>
            </a:r>
          </a:p>
          <a:p>
            <a:pPr>
              <a:spcAft>
                <a:spcPts val="600"/>
              </a:spcAft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Jedes Innovationsprojekt ist anders, jedes Unternehmen nutzt andere Formen von Innovation – von radikalen bis zu ganz schwachen inkrementellen Innovationen. </a:t>
            </a:r>
          </a:p>
          <a:p>
            <a:pPr>
              <a:spcAft>
                <a:spcPts val="600"/>
              </a:spcAft>
              <a:buClr>
                <a:srgbClr val="333399">
                  <a:lumMod val="75000"/>
                </a:srgbClr>
              </a:buClr>
              <a:buSzPct val="120000"/>
              <a:tabLst>
                <a:tab pos="5200650" algn="r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Was in den meisten Unternehmen jedoch fehlt, ist die grundsätzliche Bereitschaft, den Innovationsprozess vom Controlling begleiten 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zu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lassen und nach Abschluss auch Lehren daraus zu ziehen</a:t>
            </a:r>
            <a:b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  <a:sym typeface="Wingdings" panose="05000000000000000000" pitchFamily="2" charset="2"/>
              </a:rPr>
              <a:t> nach jedem Projekt ein </a:t>
            </a:r>
            <a:r>
              <a:rPr lang="de-DE" sz="2000" b="1" dirty="0" smtClean="0">
                <a:solidFill>
                  <a:srgbClr val="000000"/>
                </a:solidFill>
                <a:ea typeface="ＭＳ Ｐゴシック" charset="-128"/>
                <a:sym typeface="Wingdings" panose="05000000000000000000" pitchFamily="2" charset="2"/>
              </a:rPr>
              <a:t>Projekt-Review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  <a:sym typeface="Wingdings" panose="05000000000000000000" pitchFamily="2" charset="2"/>
              </a:rPr>
              <a:t>: was können wir daraus lernen?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buClr>
                <a:srgbClr val="C83C3C"/>
              </a:buClr>
              <a:buSzPct val="12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de-DE" sz="2000" dirty="0">
                <a:solidFill>
                  <a:srgbClr val="000000"/>
                </a:solidFill>
                <a:ea typeface="ＭＳ Ｐゴシック" charset="-128"/>
              </a:rPr>
            </a:b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</p:spTree>
    <p:extLst>
      <p:ext uri="{BB962C8B-B14F-4D97-AF65-F5344CB8AC3E}">
        <p14:creationId xmlns:p14="http://schemas.microsoft.com/office/powerpoint/2010/main" val="1551215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684213" y="2143125"/>
            <a:ext cx="7777162" cy="2786063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C83C3C"/>
                </a:solidFill>
                <a:latin typeface="Arial"/>
              </a:rPr>
              <a:t>„Wer etwas Großes will, </a:t>
            </a:r>
            <a:r>
              <a:rPr lang="de-DE" sz="2800" b="1" dirty="0" smtClean="0">
                <a:solidFill>
                  <a:srgbClr val="C83C3C"/>
                </a:solidFill>
                <a:latin typeface="Arial"/>
              </a:rPr>
              <a:t/>
            </a:r>
            <a:br>
              <a:rPr lang="de-DE" sz="2800" b="1" dirty="0" smtClean="0">
                <a:solidFill>
                  <a:srgbClr val="C83C3C"/>
                </a:solidFill>
                <a:latin typeface="Arial"/>
              </a:rPr>
            </a:br>
            <a:r>
              <a:rPr lang="de-DE" sz="2800" b="1" dirty="0" smtClean="0">
                <a:solidFill>
                  <a:srgbClr val="C83C3C"/>
                </a:solidFill>
                <a:latin typeface="Arial"/>
              </a:rPr>
              <a:t>der </a:t>
            </a:r>
            <a:r>
              <a:rPr lang="de-DE" sz="2800" b="1" dirty="0">
                <a:solidFill>
                  <a:srgbClr val="C83C3C"/>
                </a:solidFill>
                <a:latin typeface="Arial"/>
              </a:rPr>
              <a:t>muss sich beschränken wissen; </a:t>
            </a:r>
            <a:br>
              <a:rPr lang="de-DE" sz="2800" b="1" dirty="0">
                <a:solidFill>
                  <a:srgbClr val="C83C3C"/>
                </a:solidFill>
                <a:latin typeface="Arial"/>
              </a:rPr>
            </a:br>
            <a:r>
              <a:rPr lang="de-DE" sz="2800" b="1" dirty="0">
                <a:solidFill>
                  <a:srgbClr val="C83C3C"/>
                </a:solidFill>
                <a:latin typeface="Arial"/>
              </a:rPr>
              <a:t>der dagegen alles will, </a:t>
            </a:r>
            <a:r>
              <a:rPr lang="de-DE" sz="2800" b="1" dirty="0" smtClean="0">
                <a:solidFill>
                  <a:srgbClr val="C83C3C"/>
                </a:solidFill>
                <a:latin typeface="Arial"/>
              </a:rPr>
              <a:t>der </a:t>
            </a:r>
            <a:r>
              <a:rPr lang="de-DE" sz="2800" b="1" dirty="0">
                <a:solidFill>
                  <a:srgbClr val="C83C3C"/>
                </a:solidFill>
                <a:latin typeface="Arial"/>
              </a:rPr>
              <a:t>will in der Tat nichts und bringt es zu nichts."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C83C3C"/>
                </a:solidFill>
                <a:latin typeface="Arial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rgbClr val="C83C3C"/>
                </a:solidFill>
                <a:latin typeface="Arial"/>
              </a:rPr>
              <a:t>Georg Wilhelm Friedrich Hegel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4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innovationsförderliche Kenngrößen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871700" y="152078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Also fangen wir klein an: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5004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250825" y="4709797"/>
            <a:ext cx="8569325" cy="460375"/>
            <a:chOff x="158" y="1207"/>
            <a:chExt cx="5444" cy="29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58" y="1207"/>
              <a:ext cx="5444" cy="290"/>
            </a:xfrm>
            <a:prstGeom prst="rect">
              <a:avLst/>
            </a:prstGeom>
            <a:solidFill>
              <a:srgbClr val="8A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58" y="1207"/>
              <a:ext cx="136" cy="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de-DE" sz="1400" b="1" dirty="0" smtClean="0">
                  <a:solidFill>
                    <a:schemeClr val="bg1"/>
                  </a:solidFill>
                </a:rPr>
                <a:t>5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106488"/>
            <a:ext cx="7077075" cy="5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de-DE" sz="3200" b="1" kern="0" dirty="0">
                <a:solidFill>
                  <a:srgbClr val="2254A0"/>
                </a:solidFill>
                <a:latin typeface="+mj-lt"/>
                <a:ea typeface="+mj-ea"/>
                <a:cs typeface="+mj-cs"/>
              </a:rPr>
            </a:br>
            <a:endParaRPr lang="de-DE" b="1" kern="0" dirty="0">
              <a:solidFill>
                <a:srgbClr val="2254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143000"/>
            <a:ext cx="824388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262673"/>
              </a:buClr>
              <a:buSzPct val="120000"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262673"/>
              </a:buClr>
              <a:buSzPct val="120000"/>
              <a:tabLst>
                <a:tab pos="7897813" algn="r"/>
              </a:tabLst>
            </a:pPr>
            <a:r>
              <a:rPr lang="de-DE" sz="2000" dirty="0"/>
              <a:t>Einführung und Diktion	</a:t>
            </a:r>
            <a:r>
              <a:rPr lang="de-DE" sz="1200" b="1" dirty="0">
                <a:cs typeface="Arial" panose="020B0604020202020204" pitchFamily="34" charset="0"/>
              </a:rPr>
              <a:t>Michael </a:t>
            </a:r>
            <a:r>
              <a:rPr lang="de-DE" sz="1200" b="1" dirty="0" smtClean="0">
                <a:cs typeface="Arial" panose="020B0604020202020204" pitchFamily="34" charset="0"/>
              </a:rPr>
              <a:t>Wilhelm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Was </a:t>
            </a:r>
            <a:r>
              <a:rPr lang="de-DE" sz="2000" dirty="0" smtClean="0"/>
              <a:t>sollte ein Unternehmen tun</a:t>
            </a:r>
            <a:r>
              <a:rPr lang="de-DE" sz="2000" dirty="0"/>
              <a:t>, um </a:t>
            </a:r>
            <a:r>
              <a:rPr lang="de-DE" sz="2000" dirty="0" smtClean="0"/>
              <a:t>Innovation </a:t>
            </a:r>
            <a:r>
              <a:rPr lang="de-DE" sz="2000" dirty="0"/>
              <a:t>zu </a:t>
            </a:r>
            <a:r>
              <a:rPr lang="de-DE" sz="2000" dirty="0" smtClean="0"/>
              <a:t>fördern </a:t>
            </a:r>
            <a:r>
              <a:rPr lang="de-DE" sz="1200" b="1" dirty="0">
                <a:cs typeface="Arial" panose="020B0604020202020204" pitchFamily="34" charset="0"/>
              </a:rPr>
              <a:t>Kerstin Hoffmann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was kann der Controller dabei falsch machen?	</a:t>
            </a:r>
            <a:r>
              <a:rPr lang="de-DE" sz="2000" b="1" dirty="0">
                <a:cs typeface="Arial" panose="020B0604020202020204" pitchFamily="34" charset="0"/>
              </a:rPr>
              <a:t> </a:t>
            </a:r>
            <a:r>
              <a:rPr lang="de-DE" sz="1200" b="1" dirty="0">
                <a:cs typeface="Arial" panose="020B0604020202020204" pitchFamily="34" charset="0"/>
              </a:rPr>
              <a:t>Ulrich </a:t>
            </a:r>
            <a:r>
              <a:rPr lang="de-DE" sz="1200" b="1" dirty="0" smtClean="0">
                <a:cs typeface="Arial" panose="020B0604020202020204" pitchFamily="34" charset="0"/>
              </a:rPr>
              <a:t>Wilke</a:t>
            </a: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 smtClean="0"/>
              <a:t>Über </a:t>
            </a:r>
            <a:r>
              <a:rPr lang="de-DE" sz="2000" dirty="0"/>
              <a:t>welche Förderinstrumente verfügt das Controlling, </a:t>
            </a:r>
            <a:r>
              <a:rPr lang="de-DE" sz="2000" dirty="0" smtClean="0"/>
              <a:t>	</a:t>
            </a:r>
            <a:r>
              <a:rPr lang="de-DE" sz="1200" b="1" dirty="0" smtClean="0">
                <a:cs typeface="Arial" panose="020B0604020202020204" pitchFamily="34" charset="0"/>
              </a:rPr>
              <a:t>Monika </a:t>
            </a:r>
            <a:r>
              <a:rPr lang="de-DE" sz="1200" b="1" dirty="0" err="1">
                <a:cs typeface="Arial" panose="020B0604020202020204" pitchFamily="34" charset="0"/>
              </a:rPr>
              <a:t>Freimuth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um Innovation </a:t>
            </a:r>
            <a:r>
              <a:rPr lang="de-DE" sz="2000" dirty="0"/>
              <a:t>zu stützen </a:t>
            </a:r>
            <a:r>
              <a:rPr lang="de-DE" sz="2000" dirty="0" smtClean="0"/>
              <a:t>	</a:t>
            </a: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1200" b="1" dirty="0">
                <a:cs typeface="Arial" panose="020B0604020202020204" pitchFamily="34" charset="0"/>
              </a:rPr>
              <a:t/>
            </a:r>
            <a:br>
              <a:rPr lang="de-DE" sz="1200" b="1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I</a:t>
            </a:r>
            <a:r>
              <a:rPr lang="de-DE" sz="2000" dirty="0" smtClean="0"/>
              <a:t>nnovationsförderliche </a:t>
            </a:r>
            <a:r>
              <a:rPr lang="de-DE" sz="2000" dirty="0"/>
              <a:t>Kenngrößen 	</a:t>
            </a:r>
            <a:r>
              <a:rPr lang="de-DE" sz="1200" b="1" dirty="0" smtClean="0">
                <a:cs typeface="Arial" panose="020B0604020202020204" pitchFamily="34" charset="0"/>
              </a:rPr>
              <a:t>Herwig Friedag</a:t>
            </a:r>
          </a:p>
          <a:p>
            <a:pPr>
              <a:spcBef>
                <a:spcPct val="50000"/>
              </a:spcBef>
              <a:spcAft>
                <a:spcPts val="1200"/>
              </a:spcAft>
              <a:tabLst>
                <a:tab pos="7897813" algn="r"/>
              </a:tabLst>
              <a:defRPr/>
            </a:pPr>
            <a:r>
              <a:rPr lang="de-DE" sz="2000" dirty="0"/>
              <a:t>Fazit und Aufteilung der </a:t>
            </a:r>
            <a:r>
              <a:rPr lang="de-DE" sz="2000" dirty="0" smtClean="0"/>
              <a:t>Arbeitsgruppen	</a:t>
            </a:r>
            <a:r>
              <a:rPr lang="de-DE" sz="1200" b="1" dirty="0">
                <a:cs typeface="Arial" panose="020B0604020202020204" pitchFamily="34" charset="0"/>
              </a:rPr>
              <a:t>Michael Wilhelm</a:t>
            </a:r>
          </a:p>
          <a:p>
            <a:pPr>
              <a:spcBef>
                <a:spcPct val="50000"/>
              </a:spcBef>
              <a:tabLst>
                <a:tab pos="7897813" algn="r"/>
              </a:tabLst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9256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65138" y="1520788"/>
            <a:ext cx="8338682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Ein </a:t>
            </a:r>
            <a:r>
              <a:rPr lang="de-DE" sz="2000" dirty="0" err="1" smtClean="0"/>
              <a:t>stage</a:t>
            </a:r>
            <a:r>
              <a:rPr lang="de-DE" sz="2000" dirty="0" smtClean="0"/>
              <a:t>-gate </a:t>
            </a:r>
            <a:r>
              <a:rPr lang="de-DE" sz="2000" dirty="0" smtClean="0"/>
              <a:t>für ein Unternehmen </a:t>
            </a:r>
            <a:r>
              <a:rPr lang="de-DE" sz="2000" dirty="0" smtClean="0"/>
              <a:t>durchspielen</a:t>
            </a:r>
            <a:endParaRPr lang="de-DE" sz="2000" dirty="0"/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/>
              <a:t>Wie </a:t>
            </a:r>
            <a:r>
              <a:rPr lang="de-DE" sz="2000" dirty="0" smtClean="0"/>
              <a:t>kann im Unternehmen Innovationsfreudigkeit gestützt werden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/>
              <a:t>Wie kann menschliches Verhalten zur Innovationsförderung </a:t>
            </a:r>
            <a:r>
              <a:rPr lang="de-DE" sz="2000" dirty="0" smtClean="0"/>
              <a:t>genutzt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/>
              <a:t>Erarbeitung eines Vergleichs zwischen inkrementellem und radikalem Innovationsmanagement.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>Bestimmung </a:t>
            </a:r>
            <a:r>
              <a:rPr lang="de-DE" sz="1600" dirty="0"/>
              <a:t>der Vor- und Nachteile des jeweiligen </a:t>
            </a:r>
            <a:r>
              <a:rPr lang="de-DE" sz="1600" dirty="0" smtClean="0"/>
              <a:t>Vorgehens. Welche </a:t>
            </a:r>
            <a:r>
              <a:rPr lang="de-DE" sz="1600" dirty="0"/>
              <a:t>Variante ist </a:t>
            </a:r>
            <a:r>
              <a:rPr lang="de-DE" sz="1600" dirty="0" smtClean="0"/>
              <a:t>in </a:t>
            </a:r>
            <a:r>
              <a:rPr lang="de-DE" sz="1600" dirty="0"/>
              <a:t>welchen Unternehmen/Situationen/Bereichen </a:t>
            </a:r>
            <a:r>
              <a:rPr lang="de-DE" sz="1600" dirty="0" smtClean="0"/>
              <a:t>vorteilhafter?</a:t>
            </a:r>
            <a:endParaRPr lang="de-DE" sz="1600" dirty="0"/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S</a:t>
            </a:r>
            <a:r>
              <a:rPr lang="de-DE" sz="2000" dirty="0" smtClean="0"/>
              <a:t>tart-up-Controlling</a:t>
            </a:r>
            <a:endParaRPr lang="de-DE" sz="2000" dirty="0" smtClean="0"/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Innovation: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buy</a:t>
            </a:r>
            <a:r>
              <a:rPr lang="de-DE" sz="2000" dirty="0" smtClean="0"/>
              <a:t> ?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Wirtschaftlichkeitsprüfung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Prognosefähigkeit bei insb. radikalen Innovationen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Zusammensetzung und Aufgaben eines Innovationsteams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Innovationsförderung </a:t>
            </a:r>
            <a:r>
              <a:rPr lang="de-DE" sz="2000" dirty="0" smtClean="0"/>
              <a:t>mit Standard-Instrumenten</a:t>
            </a:r>
          </a:p>
          <a:p>
            <a:pPr marL="457200" indent="-4572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de-DE" sz="2000" dirty="0" smtClean="0"/>
              <a:t>Der Controller als Innovator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eaLnBrk="0" hangingPunct="0">
              <a:spcAft>
                <a:spcPts val="600"/>
              </a:spcAft>
              <a:buClr>
                <a:srgbClr val="002060"/>
              </a:buClr>
              <a:buSzPct val="120000"/>
            </a:pPr>
            <a:endParaRPr lang="de-DE" sz="2000" dirty="0"/>
          </a:p>
          <a:p>
            <a:pPr marL="342900" indent="-342900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chemeClr val="tx1"/>
                </a:solidFill>
              </a:rPr>
              <a:t>Ideen für Arbeitsgruppen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4680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Fazit und Aufteilung der Arbeitsgruppen</a:t>
            </a:r>
            <a:endParaRPr lang="de-DE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69784" y="3791091"/>
            <a:ext cx="8569325" cy="460375"/>
            <a:chOff x="250825" y="3897052"/>
            <a:chExt cx="8569325" cy="460375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50825" y="3897052"/>
              <a:ext cx="8569325" cy="460375"/>
            </a:xfrm>
            <a:prstGeom prst="rect">
              <a:avLst/>
            </a:prstGeom>
            <a:solidFill>
              <a:srgbClr val="8AACDB">
                <a:alpha val="36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2" name="Gleichschenkliges Dreieck 1"/>
            <p:cNvSpPr/>
            <p:nvPr/>
          </p:nvSpPr>
          <p:spPr bwMode="auto">
            <a:xfrm rot="5400000">
              <a:off x="179512" y="3969060"/>
              <a:ext cx="432048" cy="288032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69784" y="1484784"/>
            <a:ext cx="8569325" cy="460375"/>
            <a:chOff x="250825" y="3897052"/>
            <a:chExt cx="8569325" cy="460375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50825" y="3897052"/>
              <a:ext cx="8569325" cy="460375"/>
            </a:xfrm>
            <a:prstGeom prst="rect">
              <a:avLst/>
            </a:prstGeom>
            <a:solidFill>
              <a:srgbClr val="8AACDB">
                <a:alpha val="36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12" name="Gleichschenkliges Dreieck 11"/>
            <p:cNvSpPr/>
            <p:nvPr/>
          </p:nvSpPr>
          <p:spPr bwMode="auto">
            <a:xfrm rot="5400000">
              <a:off x="179512" y="3969060"/>
              <a:ext cx="432048" cy="288032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79139" y="6048471"/>
            <a:ext cx="8569325" cy="460375"/>
            <a:chOff x="250825" y="3897052"/>
            <a:chExt cx="8569325" cy="460375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50825" y="3897052"/>
              <a:ext cx="8569325" cy="460375"/>
            </a:xfrm>
            <a:prstGeom prst="rect">
              <a:avLst/>
            </a:prstGeom>
            <a:solidFill>
              <a:srgbClr val="8AACDB">
                <a:alpha val="36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/>
            </a:p>
          </p:txBody>
        </p:sp>
        <p:sp>
          <p:nvSpPr>
            <p:cNvPr id="15" name="Gleichschenkliges Dreieck 14"/>
            <p:cNvSpPr/>
            <p:nvPr/>
          </p:nvSpPr>
          <p:spPr bwMode="auto">
            <a:xfrm rot="5400000">
              <a:off x="179512" y="3969060"/>
              <a:ext cx="432048" cy="288032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2162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feld 1"/>
          <p:cNvSpPr txBox="1">
            <a:spLocks noChangeArrowheads="1"/>
          </p:cNvSpPr>
          <p:nvPr/>
        </p:nvSpPr>
        <p:spPr bwMode="auto">
          <a:xfrm>
            <a:off x="4716017" y="3789040"/>
            <a:ext cx="37444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de-DE" altLang="de-DE" dirty="0" smtClean="0"/>
              <a:t>Arbeitsgruppe  1</a:t>
            </a:r>
          </a:p>
          <a:p>
            <a:pPr algn="r"/>
            <a:r>
              <a:rPr lang="de-DE" altLang="de-DE" dirty="0" smtClean="0"/>
              <a:t>Stage Gate Prozess </a:t>
            </a:r>
          </a:p>
          <a:p>
            <a:pPr algn="r"/>
            <a:r>
              <a:rPr lang="de-DE" altLang="de-DE" dirty="0" smtClean="0"/>
              <a:t>als </a:t>
            </a:r>
            <a:r>
              <a:rPr lang="de-DE" altLang="de-DE" dirty="0" err="1" smtClean="0"/>
              <a:t>Fussballturnier</a:t>
            </a:r>
            <a:endParaRPr lang="de-DE" altLang="de-DE" dirty="0" smtClean="0"/>
          </a:p>
          <a:p>
            <a:pPr algn="r"/>
            <a:r>
              <a:rPr lang="de-DE" altLang="de-DE" dirty="0" smtClean="0"/>
              <a:t>Christine, Monika, Annette</a:t>
            </a:r>
            <a:endParaRPr lang="de-DE" alt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420888"/>
            <a:ext cx="1344998" cy="1363092"/>
          </a:xfrm>
          <a:prstGeom prst="rect">
            <a:avLst/>
          </a:prstGeom>
        </p:spPr>
      </p:pic>
      <p:pic>
        <p:nvPicPr>
          <p:cNvPr id="5" name="Picture 12" descr="Titelbild_neu122008"/>
          <p:cNvPicPr>
            <a:picLocks noChangeAspect="1" noChangeArrowheads="1"/>
          </p:cNvPicPr>
          <p:nvPr/>
        </p:nvPicPr>
        <p:blipFill rotWithShape="1">
          <a:blip r:embed="rId4"/>
          <a:srcRect t="43666" b="8652"/>
          <a:stretch/>
        </p:blipFill>
        <p:spPr bwMode="auto">
          <a:xfrm>
            <a:off x="3745" y="2528900"/>
            <a:ext cx="4640263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5713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098" y="918048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Ausgangssituation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60181"/>
              </p:ext>
            </p:extLst>
          </p:nvPr>
        </p:nvGraphicFramePr>
        <p:xfrm>
          <a:off x="467544" y="1349600"/>
          <a:ext cx="835292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438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68" y="923459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Problemstellung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67459"/>
              </p:ext>
            </p:extLst>
          </p:nvPr>
        </p:nvGraphicFramePr>
        <p:xfrm>
          <a:off x="506413" y="1606568"/>
          <a:ext cx="77724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2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180" y="922988"/>
            <a:ext cx="7691208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Herausfiltern der nutzbringenden Ideen über das Stage Gate Modell/Phase 1: </a:t>
            </a:r>
            <a:r>
              <a:rPr lang="de-DE" sz="2400" dirty="0" err="1">
                <a:solidFill>
                  <a:schemeClr val="tx1"/>
                </a:solidFill>
              </a:rPr>
              <a:t>Idea</a:t>
            </a:r>
            <a:r>
              <a:rPr lang="de-DE" sz="2400" dirty="0">
                <a:solidFill>
                  <a:schemeClr val="tx1"/>
                </a:solidFill>
              </a:rPr>
              <a:t> Screen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74987"/>
              </p:ext>
            </p:extLst>
          </p:nvPr>
        </p:nvGraphicFramePr>
        <p:xfrm>
          <a:off x="1115616" y="1678576"/>
          <a:ext cx="7344816" cy="424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59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116" y="918519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Wettbewerbsregeln 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89965"/>
              </p:ext>
            </p:extLst>
          </p:nvPr>
        </p:nvGraphicFramePr>
        <p:xfrm>
          <a:off x="506413" y="1565624"/>
          <a:ext cx="77724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55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456238" y="4072600"/>
            <a:ext cx="8262093" cy="839956"/>
          </a:xfrm>
          <a:prstGeom prst="rect">
            <a:avLst/>
          </a:prstGeom>
          <a:noFill/>
          <a:ln w="12700">
            <a:solidFill>
              <a:srgbClr val="2254A1"/>
            </a:solidFill>
          </a:ln>
        </p:spPr>
        <p:txBody>
          <a:bodyPr wrap="square" rtlCol="0">
            <a:noAutofit/>
          </a:bodyPr>
          <a:lstStyle/>
          <a:p>
            <a:pPr indent="1787525">
              <a:lnSpc>
                <a:spcPct val="150000"/>
              </a:lnSpc>
            </a:pPr>
            <a:r>
              <a:rPr lang="de-DE" sz="2000" b="1" u="sng" dirty="0" smtClean="0">
                <a:solidFill>
                  <a:srgbClr val="000000"/>
                </a:solidFill>
              </a:rPr>
              <a:t>„Du“-Kultur:</a:t>
            </a:r>
          </a:p>
          <a:p>
            <a:pPr indent="1787525"/>
            <a:r>
              <a:rPr lang="de-DE" sz="2000" dirty="0" smtClean="0">
                <a:solidFill>
                  <a:srgbClr val="000000"/>
                </a:solidFill>
              </a:rPr>
              <a:t>Durchbrechung des Hierarchie-Denkens</a:t>
            </a:r>
            <a:endParaRPr lang="de-DE" sz="2000" b="1" dirty="0">
              <a:solidFill>
                <a:srgbClr val="000000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456238" y="1368264"/>
            <a:ext cx="8262093" cy="839956"/>
            <a:chOff x="456238" y="1407944"/>
            <a:chExt cx="8262093" cy="839956"/>
          </a:xfrm>
        </p:grpSpPr>
        <p:sp>
          <p:nvSpPr>
            <p:cNvPr id="13" name="Textfeld 12"/>
            <p:cNvSpPr txBox="1"/>
            <p:nvPr/>
          </p:nvSpPr>
          <p:spPr>
            <a:xfrm>
              <a:off x="456238" y="1407944"/>
              <a:ext cx="8262093" cy="839956"/>
            </a:xfrm>
            <a:prstGeom prst="rect">
              <a:avLst/>
            </a:prstGeom>
            <a:noFill/>
            <a:ln w="12700">
              <a:solidFill>
                <a:srgbClr val="2254A1"/>
              </a:solidFill>
            </a:ln>
          </p:spPr>
          <p:txBody>
            <a:bodyPr wrap="square" rtlCol="0">
              <a:noAutofit/>
            </a:bodyPr>
            <a:lstStyle/>
            <a:p>
              <a:pPr indent="1787525">
                <a:lnSpc>
                  <a:spcPct val="150000"/>
                </a:lnSpc>
              </a:pPr>
              <a:r>
                <a:rPr lang="de-DE" sz="2000" b="1" u="sng" dirty="0" smtClean="0">
                  <a:solidFill>
                    <a:srgbClr val="000000"/>
                  </a:solidFill>
                </a:rPr>
                <a:t>Fairphone:</a:t>
              </a:r>
            </a:p>
            <a:p>
              <a:pPr indent="1787525"/>
              <a:r>
                <a:rPr lang="de-DE" sz="2000" dirty="0" smtClean="0">
                  <a:solidFill>
                    <a:srgbClr val="000000"/>
                  </a:solidFill>
                </a:rPr>
                <a:t>Bekannte Technik</a:t>
              </a:r>
              <a:r>
                <a:rPr lang="de-DE" sz="2000" dirty="0">
                  <a:solidFill>
                    <a:srgbClr val="000000"/>
                  </a:solidFill>
                </a:rPr>
                <a:t>,</a:t>
              </a:r>
              <a:r>
                <a:rPr lang="de-DE" sz="2000" dirty="0" smtClean="0">
                  <a:solidFill>
                    <a:srgbClr val="000000"/>
                  </a:solidFill>
                </a:rPr>
                <a:t> sozial und ökologisch produziert</a:t>
              </a:r>
              <a:endParaRPr lang="de-DE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" r="66382"/>
            <a:stretch/>
          </p:blipFill>
          <p:spPr>
            <a:xfrm rot="16200000">
              <a:off x="954185" y="1071254"/>
              <a:ext cx="756086" cy="1540732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456238" y="4977172"/>
            <a:ext cx="8262093" cy="838800"/>
            <a:chOff x="456238" y="4609984"/>
            <a:chExt cx="8262093" cy="838800"/>
          </a:xfrm>
        </p:grpSpPr>
        <p:sp>
          <p:nvSpPr>
            <p:cNvPr id="10" name="Textfeld 9"/>
            <p:cNvSpPr txBox="1"/>
            <p:nvPr/>
          </p:nvSpPr>
          <p:spPr>
            <a:xfrm>
              <a:off x="456238" y="4609984"/>
              <a:ext cx="8262093" cy="838800"/>
            </a:xfrm>
            <a:prstGeom prst="rect">
              <a:avLst/>
            </a:prstGeom>
            <a:noFill/>
            <a:ln w="12700">
              <a:solidFill>
                <a:srgbClr val="2254A1"/>
              </a:solidFill>
              <a:miter lim="800000"/>
              <a:headEnd/>
              <a:tailEnd/>
            </a:ln>
          </p:spPr>
          <p:txBody>
            <a:bodyPr wrap="square" lIns="90000" tIns="0">
              <a:noAutofit/>
            </a:bodyPr>
            <a:lstStyle>
              <a:defPPr>
                <a:defRPr lang="de-DE"/>
              </a:defPPr>
              <a:lvl1pPr eaLnBrk="0" hangingPunct="0">
                <a:spcAft>
                  <a:spcPts val="600"/>
                </a:spcAft>
                <a:buClr>
                  <a:srgbClr val="002060"/>
                </a:buClr>
                <a:buSzPct val="120000"/>
                <a:defRPr sz="2000" b="1"/>
              </a:lvl1pPr>
            </a:lstStyle>
            <a:p>
              <a:pPr indent="1787525">
                <a:lnSpc>
                  <a:spcPct val="150000"/>
                </a:lnSpc>
                <a:spcAft>
                  <a:spcPct val="0"/>
                </a:spcAft>
              </a:pPr>
              <a:r>
                <a:rPr lang="de-DE" u="sng" dirty="0" smtClean="0">
                  <a:solidFill>
                    <a:srgbClr val="000000"/>
                  </a:solidFill>
                </a:rPr>
                <a:t>Internet</a:t>
              </a:r>
              <a:r>
                <a:rPr lang="de-DE" u="sng" dirty="0">
                  <a:solidFill>
                    <a:srgbClr val="000000"/>
                  </a:solidFill>
                </a:rPr>
                <a:t>:</a:t>
              </a:r>
            </a:p>
            <a:p>
              <a:pPr indent="1787525"/>
              <a:r>
                <a:rPr lang="de-DE" b="0" dirty="0">
                  <a:solidFill>
                    <a:srgbClr val="000000"/>
                  </a:solidFill>
                </a:rPr>
                <a:t>Ein Meilenstein der Globalisierung</a:t>
              </a:r>
            </a:p>
          </p:txBody>
        </p:sp>
        <p:pic>
          <p:nvPicPr>
            <p:cNvPr id="1026" name="Picture 2" descr="http://s2.uicdn.net/3e8/391c9576db655288838b21bcc74a8/img/internet-bestell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11" y="4648196"/>
              <a:ext cx="1121829" cy="77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Beispiele für Innovationen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3851" y="5879432"/>
            <a:ext cx="83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de-DE" sz="800" dirty="0" smtClean="0">
                <a:solidFill>
                  <a:srgbClr val="000000"/>
                </a:solidFill>
              </a:rPr>
              <a:t>Bild 1: </a:t>
            </a:r>
            <a:r>
              <a:rPr lang="de-DE" sz="800" dirty="0">
                <a:solidFill>
                  <a:srgbClr val="000000"/>
                </a:solidFill>
              </a:rPr>
              <a:t>http://</a:t>
            </a:r>
            <a:r>
              <a:rPr lang="de-DE" sz="800" dirty="0" smtClean="0">
                <a:solidFill>
                  <a:srgbClr val="000000"/>
                </a:solidFill>
              </a:rPr>
              <a:t>s2.uicdn.net/3e8/391c9576db655288838b21bcc74a8/img/internet-bestellen.png</a:t>
            </a:r>
          </a:p>
          <a:p>
            <a:pPr marL="228600" indent="-228600">
              <a:buFontTx/>
              <a:buAutoNum type="arabicParenR"/>
            </a:pPr>
            <a:r>
              <a:rPr lang="de-DE" sz="800" dirty="0">
                <a:solidFill>
                  <a:srgbClr val="000000"/>
                </a:solidFill>
              </a:rPr>
              <a:t>Bild </a:t>
            </a:r>
            <a:r>
              <a:rPr lang="de-DE" sz="800" dirty="0" smtClean="0">
                <a:solidFill>
                  <a:srgbClr val="000000"/>
                </a:solidFill>
              </a:rPr>
              <a:t>2: https</a:t>
            </a:r>
            <a:r>
              <a:rPr lang="de-DE" sz="800" dirty="0">
                <a:solidFill>
                  <a:srgbClr val="000000"/>
                </a:solidFill>
              </a:rPr>
              <a:t>://www.fairphone.com/fairphone</a:t>
            </a:r>
            <a:r>
              <a:rPr lang="de-DE" sz="800" dirty="0" smtClean="0">
                <a:solidFill>
                  <a:srgbClr val="000000"/>
                </a:solidFill>
              </a:rPr>
              <a:t>/</a:t>
            </a:r>
          </a:p>
          <a:p>
            <a:pPr marL="228600" indent="-228600">
              <a:buFontTx/>
              <a:buAutoNum type="arabicParenR"/>
            </a:pPr>
            <a:r>
              <a:rPr lang="de-DE" sz="800" dirty="0">
                <a:solidFill>
                  <a:srgbClr val="000000"/>
                </a:solidFill>
              </a:rPr>
              <a:t>Bild 3</a:t>
            </a:r>
            <a:r>
              <a:rPr lang="de-DE" sz="800" dirty="0" smtClean="0">
                <a:solidFill>
                  <a:srgbClr val="000000"/>
                </a:solidFill>
              </a:rPr>
              <a:t>: http</a:t>
            </a:r>
            <a:r>
              <a:rPr lang="de-DE" sz="800" dirty="0">
                <a:solidFill>
                  <a:srgbClr val="000000"/>
                </a:solidFill>
              </a:rPr>
              <a:t>://</a:t>
            </a:r>
            <a:r>
              <a:rPr lang="de-DE" sz="800" dirty="0" smtClean="0">
                <a:solidFill>
                  <a:srgbClr val="000000"/>
                </a:solidFill>
              </a:rPr>
              <a:t>wettengl.info/Blog/Dokumente/D041-Model%20T-Assembly-Henry%20Ford.jpg</a:t>
            </a:r>
          </a:p>
          <a:p>
            <a:pPr marL="228600" indent="-228600">
              <a:buFontTx/>
              <a:buAutoNum type="arabicParenR"/>
            </a:pPr>
            <a:r>
              <a:rPr lang="de-DE" sz="800" dirty="0">
                <a:solidFill>
                  <a:srgbClr val="000000"/>
                </a:solidFill>
              </a:rPr>
              <a:t>Bild </a:t>
            </a:r>
            <a:r>
              <a:rPr lang="de-DE" sz="800" dirty="0" smtClean="0">
                <a:solidFill>
                  <a:srgbClr val="000000"/>
                </a:solidFill>
              </a:rPr>
              <a:t>5: http</a:t>
            </a:r>
            <a:r>
              <a:rPr lang="de-DE" sz="800" dirty="0">
                <a:solidFill>
                  <a:srgbClr val="000000"/>
                </a:solidFill>
              </a:rPr>
              <a:t>://</a:t>
            </a:r>
            <a:r>
              <a:rPr lang="de-DE" sz="800" dirty="0" smtClean="0">
                <a:solidFill>
                  <a:srgbClr val="000000"/>
                </a:solidFill>
              </a:rPr>
              <a:t>www.imgnet.at/wp-content/uploads/2013/02/Web2-0.j</a:t>
            </a:r>
          </a:p>
        </p:txBody>
      </p:sp>
      <p:sp>
        <p:nvSpPr>
          <p:cNvPr id="3" name="AutoShape 4" descr="fro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AutoShape 6" descr="fro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AutoShape 8" descr="https://www.fairphone.com/wp-content/uploads/2014/05/fron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AutoShape 10" descr="https://www.fairphone.com/wp-content/uploads/2014/05/fron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456238" y="3169668"/>
            <a:ext cx="8262093" cy="838800"/>
            <a:chOff x="461286" y="3212976"/>
            <a:chExt cx="8262093" cy="838800"/>
          </a:xfrm>
        </p:grpSpPr>
        <p:sp>
          <p:nvSpPr>
            <p:cNvPr id="19" name="Textfeld 18"/>
            <p:cNvSpPr txBox="1"/>
            <p:nvPr/>
          </p:nvSpPr>
          <p:spPr>
            <a:xfrm>
              <a:off x="461286" y="3212976"/>
              <a:ext cx="8262093" cy="838800"/>
            </a:xfrm>
            <a:prstGeom prst="rect">
              <a:avLst/>
            </a:prstGeom>
            <a:noFill/>
            <a:ln w="12700">
              <a:solidFill>
                <a:srgbClr val="2254A1"/>
              </a:solidFill>
            </a:ln>
          </p:spPr>
          <p:txBody>
            <a:bodyPr wrap="square" rtlCol="0">
              <a:noAutofit/>
            </a:bodyPr>
            <a:lstStyle/>
            <a:p>
              <a:pPr indent="1787525">
                <a:lnSpc>
                  <a:spcPct val="150000"/>
                </a:lnSpc>
              </a:pPr>
              <a:r>
                <a:rPr lang="de-DE" sz="2000" b="1" u="sng" dirty="0">
                  <a:solidFill>
                    <a:srgbClr val="000000"/>
                  </a:solidFill>
                </a:rPr>
                <a:t>Web 2.0:</a:t>
              </a:r>
            </a:p>
            <a:p>
              <a:pPr indent="1787525"/>
              <a:r>
                <a:rPr lang="de-DE" sz="2000" dirty="0">
                  <a:solidFill>
                    <a:srgbClr val="000000"/>
                  </a:solidFill>
                </a:rPr>
                <a:t>Interaktives Internet durch Einbindung der Endnutzer</a:t>
              </a:r>
              <a:endParaRPr lang="de-DE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038" name="Picture 14" descr="http://www.imgnet.at/wp-content/uploads/2013/02/Web2-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4" b="9094"/>
            <a:stretch/>
          </p:blipFill>
          <p:spPr bwMode="auto">
            <a:xfrm>
              <a:off x="513004" y="3241522"/>
              <a:ext cx="1648540" cy="72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hteck 10"/>
          <p:cNvSpPr/>
          <p:nvPr/>
        </p:nvSpPr>
        <p:spPr bwMode="auto">
          <a:xfrm>
            <a:off x="7530140" y="3169668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>
                <a:solidFill>
                  <a:srgbClr val="C00000"/>
                </a:solidFill>
                <a:ea typeface="ヒラギノ角ゴ Pro W3" charset="-128"/>
              </a:rPr>
              <a:t>Markt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6238" y="2267153"/>
            <a:ext cx="8260791" cy="838800"/>
          </a:xfrm>
          <a:prstGeom prst="rect">
            <a:avLst/>
          </a:prstGeom>
          <a:noFill/>
          <a:ln w="12700">
            <a:solidFill>
              <a:srgbClr val="2254A1"/>
            </a:solidFill>
          </a:ln>
        </p:spPr>
        <p:txBody>
          <a:bodyPr wrap="square" tIns="0" rtlCol="0">
            <a:noAutofit/>
          </a:bodyPr>
          <a:lstStyle/>
          <a:p>
            <a:pPr indent="1787525">
              <a:lnSpc>
                <a:spcPct val="150000"/>
              </a:lnSpc>
            </a:pPr>
            <a:r>
              <a:rPr lang="de-DE" sz="2000" b="1" u="sng" dirty="0" smtClean="0">
                <a:solidFill>
                  <a:srgbClr val="000000"/>
                </a:solidFill>
              </a:rPr>
              <a:t>Fließbandtechnik nach Henry Ford:</a:t>
            </a:r>
            <a:endParaRPr lang="de-DE" sz="2000" b="1" u="sng" dirty="0">
              <a:solidFill>
                <a:srgbClr val="000000"/>
              </a:solidFill>
            </a:endParaRPr>
          </a:p>
          <a:p>
            <a:pPr marL="1787525"/>
            <a:r>
              <a:rPr lang="de-DE" sz="2000" dirty="0" smtClean="0">
                <a:solidFill>
                  <a:srgbClr val="000000"/>
                </a:solidFill>
              </a:rPr>
              <a:t>Revolutionierung der industriellen Produktion</a:t>
            </a:r>
            <a:endParaRPr lang="de-DE" sz="2000" b="1" dirty="0">
              <a:solidFill>
                <a:srgbClr val="000000"/>
              </a:solidFill>
            </a:endParaRPr>
          </a:p>
        </p:txBody>
      </p:sp>
      <p:pic>
        <p:nvPicPr>
          <p:cNvPr id="1040" name="Picture 16" descr="http://wettengl.info/Blog/Dokumente/D041-Model%20T-Assembly-Henry%20Fo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" y="2368883"/>
            <a:ext cx="1437049" cy="6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 bwMode="auto">
          <a:xfrm>
            <a:off x="7529348" y="2267114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>
                <a:solidFill>
                  <a:srgbClr val="C00000"/>
                </a:solidFill>
                <a:ea typeface="ヒラギノ角ゴ Pro W3" charset="-128"/>
              </a:rPr>
              <a:t>Prozess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7530617" y="1365952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>
                <a:solidFill>
                  <a:srgbClr val="C00000"/>
                </a:solidFill>
                <a:ea typeface="ヒラギノ角ゴ Pro W3" charset="-128"/>
              </a:rPr>
              <a:t>Produkt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7529029" y="5491868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charset="-128"/>
              </a:rPr>
              <a:t>Markt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7529029" y="4976157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charset="-128"/>
              </a:rPr>
              <a:t>Kultur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6271165" y="5491868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charset="-128"/>
              </a:rPr>
              <a:t>Prozess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271165" y="4976157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charset="-128"/>
              </a:rPr>
              <a:t>Produkt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7530518" y="4072600"/>
            <a:ext cx="1188000" cy="324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2000" dirty="0" smtClean="0">
                <a:solidFill>
                  <a:srgbClr val="C00000"/>
                </a:solidFill>
                <a:ea typeface="ヒラギノ角ゴ Pro W3" charset="-128"/>
              </a:rPr>
              <a:t>Kultur</a:t>
            </a:r>
            <a:endParaRPr lang="de-DE" sz="2000" dirty="0">
              <a:solidFill>
                <a:srgbClr val="C00000"/>
              </a:solidFill>
              <a:ea typeface="ヒラギノ角ゴ Pro W3" charset="-128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68313" y="4189978"/>
            <a:ext cx="169323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Du da!</a:t>
            </a:r>
            <a:endParaRPr lang="de-DE" sz="34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27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29316"/>
            <a:ext cx="6407150" cy="863600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Auswertung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dirty="0" smtClean="0"/>
              <a:t>Die Kriterien werden im Vorfeld gewichtet</a:t>
            </a:r>
          </a:p>
          <a:p>
            <a:pPr>
              <a:buFont typeface="Arial"/>
              <a:buChar char="•"/>
            </a:pPr>
            <a:r>
              <a:rPr lang="de-DE" dirty="0" smtClean="0"/>
              <a:t>Es entsteht eine Entscheidungsmatrix, die von allen Jurymitgliedern bewertet wird</a:t>
            </a:r>
          </a:p>
          <a:p>
            <a:pPr>
              <a:buFont typeface="Arial"/>
              <a:buChar char="•"/>
            </a:pPr>
            <a:r>
              <a:rPr lang="de-DE" dirty="0" smtClean="0"/>
              <a:t>Abschließend werden die Bewertungen zusammenaddiert und ausgewertet 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6076"/>
              </p:ext>
            </p:extLst>
          </p:nvPr>
        </p:nvGraphicFramePr>
        <p:xfrm>
          <a:off x="683568" y="3629120"/>
          <a:ext cx="72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Kriterium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Gewichtung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Ausprägung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Bewertung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Kundenbedarf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Zeitbedarf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17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9340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Auswahlkriterien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53095"/>
              </p:ext>
            </p:extLst>
          </p:nvPr>
        </p:nvGraphicFramePr>
        <p:xfrm>
          <a:off x="467544" y="1268884"/>
          <a:ext cx="77724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62154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1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24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3995936" y="3695544"/>
            <a:ext cx="44862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Arbeitsgruppe </a:t>
            </a:r>
            <a:r>
              <a:rPr lang="de-DE" sz="2000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2</a:t>
            </a:r>
            <a:r>
              <a:rPr lang="de-DE" sz="2000" b="1" kern="0" dirty="0" smtClean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:</a:t>
            </a: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r>
              <a:rPr lang="de-DE" sz="2000" dirty="0">
                <a:latin typeface="Arial" charset="0"/>
                <a:ea typeface="ヒラギノ角ゴ Pro W3" pitchFamily="1" charset="-128"/>
                <a:cs typeface="Arial" charset="0"/>
              </a:rPr>
              <a:t> </a:t>
            </a:r>
            <a:r>
              <a:rPr lang="de-DE" sz="2000" dirty="0" smtClean="0">
                <a:cs typeface="Arial" charset="0"/>
              </a:rPr>
              <a:t>S</a:t>
            </a:r>
            <a:r>
              <a:rPr lang="de-DE" sz="2000" dirty="0" smtClean="0"/>
              <a:t>tart-up-Controlling</a:t>
            </a:r>
            <a:endParaRPr lang="de-DE" sz="2000" dirty="0">
              <a:latin typeface="Arial" charset="0"/>
              <a:ea typeface="ヒラギノ角ゴ Pro W3" pitchFamily="1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r>
              <a:rPr lang="de-DE" sz="1600" u="sng" dirty="0" smtClean="0">
                <a:latin typeface="Arial" charset="0"/>
                <a:ea typeface="ヒラギノ角ゴ Pro W3" pitchFamily="1" charset="-128"/>
                <a:cs typeface="Arial" charset="0"/>
              </a:rPr>
              <a:t>Andreas</a:t>
            </a:r>
            <a: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  <a:t>, Bärbel, Christina, </a:t>
            </a:r>
            <a:b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</a:br>
            <a: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  <a:t>Harald, </a:t>
            </a:r>
            <a:r>
              <a:rPr lang="de-DE" sz="1600" dirty="0">
                <a:ea typeface="ヒラギノ角ゴ Pro W3" pitchFamily="1" charset="-128"/>
                <a:cs typeface="Arial" charset="0"/>
              </a:rPr>
              <a:t>H</a:t>
            </a:r>
            <a: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  <a:t>erwig, Ulrich</a:t>
            </a:r>
            <a:r>
              <a:rPr lang="de-DE" sz="1600" b="1" kern="0" dirty="0" smtClean="0">
                <a:latin typeface="Arial" charset="0"/>
                <a:ea typeface="ヒラギノ角ゴ Pro W3" pitchFamily="1" charset="-128"/>
                <a:cs typeface="+mn-cs"/>
              </a:rPr>
              <a:t> </a:t>
            </a:r>
            <a:endParaRPr lang="de-DE" sz="2000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5" name="Picture 12" descr="Titelbild_neu122008"/>
          <p:cNvPicPr>
            <a:picLocks noChangeAspect="1" noChangeArrowheads="1"/>
          </p:cNvPicPr>
          <p:nvPr/>
        </p:nvPicPr>
        <p:blipFill rotWithShape="1">
          <a:blip r:embed="rId2"/>
          <a:srcRect t="43666" b="8652"/>
          <a:stretch/>
        </p:blipFill>
        <p:spPr bwMode="auto">
          <a:xfrm>
            <a:off x="3745" y="2528900"/>
            <a:ext cx="4640263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299210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180" y="945220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Intention von Start-</a:t>
            </a:r>
            <a:r>
              <a:rPr lang="de-DE" sz="2400" dirty="0" err="1">
                <a:solidFill>
                  <a:schemeClr val="tx1"/>
                </a:solidFill>
              </a:rPr>
              <a:t>Up‘s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532" y="1628924"/>
            <a:ext cx="8494079" cy="4824412"/>
          </a:xfrm>
        </p:spPr>
        <p:txBody>
          <a:bodyPr/>
          <a:lstStyle/>
          <a:p>
            <a:pPr marL="0" indent="0"/>
            <a:r>
              <a:rPr lang="de-DE" dirty="0" smtClean="0"/>
              <a:t>Entwicklung und Test neuer Lösungs</a:t>
            </a:r>
            <a:r>
              <a:rPr lang="de-DE" baseline="0" dirty="0" smtClean="0"/>
              <a:t>ansätze, Verfahren, Produkte, Prozesse</a:t>
            </a:r>
          </a:p>
          <a:p>
            <a:r>
              <a:rPr lang="de-DE" baseline="0" dirty="0" smtClean="0"/>
              <a:t>Ungebundener, freier Raum </a:t>
            </a:r>
          </a:p>
          <a:p>
            <a:r>
              <a:rPr lang="de-DE" baseline="0" dirty="0" smtClean="0"/>
              <a:t>Finanzbudget, was verbrannt werden kann</a:t>
            </a:r>
          </a:p>
          <a:p>
            <a:r>
              <a:rPr lang="de-DE" baseline="0" dirty="0" smtClean="0"/>
              <a:t>Start-Up Portfolio</a:t>
            </a:r>
          </a:p>
          <a:p>
            <a:pPr lvl="1"/>
            <a:r>
              <a:rPr lang="de-DE" dirty="0" smtClean="0"/>
              <a:t>Risikominimierung durch Portfolios</a:t>
            </a:r>
          </a:p>
          <a:p>
            <a:pPr lvl="1"/>
            <a:r>
              <a:rPr lang="de-DE" dirty="0" smtClean="0"/>
              <a:t>Risikominimierung für</a:t>
            </a:r>
            <a:r>
              <a:rPr lang="de-DE" baseline="0" dirty="0" smtClean="0"/>
              <a:t> den Konzern (Reputation)</a:t>
            </a:r>
            <a:endParaRPr lang="de-DE" dirty="0" smtClean="0"/>
          </a:p>
          <a:p>
            <a:pPr lvl="0"/>
            <a:r>
              <a:rPr lang="de-DE" dirty="0" smtClean="0"/>
              <a:t>Skaleneffekte</a:t>
            </a:r>
          </a:p>
          <a:p>
            <a:pPr lvl="1"/>
            <a:r>
              <a:rPr lang="de-DE" dirty="0" smtClean="0"/>
              <a:t>Kleine Testumgebung</a:t>
            </a:r>
          </a:p>
          <a:p>
            <a:pPr lvl="1"/>
            <a:r>
              <a:rPr lang="de-DE" dirty="0" smtClean="0"/>
              <a:t>Leichtes Roll-out</a:t>
            </a:r>
          </a:p>
        </p:txBody>
      </p:sp>
      <p:pic>
        <p:nvPicPr>
          <p:cNvPr id="3074" name="Picture 2" descr="C:\Users\akrimpma\Documents\Presenter media\rope_an_idea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5" y="3090614"/>
            <a:ext cx="5572233" cy="37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2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97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rimpma\Documents\Presenter media\sign_face_question_mark_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07" y="908720"/>
            <a:ext cx="2306193" cy="45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20216"/>
            <a:ext cx="7772400" cy="48244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Annahmen:</a:t>
            </a:r>
          </a:p>
          <a:p>
            <a:pPr lvl="1"/>
            <a:r>
              <a:rPr lang="de-DE" dirty="0" smtClean="0"/>
              <a:t>Spin-Off oder </a:t>
            </a:r>
            <a:r>
              <a:rPr lang="de-DE" dirty="0" err="1" smtClean="0"/>
              <a:t>Buy</a:t>
            </a:r>
            <a:r>
              <a:rPr lang="de-DE" dirty="0" smtClean="0"/>
              <a:t>-In durch ein Unternehmen / Konzern</a:t>
            </a:r>
          </a:p>
          <a:p>
            <a:pPr lvl="1"/>
            <a:r>
              <a:rPr lang="de-DE" dirty="0" smtClean="0"/>
              <a:t>Separate Einheit im Konzern</a:t>
            </a:r>
          </a:p>
          <a:p>
            <a:pPr>
              <a:spcAft>
                <a:spcPts val="600"/>
              </a:spcAft>
            </a:pPr>
            <a:r>
              <a:rPr lang="de-DE" dirty="0"/>
              <a:t>Ziel:</a:t>
            </a:r>
          </a:p>
          <a:p>
            <a:pPr lvl="1"/>
            <a:r>
              <a:rPr lang="de-DE" dirty="0" smtClean="0"/>
              <a:t>Schnelle und kreative Umsetzung einer Idee bis zur Marktreife</a:t>
            </a:r>
          </a:p>
          <a:p>
            <a:pPr>
              <a:spcAft>
                <a:spcPts val="600"/>
              </a:spcAft>
            </a:pPr>
            <a:r>
              <a:rPr lang="de-DE" dirty="0"/>
              <a:t>Zielrichtung der Controllerarbeit:</a:t>
            </a:r>
          </a:p>
          <a:p>
            <a:pPr lvl="1"/>
            <a:r>
              <a:rPr lang="de-DE" dirty="0" smtClean="0"/>
              <a:t>Innovationscontrolling</a:t>
            </a:r>
            <a:r>
              <a:rPr lang="de-DE" baseline="0" dirty="0" smtClean="0"/>
              <a:t> des Start-</a:t>
            </a:r>
            <a:r>
              <a:rPr lang="de-DE" baseline="0" dirty="0" err="1" smtClean="0"/>
              <a:t>Up‘s</a:t>
            </a:r>
            <a:r>
              <a:rPr lang="de-DE" baseline="0" dirty="0" smtClean="0"/>
              <a:t> (Inhalte)</a:t>
            </a:r>
          </a:p>
          <a:p>
            <a:pPr lvl="2"/>
            <a:r>
              <a:rPr lang="de-DE" baseline="0" dirty="0" smtClean="0"/>
              <a:t>Förderung</a:t>
            </a:r>
          </a:p>
          <a:p>
            <a:pPr lvl="2"/>
            <a:r>
              <a:rPr lang="de-DE" baseline="0" dirty="0" smtClean="0"/>
              <a:t>Steuerung / Monitoring</a:t>
            </a:r>
          </a:p>
          <a:p>
            <a:pPr lvl="2"/>
            <a:r>
              <a:rPr lang="de-DE" baseline="0" dirty="0" smtClean="0"/>
              <a:t>Kontrolle</a:t>
            </a:r>
          </a:p>
          <a:p>
            <a:pPr lvl="1"/>
            <a:r>
              <a:rPr lang="de-DE" dirty="0" smtClean="0"/>
              <a:t>Controlling- &amp; </a:t>
            </a:r>
            <a:r>
              <a:rPr lang="de-DE" dirty="0" err="1" smtClean="0"/>
              <a:t>Reportinganforderungen</a:t>
            </a:r>
            <a:r>
              <a:rPr lang="de-DE" dirty="0" smtClean="0"/>
              <a:t> der Mutter</a:t>
            </a:r>
          </a:p>
          <a:p>
            <a:pPr lvl="1"/>
            <a:r>
              <a:rPr lang="de-DE" dirty="0" smtClean="0"/>
              <a:t>Organisatorische Unterstützung / Bereitstellung von Infrastruktur,</a:t>
            </a:r>
            <a:r>
              <a:rPr lang="de-DE" baseline="0" dirty="0" smtClean="0"/>
              <a:t> etc.</a:t>
            </a:r>
            <a:endParaRPr lang="de-DE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Start-Up Umfeld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2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7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Involvierung des Controllers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2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3581" y="1620216"/>
            <a:ext cx="7772400" cy="48244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Controller als</a:t>
            </a:r>
          </a:p>
          <a:p>
            <a:pPr lvl="1"/>
            <a:r>
              <a:rPr lang="de-DE" dirty="0" smtClean="0"/>
              <a:t>Pate</a:t>
            </a:r>
            <a:r>
              <a:rPr lang="de-DE" baseline="0" dirty="0" smtClean="0"/>
              <a:t> / </a:t>
            </a:r>
            <a:r>
              <a:rPr lang="de-DE" dirty="0" smtClean="0"/>
              <a:t>Berater / Buddy / Förderer</a:t>
            </a:r>
          </a:p>
          <a:p>
            <a:pPr lvl="1"/>
            <a:r>
              <a:rPr lang="de-DE" dirty="0" smtClean="0"/>
              <a:t>Ökonomische Gewissen</a:t>
            </a:r>
          </a:p>
          <a:p>
            <a:pPr lvl="1"/>
            <a:r>
              <a:rPr lang="de-DE" dirty="0" smtClean="0"/>
              <a:t>Chancenmanager / Wegbereiter</a:t>
            </a:r>
          </a:p>
          <a:p>
            <a:pPr>
              <a:spcAft>
                <a:spcPts val="600"/>
              </a:spcAft>
            </a:pPr>
            <a:r>
              <a:rPr lang="de-DE" dirty="0"/>
              <a:t>Was heißt Wegbereitung?</a:t>
            </a:r>
          </a:p>
          <a:p>
            <a:pPr lvl="1"/>
            <a:r>
              <a:rPr lang="de-DE" dirty="0" smtClean="0"/>
              <a:t>Was sind die Trends der Zukunft?</a:t>
            </a:r>
          </a:p>
          <a:p>
            <a:pPr lvl="1"/>
            <a:r>
              <a:rPr lang="de-DE" dirty="0" smtClean="0"/>
              <a:t>Welche Förderprogramme lassen sich nutzen?</a:t>
            </a:r>
          </a:p>
          <a:p>
            <a:pPr lvl="1"/>
            <a:r>
              <a:rPr lang="de-DE" dirty="0" smtClean="0"/>
              <a:t>Welche Lösungswege sind</a:t>
            </a:r>
            <a:r>
              <a:rPr lang="de-DE" baseline="0" dirty="0" smtClean="0"/>
              <a:t> gangbar?</a:t>
            </a:r>
          </a:p>
          <a:p>
            <a:pPr lvl="1"/>
            <a:r>
              <a:rPr lang="de-DE" baseline="0" dirty="0" smtClean="0"/>
              <a:t>Kenntnis der unternehmensinternen Netzwerke</a:t>
            </a:r>
          </a:p>
          <a:p>
            <a:pPr lvl="0">
              <a:spcAft>
                <a:spcPts val="600"/>
              </a:spcAft>
            </a:pPr>
            <a:r>
              <a:rPr lang="de-DE" baseline="0" dirty="0" smtClean="0"/>
              <a:t>Rolle</a:t>
            </a:r>
          </a:p>
          <a:p>
            <a:pPr lvl="1"/>
            <a:r>
              <a:rPr lang="de-DE" baseline="0" dirty="0" smtClean="0"/>
              <a:t>Als Bestandteil des Start-Up Teams</a:t>
            </a:r>
          </a:p>
          <a:p>
            <a:pPr lvl="1"/>
            <a:r>
              <a:rPr lang="de-DE" baseline="0" dirty="0" smtClean="0"/>
              <a:t>Als Externer (Rücken freihalten)</a:t>
            </a:r>
          </a:p>
        </p:txBody>
      </p:sp>
      <p:pic>
        <p:nvPicPr>
          <p:cNvPr id="6" name="Picture 2" descr="C:\Users\akrimpma\Documents\Presenter media\gardener_hoeing_1600_cl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3218" y="1844824"/>
            <a:ext cx="4161490" cy="41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1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888" y="936512"/>
            <a:ext cx="640715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Übergeordnete 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240" y="1616527"/>
            <a:ext cx="7772400" cy="48244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Interaktion Start-Up – Strategie</a:t>
            </a:r>
          </a:p>
          <a:p>
            <a:pPr lvl="1"/>
            <a:r>
              <a:rPr lang="de-DE" dirty="0" smtClean="0"/>
              <a:t>Strategic Fit (intern / Nutzung und extern / Produkte)</a:t>
            </a:r>
          </a:p>
          <a:p>
            <a:pPr lvl="2"/>
            <a:r>
              <a:rPr lang="de-DE" dirty="0" smtClean="0"/>
              <a:t>Zusammenspiel zwischen Konzernstrategie und Start-Up Zweck</a:t>
            </a:r>
          </a:p>
          <a:p>
            <a:pPr lvl="1"/>
            <a:r>
              <a:rPr lang="de-DE" baseline="0" dirty="0" err="1" smtClean="0"/>
              <a:t>Exitstrategie</a:t>
            </a:r>
            <a:endParaRPr lang="de-DE" baseline="0" dirty="0" smtClean="0"/>
          </a:p>
          <a:p>
            <a:pPr lvl="2"/>
            <a:r>
              <a:rPr lang="de-DE" dirty="0" smtClean="0"/>
              <a:t>Re-Integration in den Konzern</a:t>
            </a:r>
          </a:p>
          <a:p>
            <a:pPr lvl="2"/>
            <a:r>
              <a:rPr lang="de-DE" dirty="0" smtClean="0"/>
              <a:t>Veräußerung</a:t>
            </a:r>
          </a:p>
          <a:p>
            <a:pPr lvl="2"/>
            <a:r>
              <a:rPr lang="de-DE" dirty="0" smtClean="0"/>
              <a:t>Einstellen</a:t>
            </a:r>
          </a:p>
          <a:p>
            <a:pPr>
              <a:spcAft>
                <a:spcPts val="600"/>
              </a:spcAft>
            </a:pPr>
            <a:r>
              <a:rPr lang="de-DE" dirty="0"/>
              <a:t>Bewertung der Innovationsidee des Start-</a:t>
            </a:r>
            <a:r>
              <a:rPr lang="de-DE" dirty="0" err="1"/>
              <a:t>Up‘s</a:t>
            </a:r>
            <a:endParaRPr lang="de-DE" dirty="0"/>
          </a:p>
        </p:txBody>
      </p:sp>
      <p:pic>
        <p:nvPicPr>
          <p:cNvPr id="5" name="Picture 2" descr="C:\Users\akrimpma\Documents\Presenter media\winner_gold_medal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26" y="937471"/>
            <a:ext cx="3829958" cy="6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2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81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3995936" y="3695544"/>
            <a:ext cx="44862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Arbeitsgruppe </a:t>
            </a:r>
            <a:r>
              <a:rPr lang="de-DE" sz="2000" b="1" kern="0" dirty="0" smtClean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3</a:t>
            </a:r>
            <a:r>
              <a:rPr lang="de-DE" sz="2000" b="1" kern="0" dirty="0" smtClean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:</a:t>
            </a: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r>
              <a:rPr lang="de-DE" sz="2000" dirty="0">
                <a:latin typeface="Arial" charset="0"/>
                <a:ea typeface="ヒラギノ角ゴ Pro W3" pitchFamily="1" charset="-128"/>
                <a:cs typeface="Arial" charset="0"/>
              </a:rPr>
              <a:t> </a:t>
            </a:r>
            <a:r>
              <a:rPr lang="de-DE" sz="2000" dirty="0" smtClean="0">
                <a:ea typeface="ヒラギノ角ゴ Pro W3" pitchFamily="1" charset="-128"/>
                <a:cs typeface="Arial" charset="0"/>
              </a:rPr>
              <a:t>Der Controller als Innovator</a:t>
            </a:r>
            <a:endParaRPr lang="de-DE" sz="2000" dirty="0">
              <a:latin typeface="Arial" charset="0"/>
              <a:ea typeface="ヒラギノ角ゴ Pro W3" pitchFamily="1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/>
            </a: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r>
              <a:rPr lang="de-DE" sz="1600" u="sng" dirty="0" smtClean="0">
                <a:ea typeface="ヒラギノ角ゴ Pro W3" pitchFamily="1" charset="-128"/>
                <a:cs typeface="Arial" charset="0"/>
              </a:rPr>
              <a:t>Stefanie</a:t>
            </a:r>
            <a: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  <a:t>, Renate, Dieter, </a:t>
            </a:r>
            <a:b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</a:br>
            <a:r>
              <a:rPr lang="de-DE" sz="1600" dirty="0" smtClean="0">
                <a:latin typeface="Arial" charset="0"/>
                <a:ea typeface="ヒラギノ角ゴ Pro W3" pitchFamily="1" charset="-128"/>
                <a:cs typeface="Arial" charset="0"/>
              </a:rPr>
              <a:t>Michael, Walter</a:t>
            </a:r>
            <a:r>
              <a:rPr lang="de-DE" sz="1600" b="1" kern="0" dirty="0" smtClean="0">
                <a:latin typeface="Arial" charset="0"/>
                <a:ea typeface="ヒラギノ角ゴ Pro W3" pitchFamily="1" charset="-128"/>
                <a:cs typeface="+mn-cs"/>
              </a:rPr>
              <a:t> </a:t>
            </a:r>
            <a:endParaRPr lang="de-DE" sz="2000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5" name="Picture 12" descr="Titelbild_neu122008"/>
          <p:cNvPicPr>
            <a:picLocks noChangeAspect="1" noChangeArrowheads="1"/>
          </p:cNvPicPr>
          <p:nvPr/>
        </p:nvPicPr>
        <p:blipFill rotWithShape="1">
          <a:blip r:embed="rId2"/>
          <a:srcRect t="43666" b="8652"/>
          <a:stretch/>
        </p:blipFill>
        <p:spPr bwMode="auto">
          <a:xfrm>
            <a:off x="3745" y="2528900"/>
            <a:ext cx="4640263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77064" y="457778"/>
            <a:ext cx="495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sz="1600" b="1" kern="0" dirty="0" smtClean="0">
                <a:solidFill>
                  <a:srgbClr val="2254A0"/>
                </a:solidFill>
                <a:ea typeface="ヒラギノ角ゴ Pro W3" pitchFamily="1" charset="-128"/>
              </a:rPr>
              <a:t>Innovationsförderung durch Controlling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057940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tx1"/>
                </a:solidFill>
              </a:rPr>
              <a:t>Rolle des Controllers als Innovator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508" y="1624013"/>
            <a:ext cx="8320087" cy="31700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in die Teams hineingehen und sich für die Aufgabe verantwortlich fühlen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das notwendige Budget bereitstellen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nicht als Besserwisser hineingehen sondern sich schon bei der Ideenfindung aktiv einbringen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dazu neue Methoden entwickeln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die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Position und die Werte </a:t>
            </a: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"des Unternehmens" vertreten und durchsetzen</a:t>
            </a:r>
          </a:p>
          <a:p>
            <a:pPr marL="622300" indent="-266700">
              <a:buClr>
                <a:srgbClr val="002060"/>
              </a:buClr>
              <a:buSzPct val="12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anstatt Daten aus dem Projekt zu sammeln und zu analysieren Ideen zu Marktfähigkeit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einbringen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3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tx1"/>
                </a:solidFill>
              </a:rPr>
              <a:t>Potenzielle Einzigartigkeit des Controllers als Innovator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320087" cy="7078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in jeder Phase Informationen einholen und den "Vierklang" der Marktfähigkeit </a:t>
            </a: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moderieren (externe und interne Märkte)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3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3" y="2615418"/>
            <a:ext cx="7096843" cy="329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60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/>
        </p:nvCxnSpPr>
        <p:spPr bwMode="auto">
          <a:xfrm flipH="1" flipV="1">
            <a:off x="1907704" y="2900045"/>
            <a:ext cx="671239" cy="6713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Gerader Verbinder 33"/>
          <p:cNvCxnSpPr/>
          <p:nvPr/>
        </p:nvCxnSpPr>
        <p:spPr bwMode="auto">
          <a:xfrm flipH="1" flipV="1">
            <a:off x="3946532" y="2900045"/>
            <a:ext cx="671239" cy="6713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Gerader Verbinder 34"/>
          <p:cNvCxnSpPr/>
          <p:nvPr/>
        </p:nvCxnSpPr>
        <p:spPr bwMode="auto">
          <a:xfrm flipH="1" flipV="1">
            <a:off x="5978288" y="2900045"/>
            <a:ext cx="671239" cy="6713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Gerader Verbinder 35"/>
          <p:cNvCxnSpPr/>
          <p:nvPr/>
        </p:nvCxnSpPr>
        <p:spPr bwMode="auto">
          <a:xfrm flipH="1" flipV="1">
            <a:off x="8013100" y="2900045"/>
            <a:ext cx="671239" cy="6713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2" name="Picture 11" descr="C:\Users\Michael\AppData\Local\Microsoft\Windows\INetCache\IE\8BI1G8SS\MC9004393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50" y="1951630"/>
            <a:ext cx="889277" cy="8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chael\AppData\Local\Microsoft\Windows\INetCache\IE\8BI1G8SS\MC9002950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1283"/>
            <a:ext cx="1066046" cy="9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Innovationsprozess</a:t>
            </a:r>
          </a:p>
        </p:txBody>
      </p:sp>
      <p:sp>
        <p:nvSpPr>
          <p:cNvPr id="12" name="Eingekerbter Richtungspfeil 11"/>
          <p:cNvSpPr/>
          <p:nvPr/>
        </p:nvSpPr>
        <p:spPr>
          <a:xfrm>
            <a:off x="6571820" y="3218690"/>
            <a:ext cx="2232000" cy="921778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Einführung</a:t>
            </a:r>
            <a:r>
              <a:rPr lang="de-DE" sz="1600" dirty="0" smtClean="0">
                <a:solidFill>
                  <a:srgbClr val="002060"/>
                </a:solidFill>
              </a:rPr>
              <a:t>/</a:t>
            </a: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Vermarktung</a:t>
            </a:r>
          </a:p>
        </p:txBody>
      </p:sp>
      <p:sp>
        <p:nvSpPr>
          <p:cNvPr id="14" name="Eingekerbter Richtungspfeil 13"/>
          <p:cNvSpPr/>
          <p:nvPr/>
        </p:nvSpPr>
        <p:spPr>
          <a:xfrm>
            <a:off x="4537062" y="3218690"/>
            <a:ext cx="2232000" cy="921778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 Forschung </a:t>
            </a:r>
            <a:r>
              <a:rPr lang="de-DE" sz="1600" dirty="0" smtClean="0">
                <a:solidFill>
                  <a:srgbClr val="002060"/>
                </a:solidFill>
              </a:rPr>
              <a:t>&amp;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Entwicklung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6" name="Eingekerbter Richtungspfeil 25"/>
          <p:cNvSpPr/>
          <p:nvPr/>
        </p:nvSpPr>
        <p:spPr>
          <a:xfrm>
            <a:off x="2502303" y="3218818"/>
            <a:ext cx="2232000" cy="921778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Konzeption</a:t>
            </a:r>
            <a:r>
              <a:rPr lang="de-DE" sz="1600" dirty="0" smtClean="0">
                <a:solidFill>
                  <a:srgbClr val="002060"/>
                </a:solidFill>
              </a:rPr>
              <a:t>/</a:t>
            </a: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Planung</a:t>
            </a:r>
          </a:p>
        </p:txBody>
      </p:sp>
      <p:sp>
        <p:nvSpPr>
          <p:cNvPr id="29" name="Eingekerbter Richtungspfeil 28"/>
          <p:cNvSpPr/>
          <p:nvPr/>
        </p:nvSpPr>
        <p:spPr>
          <a:xfrm>
            <a:off x="467544" y="3221885"/>
            <a:ext cx="2232000" cy="921880"/>
          </a:xfrm>
          <a:prstGeom prst="chevron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Ideen-</a:t>
            </a: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sz="1600" dirty="0" err="1" smtClean="0">
                <a:solidFill>
                  <a:srgbClr val="002060"/>
                </a:solidFill>
              </a:rPr>
              <a:t>management</a:t>
            </a:r>
            <a:endParaRPr lang="de-DE" sz="1600" dirty="0" smtClean="0">
              <a:solidFill>
                <a:srgbClr val="00206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164288" y="152520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Innovation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4074" y="1525206"/>
            <a:ext cx="292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Idee</a:t>
            </a:r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31" name="Picture 10" descr="C:\Users\Michael\AppData\Local\Microsoft\Windows\INetCache\IE\HOSJQHP5\MC9004393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20" y="1965277"/>
            <a:ext cx="903295" cy="9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5179180" y="152520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Invention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0396" y="4689140"/>
            <a:ext cx="8261804" cy="1324530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</a:rPr>
              <a:t>In der Literatur lassen sich verschiedenste Versionen des Innovationsprozesses finden. Einigkeit besteht allerdings darüber, dass er mind. Bei der Ideengenerierung beginnt und bei der Inventionseinführung endet.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14810" y="2812866"/>
            <a:ext cx="540060" cy="4001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350218" y="2812866"/>
            <a:ext cx="540060" cy="4001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5390567" y="2816932"/>
            <a:ext cx="540060" cy="4001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7416316" y="2816932"/>
            <a:ext cx="540060" cy="4001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IV</a:t>
            </a:r>
            <a:endParaRPr lang="de-DE" dirty="0"/>
          </a:p>
        </p:txBody>
      </p:sp>
      <p:sp>
        <p:nvSpPr>
          <p:cNvPr id="18" name="Pfeil nach rechts 17"/>
          <p:cNvSpPr/>
          <p:nvPr/>
        </p:nvSpPr>
        <p:spPr bwMode="auto">
          <a:xfrm>
            <a:off x="2496693" y="3372479"/>
            <a:ext cx="6301517" cy="60575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Controlling</a:t>
            </a:r>
          </a:p>
        </p:txBody>
      </p:sp>
      <p:cxnSp>
        <p:nvCxnSpPr>
          <p:cNvPr id="40" name="Gerader Verbinder 39"/>
          <p:cNvCxnSpPr/>
          <p:nvPr/>
        </p:nvCxnSpPr>
        <p:spPr bwMode="auto">
          <a:xfrm flipV="1">
            <a:off x="2496693" y="3479641"/>
            <a:ext cx="1" cy="39037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52" y="2081046"/>
            <a:ext cx="1239254" cy="71385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3224086" y="152520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Plan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41" name="Pfeil nach rechts 40"/>
          <p:cNvSpPr/>
          <p:nvPr/>
        </p:nvSpPr>
        <p:spPr bwMode="auto">
          <a:xfrm>
            <a:off x="450396" y="3372479"/>
            <a:ext cx="8342730" cy="60575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4116771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tx1"/>
                </a:solidFill>
              </a:rPr>
              <a:t>Potenzielle Einzigartigkeit des Controllers als Innovator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320087" cy="7078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ea typeface="ＭＳ Ｐゴシック" charset="-128"/>
              </a:rPr>
              <a:t>Beispiel für konkrete Rolle als Moderator, Treiber und Mitverantwortlicher des Gesamtprozesses (nach Stage-Gate-Modell)</a:t>
            </a:r>
            <a:endParaRPr 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3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4" y="2421632"/>
            <a:ext cx="8340068" cy="3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35038"/>
            <a:ext cx="8353425" cy="622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tx1"/>
                </a:solidFill>
              </a:rPr>
              <a:t>Potenzielle Einzigartigkeit des Controllers als Innovator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8" y="1624013"/>
            <a:ext cx="8320087" cy="7078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C83C3C"/>
              </a:buClr>
              <a:buSzPct val="100000"/>
              <a:tabLst>
                <a:tab pos="622300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ea typeface="ＭＳ Ｐゴシック" charset="-128"/>
              </a:rPr>
              <a:t>Beispiel für konkrete Rolle als Moderator, Treiber und Mitverantwortlicher des Gesamtprozesses (nach Stage-Gate-Modell)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Arbeitsgruppen-Ergebnisse: Team 3</a:t>
            </a:r>
            <a:endParaRPr lang="de-DE" sz="16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3" y="2564904"/>
            <a:ext cx="8645546" cy="35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8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071362" y="3465004"/>
            <a:ext cx="1933572" cy="136815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accent6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2060"/>
              </a:solidFill>
            </a:endParaRPr>
          </a:p>
          <a:p>
            <a:pPr indent="95250"/>
            <a:r>
              <a:rPr lang="de-DE" sz="2000" dirty="0" smtClean="0">
                <a:solidFill>
                  <a:srgbClr val="002060"/>
                </a:solidFill>
              </a:rPr>
              <a:t>Ideen…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</a:rPr>
              <a:t>Generierung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</a:rPr>
              <a:t>Sammlung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</a:rPr>
              <a:t>Priorisierung</a:t>
            </a:r>
            <a:endParaRPr lang="de-DE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Phase I: Ideenmanagement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0396" y="5314625"/>
            <a:ext cx="8261804" cy="708977"/>
          </a:xfrm>
          <a:prstGeom prst="rect">
            <a:avLst/>
          </a:prstGeom>
          <a:noFill/>
          <a:ln w="12700">
            <a:solidFill>
              <a:srgbClr val="2254A1"/>
            </a:solidFill>
            <a:miter lim="800000"/>
            <a:headEnd/>
            <a:tailEnd/>
          </a:ln>
        </p:spPr>
        <p:txBody>
          <a:bodyPr wrap="square" lIns="90000" tIns="4680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000000"/>
                </a:solidFill>
              </a:rPr>
              <a:t>Ideenmanagement </a:t>
            </a:r>
            <a:r>
              <a:rPr lang="de-DE" sz="2000" dirty="0" smtClean="0">
                <a:solidFill>
                  <a:srgbClr val="000000"/>
                </a:solidFill>
              </a:rPr>
              <a:t>umfasst die Generierung, Sammlung, und Priorisierung geeigneter Ideen für die Entwicklung von Innovationen.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III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II</a:t>
            </a:r>
          </a:p>
        </p:txBody>
      </p:sp>
      <p:sp>
        <p:nvSpPr>
          <p:cNvPr id="14" name="Eingekerbter Richtungspfeil 13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3" name="Nach unten gekrümmter Pfeil 2"/>
          <p:cNvSpPr/>
          <p:nvPr/>
        </p:nvSpPr>
        <p:spPr bwMode="auto">
          <a:xfrm>
            <a:off x="1583816" y="2492897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6" name="Nach unten gekrümmter Pfeil 15"/>
          <p:cNvSpPr/>
          <p:nvPr/>
        </p:nvSpPr>
        <p:spPr bwMode="auto">
          <a:xfrm rot="10800000">
            <a:off x="1571306" y="3284983"/>
            <a:ext cx="1332000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7" name="Nach unten gekrümmter Pfeil 16"/>
          <p:cNvSpPr/>
          <p:nvPr/>
        </p:nvSpPr>
        <p:spPr bwMode="auto">
          <a:xfrm>
            <a:off x="5364088" y="2492896"/>
            <a:ext cx="1332148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18" name="Nach unten gekrümmter Pfeil 17"/>
          <p:cNvSpPr/>
          <p:nvPr/>
        </p:nvSpPr>
        <p:spPr bwMode="auto">
          <a:xfrm rot="10800000">
            <a:off x="5364087" y="3284981"/>
            <a:ext cx="1332148" cy="54551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91544" y="1766422"/>
            <a:ext cx="207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Kommunikations-kanäle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371564" y="3917954"/>
            <a:ext cx="17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Impulse/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Förderung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84696" y="1985722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50024" y="1766422"/>
            <a:ext cx="17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Potenzielle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Innovationen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150024" y="3933056"/>
            <a:ext cx="171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Feedback</a:t>
            </a:r>
          </a:p>
        </p:txBody>
      </p:sp>
      <p:sp>
        <p:nvSpPr>
          <p:cNvPr id="29" name="Eingekerbter Richtungspfeil 28"/>
          <p:cNvSpPr/>
          <p:nvPr/>
        </p:nvSpPr>
        <p:spPr>
          <a:xfrm>
            <a:off x="6724734" y="2816932"/>
            <a:ext cx="1951722" cy="619405"/>
          </a:xfrm>
          <a:prstGeom prst="chevron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II. Konzept. &amp; Planung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8496" y="2744924"/>
            <a:ext cx="1717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Ideen,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Lösungen,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Probleme</a:t>
            </a:r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24" name="Picture 2" descr="C:\Users\Michael\AppData\Local\Microsoft\Windows\INetCache\IE\8BI1G8SS\MC900295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08" y="2626332"/>
            <a:ext cx="1066046" cy="9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ingekerbter Richtungspfeil 25"/>
          <p:cNvSpPr/>
          <p:nvPr/>
        </p:nvSpPr>
        <p:spPr>
          <a:xfrm>
            <a:off x="3065422" y="2845599"/>
            <a:ext cx="2226658" cy="619405"/>
          </a:xfrm>
          <a:prstGeom prst="chevron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I</a:t>
            </a:r>
            <a:r>
              <a:rPr lang="de-DE" sz="2000" dirty="0">
                <a:solidFill>
                  <a:srgbClr val="002060"/>
                </a:solidFill>
              </a:rPr>
              <a:t>. Ideen-management</a:t>
            </a:r>
          </a:p>
        </p:txBody>
      </p:sp>
    </p:spTree>
    <p:extLst>
      <p:ext uri="{BB962C8B-B14F-4D97-AF65-F5344CB8AC3E}">
        <p14:creationId xmlns:p14="http://schemas.microsoft.com/office/powerpoint/2010/main" val="4880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43508" y="457778"/>
            <a:ext cx="8119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tabLst>
                <a:tab pos="268288" algn="l"/>
              </a:tabLst>
            </a:pPr>
            <a:r>
              <a:rPr lang="de-DE" sz="16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1. </a:t>
            </a:r>
            <a:r>
              <a:rPr lang="de-DE" sz="16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Einführung und Diktion 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0395" y="987705"/>
            <a:ext cx="8353425" cy="389067"/>
          </a:xfrm>
          <a:prstGeom prst="rect">
            <a:avLst/>
          </a:prstGeom>
        </p:spPr>
        <p:txBody>
          <a:bodyPr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35000"/>
              </a:spcBef>
            </a:pPr>
            <a:r>
              <a:rPr lang="de-DE" altLang="de-DE" sz="2400" kern="0" dirty="0" smtClean="0">
                <a:solidFill>
                  <a:srgbClr val="000000"/>
                </a:solidFill>
              </a:rPr>
              <a:t>Phase II: Konzeption &amp; Planung</a:t>
            </a:r>
          </a:p>
        </p:txBody>
      </p:sp>
      <p:sp>
        <p:nvSpPr>
          <p:cNvPr id="15" name="Eingekerbter Richtungspfeil 14"/>
          <p:cNvSpPr/>
          <p:nvPr/>
        </p:nvSpPr>
        <p:spPr>
          <a:xfrm>
            <a:off x="8014836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IV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16" name="Eingekerbter Richtungspfeil 15"/>
          <p:cNvSpPr/>
          <p:nvPr/>
        </p:nvSpPr>
        <p:spPr>
          <a:xfrm>
            <a:off x="7441710" y="980772"/>
            <a:ext cx="675264" cy="400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>
                <a:solidFill>
                  <a:srgbClr val="002060"/>
                </a:solidFill>
              </a:rPr>
              <a:t>III</a:t>
            </a:r>
          </a:p>
        </p:txBody>
      </p:sp>
      <p:sp>
        <p:nvSpPr>
          <p:cNvPr id="17" name="Eingekerbter Richtungspfeil 16"/>
          <p:cNvSpPr/>
          <p:nvPr/>
        </p:nvSpPr>
        <p:spPr>
          <a:xfrm>
            <a:off x="6868583" y="980772"/>
            <a:ext cx="675264" cy="400422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 II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8" name="Eingekerbter Richtungspfeil 17"/>
          <p:cNvSpPr/>
          <p:nvPr/>
        </p:nvSpPr>
        <p:spPr>
          <a:xfrm>
            <a:off x="6295456" y="980728"/>
            <a:ext cx="675264" cy="40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rgbClr val="002060"/>
                </a:solidFill>
              </a:rPr>
              <a:t>I</a:t>
            </a:r>
            <a:endParaRPr lang="de-DE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Diagramm 13"/>
          <p:cNvGraphicFramePr/>
          <p:nvPr>
            <p:extLst/>
          </p:nvPr>
        </p:nvGraphicFramePr>
        <p:xfrm>
          <a:off x="1007604" y="1633252"/>
          <a:ext cx="77045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unten 2"/>
          <p:cNvSpPr/>
          <p:nvPr/>
        </p:nvSpPr>
        <p:spPr bwMode="auto">
          <a:xfrm>
            <a:off x="431800" y="1665288"/>
            <a:ext cx="503796" cy="3995737"/>
          </a:xfrm>
          <a:prstGeom prst="downArrow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24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2986</Words>
  <Application>Microsoft Office PowerPoint</Application>
  <PresentationFormat>Bildschirmpräsentation (4:3)</PresentationFormat>
  <Paragraphs>874</Paragraphs>
  <Slides>71</Slides>
  <Notes>60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8" baseType="lpstr">
      <vt:lpstr>MS PGothic</vt:lpstr>
      <vt:lpstr>MS PGothic</vt:lpstr>
      <vt:lpstr>Arial</vt:lpstr>
      <vt:lpstr>Symbol</vt:lpstr>
      <vt:lpstr>Wingdings</vt:lpstr>
      <vt:lpstr>ヒラギノ角ゴ Pro W3</vt:lpstr>
      <vt:lpstr>Leere Präsentation</vt:lpstr>
      <vt:lpstr>55. AK Tagung Berlin-Brandenburg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Entscheidungsunterstützung in den Innovationsphasen</vt:lpstr>
      <vt:lpstr>Beispiel für Gate II Konkretisierung (Second Screen):      </vt:lpstr>
      <vt:lpstr>Beispiel für Gate II Konkretisierung (Second Screen):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Controlling in allen Phasen der Innovation</vt:lpstr>
      <vt:lpstr>PowerPoint-Präsentation</vt:lpstr>
      <vt:lpstr>PowerPoint-Präsentation</vt:lpstr>
      <vt:lpstr>Kenngrößen in allen Phasen der Innovation </vt:lpstr>
      <vt:lpstr>Controlling-Ansatz 1</vt:lpstr>
      <vt:lpstr>1. Input-Kennzahlen </vt:lpstr>
      <vt:lpstr>2. Prozess-Kennzahlen</vt:lpstr>
      <vt:lpstr>3. Output-Kennzahlen </vt:lpstr>
      <vt:lpstr>4. Outcome-Kennzahlen</vt:lpstr>
      <vt:lpstr>Welche ist die „richtige“ Kennzahl ?</vt:lpstr>
      <vt:lpstr>PowerPoint-Präsentation</vt:lpstr>
      <vt:lpstr>PowerPoint-Präsentation</vt:lpstr>
      <vt:lpstr>PowerPoint-Präsentation</vt:lpstr>
      <vt:lpstr>PowerPoint-Präsentation</vt:lpstr>
      <vt:lpstr>Ausgangssituation</vt:lpstr>
      <vt:lpstr>Problemstellung</vt:lpstr>
      <vt:lpstr>Herausfiltern der nutzbringenden Ideen über das Stage Gate Modell/Phase 1: Idea Screen </vt:lpstr>
      <vt:lpstr>Wettbewerbsregeln </vt:lpstr>
      <vt:lpstr>Auswertung</vt:lpstr>
      <vt:lpstr>Auswahlkriterien</vt:lpstr>
      <vt:lpstr>PowerPoint-Präsentation</vt:lpstr>
      <vt:lpstr>Intention von Start-Up‘s</vt:lpstr>
      <vt:lpstr>Start-Up Umfeld</vt:lpstr>
      <vt:lpstr>Involvierung des Controllers</vt:lpstr>
      <vt:lpstr>Übergeordnete Ziele</vt:lpstr>
      <vt:lpstr>PowerPoint-Präsentation</vt:lpstr>
      <vt:lpstr>Rolle des Controllers als Innovator</vt:lpstr>
      <vt:lpstr>Potenzielle Einzigartigkeit des Controllers als Innovator</vt:lpstr>
      <vt:lpstr>Potenzielle Einzigartigkeit des Controllers als Innovator</vt:lpstr>
      <vt:lpstr>Potenzielle Einzigartigkeit des Controllers als Innovator</vt:lpstr>
    </vt:vector>
  </TitlesOfParts>
  <Company>DEYHLE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soll ich Mitglied  beim ICV werden?</dc:title>
  <dc:creator>DEYHLE design</dc:creator>
  <cp:lastModifiedBy>Herwig Friedag</cp:lastModifiedBy>
  <cp:revision>431</cp:revision>
  <cp:lastPrinted>2014-10-10T06:21:25Z</cp:lastPrinted>
  <dcterms:created xsi:type="dcterms:W3CDTF">2008-11-11T10:40:53Z</dcterms:created>
  <dcterms:modified xsi:type="dcterms:W3CDTF">2014-10-26T12:04:37Z</dcterms:modified>
</cp:coreProperties>
</file>