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2"/>
  </p:notesMasterIdLst>
  <p:sldIdLst>
    <p:sldId id="259" r:id="rId2"/>
    <p:sldId id="350" r:id="rId3"/>
    <p:sldId id="351" r:id="rId4"/>
    <p:sldId id="338" r:id="rId5"/>
    <p:sldId id="328" r:id="rId6"/>
    <p:sldId id="329" r:id="rId7"/>
    <p:sldId id="330" r:id="rId8"/>
    <p:sldId id="331" r:id="rId9"/>
    <p:sldId id="332" r:id="rId10"/>
    <p:sldId id="333" r:id="rId11"/>
    <p:sldId id="334" r:id="rId12"/>
    <p:sldId id="335" r:id="rId13"/>
    <p:sldId id="336" r:id="rId14"/>
    <p:sldId id="337" r:id="rId15"/>
    <p:sldId id="327" r:id="rId16"/>
    <p:sldId id="311" r:id="rId17"/>
    <p:sldId id="321" r:id="rId18"/>
    <p:sldId id="325" r:id="rId19"/>
    <p:sldId id="326" r:id="rId20"/>
    <p:sldId id="322" r:id="rId21"/>
    <p:sldId id="323" r:id="rId22"/>
    <p:sldId id="324" r:id="rId23"/>
    <p:sldId id="339" r:id="rId24"/>
    <p:sldId id="340" r:id="rId25"/>
    <p:sldId id="341" r:id="rId26"/>
    <p:sldId id="342" r:id="rId27"/>
    <p:sldId id="345" r:id="rId28"/>
    <p:sldId id="352" r:id="rId29"/>
    <p:sldId id="353" r:id="rId30"/>
    <p:sldId id="354" r:id="rId31"/>
  </p:sldIdLst>
  <p:sldSz cx="9144000" cy="6858000" type="screen4x3"/>
  <p:notesSz cx="6797675" cy="9926638"/>
  <p:defaultTextStyle>
    <a:defPPr>
      <a:defRPr lang="de-DE"/>
    </a:defPPr>
    <a:lvl1pPr algn="l" rtl="0" eaLnBrk="0" fontAlgn="base" hangingPunct="0">
      <a:spcBef>
        <a:spcPct val="0"/>
      </a:spcBef>
      <a:spcAft>
        <a:spcPct val="0"/>
      </a:spcAft>
      <a:defRPr sz="2400" kern="1200">
        <a:solidFill>
          <a:schemeClr val="tx1"/>
        </a:solidFill>
        <a:latin typeface="Arial" pitchFamily="34" charset="0"/>
        <a:ea typeface="ヒラギノ角ゴ Pro W3" pitchFamily="-8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ヒラギノ角ゴ Pro W3" pitchFamily="-8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ヒラギノ角ゴ Pro W3" pitchFamily="-8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ヒラギノ角ゴ Pro W3" pitchFamily="-8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ヒラギノ角ゴ Pro W3" pitchFamily="-84" charset="-128"/>
        <a:cs typeface="+mn-cs"/>
      </a:defRPr>
    </a:lvl5pPr>
    <a:lvl6pPr marL="2286000" algn="l" defTabSz="914400" rtl="0" eaLnBrk="1" latinLnBrk="0" hangingPunct="1">
      <a:defRPr sz="2400" kern="1200">
        <a:solidFill>
          <a:schemeClr val="tx1"/>
        </a:solidFill>
        <a:latin typeface="Arial" pitchFamily="34" charset="0"/>
        <a:ea typeface="ヒラギノ角ゴ Pro W3" pitchFamily="-84" charset="-128"/>
        <a:cs typeface="+mn-cs"/>
      </a:defRPr>
    </a:lvl6pPr>
    <a:lvl7pPr marL="2743200" algn="l" defTabSz="914400" rtl="0" eaLnBrk="1" latinLnBrk="0" hangingPunct="1">
      <a:defRPr sz="2400" kern="1200">
        <a:solidFill>
          <a:schemeClr val="tx1"/>
        </a:solidFill>
        <a:latin typeface="Arial" pitchFamily="34" charset="0"/>
        <a:ea typeface="ヒラギノ角ゴ Pro W3" pitchFamily="-84" charset="-128"/>
        <a:cs typeface="+mn-cs"/>
      </a:defRPr>
    </a:lvl7pPr>
    <a:lvl8pPr marL="3200400" algn="l" defTabSz="914400" rtl="0" eaLnBrk="1" latinLnBrk="0" hangingPunct="1">
      <a:defRPr sz="2400" kern="1200">
        <a:solidFill>
          <a:schemeClr val="tx1"/>
        </a:solidFill>
        <a:latin typeface="Arial" pitchFamily="34" charset="0"/>
        <a:ea typeface="ヒラギノ角ゴ Pro W3" pitchFamily="-84" charset="-128"/>
        <a:cs typeface="+mn-cs"/>
      </a:defRPr>
    </a:lvl8pPr>
    <a:lvl9pPr marL="3657600" algn="l" defTabSz="914400" rtl="0" eaLnBrk="1" latinLnBrk="0" hangingPunct="1">
      <a:defRPr sz="2400" kern="1200">
        <a:solidFill>
          <a:schemeClr val="tx1"/>
        </a:solidFill>
        <a:latin typeface="Arial" pitchFamily="34" charset="0"/>
        <a:ea typeface="ヒラギノ角ゴ Pro W3" pitchFamily="-8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FF"/>
    <a:srgbClr val="FF3F34"/>
    <a:srgbClr val="FF4C1D"/>
    <a:srgbClr val="FFB835"/>
    <a:srgbClr val="59AE03"/>
    <a:srgbClr val="FF6666"/>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1026"/>
        <p:guide pos="385"/>
        <p:guide pos="5375"/>
      </p:guideLst>
    </p:cSldViewPr>
  </p:slideViewPr>
  <p:outlineViewPr>
    <p:cViewPr>
      <p:scale>
        <a:sx n="66" d="100"/>
        <a:sy n="66" d="100"/>
      </p:scale>
      <p:origin x="0" y="0"/>
    </p:cViewPr>
  </p:outlineViewPr>
  <p:notesTextViewPr>
    <p:cViewPr>
      <p:scale>
        <a:sx n="100" d="100"/>
        <a:sy n="100" d="100"/>
      </p:scale>
      <p:origin x="0" y="0"/>
    </p:cViewPr>
  </p:notesTextViewPr>
  <p:sorterViewPr>
    <p:cViewPr>
      <p:scale>
        <a:sx n="100" d="100"/>
        <a:sy n="100" d="100"/>
      </p:scale>
      <p:origin x="0" y="50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ヒラギノ角ゴ Pro W3" pitchFamily="1" charset="-128"/>
                <a:cs typeface="+mn-cs"/>
              </a:defRPr>
            </a:lvl1pPr>
          </a:lstStyle>
          <a:p>
            <a:pPr>
              <a:defRPr/>
            </a:pPr>
            <a:endParaRPr lang="de-DE"/>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ヒラギノ角ゴ Pro W3" pitchFamily="1" charset="-128"/>
                <a:cs typeface="+mn-cs"/>
              </a:defRPr>
            </a:lvl1pPr>
          </a:lstStyle>
          <a:p>
            <a:pPr>
              <a:defRPr/>
            </a:pPr>
            <a:endParaRPr lang="de-DE"/>
          </a:p>
        </p:txBody>
      </p:sp>
      <p:sp>
        <p:nvSpPr>
          <p:cNvPr id="1331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ltLang="de-DE" noProof="0" smtClean="0"/>
              <a:t>Mastertextformat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ヒラギノ角ゴ Pro W3" pitchFamily="1" charset="-128"/>
                <a:cs typeface="+mn-cs"/>
              </a:defRPr>
            </a:lvl1pPr>
          </a:lstStyle>
          <a:p>
            <a:pPr>
              <a:defRPr/>
            </a:pPr>
            <a:endParaRPr lang="de-DE"/>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9EF1254C-7E06-4F70-90ED-18933A838C80}" type="slidenum">
              <a:rPr lang="de-DE" altLang="de-DE"/>
              <a:pPr>
                <a:defRPr/>
              </a:pPr>
              <a:t>‹Nr.›</a:t>
            </a:fld>
            <a:endParaRPr lang="de-DE" altLang="de-DE"/>
          </a:p>
        </p:txBody>
      </p:sp>
    </p:spTree>
    <p:extLst>
      <p:ext uri="{BB962C8B-B14F-4D97-AF65-F5344CB8AC3E}">
        <p14:creationId xmlns:p14="http://schemas.microsoft.com/office/powerpoint/2010/main" val="4207405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charset="0"/>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charset="0"/>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charset="0"/>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latin typeface="Arial" pitchFamily="34" charset="0"/>
              <a:ea typeface="ヒラギノ角ゴ Pro W3"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latin typeface="Arial" pitchFamily="34" charset="0"/>
              <a:ea typeface="ヒラギノ角ゴ Pro W3" pitchFamily="-8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latin typeface="Arial" pitchFamily="34" charset="0"/>
              <a:ea typeface="ヒラギノ角ゴ Pro W3"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latin typeface="Arial" pitchFamily="34" charset="0"/>
              <a:ea typeface="ヒラギノ角ゴ Pro W3"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latin typeface="Arial" pitchFamily="34" charset="0"/>
              <a:ea typeface="ヒラギノ角ゴ Pro W3"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latin typeface="Arial" pitchFamily="34" charset="0"/>
              <a:ea typeface="ヒラギノ角ゴ Pro W3"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3" name="Picture 12" descr="Titelbild_neu12200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3" y="0"/>
            <a:ext cx="45561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ICV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8" y="0"/>
            <a:ext cx="9145588"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487363" y="1036638"/>
            <a:ext cx="4229100" cy="1793875"/>
          </a:xfrm>
        </p:spPr>
        <p:txBody>
          <a:bodyPr anchor="b"/>
          <a:lstStyle>
            <a:lvl1pPr>
              <a:defRPr sz="2600"/>
            </a:lvl1pPr>
          </a:lstStyle>
          <a:p>
            <a:r>
              <a:rPr lang="de-DE"/>
              <a:t>Titelmasterformat durch Klicken bearbeiten</a:t>
            </a:r>
          </a:p>
        </p:txBody>
      </p:sp>
    </p:spTree>
    <p:extLst>
      <p:ext uri="{BB962C8B-B14F-4D97-AF65-F5344CB8AC3E}">
        <p14:creationId xmlns:p14="http://schemas.microsoft.com/office/powerpoint/2010/main" val="2071676602"/>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889218203"/>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334125" y="404813"/>
            <a:ext cx="1944688" cy="5903912"/>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95300" y="404813"/>
            <a:ext cx="5686425" cy="5903912"/>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89245633"/>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103421297"/>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2038991802"/>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6413" y="1484313"/>
            <a:ext cx="38100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68813" y="1484313"/>
            <a:ext cx="38100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284031632"/>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211261336"/>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786201253"/>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8669982"/>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549746468"/>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491365027"/>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ICV_Logo_webadress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315200" y="0"/>
            <a:ext cx="1825625"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506413" y="1484313"/>
            <a:ext cx="77724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Mastertextformat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9"/>
          <p:cNvSpPr>
            <a:spLocks noChangeArrowheads="1"/>
          </p:cNvSpPr>
          <p:nvPr userDrawn="1"/>
        </p:nvSpPr>
        <p:spPr bwMode="auto">
          <a:xfrm>
            <a:off x="508000" y="6521450"/>
            <a:ext cx="2692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defRPr/>
            </a:pPr>
            <a:r>
              <a:rPr lang="de-DE" altLang="de-DE" sz="600" smtClean="0"/>
              <a:t>Internationaler Controller Verein | AK Berlin-Brandenburg | 53. AK-Sitzung</a:t>
            </a:r>
          </a:p>
        </p:txBody>
      </p:sp>
      <p:sp>
        <p:nvSpPr>
          <p:cNvPr id="1029" name="Rectangle 2"/>
          <p:cNvSpPr>
            <a:spLocks noGrp="1" noChangeArrowheads="1"/>
          </p:cNvSpPr>
          <p:nvPr>
            <p:ph type="title"/>
          </p:nvPr>
        </p:nvSpPr>
        <p:spPr bwMode="auto">
          <a:xfrm>
            <a:off x="495300" y="404813"/>
            <a:ext cx="64071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Mastertitelformat bearbeiten</a:t>
            </a:r>
          </a:p>
        </p:txBody>
      </p:sp>
    </p:spTree>
  </p:cSld>
  <p:clrMap bg1="lt1" tx1="dk1" bg2="lt2" tx2="dk2" accent1="accent1" accent2="accent2" accent3="accent3" accent4="accent4" accent5="accent5" accent6="accent6" hlink="hlink" folHlink="folHlink"/>
  <p:sldLayoutIdLst>
    <p:sldLayoutId id="2147483815"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ransition spd="med">
    <p:wipe dir="r"/>
  </p:transition>
  <p:timing>
    <p:tnLst>
      <p:par>
        <p:cTn id="1" dur="indefinite" restart="never" nodeType="tmRoot"/>
      </p:par>
    </p:tnLst>
  </p:timing>
  <p:hf hdr="0" dt="0"/>
  <p:txStyles>
    <p:titleStyle>
      <a:lvl1pPr algn="l" rtl="0" eaLnBrk="0" fontAlgn="base" hangingPunct="0">
        <a:spcBef>
          <a:spcPct val="0"/>
        </a:spcBef>
        <a:spcAft>
          <a:spcPct val="0"/>
        </a:spcAft>
        <a:defRPr sz="2300" b="1">
          <a:solidFill>
            <a:srgbClr val="2254A0"/>
          </a:solidFill>
          <a:latin typeface="+mj-lt"/>
          <a:ea typeface="+mj-ea"/>
          <a:cs typeface="ヒラギノ角ゴ Pro W3" charset="0"/>
        </a:defRPr>
      </a:lvl1pPr>
      <a:lvl2pPr algn="l" rtl="0" eaLnBrk="0" fontAlgn="base" hangingPunct="0">
        <a:spcBef>
          <a:spcPct val="0"/>
        </a:spcBef>
        <a:spcAft>
          <a:spcPct val="0"/>
        </a:spcAft>
        <a:defRPr sz="2300" b="1">
          <a:solidFill>
            <a:srgbClr val="2254A0"/>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2300" b="1">
          <a:solidFill>
            <a:srgbClr val="2254A0"/>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2300" b="1">
          <a:solidFill>
            <a:srgbClr val="2254A0"/>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2300" b="1">
          <a:solidFill>
            <a:srgbClr val="2254A0"/>
          </a:solidFill>
          <a:latin typeface="Arial" charset="0"/>
          <a:ea typeface="ヒラギノ角ゴ Pro W3" pitchFamily="1" charset="-128"/>
          <a:cs typeface="ヒラギノ角ゴ Pro W3" charset="0"/>
        </a:defRPr>
      </a:lvl5pPr>
      <a:lvl6pPr marL="457200" algn="l" rtl="0" fontAlgn="base">
        <a:spcBef>
          <a:spcPct val="0"/>
        </a:spcBef>
        <a:spcAft>
          <a:spcPct val="0"/>
        </a:spcAft>
        <a:defRPr sz="2300" b="1">
          <a:solidFill>
            <a:srgbClr val="2254A0"/>
          </a:solidFill>
          <a:latin typeface="Arial" charset="0"/>
          <a:ea typeface="ヒラギノ角ゴ Pro W3" pitchFamily="1" charset="-128"/>
        </a:defRPr>
      </a:lvl6pPr>
      <a:lvl7pPr marL="914400" algn="l" rtl="0" fontAlgn="base">
        <a:spcBef>
          <a:spcPct val="0"/>
        </a:spcBef>
        <a:spcAft>
          <a:spcPct val="0"/>
        </a:spcAft>
        <a:defRPr sz="2300" b="1">
          <a:solidFill>
            <a:srgbClr val="2254A0"/>
          </a:solidFill>
          <a:latin typeface="Arial" charset="0"/>
          <a:ea typeface="ヒラギノ角ゴ Pro W3" pitchFamily="1" charset="-128"/>
        </a:defRPr>
      </a:lvl7pPr>
      <a:lvl8pPr marL="1371600" algn="l" rtl="0" fontAlgn="base">
        <a:spcBef>
          <a:spcPct val="0"/>
        </a:spcBef>
        <a:spcAft>
          <a:spcPct val="0"/>
        </a:spcAft>
        <a:defRPr sz="2300" b="1">
          <a:solidFill>
            <a:srgbClr val="2254A0"/>
          </a:solidFill>
          <a:latin typeface="Arial" charset="0"/>
          <a:ea typeface="ヒラギノ角ゴ Pro W3" pitchFamily="1" charset="-128"/>
        </a:defRPr>
      </a:lvl8pPr>
      <a:lvl9pPr marL="1828800" algn="l" rtl="0" fontAlgn="base">
        <a:spcBef>
          <a:spcPct val="0"/>
        </a:spcBef>
        <a:spcAft>
          <a:spcPct val="0"/>
        </a:spcAft>
        <a:defRPr sz="2300" b="1">
          <a:solidFill>
            <a:srgbClr val="2254A0"/>
          </a:solidFill>
          <a:latin typeface="Arial" charset="0"/>
          <a:ea typeface="ヒラギノ角ゴ Pro W3" pitchFamily="1" charset="-128"/>
        </a:defRPr>
      </a:lvl9pPr>
    </p:titleStyle>
    <p:bodyStyle>
      <a:lvl1pPr marL="342900" indent="-342900" algn="l" defTabSz="714375" rtl="0" eaLnBrk="0" fontAlgn="base" hangingPunct="0">
        <a:spcBef>
          <a:spcPct val="20000"/>
        </a:spcBef>
        <a:spcAft>
          <a:spcPct val="60000"/>
        </a:spcAft>
        <a:defRPr sz="1600" b="1">
          <a:solidFill>
            <a:srgbClr val="2254A1"/>
          </a:solidFill>
          <a:latin typeface="+mn-lt"/>
          <a:ea typeface="+mn-ea"/>
          <a:cs typeface="ヒラギノ角ゴ Pro W3" charset="0"/>
        </a:defRPr>
      </a:lvl1pPr>
      <a:lvl2pPr marL="360363" indent="-180975" algn="l" defTabSz="714375" rtl="0" eaLnBrk="0" fontAlgn="base" hangingPunct="0">
        <a:spcBef>
          <a:spcPct val="20000"/>
        </a:spcBef>
        <a:spcAft>
          <a:spcPct val="40000"/>
        </a:spcAft>
        <a:buClr>
          <a:srgbClr val="2254A1"/>
        </a:buClr>
        <a:buChar char="•"/>
        <a:defRPr sz="1600">
          <a:solidFill>
            <a:schemeClr val="tx1"/>
          </a:solidFill>
          <a:latin typeface="+mn-lt"/>
          <a:ea typeface="+mn-ea"/>
          <a:cs typeface="ヒラギノ角ゴ Pro W3" charset="0"/>
        </a:defRPr>
      </a:lvl2pPr>
      <a:lvl3pPr marL="714375" indent="-174625" algn="l" defTabSz="714375" rtl="0" eaLnBrk="0" fontAlgn="base" hangingPunct="0">
        <a:spcBef>
          <a:spcPct val="20000"/>
        </a:spcBef>
        <a:spcAft>
          <a:spcPct val="0"/>
        </a:spcAft>
        <a:buChar char="-"/>
        <a:defRPr sz="1400">
          <a:solidFill>
            <a:schemeClr val="tx1"/>
          </a:solidFill>
          <a:latin typeface="+mn-lt"/>
          <a:ea typeface="+mn-ea"/>
          <a:cs typeface="ヒラギノ角ゴ Pro W3" charset="0"/>
        </a:defRPr>
      </a:lvl3pPr>
      <a:lvl4pPr marL="1951038" indent="-381000" algn="l" defTabSz="714375" rtl="0" eaLnBrk="0" fontAlgn="base" hangingPunct="0">
        <a:spcBef>
          <a:spcPct val="20000"/>
        </a:spcBef>
        <a:spcAft>
          <a:spcPct val="0"/>
        </a:spcAft>
        <a:defRPr sz="2000">
          <a:solidFill>
            <a:schemeClr val="tx1"/>
          </a:solidFill>
          <a:latin typeface="+mn-lt"/>
          <a:ea typeface="+mn-ea"/>
          <a:cs typeface="ヒラギノ角ゴ Pro W3" charset="0"/>
        </a:defRPr>
      </a:lvl4pPr>
      <a:lvl5pPr marL="2511425" indent="-381000" algn="l" defTabSz="714375" rtl="0" eaLnBrk="0" fontAlgn="base" hangingPunct="0">
        <a:spcBef>
          <a:spcPct val="20000"/>
        </a:spcBef>
        <a:spcAft>
          <a:spcPct val="0"/>
        </a:spcAft>
        <a:buChar char="»"/>
        <a:defRPr sz="2000">
          <a:solidFill>
            <a:schemeClr val="tx1"/>
          </a:solidFill>
          <a:latin typeface="+mn-lt"/>
          <a:ea typeface="+mn-ea"/>
          <a:cs typeface="ヒラギノ角ゴ Pro W3" charset="0"/>
        </a:defRPr>
      </a:lvl5pPr>
      <a:lvl6pPr marL="2968625" indent="-381000" algn="l" defTabSz="714375" rtl="0" fontAlgn="base">
        <a:spcBef>
          <a:spcPct val="20000"/>
        </a:spcBef>
        <a:spcAft>
          <a:spcPct val="0"/>
        </a:spcAft>
        <a:buChar char="»"/>
        <a:defRPr sz="2000">
          <a:solidFill>
            <a:schemeClr val="tx1"/>
          </a:solidFill>
          <a:latin typeface="+mn-lt"/>
          <a:ea typeface="+mn-ea"/>
        </a:defRPr>
      </a:lvl6pPr>
      <a:lvl7pPr marL="3425825" indent="-381000" algn="l" defTabSz="714375" rtl="0" fontAlgn="base">
        <a:spcBef>
          <a:spcPct val="20000"/>
        </a:spcBef>
        <a:spcAft>
          <a:spcPct val="0"/>
        </a:spcAft>
        <a:buChar char="»"/>
        <a:defRPr sz="2000">
          <a:solidFill>
            <a:schemeClr val="tx1"/>
          </a:solidFill>
          <a:latin typeface="+mn-lt"/>
          <a:ea typeface="+mn-ea"/>
        </a:defRPr>
      </a:lvl7pPr>
      <a:lvl8pPr marL="3883025" indent="-381000" algn="l" defTabSz="714375" rtl="0" fontAlgn="base">
        <a:spcBef>
          <a:spcPct val="20000"/>
        </a:spcBef>
        <a:spcAft>
          <a:spcPct val="0"/>
        </a:spcAft>
        <a:buChar char="»"/>
        <a:defRPr sz="2000">
          <a:solidFill>
            <a:schemeClr val="tx1"/>
          </a:solidFill>
          <a:latin typeface="+mn-lt"/>
          <a:ea typeface="+mn-ea"/>
        </a:defRPr>
      </a:lvl8pPr>
      <a:lvl9pPr marL="4340225" indent="-381000" algn="l" defTabSz="714375" rtl="0" fontAlgn="base">
        <a:spcBef>
          <a:spcPct val="20000"/>
        </a:spcBef>
        <a:spcAft>
          <a:spcPct val="0"/>
        </a:spcAft>
        <a:buChar char="»"/>
        <a:defRPr sz="20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www.haufe.de/controlling/thema/reporti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de-DE" altLang="de-DE" dirty="0" smtClean="0"/>
              <a:t>Internationaler </a:t>
            </a:r>
            <a:br>
              <a:rPr lang="de-DE" altLang="de-DE" dirty="0" smtClean="0"/>
            </a:br>
            <a:r>
              <a:rPr lang="de-DE" altLang="de-DE" dirty="0" smtClean="0"/>
              <a:t>Controller Verein eV</a:t>
            </a:r>
          </a:p>
        </p:txBody>
      </p:sp>
      <p:sp>
        <p:nvSpPr>
          <p:cNvPr id="3075" name="Textfeld 1"/>
          <p:cNvSpPr txBox="1">
            <a:spLocks noChangeArrowheads="1"/>
          </p:cNvSpPr>
          <p:nvPr/>
        </p:nvSpPr>
        <p:spPr bwMode="auto">
          <a:xfrm>
            <a:off x="5219700" y="3789363"/>
            <a:ext cx="3727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de-DE" altLang="de-DE" dirty="0"/>
              <a:t>Effizientes Reporting-</a:t>
            </a:r>
          </a:p>
          <a:p>
            <a:r>
              <a:rPr lang="de-DE" altLang="de-DE" dirty="0"/>
              <a:t>Mehr Zeit fürs </a:t>
            </a:r>
            <a:r>
              <a:rPr lang="de-DE" altLang="de-DE" dirty="0" smtClean="0"/>
              <a:t>eigentliche </a:t>
            </a:r>
            <a:br>
              <a:rPr lang="de-DE" altLang="de-DE" dirty="0" smtClean="0"/>
            </a:br>
            <a:r>
              <a:rPr lang="de-DE" altLang="de-DE" dirty="0" smtClean="0"/>
              <a:t>Controlling</a:t>
            </a:r>
            <a:endParaRPr lang="de-DE" altLang="de-DE" dirty="0"/>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Inhaltsplatzhalter 1"/>
          <p:cNvSpPr>
            <a:spLocks noGrp="1"/>
          </p:cNvSpPr>
          <p:nvPr>
            <p:ph idx="1"/>
          </p:nvPr>
        </p:nvSpPr>
        <p:spPr/>
        <p:txBody>
          <a:bodyPr/>
          <a:lstStyle/>
          <a:p>
            <a:pPr>
              <a:buFontTx/>
              <a:buChar char="•"/>
            </a:pPr>
            <a:r>
              <a:rPr lang="de-DE" smtClean="0"/>
              <a:t>Wie einfach sind die Tools zu bedienen? (z. B. Qlik View auf der CIB)</a:t>
            </a:r>
          </a:p>
          <a:p>
            <a:pPr lvl="2">
              <a:spcBef>
                <a:spcPct val="0"/>
              </a:spcBef>
            </a:pPr>
            <a:r>
              <a:rPr lang="de-DE" sz="1600" b="1" smtClean="0">
                <a:solidFill>
                  <a:srgbClr val="2254A1"/>
                </a:solidFill>
              </a:rPr>
              <a:t>Komplexe DV-Systeme?</a:t>
            </a:r>
          </a:p>
          <a:p>
            <a:pPr lvl="2">
              <a:spcBef>
                <a:spcPct val="0"/>
              </a:spcBef>
            </a:pPr>
            <a:r>
              <a:rPr lang="de-DE" sz="1600" b="1" smtClean="0">
                <a:solidFill>
                  <a:srgbClr val="2254A1"/>
                </a:solidFill>
              </a:rPr>
              <a:t>Einfache Bedienungsoberfläche?</a:t>
            </a:r>
          </a:p>
          <a:p>
            <a:pPr lvl="2"/>
            <a:r>
              <a:rPr lang="de-DE" sz="1600" b="1" smtClean="0">
                <a:solidFill>
                  <a:srgbClr val="2254A1"/>
                </a:solidFill>
              </a:rPr>
              <a:t>Sind die Tools trainiert worden?</a:t>
            </a:r>
            <a:endParaRPr lang="de-DE" smtClean="0"/>
          </a:p>
          <a:p>
            <a:pPr>
              <a:buFontTx/>
              <a:buChar char="•"/>
            </a:pPr>
            <a:r>
              <a:rPr lang="de-DE" smtClean="0"/>
              <a:t>Wie leicht lassen sich Auswertungen selbst erstellen?</a:t>
            </a:r>
          </a:p>
          <a:p>
            <a:pPr lvl="2">
              <a:spcBef>
                <a:spcPct val="0"/>
              </a:spcBef>
            </a:pPr>
            <a:r>
              <a:rPr lang="de-DE" sz="1600" b="1" smtClean="0">
                <a:solidFill>
                  <a:srgbClr val="2254A1"/>
                </a:solidFill>
              </a:rPr>
              <a:t>Programmierkenntnisse erforderlich (SQL, ABAP, VBA, …)</a:t>
            </a:r>
          </a:p>
          <a:p>
            <a:pPr lvl="2">
              <a:spcBef>
                <a:spcPct val="0"/>
              </a:spcBef>
            </a:pPr>
            <a:r>
              <a:rPr lang="de-DE" sz="1600" b="1" smtClean="0">
                <a:solidFill>
                  <a:srgbClr val="2254A1"/>
                </a:solidFill>
              </a:rPr>
              <a:t>Schnelle Tabellenverknüpfung</a:t>
            </a:r>
          </a:p>
          <a:p>
            <a:pPr lvl="2"/>
            <a:r>
              <a:rPr lang="de-DE" sz="1600" b="1" smtClean="0">
                <a:solidFill>
                  <a:srgbClr val="2254A1"/>
                </a:solidFill>
              </a:rPr>
              <a:t>Drag + Drop</a:t>
            </a:r>
            <a:endParaRPr lang="de-DE" smtClean="0"/>
          </a:p>
          <a:p>
            <a:pPr>
              <a:buFontTx/>
              <a:buChar char="•"/>
            </a:pPr>
            <a:endParaRPr lang="de-DE" smtClean="0"/>
          </a:p>
        </p:txBody>
      </p:sp>
      <p:sp>
        <p:nvSpPr>
          <p:cNvPr id="9219" name="Titel 2"/>
          <p:cNvSpPr>
            <a:spLocks noGrp="1"/>
          </p:cNvSpPr>
          <p:nvPr>
            <p:ph type="title"/>
          </p:nvPr>
        </p:nvSpPr>
        <p:spPr/>
        <p:txBody>
          <a:bodyPr/>
          <a:lstStyle/>
          <a:p>
            <a:r>
              <a:rPr lang="de-DE" sz="2400" smtClean="0"/>
              <a:t>Reporting und Flexibilität</a:t>
            </a:r>
            <a:endParaRPr lang="de-DE" smtClean="0"/>
          </a:p>
        </p:txBody>
      </p:sp>
      <p:pic>
        <p:nvPicPr>
          <p:cNvPr id="9220" name="Picture 2" descr="http://www.mas-ss.com/Portals/111291/images/08-12-Bsusiness-Intelligence-and-Repor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3789363"/>
            <a:ext cx="3148013" cy="251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6071649"/>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Inhaltsplatzhalter 1"/>
          <p:cNvSpPr>
            <a:spLocks noGrp="1"/>
          </p:cNvSpPr>
          <p:nvPr>
            <p:ph idx="1"/>
          </p:nvPr>
        </p:nvSpPr>
        <p:spPr/>
        <p:txBody>
          <a:bodyPr/>
          <a:lstStyle/>
          <a:p>
            <a:pPr>
              <a:buFontTx/>
              <a:buChar char="•"/>
            </a:pPr>
            <a:r>
              <a:rPr lang="de-DE" smtClean="0"/>
              <a:t>Zeitpunkt</a:t>
            </a:r>
          </a:p>
          <a:p>
            <a:pPr lvl="2"/>
            <a:r>
              <a:rPr lang="de-DE" sz="1600" b="1" smtClean="0">
                <a:solidFill>
                  <a:srgbClr val="2254A1"/>
                </a:solidFill>
              </a:rPr>
              <a:t>Stichtag</a:t>
            </a:r>
          </a:p>
          <a:p>
            <a:pPr lvl="2"/>
            <a:r>
              <a:rPr lang="de-DE" sz="1600" b="1" smtClean="0">
                <a:solidFill>
                  <a:srgbClr val="2254A1"/>
                </a:solidFill>
              </a:rPr>
              <a:t>Uhrzeit</a:t>
            </a:r>
          </a:p>
          <a:p>
            <a:pPr lvl="2"/>
            <a:r>
              <a:rPr lang="de-DE" sz="1600" b="1" smtClean="0">
                <a:solidFill>
                  <a:srgbClr val="2254A1"/>
                </a:solidFill>
              </a:rPr>
              <a:t>…</a:t>
            </a:r>
          </a:p>
          <a:p>
            <a:pPr>
              <a:buFontTx/>
              <a:buChar char="•"/>
            </a:pPr>
            <a:r>
              <a:rPr lang="de-DE" smtClean="0"/>
              <a:t>Zeitraum</a:t>
            </a:r>
          </a:p>
          <a:p>
            <a:pPr lvl="2"/>
            <a:r>
              <a:rPr lang="de-DE" sz="1600" b="1" smtClean="0">
                <a:solidFill>
                  <a:srgbClr val="2254A1"/>
                </a:solidFill>
              </a:rPr>
              <a:t>Monat</a:t>
            </a:r>
          </a:p>
          <a:p>
            <a:pPr lvl="2"/>
            <a:r>
              <a:rPr lang="de-DE" sz="1600" b="1" smtClean="0">
                <a:solidFill>
                  <a:srgbClr val="2254A1"/>
                </a:solidFill>
              </a:rPr>
              <a:t>Quartal</a:t>
            </a:r>
          </a:p>
          <a:p>
            <a:pPr lvl="2"/>
            <a:r>
              <a:rPr lang="de-DE" sz="1600" b="1" smtClean="0">
                <a:solidFill>
                  <a:srgbClr val="2254A1"/>
                </a:solidFill>
              </a:rPr>
              <a:t>Jahr</a:t>
            </a:r>
          </a:p>
          <a:p>
            <a:pPr lvl="2"/>
            <a:r>
              <a:rPr lang="de-DE" sz="1600" b="1" smtClean="0">
                <a:solidFill>
                  <a:srgbClr val="2254A1"/>
                </a:solidFill>
              </a:rPr>
              <a:t>…</a:t>
            </a:r>
          </a:p>
          <a:p>
            <a:pPr>
              <a:buFontTx/>
              <a:buChar char="•"/>
            </a:pPr>
            <a:r>
              <a:rPr lang="de-DE" smtClean="0"/>
              <a:t>Rückschau oder Prognose</a:t>
            </a:r>
          </a:p>
          <a:p>
            <a:pPr>
              <a:buFontTx/>
              <a:buChar char="•"/>
            </a:pPr>
            <a:endParaRPr lang="de-DE" smtClean="0"/>
          </a:p>
        </p:txBody>
      </p:sp>
      <p:sp>
        <p:nvSpPr>
          <p:cNvPr id="10243" name="Titel 2"/>
          <p:cNvSpPr>
            <a:spLocks noGrp="1"/>
          </p:cNvSpPr>
          <p:nvPr>
            <p:ph type="title"/>
          </p:nvPr>
        </p:nvSpPr>
        <p:spPr/>
        <p:txBody>
          <a:bodyPr/>
          <a:lstStyle/>
          <a:p>
            <a:r>
              <a:rPr lang="de-DE" sz="2400" smtClean="0"/>
              <a:t>Reporting und zeitliche Komponente</a:t>
            </a:r>
            <a:endParaRPr lang="de-DE" smtClean="0"/>
          </a:p>
        </p:txBody>
      </p:sp>
      <p:pic>
        <p:nvPicPr>
          <p:cNvPr id="10244" name="Picture 4" descr="http://www2.ohchr.org/english/bodies/docs/ReportingBurden.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263" y="4086225"/>
            <a:ext cx="3444875"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7521184"/>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Inhaltsplatzhalter 1"/>
          <p:cNvSpPr>
            <a:spLocks noGrp="1"/>
          </p:cNvSpPr>
          <p:nvPr>
            <p:ph idx="1"/>
          </p:nvPr>
        </p:nvSpPr>
        <p:spPr/>
        <p:txBody>
          <a:bodyPr/>
          <a:lstStyle/>
          <a:p>
            <a:pPr>
              <a:buFontTx/>
              <a:buChar char="•"/>
            </a:pPr>
            <a:r>
              <a:rPr lang="de-DE" smtClean="0"/>
              <a:t>Traditionell gedruckt und unkomfortabel:</a:t>
            </a:r>
          </a:p>
          <a:p>
            <a:pPr lvl="2"/>
            <a:r>
              <a:rPr lang="de-DE" sz="1600" b="1" smtClean="0">
                <a:solidFill>
                  <a:srgbClr val="2254A1"/>
                </a:solidFill>
              </a:rPr>
              <a:t>Papier</a:t>
            </a:r>
          </a:p>
          <a:p>
            <a:pPr lvl="2"/>
            <a:r>
              <a:rPr lang="de-DE" sz="1600" b="1" smtClean="0">
                <a:solidFill>
                  <a:srgbClr val="2254A1"/>
                </a:solidFill>
              </a:rPr>
              <a:t>Bildschirm</a:t>
            </a:r>
          </a:p>
          <a:p>
            <a:pPr>
              <a:buFontTx/>
              <a:buChar char="•"/>
            </a:pPr>
            <a:r>
              <a:rPr lang="de-DE" smtClean="0"/>
              <a:t>Zukünftig elektronisch und mobil:</a:t>
            </a:r>
          </a:p>
          <a:p>
            <a:pPr lvl="2"/>
            <a:r>
              <a:rPr lang="de-DE" sz="1600" b="1" smtClean="0">
                <a:solidFill>
                  <a:srgbClr val="2254A1"/>
                </a:solidFill>
              </a:rPr>
              <a:t>Smartphone</a:t>
            </a:r>
          </a:p>
          <a:p>
            <a:pPr lvl="2"/>
            <a:r>
              <a:rPr lang="de-DE" sz="1600" b="1" smtClean="0">
                <a:solidFill>
                  <a:srgbClr val="2254A1"/>
                </a:solidFill>
              </a:rPr>
              <a:t>Tablet</a:t>
            </a:r>
          </a:p>
          <a:p>
            <a:pPr lvl="2"/>
            <a:r>
              <a:rPr lang="de-DE" sz="1600" b="1" smtClean="0">
                <a:solidFill>
                  <a:srgbClr val="2254A1"/>
                </a:solidFill>
              </a:rPr>
              <a:t>…</a:t>
            </a:r>
          </a:p>
          <a:p>
            <a:pPr>
              <a:buFontTx/>
              <a:buChar char="•"/>
            </a:pPr>
            <a:r>
              <a:rPr lang="de-DE" smtClean="0"/>
              <a:t>Welche Möglichkeiten werden wir in Zukunft haben?</a:t>
            </a:r>
          </a:p>
          <a:p>
            <a:pPr>
              <a:buFontTx/>
              <a:buChar char="•"/>
            </a:pPr>
            <a:endParaRPr lang="de-DE" smtClean="0"/>
          </a:p>
        </p:txBody>
      </p:sp>
      <p:sp>
        <p:nvSpPr>
          <p:cNvPr id="11267" name="Titel 2"/>
          <p:cNvSpPr>
            <a:spLocks noGrp="1"/>
          </p:cNvSpPr>
          <p:nvPr>
            <p:ph type="title"/>
          </p:nvPr>
        </p:nvSpPr>
        <p:spPr/>
        <p:txBody>
          <a:bodyPr/>
          <a:lstStyle/>
          <a:p>
            <a:r>
              <a:rPr lang="de-DE" sz="2400" smtClean="0"/>
              <a:t>Reporting und Medium</a:t>
            </a:r>
            <a:endParaRPr lang="de-DE" smtClean="0"/>
          </a:p>
        </p:txBody>
      </p:sp>
      <p:pic>
        <p:nvPicPr>
          <p:cNvPr id="11268" name="Picture 4" descr="http://www.trendsource.com/images/reportingandanalytics/repor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4149725"/>
            <a:ext cx="2998788"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3570846"/>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Inhaltsplatzhalter 1"/>
          <p:cNvSpPr>
            <a:spLocks noGrp="1"/>
          </p:cNvSpPr>
          <p:nvPr>
            <p:ph idx="1"/>
          </p:nvPr>
        </p:nvSpPr>
        <p:spPr/>
        <p:txBody>
          <a:bodyPr/>
          <a:lstStyle/>
          <a:p>
            <a:pPr>
              <a:buFontTx/>
              <a:buChar char="•"/>
            </a:pPr>
            <a:r>
              <a:rPr lang="de-DE" smtClean="0"/>
              <a:t>Automatische Plausibilisierung</a:t>
            </a:r>
          </a:p>
          <a:p>
            <a:pPr lvl="2"/>
            <a:r>
              <a:rPr lang="de-DE" sz="1600" b="1" smtClean="0">
                <a:solidFill>
                  <a:srgbClr val="2254A1"/>
                </a:solidFill>
              </a:rPr>
              <a:t>Kann das Ergebnis stimmen?</a:t>
            </a:r>
          </a:p>
          <a:p>
            <a:pPr lvl="2"/>
            <a:r>
              <a:rPr lang="de-DE" sz="1600" b="1" smtClean="0">
                <a:solidFill>
                  <a:srgbClr val="2254A1"/>
                </a:solidFill>
              </a:rPr>
              <a:t>Was ist das „richtige“ Ergebnis?</a:t>
            </a:r>
          </a:p>
          <a:p>
            <a:pPr lvl="2"/>
            <a:r>
              <a:rPr lang="de-DE" sz="1600" b="1" smtClean="0">
                <a:solidFill>
                  <a:srgbClr val="2254A1"/>
                </a:solidFill>
              </a:rPr>
              <a:t>Werden automatisch Signale gesetzt?</a:t>
            </a:r>
          </a:p>
          <a:p>
            <a:pPr lvl="2"/>
            <a:r>
              <a:rPr lang="de-DE" sz="1600" b="1" smtClean="0">
                <a:solidFill>
                  <a:srgbClr val="2254A1"/>
                </a:solidFill>
              </a:rPr>
              <a:t>Wer definiert die Grenzen für die Signale?</a:t>
            </a:r>
          </a:p>
          <a:p>
            <a:pPr>
              <a:buFontTx/>
              <a:buChar char="•"/>
            </a:pPr>
            <a:r>
              <a:rPr lang="de-DE" smtClean="0"/>
              <a:t>Bandbreiten von Kennzahlen definieren?</a:t>
            </a:r>
          </a:p>
          <a:p>
            <a:pPr lvl="2"/>
            <a:r>
              <a:rPr lang="de-DE" sz="1600" b="1" smtClean="0">
                <a:solidFill>
                  <a:srgbClr val="2254A1"/>
                </a:solidFill>
              </a:rPr>
              <a:t>Was ist die „richtige“ / „akzeptable“ Bandbreite?</a:t>
            </a:r>
          </a:p>
          <a:p>
            <a:pPr lvl="2"/>
            <a:r>
              <a:rPr lang="de-DE" sz="1600" b="1" smtClean="0">
                <a:solidFill>
                  <a:srgbClr val="2254A1"/>
                </a:solidFill>
              </a:rPr>
              <a:t>Wer definiert die Bandbreite?</a:t>
            </a:r>
          </a:p>
          <a:p>
            <a:pPr lvl="2"/>
            <a:r>
              <a:rPr lang="de-DE" sz="1600" b="1" smtClean="0">
                <a:solidFill>
                  <a:srgbClr val="2254A1"/>
                </a:solidFill>
              </a:rPr>
              <a:t>Welches Risiko steht hinter der Kennzahl? (CIB -&gt; Risikomanagement + Eintrittswahrscheinlichkeiten</a:t>
            </a:r>
            <a:r>
              <a:rPr lang="de-DE" smtClean="0"/>
              <a:t>)</a:t>
            </a:r>
          </a:p>
        </p:txBody>
      </p:sp>
      <p:sp>
        <p:nvSpPr>
          <p:cNvPr id="12291" name="Titel 2"/>
          <p:cNvSpPr>
            <a:spLocks noGrp="1"/>
          </p:cNvSpPr>
          <p:nvPr>
            <p:ph type="title"/>
          </p:nvPr>
        </p:nvSpPr>
        <p:spPr/>
        <p:txBody>
          <a:bodyPr/>
          <a:lstStyle/>
          <a:p>
            <a:r>
              <a:rPr lang="de-DE" sz="2400" smtClean="0"/>
              <a:t>Reporting und Plausibilität</a:t>
            </a:r>
            <a:endParaRPr lang="de-DE" smtClean="0"/>
          </a:p>
        </p:txBody>
      </p:sp>
    </p:spTree>
    <p:extLst>
      <p:ext uri="{BB962C8B-B14F-4D97-AF65-F5344CB8AC3E}">
        <p14:creationId xmlns:p14="http://schemas.microsoft.com/office/powerpoint/2010/main" val="3428965602"/>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Inhaltsplatzhalter 1"/>
          <p:cNvSpPr>
            <a:spLocks noGrp="1"/>
          </p:cNvSpPr>
          <p:nvPr>
            <p:ph idx="1"/>
          </p:nvPr>
        </p:nvSpPr>
        <p:spPr/>
        <p:txBody>
          <a:bodyPr/>
          <a:lstStyle/>
          <a:p>
            <a:pPr>
              <a:buFontTx/>
              <a:buChar char="•"/>
            </a:pPr>
            <a:r>
              <a:rPr lang="de-DE" smtClean="0"/>
              <a:t>„Standard“-ERP-System (SAP, Navision, …)</a:t>
            </a:r>
          </a:p>
          <a:p>
            <a:pPr>
              <a:buFontTx/>
              <a:buChar char="•"/>
            </a:pPr>
            <a:r>
              <a:rPr lang="de-DE" smtClean="0"/>
              <a:t>Eigenentwickelte ERP-Systeme (AS400, SQL, …)</a:t>
            </a:r>
          </a:p>
          <a:p>
            <a:pPr>
              <a:buFontTx/>
              <a:buChar char="•"/>
            </a:pPr>
            <a:r>
              <a:rPr lang="de-DE" smtClean="0"/>
              <a:t>Office-Dateien (Excel, Word, …)</a:t>
            </a:r>
          </a:p>
          <a:p>
            <a:pPr>
              <a:buFontTx/>
              <a:buChar char="•"/>
            </a:pPr>
            <a:r>
              <a:rPr lang="de-DE" smtClean="0"/>
              <a:t>SST zu Vorsystemen</a:t>
            </a:r>
          </a:p>
          <a:p>
            <a:pPr lvl="2">
              <a:buFont typeface="Arial" pitchFamily="34" charset="0"/>
              <a:buChar char="•"/>
            </a:pPr>
            <a:r>
              <a:rPr lang="de-DE" sz="1600" b="1" smtClean="0">
                <a:solidFill>
                  <a:srgbClr val="2254A1"/>
                </a:solidFill>
              </a:rPr>
              <a:t>Standard-SST</a:t>
            </a:r>
          </a:p>
          <a:p>
            <a:pPr lvl="2">
              <a:buFont typeface="Arial" pitchFamily="34" charset="0"/>
              <a:buChar char="•"/>
            </a:pPr>
            <a:r>
              <a:rPr lang="de-DE" sz="1600" b="1" smtClean="0">
                <a:solidFill>
                  <a:srgbClr val="2254A1"/>
                </a:solidFill>
              </a:rPr>
              <a:t>Individuelle SST (Wie leicht anpassbar?)</a:t>
            </a:r>
          </a:p>
          <a:p>
            <a:pPr>
              <a:buFontTx/>
              <a:buChar char="•"/>
            </a:pPr>
            <a:endParaRPr lang="de-DE" smtClean="0"/>
          </a:p>
        </p:txBody>
      </p:sp>
      <p:sp>
        <p:nvSpPr>
          <p:cNvPr id="13315" name="Titel 2"/>
          <p:cNvSpPr>
            <a:spLocks noGrp="1"/>
          </p:cNvSpPr>
          <p:nvPr>
            <p:ph type="title"/>
          </p:nvPr>
        </p:nvSpPr>
        <p:spPr/>
        <p:txBody>
          <a:bodyPr/>
          <a:lstStyle/>
          <a:p>
            <a:r>
              <a:rPr lang="de-DE" sz="2400" smtClean="0"/>
              <a:t>Reporting und Vorsysteme</a:t>
            </a:r>
            <a:endParaRPr lang="de-DE" smtClean="0"/>
          </a:p>
        </p:txBody>
      </p:sp>
      <p:pic>
        <p:nvPicPr>
          <p:cNvPr id="13316" name="Picture 6" descr="http://66.147.244.88/~worldsb7/wp-content/uploads/image-import/-LZ8hHQ5MyC4/To6kH9GxCZI/AAAAAAAALAM/lXT76c9VzHM/s1600/8%2BRepor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9425" y="4292600"/>
            <a:ext cx="29400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9827257"/>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de-DE" altLang="de-DE" dirty="0" smtClean="0"/>
              <a:t>Internationaler </a:t>
            </a:r>
            <a:br>
              <a:rPr lang="de-DE" altLang="de-DE" dirty="0" smtClean="0"/>
            </a:br>
            <a:r>
              <a:rPr lang="de-DE" altLang="de-DE" dirty="0" smtClean="0"/>
              <a:t>Controller Verein eV</a:t>
            </a:r>
          </a:p>
        </p:txBody>
      </p:sp>
      <p:sp>
        <p:nvSpPr>
          <p:cNvPr id="3075" name="Textfeld 1"/>
          <p:cNvSpPr txBox="1">
            <a:spLocks noChangeArrowheads="1"/>
          </p:cNvSpPr>
          <p:nvPr/>
        </p:nvSpPr>
        <p:spPr bwMode="auto">
          <a:xfrm>
            <a:off x="5219700" y="3789363"/>
            <a:ext cx="261225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de-DE" altLang="de-DE" dirty="0" smtClean="0"/>
              <a:t>Was ist Effizienz -</a:t>
            </a:r>
          </a:p>
          <a:p>
            <a:r>
              <a:rPr lang="de-DE" altLang="de-DE" dirty="0" smtClean="0"/>
              <a:t>Harald</a:t>
            </a:r>
            <a:endParaRPr lang="de-DE" altLang="de-DE" dirty="0"/>
          </a:p>
        </p:txBody>
      </p:sp>
    </p:spTree>
    <p:extLst>
      <p:ext uri="{BB962C8B-B14F-4D97-AF65-F5344CB8AC3E}">
        <p14:creationId xmlns:p14="http://schemas.microsoft.com/office/powerpoint/2010/main" val="3249720514"/>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495300" y="404812"/>
            <a:ext cx="6407150" cy="1079971"/>
          </a:xfrm>
        </p:spPr>
        <p:txBody>
          <a:bodyPr/>
          <a:lstStyle/>
          <a:p>
            <a:r>
              <a:rPr lang="de-DE" altLang="de-DE" dirty="0" smtClean="0">
                <a:cs typeface="Arial" pitchFamily="34" charset="0"/>
              </a:rPr>
              <a:t>Effizienz - Definitionen</a:t>
            </a:r>
            <a:r>
              <a:rPr lang="pl-PL" altLang="de-DE" dirty="0" smtClean="0">
                <a:cs typeface="Arial" pitchFamily="34" charset="0"/>
              </a:rPr>
              <a:t/>
            </a:r>
            <a:br>
              <a:rPr lang="pl-PL" altLang="de-DE" dirty="0" smtClean="0">
                <a:cs typeface="Arial" pitchFamily="34" charset="0"/>
              </a:rPr>
            </a:br>
            <a:endParaRPr lang="de-DE" altLang="de-DE" dirty="0" smtClean="0"/>
          </a:p>
        </p:txBody>
      </p:sp>
      <p:sp>
        <p:nvSpPr>
          <p:cNvPr id="5123" name="Inhaltsplatzhalter 2"/>
          <p:cNvSpPr>
            <a:spLocks noGrp="1"/>
          </p:cNvSpPr>
          <p:nvPr>
            <p:ph idx="1"/>
          </p:nvPr>
        </p:nvSpPr>
        <p:spPr>
          <a:xfrm>
            <a:off x="468312" y="1772816"/>
            <a:ext cx="7992119" cy="3455987"/>
          </a:xfrm>
        </p:spPr>
        <p:txBody>
          <a:bodyPr/>
          <a:lstStyle/>
          <a:p>
            <a:pPr marL="0" indent="0"/>
            <a:r>
              <a:rPr lang="de-DE" altLang="de-DE" sz="1800" dirty="0" smtClean="0"/>
              <a:t>Effizienz</a:t>
            </a:r>
            <a:r>
              <a:rPr lang="de-DE" altLang="de-DE" sz="1800" b="0" dirty="0" smtClean="0"/>
              <a:t> steht für </a:t>
            </a:r>
          </a:p>
          <a:p>
            <a:pPr marL="285750" indent="-285750">
              <a:buFont typeface="Wingdings" panose="05000000000000000000" pitchFamily="2" charset="2"/>
              <a:buChar char="Ø"/>
            </a:pPr>
            <a:r>
              <a:rPr lang="de-DE" altLang="de-DE" sz="1800" b="0" dirty="0" smtClean="0"/>
              <a:t>den Energieaufwand zur Erreichung eines Ziels (Energieeffizienz)</a:t>
            </a:r>
          </a:p>
          <a:p>
            <a:pPr marL="285750" indent="-285750">
              <a:buFont typeface="Wingdings" panose="05000000000000000000" pitchFamily="2" charset="2"/>
              <a:buChar char="Ø"/>
            </a:pPr>
            <a:r>
              <a:rPr lang="de-DE" altLang="de-DE" sz="1800" b="0" dirty="0" smtClean="0"/>
              <a:t>die Sparsamkeit eines Algorithmus bezüglich der Ressourcen Zeit und Speicherplatz (Informatik)</a:t>
            </a:r>
          </a:p>
          <a:p>
            <a:pPr marL="285750" indent="-285750">
              <a:buFont typeface="Wingdings" panose="05000000000000000000" pitchFamily="2" charset="2"/>
              <a:buChar char="Ø"/>
            </a:pPr>
            <a:r>
              <a:rPr lang="de-DE" altLang="de-DE" sz="1800" b="0" dirty="0"/>
              <a:t>d</a:t>
            </a:r>
            <a:r>
              <a:rPr lang="de-DE" altLang="de-DE" sz="1800" b="0" dirty="0" smtClean="0"/>
              <a:t>ie Qualität eines Schätzers für einen unbekannten Parameter (Statistik)</a:t>
            </a:r>
          </a:p>
          <a:p>
            <a:pPr marL="285750" indent="-285750">
              <a:buFont typeface="Wingdings" panose="05000000000000000000" pitchFamily="2" charset="2"/>
              <a:buChar char="Ø"/>
            </a:pPr>
            <a:r>
              <a:rPr lang="de-DE" altLang="de-DE" sz="1800" b="0" dirty="0"/>
              <a:t>d</a:t>
            </a:r>
            <a:r>
              <a:rPr lang="de-DE" altLang="de-DE" sz="1800" b="0" dirty="0" smtClean="0"/>
              <a:t>as Verhältnis zwischen Nutzenergie und energetischem Aufwand (Wirkungsgrad)</a:t>
            </a:r>
          </a:p>
          <a:p>
            <a:pPr marL="285750" indent="-285750">
              <a:buFont typeface="Wingdings" panose="05000000000000000000" pitchFamily="2" charset="2"/>
              <a:buChar char="Ø"/>
            </a:pPr>
            <a:r>
              <a:rPr lang="de-DE" altLang="de-DE" sz="1800" b="0" dirty="0" smtClean="0"/>
              <a:t>ein Maß für die Wirtschaftlichkeit</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wipe(down)">
                                      <p:cBhvr>
                                        <p:cTn id="7" dur="500"/>
                                        <p:tgtEl>
                                          <p:spTgt spid="51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wipe(down)">
                                      <p:cBhvr>
                                        <p:cTn id="12" dur="500"/>
                                        <p:tgtEl>
                                          <p:spTgt spid="51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Effect transition="in" filter="wipe(down)">
                                      <p:cBhvr>
                                        <p:cTn id="17" dur="500"/>
                                        <p:tgtEl>
                                          <p:spTgt spid="51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123">
                                            <p:txEl>
                                              <p:pRg st="4" end="4"/>
                                            </p:txEl>
                                          </p:spTgt>
                                        </p:tgtEl>
                                        <p:attrNameLst>
                                          <p:attrName>style.visibility</p:attrName>
                                        </p:attrNameLst>
                                      </p:cBhvr>
                                      <p:to>
                                        <p:strVal val="visible"/>
                                      </p:to>
                                    </p:set>
                                    <p:animEffect transition="in" filter="wipe(down)">
                                      <p:cBhvr>
                                        <p:cTn id="22" dur="500"/>
                                        <p:tgtEl>
                                          <p:spTgt spid="51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animEffect transition="in" filter="wipe(down)">
                                      <p:cBhvr>
                                        <p:cTn id="27" dur="5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495300" y="404812"/>
            <a:ext cx="6407150" cy="1079971"/>
          </a:xfrm>
        </p:spPr>
        <p:txBody>
          <a:bodyPr/>
          <a:lstStyle/>
          <a:p>
            <a:r>
              <a:rPr lang="de-DE" altLang="de-DE" dirty="0" smtClean="0">
                <a:cs typeface="Arial" pitchFamily="34" charset="0"/>
              </a:rPr>
              <a:t>Effizienz – Definitionen</a:t>
            </a:r>
            <a:br>
              <a:rPr lang="de-DE" altLang="de-DE" dirty="0" smtClean="0">
                <a:cs typeface="Arial" pitchFamily="34" charset="0"/>
              </a:rPr>
            </a:br>
            <a:r>
              <a:rPr lang="de-DE" altLang="de-DE" dirty="0" smtClean="0">
                <a:cs typeface="Arial" pitchFamily="34" charset="0"/>
              </a:rPr>
              <a:t>Was lässt sich fürs Controlling mitnehmen </a:t>
            </a:r>
            <a:r>
              <a:rPr lang="pl-PL" altLang="de-DE" dirty="0" smtClean="0">
                <a:cs typeface="Arial" pitchFamily="34" charset="0"/>
              </a:rPr>
              <a:t/>
            </a:r>
            <a:br>
              <a:rPr lang="pl-PL" altLang="de-DE" dirty="0" smtClean="0">
                <a:cs typeface="Arial" pitchFamily="34" charset="0"/>
              </a:rPr>
            </a:br>
            <a:endParaRPr lang="de-DE" altLang="de-DE" dirty="0" smtClean="0"/>
          </a:p>
        </p:txBody>
      </p:sp>
      <p:sp>
        <p:nvSpPr>
          <p:cNvPr id="5123" name="Inhaltsplatzhalter 2"/>
          <p:cNvSpPr>
            <a:spLocks noGrp="1"/>
          </p:cNvSpPr>
          <p:nvPr>
            <p:ph idx="1"/>
          </p:nvPr>
        </p:nvSpPr>
        <p:spPr>
          <a:xfrm>
            <a:off x="468312" y="1772816"/>
            <a:ext cx="7992119" cy="1296144"/>
          </a:xfrm>
        </p:spPr>
        <p:txBody>
          <a:bodyPr/>
          <a:lstStyle/>
          <a:p>
            <a:pPr marL="285750" indent="-285750">
              <a:buFont typeface="Wingdings" panose="05000000000000000000" pitchFamily="2" charset="2"/>
              <a:buChar char="Ø"/>
            </a:pPr>
            <a:r>
              <a:rPr lang="de-DE" altLang="de-DE" sz="1800" b="0" dirty="0" smtClean="0"/>
              <a:t>Die Energieeffizienz ist ein Maß für den Energieaufwand zur Erreichung eines festgelegten Nutzens. Ein Vorgang ist dann effizient, wenn ein bestimmter Nutzen mit minimalem Energieaufwand erreicht wird.</a:t>
            </a:r>
            <a:r>
              <a:rPr lang="de-DE" altLang="de-DE" sz="1800" b="0" dirty="0"/>
              <a:t/>
            </a:r>
            <a:br>
              <a:rPr lang="de-DE" altLang="de-DE" sz="1800" b="0" dirty="0"/>
            </a:br>
            <a:r>
              <a:rPr lang="de-DE" altLang="de-DE" sz="1800" b="0" dirty="0" smtClean="0"/>
              <a:t>=&gt; Minimalprinzip</a:t>
            </a:r>
          </a:p>
          <a:p>
            <a:pPr marL="0" indent="0"/>
            <a:endParaRPr lang="de-DE" altLang="de-DE" sz="1800" b="0" dirty="0" smtClean="0"/>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068960"/>
            <a:ext cx="1698437" cy="3352031"/>
          </a:xfrm>
          <a:prstGeom prst="rect">
            <a:avLst/>
          </a:prstGeom>
        </p:spPr>
      </p:pic>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3068960"/>
            <a:ext cx="1524000" cy="2152650"/>
          </a:xfrm>
          <a:prstGeom prst="rect">
            <a:avLst/>
          </a:prstGeom>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2288" y="3068960"/>
            <a:ext cx="4932040" cy="3267447"/>
          </a:xfrm>
          <a:prstGeom prst="rect">
            <a:avLst/>
          </a:prstGeom>
        </p:spPr>
      </p:pic>
    </p:spTree>
    <p:extLst>
      <p:ext uri="{BB962C8B-B14F-4D97-AF65-F5344CB8AC3E}">
        <p14:creationId xmlns:p14="http://schemas.microsoft.com/office/powerpoint/2010/main" val="60441043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down)">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495300" y="404812"/>
            <a:ext cx="6407150" cy="1079971"/>
          </a:xfrm>
        </p:spPr>
        <p:txBody>
          <a:bodyPr/>
          <a:lstStyle/>
          <a:p>
            <a:r>
              <a:rPr lang="de-DE" altLang="de-DE" dirty="0" smtClean="0">
                <a:cs typeface="Arial" pitchFamily="34" charset="0"/>
              </a:rPr>
              <a:t>Effizienz – Definitionen</a:t>
            </a:r>
            <a:br>
              <a:rPr lang="de-DE" altLang="de-DE" dirty="0" smtClean="0">
                <a:cs typeface="Arial" pitchFamily="34" charset="0"/>
              </a:rPr>
            </a:br>
            <a:r>
              <a:rPr lang="de-DE" altLang="de-DE" dirty="0" smtClean="0">
                <a:cs typeface="Arial" pitchFamily="34" charset="0"/>
              </a:rPr>
              <a:t>Was lässt sich fürs Controlling mitnehmen </a:t>
            </a:r>
            <a:r>
              <a:rPr lang="pl-PL" altLang="de-DE" dirty="0" smtClean="0">
                <a:cs typeface="Arial" pitchFamily="34" charset="0"/>
              </a:rPr>
              <a:t/>
            </a:r>
            <a:br>
              <a:rPr lang="pl-PL" altLang="de-DE" dirty="0" smtClean="0">
                <a:cs typeface="Arial" pitchFamily="34" charset="0"/>
              </a:rPr>
            </a:br>
            <a:endParaRPr lang="de-DE" altLang="de-DE" dirty="0" smtClean="0"/>
          </a:p>
        </p:txBody>
      </p:sp>
      <p:sp>
        <p:nvSpPr>
          <p:cNvPr id="5123" name="Inhaltsplatzhalter 2"/>
          <p:cNvSpPr>
            <a:spLocks noGrp="1"/>
          </p:cNvSpPr>
          <p:nvPr>
            <p:ph idx="1"/>
          </p:nvPr>
        </p:nvSpPr>
        <p:spPr>
          <a:xfrm>
            <a:off x="468312" y="1772816"/>
            <a:ext cx="7992119" cy="2016224"/>
          </a:xfrm>
        </p:spPr>
        <p:txBody>
          <a:bodyPr/>
          <a:lstStyle/>
          <a:p>
            <a:pPr marL="285750" indent="-285750">
              <a:buFont typeface="Wingdings" panose="05000000000000000000" pitchFamily="2" charset="2"/>
              <a:buChar char="Ø"/>
            </a:pPr>
            <a:r>
              <a:rPr lang="de-CH" altLang="de-DE" sz="1800" b="0" dirty="0" smtClean="0"/>
              <a:t>Die Effizienz eines Algorithmus ist seine Sparsamkeit bezüglich der Ressourcen, Rechenzeit und Speicherplatz, die er zur Lösung eines festgelegten Problems beansprucht. Jedoch sind effiziente Algorithmen meist schwerer zu verstehen, da sie oft auf ausgeklügelten Ideen beruhen. Effiziente Algorithmen sind schnell in der Lösung des entsprechenden Problems.</a:t>
            </a:r>
            <a:br>
              <a:rPr lang="de-CH" altLang="de-DE" sz="1800" b="0" dirty="0" smtClean="0"/>
            </a:br>
            <a:r>
              <a:rPr lang="de-CH" altLang="de-DE" sz="1800" b="0" dirty="0" smtClean="0"/>
              <a:t>=&gt; vgl. Reporting-Tools, Dashboards, etc.</a:t>
            </a: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3789040"/>
            <a:ext cx="2809524" cy="1628572"/>
          </a:xfrm>
          <a:prstGeom prst="rect">
            <a:avLst/>
          </a:prstGeom>
        </p:spPr>
      </p:pic>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1814" y="4611685"/>
            <a:ext cx="2647619" cy="1723810"/>
          </a:xfrm>
          <a:prstGeom prst="rect">
            <a:avLst/>
          </a:prstGeom>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0" y="3212976"/>
            <a:ext cx="2495550" cy="1828800"/>
          </a:xfrm>
          <a:prstGeom prst="rect">
            <a:avLst/>
          </a:prstGeom>
        </p:spPr>
      </p:pic>
    </p:spTree>
    <p:extLst>
      <p:ext uri="{BB962C8B-B14F-4D97-AF65-F5344CB8AC3E}">
        <p14:creationId xmlns:p14="http://schemas.microsoft.com/office/powerpoint/2010/main" val="428018009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down)">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495300" y="404812"/>
            <a:ext cx="6407150" cy="1079971"/>
          </a:xfrm>
        </p:spPr>
        <p:txBody>
          <a:bodyPr/>
          <a:lstStyle/>
          <a:p>
            <a:r>
              <a:rPr lang="de-DE" altLang="de-DE" dirty="0" smtClean="0">
                <a:cs typeface="Arial" pitchFamily="34" charset="0"/>
              </a:rPr>
              <a:t>Effizienz – Definitionen</a:t>
            </a:r>
            <a:br>
              <a:rPr lang="de-DE" altLang="de-DE" dirty="0" smtClean="0">
                <a:cs typeface="Arial" pitchFamily="34" charset="0"/>
              </a:rPr>
            </a:br>
            <a:r>
              <a:rPr lang="de-DE" altLang="de-DE" dirty="0" smtClean="0">
                <a:cs typeface="Arial" pitchFamily="34" charset="0"/>
              </a:rPr>
              <a:t>Was lässt sich fürs Controlling mitnehmen </a:t>
            </a:r>
            <a:r>
              <a:rPr lang="pl-PL" altLang="de-DE" dirty="0" smtClean="0">
                <a:cs typeface="Arial" pitchFamily="34" charset="0"/>
              </a:rPr>
              <a:t/>
            </a:r>
            <a:br>
              <a:rPr lang="pl-PL" altLang="de-DE" dirty="0" smtClean="0">
                <a:cs typeface="Arial" pitchFamily="34" charset="0"/>
              </a:rPr>
            </a:br>
            <a:endParaRPr lang="de-DE" altLang="de-DE" dirty="0" smtClean="0"/>
          </a:p>
        </p:txBody>
      </p:sp>
      <p:sp>
        <p:nvSpPr>
          <p:cNvPr id="5123" name="Inhaltsplatzhalter 2"/>
          <p:cNvSpPr>
            <a:spLocks noGrp="1"/>
          </p:cNvSpPr>
          <p:nvPr>
            <p:ph idx="1"/>
          </p:nvPr>
        </p:nvSpPr>
        <p:spPr>
          <a:xfrm>
            <a:off x="468312" y="1772816"/>
            <a:ext cx="7992119" cy="1008112"/>
          </a:xfrm>
        </p:spPr>
        <p:txBody>
          <a:bodyPr/>
          <a:lstStyle/>
          <a:p>
            <a:pPr marL="285750" indent="-285750">
              <a:buFont typeface="Wingdings" panose="05000000000000000000" pitchFamily="2" charset="2"/>
              <a:buChar char="Ø"/>
            </a:pPr>
            <a:r>
              <a:rPr lang="de-CH" altLang="de-DE" sz="1800" b="0" dirty="0" smtClean="0"/>
              <a:t>Wirtschaftlichkeit ist ein allgemeines Maß für die Effizienz im Sinne der Kosten-Nutzen-Relation bzw. für den rationalen Umgang mit Ressourcen.</a:t>
            </a:r>
            <a:br>
              <a:rPr lang="de-CH" altLang="de-DE" sz="1800" b="0" dirty="0" smtClean="0"/>
            </a:br>
            <a:r>
              <a:rPr lang="de-CH" altLang="de-DE" sz="1800" b="0" dirty="0" smtClean="0"/>
              <a:t>=&gt; was kostet unser Reporting?</a:t>
            </a:r>
            <a:endParaRPr lang="de-DE" altLang="de-DE" sz="1800" b="0" dirty="0" smtClean="0"/>
          </a:p>
        </p:txBody>
      </p:sp>
      <p:sp>
        <p:nvSpPr>
          <p:cNvPr id="3" name="Ellipse 2"/>
          <p:cNvSpPr/>
          <p:nvPr/>
        </p:nvSpPr>
        <p:spPr bwMode="auto">
          <a:xfrm>
            <a:off x="1043608" y="2924944"/>
            <a:ext cx="2592288" cy="187220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FF0000"/>
                </a:solidFill>
                <a:effectLst/>
                <a:latin typeface="Arial" charset="0"/>
                <a:ea typeface="ヒラギノ角ゴ Pro W3" pitchFamily="1" charset="-128"/>
              </a:rPr>
              <a:t>Eine von Walters Lieblingsfragen:</a:t>
            </a:r>
            <a:r>
              <a:rPr kumimoji="0" lang="de-DE" sz="1800" b="0" i="0" u="none" strike="noStrike" cap="none" normalizeH="0" dirty="0" smtClean="0">
                <a:ln>
                  <a:noFill/>
                </a:ln>
                <a:solidFill>
                  <a:srgbClr val="FF0000"/>
                </a:solidFill>
                <a:effectLst/>
                <a:latin typeface="Arial" charset="0"/>
                <a:ea typeface="ヒラギノ角ゴ Pro W3" pitchFamily="1" charset="-128"/>
              </a:rPr>
              <a:t> was kostet Controlling?</a:t>
            </a:r>
            <a:endParaRPr kumimoji="0" lang="de-DE" sz="1800" b="0" i="0" u="none" strike="noStrike" cap="none" normalizeH="0" baseline="0" dirty="0" smtClean="0">
              <a:ln>
                <a:noFill/>
              </a:ln>
              <a:solidFill>
                <a:srgbClr val="FF0000"/>
              </a:solidFill>
              <a:effectLst/>
              <a:latin typeface="Arial" charset="0"/>
              <a:ea typeface="ヒラギノ角ゴ Pro W3" pitchFamily="1" charset="-128"/>
            </a:endParaRP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175248"/>
            <a:ext cx="3752850" cy="1371600"/>
          </a:xfrm>
          <a:prstGeom prst="rect">
            <a:avLst/>
          </a:prstGeom>
          <a:ln w="12700">
            <a:solidFill>
              <a:schemeClr val="bg2">
                <a:lumMod val="60000"/>
                <a:lumOff val="40000"/>
              </a:schemeClr>
            </a:solidFill>
          </a:ln>
        </p:spPr>
      </p:pic>
    </p:spTree>
    <p:extLst>
      <p:ext uri="{BB962C8B-B14F-4D97-AF65-F5344CB8AC3E}">
        <p14:creationId xmlns:p14="http://schemas.microsoft.com/office/powerpoint/2010/main" val="228357822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down)">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de-DE" altLang="de-DE" dirty="0" smtClean="0"/>
              <a:t>Internationaler </a:t>
            </a:r>
            <a:br>
              <a:rPr lang="de-DE" altLang="de-DE" dirty="0" smtClean="0"/>
            </a:br>
            <a:r>
              <a:rPr lang="de-DE" altLang="de-DE" dirty="0" smtClean="0"/>
              <a:t>Controller Verein eV</a:t>
            </a:r>
          </a:p>
        </p:txBody>
      </p:sp>
      <p:sp>
        <p:nvSpPr>
          <p:cNvPr id="3075" name="Textfeld 1"/>
          <p:cNvSpPr txBox="1">
            <a:spLocks noChangeArrowheads="1"/>
          </p:cNvSpPr>
          <p:nvPr/>
        </p:nvSpPr>
        <p:spPr bwMode="auto">
          <a:xfrm>
            <a:off x="5219700" y="3789363"/>
            <a:ext cx="18117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de-DE" altLang="de-DE" dirty="0" smtClean="0"/>
              <a:t>Einleitung - </a:t>
            </a:r>
          </a:p>
          <a:p>
            <a:r>
              <a:rPr lang="de-DE" altLang="de-DE" dirty="0" smtClean="0"/>
              <a:t>Bärbel</a:t>
            </a:r>
            <a:endParaRPr lang="de-DE" altLang="de-DE" dirty="0"/>
          </a:p>
        </p:txBody>
      </p:sp>
    </p:spTree>
    <p:extLst>
      <p:ext uri="{BB962C8B-B14F-4D97-AF65-F5344CB8AC3E}">
        <p14:creationId xmlns:p14="http://schemas.microsoft.com/office/powerpoint/2010/main" val="2493572995"/>
      </p:ext>
    </p:extLst>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495300" y="404812"/>
            <a:ext cx="6407150" cy="1079971"/>
          </a:xfrm>
        </p:spPr>
        <p:txBody>
          <a:bodyPr/>
          <a:lstStyle/>
          <a:p>
            <a:r>
              <a:rPr lang="de-DE" altLang="de-DE" dirty="0" smtClean="0">
                <a:cs typeface="Arial" pitchFamily="34" charset="0"/>
              </a:rPr>
              <a:t>Effizienz</a:t>
            </a:r>
            <a:br>
              <a:rPr lang="de-DE" altLang="de-DE" dirty="0" smtClean="0">
                <a:cs typeface="Arial" pitchFamily="34" charset="0"/>
              </a:rPr>
            </a:br>
            <a:r>
              <a:rPr lang="de-DE" altLang="de-DE" dirty="0" smtClean="0">
                <a:cs typeface="Arial" pitchFamily="34" charset="0"/>
              </a:rPr>
              <a:t>Beispiele aus der eigenen Praxis </a:t>
            </a:r>
            <a:r>
              <a:rPr lang="pl-PL" altLang="de-DE" dirty="0" smtClean="0">
                <a:cs typeface="Arial" pitchFamily="34" charset="0"/>
              </a:rPr>
              <a:t/>
            </a:r>
            <a:br>
              <a:rPr lang="pl-PL" altLang="de-DE" dirty="0" smtClean="0">
                <a:cs typeface="Arial" pitchFamily="34" charset="0"/>
              </a:rPr>
            </a:br>
            <a:endParaRPr lang="de-DE" altLang="de-DE" dirty="0" smtClean="0"/>
          </a:p>
        </p:txBody>
      </p:sp>
      <p:sp>
        <p:nvSpPr>
          <p:cNvPr id="5123" name="Inhaltsplatzhalter 2"/>
          <p:cNvSpPr>
            <a:spLocks noGrp="1"/>
          </p:cNvSpPr>
          <p:nvPr>
            <p:ph idx="1"/>
          </p:nvPr>
        </p:nvSpPr>
        <p:spPr>
          <a:xfrm>
            <a:off x="468312" y="1772816"/>
            <a:ext cx="7992119" cy="4320182"/>
          </a:xfrm>
        </p:spPr>
        <p:txBody>
          <a:bodyPr/>
          <a:lstStyle/>
          <a:p>
            <a:pPr marL="285750" indent="-285750">
              <a:buFont typeface="Wingdings" panose="05000000000000000000" pitchFamily="2" charset="2"/>
              <a:buChar char="Ø"/>
            </a:pPr>
            <a:r>
              <a:rPr lang="de-DE" altLang="de-DE" sz="1800" b="0" dirty="0" smtClean="0"/>
              <a:t>Verbesserung des bisherigen </a:t>
            </a:r>
            <a:r>
              <a:rPr lang="de-DE" altLang="de-DE" sz="1800" b="0" dirty="0" err="1" smtClean="0"/>
              <a:t>Reportings</a:t>
            </a:r>
            <a:r>
              <a:rPr lang="de-DE" altLang="de-DE" sz="1800" b="0" dirty="0" smtClean="0"/>
              <a:t>:</a:t>
            </a:r>
            <a:br>
              <a:rPr lang="de-DE" altLang="de-DE" sz="1800" b="0" dirty="0" smtClean="0"/>
            </a:br>
            <a:r>
              <a:rPr lang="de-DE" altLang="de-DE" sz="1800" b="0" dirty="0" smtClean="0"/>
              <a:t>Zur Reduzierung von Rückfragen und zur Vermeidung von Detailfragen der Kostenstellenverantwortlichen wurde </a:t>
            </a:r>
            <a:r>
              <a:rPr lang="de-DE" altLang="de-DE" sz="1800" b="0" dirty="0" err="1" smtClean="0"/>
              <a:t>CadF</a:t>
            </a:r>
            <a:r>
              <a:rPr lang="de-DE" altLang="de-DE" sz="1800" b="0" dirty="0" smtClean="0"/>
              <a:t> eingeführt:</a:t>
            </a:r>
            <a:br>
              <a:rPr lang="de-DE" altLang="de-DE" sz="1800" b="0" dirty="0" smtClean="0"/>
            </a:br>
            <a:r>
              <a:rPr lang="de-DE" altLang="de-DE" sz="1800" u="sng" dirty="0" smtClean="0"/>
              <a:t>C</a:t>
            </a:r>
            <a:r>
              <a:rPr lang="de-DE" altLang="de-DE" sz="1800" b="0" dirty="0" smtClean="0"/>
              <a:t>ontroller </a:t>
            </a:r>
            <a:r>
              <a:rPr lang="de-DE" altLang="de-DE" sz="1800" u="sng" dirty="0" smtClean="0"/>
              <a:t>a</a:t>
            </a:r>
            <a:r>
              <a:rPr lang="de-DE" altLang="de-DE" sz="1800" b="0" dirty="0" smtClean="0"/>
              <a:t>n </a:t>
            </a:r>
            <a:r>
              <a:rPr lang="de-DE" altLang="de-DE" sz="1800" u="sng" dirty="0" smtClean="0"/>
              <a:t>d</a:t>
            </a:r>
            <a:r>
              <a:rPr lang="de-DE" altLang="de-DE" sz="1800" b="0" dirty="0" smtClean="0"/>
              <a:t>ie </a:t>
            </a:r>
            <a:r>
              <a:rPr lang="de-DE" altLang="de-DE" sz="1800" u="sng" dirty="0" smtClean="0"/>
              <a:t>F</a:t>
            </a:r>
            <a:r>
              <a:rPr lang="de-DE" altLang="de-DE" sz="1800" b="0" dirty="0" smtClean="0"/>
              <a:t>ront hilft dabei, aus den Schwächen des bisherigen </a:t>
            </a:r>
            <a:r>
              <a:rPr lang="de-DE" altLang="de-DE" sz="1800" b="0" dirty="0" err="1"/>
              <a:t>R</a:t>
            </a:r>
            <a:r>
              <a:rPr lang="de-DE" altLang="de-DE" sz="1800" b="0" dirty="0" err="1" smtClean="0"/>
              <a:t>eportings</a:t>
            </a:r>
            <a:r>
              <a:rPr lang="de-DE" altLang="de-DE" sz="1800" b="0" dirty="0" smtClean="0"/>
              <a:t> zu lernen und das Output zu optimieren.</a:t>
            </a:r>
          </a:p>
          <a:p>
            <a:pPr marL="285750" indent="-285750">
              <a:buFont typeface="Wingdings" panose="05000000000000000000" pitchFamily="2" charset="2"/>
              <a:buChar char="Ø"/>
            </a:pPr>
            <a:r>
              <a:rPr lang="de-DE" altLang="de-DE" sz="1800" b="0" dirty="0" smtClean="0"/>
              <a:t>Alles andere als effizient:</a:t>
            </a:r>
            <a:br>
              <a:rPr lang="de-DE" altLang="de-DE" sz="1800" b="0" dirty="0" smtClean="0"/>
            </a:br>
            <a:r>
              <a:rPr lang="de-DE" altLang="de-DE" sz="1800" b="0" dirty="0" smtClean="0"/>
              <a:t>lief die Personalkostenplanung (PKP) in SAP. Ich war der dritte MA, der sich mit der PKP auseinandersetzen durfte. Keiner bei uns kennt sich 100%ig mit der Handhabung und den </a:t>
            </a:r>
            <a:r>
              <a:rPr lang="de-DE" altLang="de-DE" sz="1800" b="0" dirty="0" err="1" smtClean="0"/>
              <a:t>Rechenlogiken</a:t>
            </a:r>
            <a:r>
              <a:rPr lang="de-DE" altLang="de-DE" sz="1800" b="0" dirty="0" smtClean="0"/>
              <a:t> der PKP aus. Die Ergebnisse entsprachen nicht den erwarteten Werten, so dass aufwendige Korrekturen notwendig waren.</a:t>
            </a:r>
            <a:br>
              <a:rPr lang="de-DE" altLang="de-DE" sz="1800" b="0" dirty="0" smtClean="0"/>
            </a:br>
            <a:r>
              <a:rPr lang="de-DE" altLang="de-DE" sz="1800" b="0" dirty="0" smtClean="0"/>
              <a:t>=&gt; zeitintensiv und Zeitdruck vor den Budgetgesprächen</a:t>
            </a:r>
          </a:p>
        </p:txBody>
      </p:sp>
    </p:spTree>
    <p:extLst>
      <p:ext uri="{BB962C8B-B14F-4D97-AF65-F5344CB8AC3E}">
        <p14:creationId xmlns:p14="http://schemas.microsoft.com/office/powerpoint/2010/main" val="33320364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down)">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wipe(down)">
                                      <p:cBhvr>
                                        <p:cTn id="12" dur="500"/>
                                        <p:tgtEl>
                                          <p:spTgt spid="5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495300" y="404812"/>
            <a:ext cx="6407150" cy="1079971"/>
          </a:xfrm>
        </p:spPr>
        <p:txBody>
          <a:bodyPr/>
          <a:lstStyle/>
          <a:p>
            <a:r>
              <a:rPr lang="de-DE" altLang="de-DE" dirty="0" smtClean="0">
                <a:cs typeface="Arial" pitchFamily="34" charset="0"/>
              </a:rPr>
              <a:t>Effizienz</a:t>
            </a:r>
            <a:br>
              <a:rPr lang="de-DE" altLang="de-DE" dirty="0" smtClean="0">
                <a:cs typeface="Arial" pitchFamily="34" charset="0"/>
              </a:rPr>
            </a:br>
            <a:r>
              <a:rPr lang="de-DE" altLang="de-DE" dirty="0" smtClean="0">
                <a:cs typeface="Arial" pitchFamily="34" charset="0"/>
              </a:rPr>
              <a:t>Wie machen es andere: der Schott-Konzern </a:t>
            </a:r>
            <a:r>
              <a:rPr lang="pl-PL" altLang="de-DE" dirty="0" smtClean="0">
                <a:cs typeface="Arial" pitchFamily="34" charset="0"/>
              </a:rPr>
              <a:t/>
            </a:r>
            <a:br>
              <a:rPr lang="pl-PL" altLang="de-DE" dirty="0" smtClean="0">
                <a:cs typeface="Arial" pitchFamily="34" charset="0"/>
              </a:rPr>
            </a:br>
            <a:endParaRPr lang="de-DE" altLang="de-DE" dirty="0" smtClean="0"/>
          </a:p>
        </p:txBody>
      </p:sp>
      <p:sp>
        <p:nvSpPr>
          <p:cNvPr id="5123" name="Inhaltsplatzhalter 2"/>
          <p:cNvSpPr>
            <a:spLocks noGrp="1"/>
          </p:cNvSpPr>
          <p:nvPr>
            <p:ph idx="1"/>
          </p:nvPr>
        </p:nvSpPr>
        <p:spPr>
          <a:xfrm>
            <a:off x="468312" y="1772816"/>
            <a:ext cx="7992119" cy="4320182"/>
          </a:xfrm>
        </p:spPr>
        <p:txBody>
          <a:bodyPr/>
          <a:lstStyle/>
          <a:p>
            <a:pPr marL="285750" indent="-285750">
              <a:buFont typeface="Wingdings" panose="05000000000000000000" pitchFamily="2" charset="2"/>
              <a:buChar char="Ø"/>
            </a:pPr>
            <a:r>
              <a:rPr lang="de-DE" altLang="de-DE" sz="1800" b="0" dirty="0" smtClean="0"/>
              <a:t>Verbesserung der Effizienz und Effektivität des heterogenen Berichtswesens im Schott-Konzern</a:t>
            </a:r>
          </a:p>
          <a:p>
            <a:pPr marL="285750" indent="-285750">
              <a:buFont typeface="Wingdings" panose="05000000000000000000" pitchFamily="2" charset="2"/>
              <a:buChar char="Ø"/>
            </a:pPr>
            <a:r>
              <a:rPr lang="de-DE" altLang="de-DE" sz="1800" b="0" dirty="0" smtClean="0"/>
              <a:t>Projekt „Competence Center Reporting“ (CCR) mit den Zielen</a:t>
            </a:r>
            <a:br>
              <a:rPr lang="de-DE" altLang="de-DE" sz="1800" b="0" dirty="0" smtClean="0"/>
            </a:br>
            <a:r>
              <a:rPr lang="de-DE" altLang="de-DE" sz="1800" b="0" dirty="0" smtClean="0"/>
              <a:t>- Reduzierung der Ressourcen in der Berichterstellung</a:t>
            </a:r>
            <a:br>
              <a:rPr lang="de-DE" altLang="de-DE" sz="1800" b="0" dirty="0" smtClean="0"/>
            </a:br>
            <a:r>
              <a:rPr lang="de-DE" altLang="de-DE" sz="1800" b="0" dirty="0" smtClean="0"/>
              <a:t>- Effizienzsteigerung des lokalen Controlling durch stärkere Fokussierung</a:t>
            </a:r>
            <a:br>
              <a:rPr lang="de-DE" altLang="de-DE" sz="1800" b="0" dirty="0" smtClean="0"/>
            </a:br>
            <a:r>
              <a:rPr lang="de-DE" altLang="de-DE" sz="1800" b="0" dirty="0" smtClean="0"/>
              <a:t>  auf wertschöpfende Tätigkeiten wie Analyse und Management Support</a:t>
            </a:r>
            <a:br>
              <a:rPr lang="de-DE" altLang="de-DE" sz="1800" b="0" dirty="0" smtClean="0"/>
            </a:br>
            <a:r>
              <a:rPr lang="de-DE" altLang="de-DE" sz="1800" b="0" dirty="0" smtClean="0"/>
              <a:t>- Steigerung der Qualität im Reporting insbesondere für nicht-finanzielle </a:t>
            </a:r>
            <a:br>
              <a:rPr lang="de-DE" altLang="de-DE" sz="1800" b="0" dirty="0" smtClean="0"/>
            </a:br>
            <a:r>
              <a:rPr lang="de-DE" altLang="de-DE" sz="1800" b="0" dirty="0" smtClean="0"/>
              <a:t>  Kennzahlen</a:t>
            </a:r>
          </a:p>
          <a:p>
            <a:pPr marL="285750" indent="-285750">
              <a:buFont typeface="Wingdings" panose="05000000000000000000" pitchFamily="2" charset="2"/>
              <a:buChar char="Ø"/>
            </a:pPr>
            <a:r>
              <a:rPr lang="de-DE" altLang="de-DE" sz="1800" b="0" dirty="0" smtClean="0"/>
              <a:t>Vier Prinzipien für Effizienz im Reporting</a:t>
            </a:r>
            <a:br>
              <a:rPr lang="de-DE" altLang="de-DE" sz="1800" b="0" dirty="0" smtClean="0"/>
            </a:br>
            <a:r>
              <a:rPr lang="de-DE" altLang="de-DE" sz="1800" b="0" dirty="0" smtClean="0"/>
              <a:t>- Zentralisierung</a:t>
            </a:r>
            <a:br>
              <a:rPr lang="de-DE" altLang="de-DE" sz="1800" b="0" dirty="0" smtClean="0"/>
            </a:br>
            <a:r>
              <a:rPr lang="de-DE" altLang="de-DE" sz="1800" b="0" dirty="0" smtClean="0"/>
              <a:t>- Standardisierung</a:t>
            </a:r>
            <a:br>
              <a:rPr lang="de-DE" altLang="de-DE" sz="1800" b="0" dirty="0" smtClean="0"/>
            </a:br>
            <a:r>
              <a:rPr lang="de-DE" altLang="de-DE" sz="1800" b="0" dirty="0" smtClean="0"/>
              <a:t>- Single </a:t>
            </a:r>
            <a:r>
              <a:rPr lang="de-DE" altLang="de-DE" sz="1800" b="0" dirty="0" err="1" smtClean="0"/>
              <a:t>source</a:t>
            </a:r>
            <a:r>
              <a:rPr lang="de-DE" altLang="de-DE" sz="1800" b="0" dirty="0" smtClean="0"/>
              <a:t> </a:t>
            </a:r>
            <a:r>
              <a:rPr lang="de-DE" altLang="de-DE" sz="1800" b="0" dirty="0" err="1" smtClean="0"/>
              <a:t>of</a:t>
            </a:r>
            <a:r>
              <a:rPr lang="de-DE" altLang="de-DE" sz="1800" b="0" dirty="0" smtClean="0"/>
              <a:t> </a:t>
            </a:r>
            <a:r>
              <a:rPr lang="de-DE" altLang="de-DE" sz="1800" b="0" dirty="0" err="1" smtClean="0"/>
              <a:t>truth</a:t>
            </a:r>
            <a:r>
              <a:rPr lang="de-DE" altLang="de-DE" sz="1800" b="0" dirty="0" smtClean="0"/>
              <a:t/>
            </a:r>
            <a:br>
              <a:rPr lang="de-DE" altLang="de-DE" sz="1800" b="0" dirty="0" smtClean="0"/>
            </a:br>
            <a:r>
              <a:rPr lang="de-DE" altLang="de-DE" sz="1800" b="0" dirty="0" smtClean="0"/>
              <a:t>- </a:t>
            </a:r>
            <a:r>
              <a:rPr lang="de-DE" altLang="de-DE" sz="1800" b="0" dirty="0" err="1" smtClean="0"/>
              <a:t>Governance</a:t>
            </a:r>
            <a:endParaRPr lang="de-DE" altLang="de-DE" sz="1800" b="0" dirty="0" smtClean="0"/>
          </a:p>
        </p:txBody>
      </p:sp>
    </p:spTree>
    <p:extLst>
      <p:ext uri="{BB962C8B-B14F-4D97-AF65-F5344CB8AC3E}">
        <p14:creationId xmlns:p14="http://schemas.microsoft.com/office/powerpoint/2010/main" val="3075159288"/>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495300" y="404812"/>
            <a:ext cx="6407150" cy="1079971"/>
          </a:xfrm>
        </p:spPr>
        <p:txBody>
          <a:bodyPr/>
          <a:lstStyle/>
          <a:p>
            <a:r>
              <a:rPr lang="de-DE" altLang="de-DE" dirty="0" smtClean="0">
                <a:cs typeface="Arial" pitchFamily="34" charset="0"/>
              </a:rPr>
              <a:t>Effizienz</a:t>
            </a:r>
            <a:br>
              <a:rPr lang="de-DE" altLang="de-DE" dirty="0" smtClean="0">
                <a:cs typeface="Arial" pitchFamily="34" charset="0"/>
              </a:rPr>
            </a:br>
            <a:r>
              <a:rPr lang="de-DE" altLang="de-DE" dirty="0" smtClean="0">
                <a:cs typeface="Arial" pitchFamily="34" charset="0"/>
              </a:rPr>
              <a:t>Wie machen es andere: der Schott-Konzern </a:t>
            </a:r>
            <a:r>
              <a:rPr lang="pl-PL" altLang="de-DE" dirty="0" smtClean="0">
                <a:cs typeface="Arial" pitchFamily="34" charset="0"/>
              </a:rPr>
              <a:t/>
            </a:r>
            <a:br>
              <a:rPr lang="pl-PL" altLang="de-DE" dirty="0" smtClean="0">
                <a:cs typeface="Arial" pitchFamily="34" charset="0"/>
              </a:rPr>
            </a:br>
            <a:endParaRPr lang="de-DE" altLang="de-DE" dirty="0" smtClean="0"/>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0627" y="1433512"/>
            <a:ext cx="5669805" cy="4799289"/>
          </a:xfrm>
          <a:prstGeom prst="rect">
            <a:avLst/>
          </a:prstGeom>
        </p:spPr>
      </p:pic>
      <p:sp>
        <p:nvSpPr>
          <p:cNvPr id="4" name="Textfeld 3"/>
          <p:cNvSpPr txBox="1"/>
          <p:nvPr/>
        </p:nvSpPr>
        <p:spPr>
          <a:xfrm>
            <a:off x="599803" y="1433512"/>
            <a:ext cx="2190824" cy="4739759"/>
          </a:xfrm>
          <a:prstGeom prst="rect">
            <a:avLst/>
          </a:prstGeom>
          <a:noFill/>
        </p:spPr>
        <p:txBody>
          <a:bodyPr wrap="square" rtlCol="0">
            <a:spAutoFit/>
          </a:bodyPr>
          <a:lstStyle/>
          <a:p>
            <a:r>
              <a:rPr lang="de-DE" sz="1800" dirty="0">
                <a:solidFill>
                  <a:srgbClr val="2254A1"/>
                </a:solidFill>
                <a:latin typeface="+mn-lt"/>
                <a:ea typeface="+mn-ea"/>
                <a:cs typeface="ヒラギノ角ゴ Pro W3" charset="0"/>
              </a:rPr>
              <a:t>Die 7 Vorteile des CCR bei </a:t>
            </a:r>
            <a:r>
              <a:rPr lang="de-DE" sz="1800" dirty="0" smtClean="0">
                <a:solidFill>
                  <a:srgbClr val="2254A1"/>
                </a:solidFill>
                <a:latin typeface="+mn-lt"/>
                <a:ea typeface="+mn-ea"/>
                <a:cs typeface="ヒラギノ角ゴ Pro W3" charset="0"/>
              </a:rPr>
              <a:t>Schott</a:t>
            </a:r>
          </a:p>
          <a:p>
            <a:endParaRPr lang="de-DE" sz="1800" dirty="0" smtClean="0">
              <a:solidFill>
                <a:srgbClr val="2254A1"/>
              </a:solidFill>
              <a:latin typeface="+mn-lt"/>
              <a:ea typeface="+mn-ea"/>
              <a:cs typeface="ヒラギノ角ゴ Pro W3" charset="0"/>
            </a:endParaRPr>
          </a:p>
          <a:p>
            <a:endParaRPr lang="de-DE" sz="1800" dirty="0">
              <a:solidFill>
                <a:srgbClr val="2254A1"/>
              </a:solidFill>
              <a:latin typeface="+mn-lt"/>
              <a:ea typeface="+mn-ea"/>
              <a:cs typeface="ヒラギノ角ゴ Pro W3" charset="0"/>
            </a:endParaRPr>
          </a:p>
          <a:p>
            <a:endParaRPr lang="de-DE" sz="1800" dirty="0" smtClean="0">
              <a:solidFill>
                <a:srgbClr val="2254A1"/>
              </a:solidFill>
              <a:latin typeface="+mn-lt"/>
              <a:ea typeface="+mn-ea"/>
              <a:cs typeface="ヒラギノ角ゴ Pro W3" charset="0"/>
            </a:endParaRPr>
          </a:p>
          <a:p>
            <a:endParaRPr lang="de-DE" sz="1800" dirty="0">
              <a:solidFill>
                <a:srgbClr val="2254A1"/>
              </a:solidFill>
              <a:latin typeface="+mn-lt"/>
              <a:ea typeface="+mn-ea"/>
              <a:cs typeface="ヒラギノ角ゴ Pro W3" charset="0"/>
            </a:endParaRPr>
          </a:p>
          <a:p>
            <a:endParaRPr lang="de-DE" sz="1800" dirty="0" smtClean="0">
              <a:solidFill>
                <a:srgbClr val="2254A1"/>
              </a:solidFill>
              <a:latin typeface="+mn-lt"/>
              <a:ea typeface="+mn-ea"/>
              <a:cs typeface="ヒラギノ角ゴ Pro W3" charset="0"/>
            </a:endParaRPr>
          </a:p>
          <a:p>
            <a:endParaRPr lang="de-DE" sz="1800" dirty="0">
              <a:solidFill>
                <a:srgbClr val="2254A1"/>
              </a:solidFill>
              <a:latin typeface="+mn-lt"/>
              <a:ea typeface="+mn-ea"/>
              <a:cs typeface="ヒラギノ角ゴ Pro W3" charset="0"/>
            </a:endParaRPr>
          </a:p>
          <a:p>
            <a:endParaRPr lang="de-DE" sz="1800" dirty="0" smtClean="0">
              <a:solidFill>
                <a:srgbClr val="2254A1"/>
              </a:solidFill>
              <a:latin typeface="+mn-lt"/>
              <a:ea typeface="+mn-ea"/>
              <a:cs typeface="ヒラギノ角ゴ Pro W3" charset="0"/>
            </a:endParaRPr>
          </a:p>
          <a:p>
            <a:endParaRPr lang="de-DE" sz="1800" dirty="0">
              <a:solidFill>
                <a:srgbClr val="2254A1"/>
              </a:solidFill>
              <a:latin typeface="+mn-lt"/>
              <a:ea typeface="+mn-ea"/>
              <a:cs typeface="ヒラギノ角ゴ Pro W3" charset="0"/>
            </a:endParaRPr>
          </a:p>
          <a:p>
            <a:endParaRPr lang="de-DE" sz="1800" dirty="0">
              <a:solidFill>
                <a:srgbClr val="2254A1"/>
              </a:solidFill>
              <a:latin typeface="+mn-lt"/>
              <a:ea typeface="+mn-ea"/>
              <a:cs typeface="ヒラギノ角ゴ Pro W3" charset="0"/>
            </a:endParaRPr>
          </a:p>
          <a:p>
            <a:endParaRPr lang="de-DE" sz="1800" dirty="0" smtClean="0">
              <a:solidFill>
                <a:srgbClr val="2254A1"/>
              </a:solidFill>
              <a:latin typeface="+mn-lt"/>
              <a:ea typeface="+mn-ea"/>
              <a:cs typeface="ヒラギノ角ゴ Pro W3" charset="0"/>
            </a:endParaRPr>
          </a:p>
          <a:p>
            <a:endParaRPr lang="de-DE" sz="1800" dirty="0" smtClean="0">
              <a:solidFill>
                <a:srgbClr val="2254A1"/>
              </a:solidFill>
              <a:latin typeface="+mn-lt"/>
              <a:ea typeface="+mn-ea"/>
              <a:cs typeface="ヒラギノ角ゴ Pro W3" charset="0"/>
            </a:endParaRPr>
          </a:p>
          <a:p>
            <a:endParaRPr lang="de-DE" sz="1800" dirty="0">
              <a:solidFill>
                <a:srgbClr val="2254A1"/>
              </a:solidFill>
              <a:latin typeface="+mn-lt"/>
              <a:ea typeface="+mn-ea"/>
              <a:cs typeface="ヒラギノ角ゴ Pro W3" charset="0"/>
            </a:endParaRPr>
          </a:p>
          <a:p>
            <a:r>
              <a:rPr lang="de-DE" sz="1000" dirty="0" smtClean="0">
                <a:solidFill>
                  <a:srgbClr val="2254A1"/>
                </a:solidFill>
                <a:latin typeface="+mn-lt"/>
                <a:ea typeface="+mn-ea"/>
                <a:cs typeface="ヒラギノ角ゴ Pro W3" charset="0"/>
              </a:rPr>
              <a:t>Quelle:</a:t>
            </a:r>
            <a:br>
              <a:rPr lang="de-DE" sz="1000" dirty="0" smtClean="0">
                <a:solidFill>
                  <a:srgbClr val="2254A1"/>
                </a:solidFill>
                <a:latin typeface="+mn-lt"/>
                <a:ea typeface="+mn-ea"/>
                <a:cs typeface="ヒラギノ角ゴ Pro W3" charset="0"/>
              </a:rPr>
            </a:br>
            <a:r>
              <a:rPr lang="de-DE" sz="1000" dirty="0" smtClean="0">
                <a:solidFill>
                  <a:srgbClr val="2254A1"/>
                </a:solidFill>
                <a:latin typeface="+mn-lt"/>
                <a:ea typeface="+mn-ea"/>
                <a:cs typeface="ヒラギノ角ゴ Pro W3" charset="0"/>
              </a:rPr>
              <a:t>Sandra </a:t>
            </a:r>
            <a:r>
              <a:rPr lang="de-DE" sz="1000" dirty="0" err="1" smtClean="0">
                <a:solidFill>
                  <a:srgbClr val="2254A1"/>
                </a:solidFill>
                <a:latin typeface="+mn-lt"/>
                <a:ea typeface="+mn-ea"/>
                <a:cs typeface="ヒラギノ角ゴ Pro W3" charset="0"/>
              </a:rPr>
              <a:t>Lunkenheimer</a:t>
            </a:r>
            <a:r>
              <a:rPr lang="de-DE" sz="1000" dirty="0" smtClean="0">
                <a:solidFill>
                  <a:srgbClr val="2254A1"/>
                </a:solidFill>
                <a:latin typeface="+mn-lt"/>
                <a:ea typeface="+mn-ea"/>
                <a:cs typeface="ヒラギノ角ゴ Pro W3" charset="0"/>
              </a:rPr>
              <a:t>, Leiterin des Bereichs zentrales Reporting auf der 8. Fachkonferenz </a:t>
            </a:r>
            <a:r>
              <a:rPr lang="de-DE" sz="1000" dirty="0" err="1" smtClean="0">
                <a:solidFill>
                  <a:srgbClr val="2254A1"/>
                </a:solidFill>
                <a:latin typeface="+mn-lt"/>
                <a:ea typeface="+mn-ea"/>
                <a:cs typeface="ヒラギノ角ゴ Pro W3" charset="0"/>
              </a:rPr>
              <a:t>Finance</a:t>
            </a:r>
            <a:r>
              <a:rPr lang="de-DE" sz="1000" dirty="0" smtClean="0">
                <a:solidFill>
                  <a:srgbClr val="2254A1"/>
                </a:solidFill>
                <a:latin typeface="+mn-lt"/>
                <a:ea typeface="+mn-ea"/>
                <a:cs typeface="ヒラギノ角ゴ Pro W3" charset="0"/>
              </a:rPr>
              <a:t> Excellence von Horváth &amp; Partners</a:t>
            </a:r>
            <a:endParaRPr lang="de-DE" sz="1000" dirty="0">
              <a:solidFill>
                <a:srgbClr val="2254A1"/>
              </a:solidFill>
              <a:latin typeface="+mn-lt"/>
              <a:ea typeface="+mn-ea"/>
              <a:cs typeface="ヒラギノ角ゴ Pro W3" charset="0"/>
            </a:endParaRPr>
          </a:p>
        </p:txBody>
      </p:sp>
    </p:spTree>
    <p:extLst>
      <p:ext uri="{BB962C8B-B14F-4D97-AF65-F5344CB8AC3E}">
        <p14:creationId xmlns:p14="http://schemas.microsoft.com/office/powerpoint/2010/main" val="1618113223"/>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de-DE" altLang="de-DE" dirty="0" smtClean="0"/>
              <a:t>Internationaler </a:t>
            </a:r>
            <a:br>
              <a:rPr lang="de-DE" altLang="de-DE" dirty="0" smtClean="0"/>
            </a:br>
            <a:r>
              <a:rPr lang="de-DE" altLang="de-DE" dirty="0" smtClean="0"/>
              <a:t>Controller Verein eV</a:t>
            </a:r>
          </a:p>
        </p:txBody>
      </p:sp>
      <p:sp>
        <p:nvSpPr>
          <p:cNvPr id="3075" name="Textfeld 1"/>
          <p:cNvSpPr txBox="1">
            <a:spLocks noChangeArrowheads="1"/>
          </p:cNvSpPr>
          <p:nvPr/>
        </p:nvSpPr>
        <p:spPr bwMode="auto">
          <a:xfrm>
            <a:off x="5219700" y="3789363"/>
            <a:ext cx="308270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de-DE" altLang="de-DE" dirty="0" smtClean="0"/>
              <a:t>Was ist „eigentliches </a:t>
            </a:r>
          </a:p>
          <a:p>
            <a:r>
              <a:rPr lang="de-DE" altLang="de-DE" dirty="0" smtClean="0"/>
              <a:t>Controlling“ -</a:t>
            </a:r>
          </a:p>
          <a:p>
            <a:r>
              <a:rPr lang="de-DE" altLang="de-DE" dirty="0" smtClean="0"/>
              <a:t>Melanie</a:t>
            </a:r>
            <a:endParaRPr lang="de-DE" altLang="de-DE" dirty="0"/>
          </a:p>
        </p:txBody>
      </p:sp>
    </p:spTree>
    <p:extLst>
      <p:ext uri="{BB962C8B-B14F-4D97-AF65-F5344CB8AC3E}">
        <p14:creationId xmlns:p14="http://schemas.microsoft.com/office/powerpoint/2010/main" val="839683838"/>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p:txBody>
          <a:bodyPr/>
          <a:lstStyle/>
          <a:p>
            <a:r>
              <a:rPr lang="de-DE" altLang="de-DE" smtClean="0"/>
              <a:t>Mehr Zeit fürs Controlling</a:t>
            </a:r>
          </a:p>
        </p:txBody>
      </p:sp>
      <p:sp>
        <p:nvSpPr>
          <p:cNvPr id="4099" name="Inhaltsplatzhalter 2"/>
          <p:cNvSpPr>
            <a:spLocks noGrp="1"/>
          </p:cNvSpPr>
          <p:nvPr>
            <p:ph idx="1"/>
          </p:nvPr>
        </p:nvSpPr>
        <p:spPr>
          <a:xfrm>
            <a:off x="468313" y="1484313"/>
            <a:ext cx="4751387" cy="1079500"/>
          </a:xfrm>
        </p:spPr>
        <p:txBody>
          <a:bodyPr/>
          <a:lstStyle/>
          <a:p>
            <a:r>
              <a:rPr lang="de-DE" altLang="de-DE" smtClean="0"/>
              <a:t>Was meinen wir damit?</a:t>
            </a:r>
          </a:p>
          <a:p>
            <a:endParaRPr lang="de-DE" altLang="de-DE" smtClean="0"/>
          </a:p>
        </p:txBody>
      </p:sp>
      <p:sp>
        <p:nvSpPr>
          <p:cNvPr id="5" name="Rechteck 4"/>
          <p:cNvSpPr/>
          <p:nvPr/>
        </p:nvSpPr>
        <p:spPr bwMode="auto">
          <a:xfrm>
            <a:off x="2411413" y="2133600"/>
            <a:ext cx="2376487" cy="1357313"/>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de-DE" sz="1200" b="1" dirty="0">
                <a:latin typeface="Calibri" panose="020F0502020204030204" pitchFamily="34" charset="0"/>
                <a:ea typeface="ヒラギノ角ゴ Pro W3" pitchFamily="1" charset="-128"/>
              </a:rPr>
              <a:t>gestalten und begleiten den Management-Prozess </a:t>
            </a:r>
            <a:r>
              <a:rPr lang="de-DE" sz="1200" dirty="0">
                <a:latin typeface="Calibri" panose="020F0502020204030204" pitchFamily="34" charset="0"/>
                <a:ea typeface="ヒラギノ角ゴ Pro W3" pitchFamily="1" charset="-128"/>
              </a:rPr>
              <a:t>der Zielfindung, Planung und Steuerung, sodass jeder Entscheidungsträger zielorientiert handelt</a:t>
            </a:r>
          </a:p>
        </p:txBody>
      </p:sp>
      <p:sp>
        <p:nvSpPr>
          <p:cNvPr id="6" name="Rechteck 5"/>
          <p:cNvSpPr/>
          <p:nvPr/>
        </p:nvSpPr>
        <p:spPr bwMode="auto">
          <a:xfrm>
            <a:off x="4787900" y="3490913"/>
            <a:ext cx="2447925" cy="1285875"/>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lgn="ctr">
              <a:defRPr/>
            </a:pPr>
            <a:endParaRPr lang="de-DE" sz="1200" dirty="0">
              <a:latin typeface="Arial" charset="0"/>
              <a:ea typeface="ヒラギノ角ゴ Pro W3" pitchFamily="1" charset="-128"/>
            </a:endParaRPr>
          </a:p>
          <a:p>
            <a:pPr algn="ctr">
              <a:defRPr/>
            </a:pPr>
            <a:r>
              <a:rPr lang="de-DE" sz="1200" dirty="0">
                <a:latin typeface="Calibri" panose="020F0502020204030204" pitchFamily="34" charset="0"/>
                <a:ea typeface="ヒラギノ角ゴ Pro W3" pitchFamily="1" charset="-128"/>
              </a:rPr>
              <a:t>entwickeln und pflegen die Controlling-Systeme. Sie sichern die Datenqualität und sorgen für </a:t>
            </a:r>
            <a:r>
              <a:rPr lang="de-DE" sz="1200" b="1" dirty="0">
                <a:latin typeface="Calibri" panose="020F0502020204030204" pitchFamily="34" charset="0"/>
                <a:ea typeface="ヒラギノ角ゴ Pro W3" pitchFamily="1" charset="-128"/>
              </a:rPr>
              <a:t>entscheidungsrelevante Informationen</a:t>
            </a:r>
          </a:p>
        </p:txBody>
      </p:sp>
      <p:sp>
        <p:nvSpPr>
          <p:cNvPr id="7" name="Rechteck 6"/>
          <p:cNvSpPr/>
          <p:nvPr/>
        </p:nvSpPr>
        <p:spPr bwMode="auto">
          <a:xfrm>
            <a:off x="4787900" y="2133600"/>
            <a:ext cx="2447925" cy="1357313"/>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nchor="ctr"/>
          <a:lstStyle/>
          <a:p>
            <a:pPr algn="ctr" fontAlgn="b">
              <a:defRPr/>
            </a:pPr>
            <a:r>
              <a:rPr lang="de-DE" sz="1200" dirty="0">
                <a:solidFill>
                  <a:srgbClr val="000000"/>
                </a:solidFill>
                <a:latin typeface="Calibri"/>
              </a:rPr>
              <a:t>sorgen für die bewusste </a:t>
            </a:r>
            <a:r>
              <a:rPr lang="de-DE" sz="1200" b="1" dirty="0">
                <a:solidFill>
                  <a:srgbClr val="000000"/>
                </a:solidFill>
                <a:latin typeface="Calibri"/>
              </a:rPr>
              <a:t>Beschäftigung mit der Zukunft </a:t>
            </a:r>
            <a:r>
              <a:rPr lang="de-DE" sz="1200" dirty="0">
                <a:solidFill>
                  <a:srgbClr val="000000"/>
                </a:solidFill>
                <a:latin typeface="Calibri"/>
              </a:rPr>
              <a:t>und ermöglichen dadurch, Chancen wahrzunehmen und mit Risiken umzugehen</a:t>
            </a:r>
          </a:p>
        </p:txBody>
      </p:sp>
      <p:sp>
        <p:nvSpPr>
          <p:cNvPr id="8" name="Rechteck 7"/>
          <p:cNvSpPr/>
          <p:nvPr/>
        </p:nvSpPr>
        <p:spPr bwMode="auto">
          <a:xfrm>
            <a:off x="2411413" y="3490913"/>
            <a:ext cx="2376487" cy="1285875"/>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lgn="ctr">
              <a:defRPr/>
            </a:pPr>
            <a:endParaRPr lang="de-DE" sz="1200" dirty="0">
              <a:latin typeface="Arial" charset="0"/>
              <a:ea typeface="ヒラギノ角ゴ Pro W3" pitchFamily="1" charset="-128"/>
            </a:endParaRPr>
          </a:p>
          <a:p>
            <a:pPr algn="ctr">
              <a:defRPr/>
            </a:pPr>
            <a:endParaRPr lang="de-DE" sz="1200" dirty="0">
              <a:latin typeface="Arial" charset="0"/>
              <a:ea typeface="ヒラギノ角ゴ Pro W3" pitchFamily="1" charset="-128"/>
            </a:endParaRPr>
          </a:p>
          <a:p>
            <a:pPr algn="ctr">
              <a:defRPr/>
            </a:pPr>
            <a:r>
              <a:rPr lang="de-DE" sz="1200" dirty="0">
                <a:solidFill>
                  <a:srgbClr val="000000"/>
                </a:solidFill>
                <a:latin typeface="Calibri"/>
              </a:rPr>
              <a:t>integrieren die Ziele und Pläne aller Beteiligten zu einem </a:t>
            </a:r>
            <a:r>
              <a:rPr lang="de-DE" sz="1200" b="1" dirty="0">
                <a:solidFill>
                  <a:srgbClr val="000000"/>
                </a:solidFill>
                <a:latin typeface="Calibri"/>
              </a:rPr>
              <a:t>abgestimmten Ganzen</a:t>
            </a:r>
            <a:endParaRPr lang="de-DE" sz="1200" b="1" dirty="0">
              <a:latin typeface="Arial" charset="0"/>
              <a:ea typeface="ヒラギノ角ゴ Pro W3" pitchFamily="1" charset="-128"/>
            </a:endParaRPr>
          </a:p>
          <a:p>
            <a:pPr algn="ctr">
              <a:defRPr/>
            </a:pPr>
            <a:endParaRPr lang="de-DE" sz="1200" dirty="0">
              <a:latin typeface="Arial" charset="0"/>
              <a:ea typeface="ヒラギノ角ゴ Pro W3" pitchFamily="1" charset="-128"/>
            </a:endParaRPr>
          </a:p>
        </p:txBody>
      </p:sp>
      <p:sp>
        <p:nvSpPr>
          <p:cNvPr id="11" name="Rechteck 10"/>
          <p:cNvSpPr/>
          <p:nvPr/>
        </p:nvSpPr>
        <p:spPr bwMode="auto">
          <a:xfrm>
            <a:off x="2411413" y="4776788"/>
            <a:ext cx="4824412" cy="85725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lgn="ctr">
              <a:defRPr/>
            </a:pPr>
            <a:endParaRPr lang="de-DE" sz="1200" dirty="0">
              <a:latin typeface="Arial" charset="0"/>
              <a:ea typeface="ヒラギノ角ゴ Pro W3" pitchFamily="1" charset="-128"/>
            </a:endParaRPr>
          </a:p>
          <a:p>
            <a:pPr algn="ctr" fontAlgn="b">
              <a:defRPr/>
            </a:pPr>
            <a:r>
              <a:rPr lang="de-DE" sz="1200" dirty="0">
                <a:solidFill>
                  <a:srgbClr val="000000"/>
                </a:solidFill>
                <a:latin typeface="Calibri"/>
              </a:rPr>
              <a:t>sind als </a:t>
            </a:r>
            <a:r>
              <a:rPr lang="de-DE" sz="1200" b="1" dirty="0">
                <a:solidFill>
                  <a:srgbClr val="000000"/>
                </a:solidFill>
                <a:latin typeface="Calibri"/>
              </a:rPr>
              <a:t>betriebswirtschaftliches Gewissen </a:t>
            </a:r>
            <a:r>
              <a:rPr lang="de-DE" sz="1200" dirty="0">
                <a:solidFill>
                  <a:srgbClr val="000000"/>
                </a:solidFill>
                <a:latin typeface="Calibri"/>
              </a:rPr>
              <a:t>dem Wohl der Organisation als Ganzes verpflichtet</a:t>
            </a:r>
          </a:p>
          <a:p>
            <a:pPr algn="ctr">
              <a:defRPr/>
            </a:pPr>
            <a:endParaRPr lang="de-DE" sz="1200" dirty="0">
              <a:latin typeface="Arial" charset="0"/>
              <a:ea typeface="ヒラギノ角ゴ Pro W3" pitchFamily="1" charset="-128"/>
            </a:endParaRPr>
          </a:p>
          <a:p>
            <a:pPr algn="ctr">
              <a:defRPr/>
            </a:pPr>
            <a:endParaRPr lang="de-DE" sz="1200" dirty="0">
              <a:latin typeface="Arial" charset="0"/>
              <a:ea typeface="ヒラギノ角ゴ Pro W3" pitchFamily="1" charset="-128"/>
            </a:endParaRPr>
          </a:p>
        </p:txBody>
      </p:sp>
      <p:sp>
        <p:nvSpPr>
          <p:cNvPr id="4105" name="Textfeld 8"/>
          <p:cNvSpPr txBox="1">
            <a:spLocks noChangeArrowheads="1"/>
          </p:cNvSpPr>
          <p:nvPr/>
        </p:nvSpPr>
        <p:spPr bwMode="auto">
          <a:xfrm>
            <a:off x="6084888" y="5949950"/>
            <a:ext cx="18002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de-DE" altLang="de-DE" sz="1000"/>
              <a:t>Quelle: IGC Leitbild</a:t>
            </a:r>
          </a:p>
        </p:txBody>
      </p:sp>
    </p:spTree>
    <p:extLst>
      <p:ext uri="{BB962C8B-B14F-4D97-AF65-F5344CB8AC3E}">
        <p14:creationId xmlns:p14="http://schemas.microsoft.com/office/powerpoint/2010/main" val="388979975"/>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r>
              <a:rPr lang="de-DE" altLang="de-DE" smtClean="0"/>
              <a:t>Mehr Zeit fürs Controlling</a:t>
            </a:r>
          </a:p>
        </p:txBody>
      </p:sp>
      <p:sp>
        <p:nvSpPr>
          <p:cNvPr id="5123" name="Inhaltsplatzhalter 2"/>
          <p:cNvSpPr>
            <a:spLocks noGrp="1"/>
          </p:cNvSpPr>
          <p:nvPr>
            <p:ph idx="1"/>
          </p:nvPr>
        </p:nvSpPr>
        <p:spPr>
          <a:xfrm>
            <a:off x="468313" y="1484313"/>
            <a:ext cx="7772400" cy="4824412"/>
          </a:xfrm>
        </p:spPr>
        <p:txBody>
          <a:bodyPr/>
          <a:lstStyle/>
          <a:p>
            <a:r>
              <a:rPr lang="de-DE" altLang="de-DE" smtClean="0"/>
              <a:t>Istzustand</a:t>
            </a:r>
          </a:p>
          <a:p>
            <a:endParaRPr lang="de-DE" altLang="de-DE" smtClean="0"/>
          </a:p>
        </p:txBody>
      </p:sp>
      <p:sp>
        <p:nvSpPr>
          <p:cNvPr id="9" name="Rechteck 8"/>
          <p:cNvSpPr/>
          <p:nvPr/>
        </p:nvSpPr>
        <p:spPr bwMode="auto">
          <a:xfrm>
            <a:off x="2411413" y="2133600"/>
            <a:ext cx="2305050" cy="107473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de-DE" sz="1000" b="1" dirty="0">
                <a:latin typeface="Calibri" panose="020F0502020204030204" pitchFamily="34" charset="0"/>
                <a:ea typeface="ヒラギノ角ゴ Pro W3" pitchFamily="1" charset="-128"/>
              </a:rPr>
              <a:t>gestalten und begleiten den Management-Prozess </a:t>
            </a:r>
            <a:r>
              <a:rPr lang="de-DE" sz="1000" dirty="0">
                <a:latin typeface="Calibri" panose="020F0502020204030204" pitchFamily="34" charset="0"/>
                <a:ea typeface="ヒラギノ角ゴ Pro W3" pitchFamily="1" charset="-128"/>
              </a:rPr>
              <a:t>der Zielfindung, Planung und Steuerung, sodass jeder Entscheidungsträger zielorientiert handelt</a:t>
            </a:r>
          </a:p>
        </p:txBody>
      </p:sp>
      <p:sp>
        <p:nvSpPr>
          <p:cNvPr id="10" name="Rechteck 9"/>
          <p:cNvSpPr/>
          <p:nvPr/>
        </p:nvSpPr>
        <p:spPr bwMode="auto">
          <a:xfrm>
            <a:off x="4716463" y="3213100"/>
            <a:ext cx="2519362" cy="1017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lgn="ctr">
              <a:defRPr/>
            </a:pPr>
            <a:endParaRPr lang="de-DE" sz="1000" dirty="0">
              <a:latin typeface="Arial" charset="0"/>
              <a:ea typeface="ヒラギノ角ゴ Pro W3" pitchFamily="1" charset="-128"/>
            </a:endParaRPr>
          </a:p>
          <a:p>
            <a:pPr algn="ctr">
              <a:defRPr/>
            </a:pPr>
            <a:r>
              <a:rPr lang="de-DE" sz="1000" dirty="0">
                <a:latin typeface="Calibri" panose="020F0502020204030204" pitchFamily="34" charset="0"/>
                <a:ea typeface="ヒラギノ角ゴ Pro W3" pitchFamily="1" charset="-128"/>
              </a:rPr>
              <a:t>entwickeln und pflegen die Controlling-Systeme. Sie sichern die Datenqualität und sorgen für </a:t>
            </a:r>
            <a:r>
              <a:rPr lang="de-DE" sz="1000" b="1" dirty="0">
                <a:latin typeface="Calibri" panose="020F0502020204030204" pitchFamily="34" charset="0"/>
                <a:ea typeface="ヒラギノ角ゴ Pro W3" pitchFamily="1" charset="-128"/>
              </a:rPr>
              <a:t>entscheidungsrelevante Informationen</a:t>
            </a:r>
          </a:p>
        </p:txBody>
      </p:sp>
      <p:sp>
        <p:nvSpPr>
          <p:cNvPr id="11" name="Rechteck 10"/>
          <p:cNvSpPr/>
          <p:nvPr/>
        </p:nvSpPr>
        <p:spPr bwMode="auto">
          <a:xfrm>
            <a:off x="4716463" y="2133600"/>
            <a:ext cx="2519362" cy="107473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nchor="ctr"/>
          <a:lstStyle/>
          <a:p>
            <a:pPr algn="ctr" fontAlgn="b">
              <a:defRPr/>
            </a:pPr>
            <a:r>
              <a:rPr lang="de-DE" sz="1000" dirty="0">
                <a:solidFill>
                  <a:srgbClr val="000000"/>
                </a:solidFill>
                <a:latin typeface="Calibri"/>
              </a:rPr>
              <a:t>sorgen für die bewusste </a:t>
            </a:r>
            <a:r>
              <a:rPr lang="de-DE" sz="1000" b="1" dirty="0">
                <a:solidFill>
                  <a:srgbClr val="000000"/>
                </a:solidFill>
                <a:latin typeface="Calibri"/>
              </a:rPr>
              <a:t>Beschäftigung mit der Zukunft </a:t>
            </a:r>
            <a:r>
              <a:rPr lang="de-DE" sz="1000" dirty="0">
                <a:solidFill>
                  <a:srgbClr val="000000"/>
                </a:solidFill>
                <a:latin typeface="Calibri"/>
              </a:rPr>
              <a:t>und ermöglichen dadurch, Chancen wahrzunehmen und mit Risiken umzugehen</a:t>
            </a:r>
          </a:p>
        </p:txBody>
      </p:sp>
      <p:sp>
        <p:nvSpPr>
          <p:cNvPr id="12" name="Rechteck 11"/>
          <p:cNvSpPr/>
          <p:nvPr/>
        </p:nvSpPr>
        <p:spPr bwMode="auto">
          <a:xfrm>
            <a:off x="2411413" y="3213100"/>
            <a:ext cx="2305050" cy="1017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lgn="ctr">
              <a:defRPr/>
            </a:pPr>
            <a:endParaRPr lang="de-DE" sz="1000" dirty="0">
              <a:latin typeface="Arial" charset="0"/>
              <a:ea typeface="ヒラギノ角ゴ Pro W3" pitchFamily="1" charset="-128"/>
            </a:endParaRPr>
          </a:p>
          <a:p>
            <a:pPr algn="ctr">
              <a:defRPr/>
            </a:pPr>
            <a:endParaRPr lang="de-DE" sz="1000" dirty="0">
              <a:latin typeface="Arial" charset="0"/>
              <a:ea typeface="ヒラギノ角ゴ Pro W3" pitchFamily="1" charset="-128"/>
            </a:endParaRPr>
          </a:p>
          <a:p>
            <a:pPr algn="ctr">
              <a:defRPr/>
            </a:pPr>
            <a:r>
              <a:rPr lang="de-DE" sz="1000" dirty="0">
                <a:solidFill>
                  <a:srgbClr val="000000"/>
                </a:solidFill>
                <a:latin typeface="Calibri"/>
              </a:rPr>
              <a:t>integrieren die Ziele und Pläne aller Beteiligten zu einem </a:t>
            </a:r>
            <a:r>
              <a:rPr lang="de-DE" sz="1000" b="1" dirty="0">
                <a:solidFill>
                  <a:srgbClr val="000000"/>
                </a:solidFill>
                <a:latin typeface="Calibri"/>
              </a:rPr>
              <a:t>abgestimmten Ganzen</a:t>
            </a:r>
            <a:endParaRPr lang="de-DE" sz="1000" b="1" dirty="0">
              <a:latin typeface="Arial" charset="0"/>
              <a:ea typeface="ヒラギノ角ゴ Pro W3" pitchFamily="1" charset="-128"/>
            </a:endParaRPr>
          </a:p>
          <a:p>
            <a:pPr algn="ctr">
              <a:defRPr/>
            </a:pPr>
            <a:endParaRPr lang="de-DE" sz="1000" dirty="0">
              <a:latin typeface="Arial" charset="0"/>
              <a:ea typeface="ヒラギノ角ゴ Pro W3" pitchFamily="1" charset="-128"/>
            </a:endParaRPr>
          </a:p>
        </p:txBody>
      </p:sp>
      <p:sp>
        <p:nvSpPr>
          <p:cNvPr id="13" name="Rechteck 12"/>
          <p:cNvSpPr/>
          <p:nvPr/>
        </p:nvSpPr>
        <p:spPr bwMode="auto">
          <a:xfrm>
            <a:off x="2411413" y="4230688"/>
            <a:ext cx="4824412" cy="1403350"/>
          </a:xfrm>
          <a:prstGeom prst="rect">
            <a:avLst/>
          </a:prstGeom>
          <a:solidFill>
            <a:schemeClr val="accent1">
              <a:lumMod val="90000"/>
            </a:schemeClr>
          </a:solidFill>
          <a:ln w="9525" cap="flat" cmpd="sng" algn="ctr">
            <a:solidFill>
              <a:schemeClr val="tx1"/>
            </a:solidFill>
            <a:prstDash val="solid"/>
            <a:round/>
            <a:headEnd type="none" w="med" len="med"/>
            <a:tailEnd type="none" w="med" len="med"/>
          </a:ln>
          <a:effectLst/>
        </p:spPr>
        <p:txBody>
          <a:bodyPr anchor="ctr"/>
          <a:lstStyle/>
          <a:p>
            <a:pPr algn="ctr">
              <a:defRPr/>
            </a:pPr>
            <a:endParaRPr lang="de-DE" sz="1200" dirty="0">
              <a:latin typeface="Arial" charset="0"/>
              <a:ea typeface="ヒラギノ角ゴ Pro W3" pitchFamily="1" charset="-128"/>
            </a:endParaRPr>
          </a:p>
          <a:p>
            <a:pPr algn="ctr" fontAlgn="b">
              <a:defRPr/>
            </a:pPr>
            <a:r>
              <a:rPr lang="de-DE" sz="1200" dirty="0">
                <a:solidFill>
                  <a:srgbClr val="000000"/>
                </a:solidFill>
                <a:latin typeface="Calibri"/>
              </a:rPr>
              <a:t>sind als </a:t>
            </a:r>
            <a:r>
              <a:rPr lang="de-DE" sz="1200" b="1" dirty="0">
                <a:solidFill>
                  <a:srgbClr val="000000"/>
                </a:solidFill>
                <a:latin typeface="Calibri"/>
              </a:rPr>
              <a:t>betriebswirtschaftliches Gewissen </a:t>
            </a:r>
            <a:r>
              <a:rPr lang="de-DE" sz="1200" dirty="0">
                <a:solidFill>
                  <a:srgbClr val="000000"/>
                </a:solidFill>
                <a:latin typeface="Calibri"/>
              </a:rPr>
              <a:t>dem Wohl der Organisation als Ganzes verpflichtet</a:t>
            </a:r>
            <a:endParaRPr lang="de-DE" sz="1200" dirty="0">
              <a:latin typeface="Arial" charset="0"/>
              <a:ea typeface="ヒラギノ角ゴ Pro W3" pitchFamily="1" charset="-128"/>
            </a:endParaRPr>
          </a:p>
          <a:p>
            <a:pPr algn="ctr">
              <a:defRPr/>
            </a:pPr>
            <a:endParaRPr lang="de-DE" sz="1200" dirty="0">
              <a:latin typeface="Arial" charset="0"/>
              <a:ea typeface="ヒラギノ角ゴ Pro W3" pitchFamily="1" charset="-128"/>
            </a:endParaRPr>
          </a:p>
        </p:txBody>
      </p:sp>
    </p:spTree>
    <p:extLst>
      <p:ext uri="{BB962C8B-B14F-4D97-AF65-F5344CB8AC3E}">
        <p14:creationId xmlns:p14="http://schemas.microsoft.com/office/powerpoint/2010/main" val="759930546"/>
      </p:ext>
    </p:ext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lang="de-DE" altLang="de-DE" smtClean="0"/>
              <a:t>Mehr Zeit fürs Controlling</a:t>
            </a:r>
          </a:p>
        </p:txBody>
      </p:sp>
      <p:sp>
        <p:nvSpPr>
          <p:cNvPr id="6147" name="Inhaltsplatzhalter 2"/>
          <p:cNvSpPr>
            <a:spLocks noGrp="1"/>
          </p:cNvSpPr>
          <p:nvPr>
            <p:ph idx="1"/>
          </p:nvPr>
        </p:nvSpPr>
        <p:spPr>
          <a:xfrm>
            <a:off x="468313" y="1484313"/>
            <a:ext cx="7772400" cy="4824412"/>
          </a:xfrm>
        </p:spPr>
        <p:txBody>
          <a:bodyPr/>
          <a:lstStyle/>
          <a:p>
            <a:r>
              <a:rPr lang="de-DE" altLang="de-DE" smtClean="0"/>
              <a:t>Nach effizienter Gestaltung des Reportings</a:t>
            </a:r>
          </a:p>
          <a:p>
            <a:endParaRPr lang="de-DE" altLang="de-DE" smtClean="0"/>
          </a:p>
        </p:txBody>
      </p:sp>
      <p:sp>
        <p:nvSpPr>
          <p:cNvPr id="11" name="Rechteck 10"/>
          <p:cNvSpPr/>
          <p:nvPr/>
        </p:nvSpPr>
        <p:spPr bwMode="auto">
          <a:xfrm>
            <a:off x="2411413" y="2133600"/>
            <a:ext cx="2305050" cy="107473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de-DE" sz="1000" b="1" dirty="0">
                <a:latin typeface="Calibri" panose="020F0502020204030204" pitchFamily="34" charset="0"/>
                <a:ea typeface="ヒラギノ角ゴ Pro W3" pitchFamily="1" charset="-128"/>
              </a:rPr>
              <a:t>gestalten und begleiten den Management-Prozess </a:t>
            </a:r>
            <a:r>
              <a:rPr lang="de-DE" sz="1000" dirty="0">
                <a:latin typeface="Calibri" panose="020F0502020204030204" pitchFamily="34" charset="0"/>
                <a:ea typeface="ヒラギノ角ゴ Pro W3" pitchFamily="1" charset="-128"/>
              </a:rPr>
              <a:t>der Zielfindung, Planung und Steuerung, sodass jeder Entscheidungsträger zielorientiert handelt</a:t>
            </a:r>
          </a:p>
        </p:txBody>
      </p:sp>
      <p:sp>
        <p:nvSpPr>
          <p:cNvPr id="12" name="Rechteck 11"/>
          <p:cNvSpPr/>
          <p:nvPr/>
        </p:nvSpPr>
        <p:spPr bwMode="auto">
          <a:xfrm>
            <a:off x="4716463" y="3213100"/>
            <a:ext cx="2519362" cy="1017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lgn="ctr">
              <a:defRPr/>
            </a:pPr>
            <a:endParaRPr lang="de-DE" sz="1000" dirty="0">
              <a:latin typeface="Arial" charset="0"/>
              <a:ea typeface="ヒラギノ角ゴ Pro W3" pitchFamily="1" charset="-128"/>
            </a:endParaRPr>
          </a:p>
          <a:p>
            <a:pPr algn="ctr">
              <a:defRPr/>
            </a:pPr>
            <a:r>
              <a:rPr lang="de-DE" sz="1000" dirty="0">
                <a:latin typeface="Calibri" panose="020F0502020204030204" pitchFamily="34" charset="0"/>
                <a:ea typeface="ヒラギノ角ゴ Pro W3" pitchFamily="1" charset="-128"/>
              </a:rPr>
              <a:t>entwickeln und pflegen die Controlling-Systeme. Sie sichern die Datenqualität und sorgen für </a:t>
            </a:r>
            <a:r>
              <a:rPr lang="de-DE" sz="1000" b="1" dirty="0">
                <a:latin typeface="Calibri" panose="020F0502020204030204" pitchFamily="34" charset="0"/>
                <a:ea typeface="ヒラギノ角ゴ Pro W3" pitchFamily="1" charset="-128"/>
              </a:rPr>
              <a:t>entscheidungsrelevante Informationen</a:t>
            </a:r>
          </a:p>
        </p:txBody>
      </p:sp>
      <p:sp>
        <p:nvSpPr>
          <p:cNvPr id="13" name="Rechteck 12"/>
          <p:cNvSpPr/>
          <p:nvPr/>
        </p:nvSpPr>
        <p:spPr bwMode="auto">
          <a:xfrm>
            <a:off x="4716463" y="2133600"/>
            <a:ext cx="2519362" cy="107473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nchor="ctr"/>
          <a:lstStyle/>
          <a:p>
            <a:pPr algn="ctr" fontAlgn="b">
              <a:defRPr/>
            </a:pPr>
            <a:r>
              <a:rPr lang="de-DE" sz="1000" dirty="0">
                <a:solidFill>
                  <a:srgbClr val="000000"/>
                </a:solidFill>
                <a:latin typeface="Calibri"/>
              </a:rPr>
              <a:t>sorgen für die bewusste </a:t>
            </a:r>
            <a:r>
              <a:rPr lang="de-DE" sz="1000" b="1" dirty="0">
                <a:solidFill>
                  <a:srgbClr val="000000"/>
                </a:solidFill>
                <a:latin typeface="Calibri"/>
              </a:rPr>
              <a:t>Beschäftigung mit der Zukunft </a:t>
            </a:r>
            <a:r>
              <a:rPr lang="de-DE" sz="1000" dirty="0">
                <a:solidFill>
                  <a:srgbClr val="000000"/>
                </a:solidFill>
                <a:latin typeface="Calibri"/>
              </a:rPr>
              <a:t>und ermöglichen dadurch, Chancen wahrzunehmen und mit Risiken umzugehen</a:t>
            </a:r>
          </a:p>
        </p:txBody>
      </p:sp>
      <p:sp>
        <p:nvSpPr>
          <p:cNvPr id="14" name="Rechteck 13"/>
          <p:cNvSpPr/>
          <p:nvPr/>
        </p:nvSpPr>
        <p:spPr bwMode="auto">
          <a:xfrm>
            <a:off x="2411413" y="3213100"/>
            <a:ext cx="2305050" cy="1017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lgn="ctr">
              <a:defRPr/>
            </a:pPr>
            <a:endParaRPr lang="de-DE" sz="1000" dirty="0">
              <a:latin typeface="Arial" charset="0"/>
              <a:ea typeface="ヒラギノ角ゴ Pro W3" pitchFamily="1" charset="-128"/>
            </a:endParaRPr>
          </a:p>
          <a:p>
            <a:pPr algn="ctr">
              <a:defRPr/>
            </a:pPr>
            <a:endParaRPr lang="de-DE" sz="1000" dirty="0">
              <a:latin typeface="Arial" charset="0"/>
              <a:ea typeface="ヒラギノ角ゴ Pro W3" pitchFamily="1" charset="-128"/>
            </a:endParaRPr>
          </a:p>
          <a:p>
            <a:pPr algn="ctr">
              <a:defRPr/>
            </a:pPr>
            <a:r>
              <a:rPr lang="de-DE" sz="1000" dirty="0">
                <a:solidFill>
                  <a:srgbClr val="000000"/>
                </a:solidFill>
                <a:latin typeface="Calibri"/>
              </a:rPr>
              <a:t>integrieren die Ziele und Pläne aller Beteiligten zu einem </a:t>
            </a:r>
            <a:r>
              <a:rPr lang="de-DE" sz="1000" b="1" dirty="0">
                <a:solidFill>
                  <a:srgbClr val="000000"/>
                </a:solidFill>
                <a:latin typeface="Calibri"/>
              </a:rPr>
              <a:t>abgestimmten Ganzen</a:t>
            </a:r>
            <a:endParaRPr lang="de-DE" sz="1000" b="1" dirty="0">
              <a:latin typeface="Arial" charset="0"/>
              <a:ea typeface="ヒラギノ角ゴ Pro W3" pitchFamily="1" charset="-128"/>
            </a:endParaRPr>
          </a:p>
          <a:p>
            <a:pPr algn="ctr">
              <a:defRPr/>
            </a:pPr>
            <a:endParaRPr lang="de-DE" sz="1000" dirty="0">
              <a:latin typeface="Arial" charset="0"/>
              <a:ea typeface="ヒラギノ角ゴ Pro W3" pitchFamily="1" charset="-128"/>
            </a:endParaRPr>
          </a:p>
        </p:txBody>
      </p:sp>
      <p:sp>
        <p:nvSpPr>
          <p:cNvPr id="15" name="Rechteck 14"/>
          <p:cNvSpPr/>
          <p:nvPr/>
        </p:nvSpPr>
        <p:spPr bwMode="auto">
          <a:xfrm>
            <a:off x="2411413" y="4724400"/>
            <a:ext cx="4824412" cy="909638"/>
          </a:xfrm>
          <a:prstGeom prst="rect">
            <a:avLst/>
          </a:prstGeom>
          <a:solidFill>
            <a:schemeClr val="accent1">
              <a:lumMod val="90000"/>
            </a:schemeClr>
          </a:solidFill>
          <a:ln w="9525" cap="flat" cmpd="sng" algn="ctr">
            <a:solidFill>
              <a:schemeClr val="tx1"/>
            </a:solidFill>
            <a:prstDash val="solid"/>
            <a:round/>
            <a:headEnd type="none" w="med" len="med"/>
            <a:tailEnd type="none" w="med" len="med"/>
          </a:ln>
          <a:effectLst/>
        </p:spPr>
        <p:txBody>
          <a:bodyPr anchor="ctr"/>
          <a:lstStyle/>
          <a:p>
            <a:pPr algn="ctr">
              <a:defRPr/>
            </a:pPr>
            <a:endParaRPr lang="de-DE" sz="1200" dirty="0">
              <a:latin typeface="Arial" charset="0"/>
              <a:ea typeface="ヒラギノ角ゴ Pro W3" pitchFamily="1" charset="-128"/>
            </a:endParaRPr>
          </a:p>
          <a:p>
            <a:pPr algn="ctr" fontAlgn="b">
              <a:defRPr/>
            </a:pPr>
            <a:r>
              <a:rPr lang="de-DE" sz="1200" dirty="0">
                <a:solidFill>
                  <a:srgbClr val="000000"/>
                </a:solidFill>
                <a:latin typeface="Calibri"/>
              </a:rPr>
              <a:t>sind als </a:t>
            </a:r>
            <a:r>
              <a:rPr lang="de-DE" sz="1200" b="1" dirty="0">
                <a:solidFill>
                  <a:srgbClr val="000000"/>
                </a:solidFill>
                <a:latin typeface="Calibri"/>
              </a:rPr>
              <a:t>betriebswirtschaftliches Gewissen </a:t>
            </a:r>
            <a:r>
              <a:rPr lang="de-DE" sz="1200" dirty="0">
                <a:solidFill>
                  <a:srgbClr val="000000"/>
                </a:solidFill>
                <a:latin typeface="Calibri"/>
              </a:rPr>
              <a:t>dem Wohl der Organisation als Ganzes verpflichtet</a:t>
            </a:r>
            <a:endParaRPr lang="de-DE" sz="1200" dirty="0">
              <a:latin typeface="Arial" charset="0"/>
              <a:ea typeface="ヒラギノ角ゴ Pro W3" pitchFamily="1" charset="-128"/>
            </a:endParaRPr>
          </a:p>
          <a:p>
            <a:pPr algn="ctr">
              <a:defRPr/>
            </a:pPr>
            <a:endParaRPr lang="de-DE" sz="1200" dirty="0">
              <a:latin typeface="Arial" charset="0"/>
              <a:ea typeface="ヒラギノ角ゴ Pro W3" pitchFamily="1" charset="-128"/>
            </a:endParaRPr>
          </a:p>
        </p:txBody>
      </p:sp>
      <p:sp>
        <p:nvSpPr>
          <p:cNvPr id="16" name="Rechteck 15"/>
          <p:cNvSpPr/>
          <p:nvPr/>
        </p:nvSpPr>
        <p:spPr bwMode="auto">
          <a:xfrm>
            <a:off x="2409825" y="4237038"/>
            <a:ext cx="4824413" cy="487362"/>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de-DE" sz="1200" dirty="0">
                <a:solidFill>
                  <a:schemeClr val="bg1"/>
                </a:solidFill>
                <a:latin typeface="Arial" charset="0"/>
                <a:ea typeface="ヒラギノ角ゴ Pro W3" pitchFamily="1" charset="-128"/>
              </a:rPr>
              <a:t>FREIRAUM für weitere </a:t>
            </a:r>
          </a:p>
        </p:txBody>
      </p:sp>
    </p:spTree>
    <p:extLst>
      <p:ext uri="{BB962C8B-B14F-4D97-AF65-F5344CB8AC3E}">
        <p14:creationId xmlns:p14="http://schemas.microsoft.com/office/powerpoint/2010/main" val="1875377757"/>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de-DE" altLang="de-DE" dirty="0" smtClean="0"/>
              <a:t>Internationaler </a:t>
            </a:r>
            <a:br>
              <a:rPr lang="de-DE" altLang="de-DE" dirty="0" smtClean="0"/>
            </a:br>
            <a:r>
              <a:rPr lang="de-DE" altLang="de-DE" dirty="0" smtClean="0"/>
              <a:t>Controller Verein eV</a:t>
            </a:r>
          </a:p>
        </p:txBody>
      </p:sp>
      <p:sp>
        <p:nvSpPr>
          <p:cNvPr id="3075" name="Textfeld 1"/>
          <p:cNvSpPr txBox="1">
            <a:spLocks noChangeArrowheads="1"/>
          </p:cNvSpPr>
          <p:nvPr/>
        </p:nvSpPr>
        <p:spPr bwMode="auto">
          <a:xfrm>
            <a:off x="5219700" y="3789363"/>
            <a:ext cx="30604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de-DE" altLang="de-DE" dirty="0" smtClean="0"/>
              <a:t>Zusammenführung -</a:t>
            </a:r>
          </a:p>
          <a:p>
            <a:r>
              <a:rPr lang="de-DE" altLang="de-DE" dirty="0" smtClean="0"/>
              <a:t>Annette</a:t>
            </a:r>
            <a:endParaRPr lang="de-DE" altLang="de-DE" dirty="0"/>
          </a:p>
        </p:txBody>
      </p:sp>
    </p:spTree>
    <p:extLst>
      <p:ext uri="{BB962C8B-B14F-4D97-AF65-F5344CB8AC3E}">
        <p14:creationId xmlns:p14="http://schemas.microsoft.com/office/powerpoint/2010/main" val="145928968"/>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el 1"/>
          <p:cNvSpPr>
            <a:spLocks noGrp="1"/>
          </p:cNvSpPr>
          <p:nvPr>
            <p:ph type="title"/>
          </p:nvPr>
        </p:nvSpPr>
        <p:spPr/>
        <p:txBody>
          <a:bodyPr/>
          <a:lstStyle/>
          <a:p>
            <a:r>
              <a:rPr lang="de-DE" altLang="de-DE" smtClean="0"/>
              <a:t>Zusammenfassung</a:t>
            </a:r>
          </a:p>
        </p:txBody>
      </p:sp>
      <p:sp>
        <p:nvSpPr>
          <p:cNvPr id="6146" name="Inhaltsplatzhalter 2"/>
          <p:cNvSpPr>
            <a:spLocks noGrp="1"/>
          </p:cNvSpPr>
          <p:nvPr>
            <p:ph idx="1"/>
          </p:nvPr>
        </p:nvSpPr>
        <p:spPr>
          <a:xfrm>
            <a:off x="506413" y="1484313"/>
            <a:ext cx="6945312" cy="2665412"/>
          </a:xfrm>
        </p:spPr>
        <p:txBody>
          <a:bodyPr/>
          <a:lstStyle/>
          <a:p>
            <a:pPr>
              <a:buFontTx/>
              <a:buChar char="-"/>
            </a:pPr>
            <a:r>
              <a:rPr lang="de-DE" altLang="de-DE" smtClean="0"/>
              <a:t>Wir haben bei Bärbels Vortrag gesehen, welche Ineffizienzen - in unserer täglichen Controllerarbeit – vor allem beim Reporting auftreten</a:t>
            </a:r>
          </a:p>
          <a:p>
            <a:pPr>
              <a:buFontTx/>
              <a:buChar char="-"/>
            </a:pPr>
            <a:r>
              <a:rPr lang="de-DE" altLang="de-DE" smtClean="0"/>
              <a:t>Axel beschreibt die Ausprägungen und Dimensionen von Reporting und Möglichkeiten der Strukturierung</a:t>
            </a:r>
          </a:p>
          <a:p>
            <a:pPr>
              <a:buFontTx/>
              <a:buChar char="-"/>
            </a:pPr>
            <a:r>
              <a:rPr lang="de-DE" altLang="de-DE" smtClean="0"/>
              <a:t>Was Effizienz – insbesondere im Controlling bedeutet und wie andere aus der „Ineffizienz-Falle“ kommen, wird durch Harald dargestellt</a:t>
            </a:r>
          </a:p>
          <a:p>
            <a:pPr>
              <a:buFontTx/>
              <a:buChar char="-"/>
            </a:pPr>
            <a:r>
              <a:rPr lang="de-DE" altLang="de-DE" smtClean="0"/>
              <a:t>Melanie zeigt auf, was der ICV unter „richtigem Controlling“ versteht.</a:t>
            </a:r>
          </a:p>
          <a:p>
            <a:pPr>
              <a:buFontTx/>
              <a:buChar char="-"/>
            </a:pPr>
            <a:endParaRPr lang="de-DE" altLang="de-DE" smtClean="0"/>
          </a:p>
        </p:txBody>
      </p:sp>
      <p:pic>
        <p:nvPicPr>
          <p:cNvPr id="6147" name="Bild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650" y="4652963"/>
            <a:ext cx="1150938"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Bild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188" y="981075"/>
            <a:ext cx="10795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p:cNvSpPr txBox="1"/>
          <p:nvPr/>
        </p:nvSpPr>
        <p:spPr>
          <a:xfrm>
            <a:off x="3203575" y="4797425"/>
            <a:ext cx="5113338" cy="708025"/>
          </a:xfrm>
          <a:prstGeom prst="rect">
            <a:avLst/>
          </a:prstGeom>
          <a:noFill/>
        </p:spPr>
        <p:txBody>
          <a:bodyPr>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r>
              <a:rPr lang="de-DE" altLang="de-DE" sz="2000">
                <a:solidFill>
                  <a:srgbClr val="6B6BCF"/>
                </a:solidFill>
              </a:rPr>
              <a:t>...damit hätten wir genügend Basiswissen, um das Problem inhaltlich anzugehen</a:t>
            </a:r>
          </a:p>
        </p:txBody>
      </p:sp>
    </p:spTree>
    <p:extLst>
      <p:ext uri="{BB962C8B-B14F-4D97-AF65-F5344CB8AC3E}">
        <p14:creationId xmlns:p14="http://schemas.microsoft.com/office/powerpoint/2010/main" val="1416516862"/>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el 1"/>
          <p:cNvSpPr>
            <a:spLocks noGrp="1"/>
          </p:cNvSpPr>
          <p:nvPr>
            <p:ph type="title"/>
          </p:nvPr>
        </p:nvSpPr>
        <p:spPr>
          <a:xfrm>
            <a:off x="323850" y="549275"/>
            <a:ext cx="7172325" cy="863600"/>
          </a:xfrm>
        </p:spPr>
        <p:txBody>
          <a:bodyPr/>
          <a:lstStyle/>
          <a:p>
            <a:r>
              <a:rPr lang="de-DE" altLang="de-DE" smtClean="0"/>
              <a:t>Bevor wir inhaltlich starten: was sollten wir noch bedenken?  </a:t>
            </a:r>
          </a:p>
        </p:txBody>
      </p:sp>
      <p:pic>
        <p:nvPicPr>
          <p:cNvPr id="9218" name="Inhaltsplatzhalter 4"/>
          <p:cNvPicPr>
            <a:picLocks noGrp="1" noChangeAspect="1"/>
          </p:cNvPicPr>
          <p:nvPr>
            <p:ph idx="1"/>
          </p:nvPr>
        </p:nvPicPr>
        <p:blipFill>
          <a:blip r:embed="rId2">
            <a:extLst>
              <a:ext uri="{28A0092B-C50C-407E-A947-70E740481C1C}">
                <a14:useLocalDpi xmlns:a14="http://schemas.microsoft.com/office/drawing/2010/main" val="0"/>
              </a:ext>
            </a:extLst>
          </a:blip>
          <a:srcRect l="218" r="211"/>
          <a:stretch>
            <a:fillRect/>
          </a:stretch>
        </p:blipFill>
        <p:spPr>
          <a:xfrm>
            <a:off x="12700" y="1773238"/>
            <a:ext cx="9017000" cy="4318000"/>
          </a:xfrm>
        </p:spPr>
      </p:pic>
    </p:spTree>
    <p:extLst>
      <p:ext uri="{BB962C8B-B14F-4D97-AF65-F5344CB8AC3E}">
        <p14:creationId xmlns:p14="http://schemas.microsoft.com/office/powerpoint/2010/main" val="199871929"/>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el 2"/>
          <p:cNvSpPr>
            <a:spLocks noGrp="1"/>
          </p:cNvSpPr>
          <p:nvPr>
            <p:ph type="title"/>
          </p:nvPr>
        </p:nvSpPr>
        <p:spPr/>
        <p:txBody>
          <a:bodyPr/>
          <a:lstStyle/>
          <a:p>
            <a:r>
              <a:rPr lang="de-DE" sz="2400" dirty="0" smtClean="0"/>
              <a:t>Einleitung</a:t>
            </a:r>
            <a:endParaRPr lang="de-DE" dirty="0" smtClean="0"/>
          </a:p>
        </p:txBody>
      </p:sp>
      <p:sp>
        <p:nvSpPr>
          <p:cNvPr id="3" name="Inhaltsplatzhalter 2"/>
          <p:cNvSpPr>
            <a:spLocks noGrp="1"/>
          </p:cNvSpPr>
          <p:nvPr>
            <p:ph idx="1"/>
          </p:nvPr>
        </p:nvSpPr>
        <p:spPr/>
        <p:txBody>
          <a:bodyPr/>
          <a:lstStyle/>
          <a:p>
            <a:endParaRPr lang="de-D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08112"/>
            <a:ext cx="822325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0275580"/>
      </p:ext>
    </p:extLst>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el 1"/>
          <p:cNvSpPr>
            <a:spLocks noGrp="1"/>
          </p:cNvSpPr>
          <p:nvPr>
            <p:ph type="title"/>
          </p:nvPr>
        </p:nvSpPr>
        <p:spPr/>
        <p:txBody>
          <a:bodyPr/>
          <a:lstStyle/>
          <a:p>
            <a:r>
              <a:rPr lang="de-DE" altLang="de-DE" smtClean="0"/>
              <a:t>Nun zur Gruppenarbeit...</a:t>
            </a:r>
          </a:p>
        </p:txBody>
      </p:sp>
      <p:sp>
        <p:nvSpPr>
          <p:cNvPr id="3" name="Inhaltsplatzhalter 2"/>
          <p:cNvSpPr>
            <a:spLocks noGrp="1"/>
          </p:cNvSpPr>
          <p:nvPr>
            <p:ph idx="1"/>
          </p:nvPr>
        </p:nvSpPr>
        <p:spPr/>
        <p:txBody>
          <a:bodyPr/>
          <a:lstStyle/>
          <a:p>
            <a:pPr marL="0" indent="0"/>
            <a:r>
              <a:rPr lang="de-DE" altLang="de-DE" smtClean="0"/>
              <a:t>Da diese Arbeitskreistagung auf vielfachen Wunsch schwerpunktmäßig einen Erfahrungsaustausch auf operativer Ebene bieten soll, sind unsere Vorträge lediglich als Anregung für Eure nun festzulegenden Arbeitsgruppen zu sehen.</a:t>
            </a:r>
          </a:p>
          <a:p>
            <a:pPr marL="0" indent="0"/>
            <a:endParaRPr lang="de-DE" altLang="de-DE" smtClean="0"/>
          </a:p>
          <a:p>
            <a:pPr marL="0" indent="0"/>
            <a:endParaRPr lang="de-DE" altLang="de-DE" smtClean="0"/>
          </a:p>
          <a:p>
            <a:pPr marL="0" indent="0"/>
            <a:endParaRPr lang="de-DE" altLang="de-DE" smtClean="0"/>
          </a:p>
          <a:p>
            <a:pPr marL="0" indent="0"/>
            <a:endParaRPr lang="de-DE" altLang="de-DE" smtClean="0"/>
          </a:p>
          <a:p>
            <a:pPr marL="0" indent="0"/>
            <a:endParaRPr lang="de-DE" altLang="de-DE" smtClean="0"/>
          </a:p>
          <a:p>
            <a:pPr marL="0" indent="0"/>
            <a:endParaRPr lang="de-DE" altLang="de-DE" smtClean="0"/>
          </a:p>
          <a:p>
            <a:pPr marL="0" indent="0"/>
            <a:endParaRPr lang="de-DE" altLang="de-DE" smtClean="0"/>
          </a:p>
        </p:txBody>
      </p:sp>
      <p:pic>
        <p:nvPicPr>
          <p:cNvPr id="7171" name="Bild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538" y="2924175"/>
            <a:ext cx="3421062"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feld 6"/>
          <p:cNvSpPr txBox="1">
            <a:spLocks noChangeArrowheads="1"/>
          </p:cNvSpPr>
          <p:nvPr/>
        </p:nvSpPr>
        <p:spPr bwMode="auto">
          <a:xfrm>
            <a:off x="1331913" y="4149725"/>
            <a:ext cx="1673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r>
              <a:rPr lang="de-DE" altLang="de-DE">
                <a:solidFill>
                  <a:srgbClr val="6B6BCF"/>
                </a:solidFill>
              </a:rPr>
              <a:t>Los geht‘s!</a:t>
            </a:r>
          </a:p>
        </p:txBody>
      </p:sp>
    </p:spTree>
    <p:extLst>
      <p:ext uri="{BB962C8B-B14F-4D97-AF65-F5344CB8AC3E}">
        <p14:creationId xmlns:p14="http://schemas.microsoft.com/office/powerpoint/2010/main" val="1351930716"/>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de-DE" altLang="de-DE" dirty="0" smtClean="0"/>
              <a:t>Internationaler </a:t>
            </a:r>
            <a:br>
              <a:rPr lang="de-DE" altLang="de-DE" dirty="0" smtClean="0"/>
            </a:br>
            <a:r>
              <a:rPr lang="de-DE" altLang="de-DE" dirty="0" smtClean="0"/>
              <a:t>Controller Verein eV</a:t>
            </a:r>
          </a:p>
        </p:txBody>
      </p:sp>
      <p:sp>
        <p:nvSpPr>
          <p:cNvPr id="3075" name="Textfeld 1"/>
          <p:cNvSpPr txBox="1">
            <a:spLocks noChangeArrowheads="1"/>
          </p:cNvSpPr>
          <p:nvPr/>
        </p:nvSpPr>
        <p:spPr bwMode="auto">
          <a:xfrm>
            <a:off x="5219700" y="3789363"/>
            <a:ext cx="17940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de-DE" altLang="de-DE" dirty="0" smtClean="0"/>
              <a:t>Reporting - </a:t>
            </a:r>
          </a:p>
          <a:p>
            <a:r>
              <a:rPr lang="de-DE" altLang="de-DE" dirty="0" smtClean="0"/>
              <a:t>Axel</a:t>
            </a:r>
            <a:endParaRPr lang="de-DE" altLang="de-DE" dirty="0"/>
          </a:p>
        </p:txBody>
      </p:sp>
    </p:spTree>
    <p:extLst>
      <p:ext uri="{BB962C8B-B14F-4D97-AF65-F5344CB8AC3E}">
        <p14:creationId xmlns:p14="http://schemas.microsoft.com/office/powerpoint/2010/main" val="729224313"/>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buFont typeface="Arial" pitchFamily="34" charset="0"/>
              <a:buChar char="•"/>
              <a:defRPr/>
            </a:pPr>
            <a:r>
              <a:rPr lang="de-DE" dirty="0" smtClean="0"/>
              <a:t>Informationssammlung, -analyse, -selektion und -aufbereitung</a:t>
            </a:r>
          </a:p>
          <a:p>
            <a:pPr>
              <a:buFont typeface="Arial" pitchFamily="34" charset="0"/>
              <a:buChar char="•"/>
              <a:defRPr/>
            </a:pPr>
            <a:r>
              <a:rPr lang="de-DE" dirty="0" smtClean="0"/>
              <a:t>Management, Führungskräfte und Mitarbeiter über die wichtigsten Geschehnisse im Unternehmen zeitnah zu informieren</a:t>
            </a:r>
          </a:p>
          <a:p>
            <a:pPr>
              <a:buFont typeface="Arial" pitchFamily="34" charset="0"/>
              <a:buChar char="•"/>
              <a:defRPr/>
            </a:pPr>
            <a:r>
              <a:rPr lang="de-DE" dirty="0" smtClean="0"/>
              <a:t>unbegrenzte Zahl an Informationen, Daten, Fakten und Zahlen verarbeiten</a:t>
            </a:r>
          </a:p>
          <a:p>
            <a:pPr>
              <a:buFont typeface="Arial" pitchFamily="34" charset="0"/>
              <a:buChar char="•"/>
              <a:defRPr/>
            </a:pPr>
            <a:r>
              <a:rPr lang="de-DE" dirty="0" smtClean="0"/>
              <a:t>strukturierte Sammlung, Analyse und Aufbereitung aus der Vielzahl verfügbarer Informationen die für alle Beschäftigten wirklich wichtigen Aussagen selektieren</a:t>
            </a:r>
          </a:p>
          <a:p>
            <a:pPr>
              <a:buFont typeface="Arial" pitchFamily="34" charset="0"/>
              <a:buChar char="•"/>
              <a:defRPr/>
            </a:pPr>
            <a:r>
              <a:rPr lang="de-DE" dirty="0" smtClean="0"/>
              <a:t>Kernmerkmal des Reporting: Daten und Informationen nach den Wünschen und Vorstellungen der Empfänger individuell aufzubereiten</a:t>
            </a:r>
          </a:p>
          <a:p>
            <a:pPr>
              <a:buFont typeface="Arial" pitchFamily="34" charset="0"/>
              <a:buChar char="•"/>
              <a:defRPr/>
            </a:pPr>
            <a:endParaRPr lang="de-DE" dirty="0" smtClean="0"/>
          </a:p>
          <a:p>
            <a:pPr>
              <a:buFont typeface="Arial" pitchFamily="34" charset="0"/>
              <a:buChar char="•"/>
              <a:defRPr/>
            </a:pPr>
            <a:endParaRPr lang="de-DE" dirty="0" smtClean="0"/>
          </a:p>
          <a:p>
            <a:pPr>
              <a:buFont typeface="Arial" pitchFamily="34" charset="0"/>
              <a:buChar char="•"/>
              <a:defRPr/>
            </a:pPr>
            <a:endParaRPr lang="de-DE" dirty="0" smtClean="0"/>
          </a:p>
          <a:p>
            <a:pPr marL="0" indent="0">
              <a:defRPr/>
            </a:pPr>
            <a:r>
              <a:rPr lang="de-DE" sz="1200" dirty="0" smtClean="0"/>
              <a:t>Quelle: </a:t>
            </a:r>
            <a:r>
              <a:rPr lang="de-DE" sz="1200" dirty="0" smtClean="0">
                <a:hlinkClick r:id="rId2"/>
              </a:rPr>
              <a:t>http://www.haufe.de/controlling/thema/reporting</a:t>
            </a:r>
            <a:r>
              <a:rPr lang="de-DE" sz="1200" dirty="0" smtClean="0"/>
              <a:t> </a:t>
            </a:r>
          </a:p>
          <a:p>
            <a:pPr>
              <a:buFont typeface="Arial" pitchFamily="34" charset="0"/>
              <a:buChar char="•"/>
              <a:defRPr/>
            </a:pPr>
            <a:endParaRPr lang="de-DE" dirty="0"/>
          </a:p>
        </p:txBody>
      </p:sp>
      <p:sp>
        <p:nvSpPr>
          <p:cNvPr id="4099" name="Titel 2"/>
          <p:cNvSpPr>
            <a:spLocks noGrp="1"/>
          </p:cNvSpPr>
          <p:nvPr>
            <p:ph type="title"/>
          </p:nvPr>
        </p:nvSpPr>
        <p:spPr/>
        <p:txBody>
          <a:bodyPr/>
          <a:lstStyle/>
          <a:p>
            <a:r>
              <a:rPr lang="de-DE" sz="2400" smtClean="0"/>
              <a:t>Begriffsdefinition Reporting</a:t>
            </a:r>
            <a:endParaRPr lang="de-DE" smtClean="0"/>
          </a:p>
        </p:txBody>
      </p:sp>
    </p:spTree>
    <p:extLst>
      <p:ext uri="{BB962C8B-B14F-4D97-AF65-F5344CB8AC3E}">
        <p14:creationId xmlns:p14="http://schemas.microsoft.com/office/powerpoint/2010/main" val="423125031"/>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Inhaltsplatzhalter 1"/>
          <p:cNvSpPr>
            <a:spLocks noGrp="1"/>
          </p:cNvSpPr>
          <p:nvPr>
            <p:ph idx="1"/>
          </p:nvPr>
        </p:nvSpPr>
        <p:spPr/>
        <p:txBody>
          <a:bodyPr/>
          <a:lstStyle/>
          <a:p>
            <a:pPr>
              <a:buFontTx/>
              <a:buChar char="•"/>
            </a:pPr>
            <a:r>
              <a:rPr lang="de-DE" smtClean="0"/>
              <a:t>Intern</a:t>
            </a:r>
          </a:p>
          <a:p>
            <a:pPr lvl="2">
              <a:spcBef>
                <a:spcPct val="0"/>
              </a:spcBef>
              <a:buFont typeface="Arial" pitchFamily="34" charset="0"/>
              <a:buChar char="•"/>
            </a:pPr>
            <a:r>
              <a:rPr lang="de-DE" sz="1600" b="1" smtClean="0">
                <a:solidFill>
                  <a:srgbClr val="2254A1"/>
                </a:solidFill>
              </a:rPr>
              <a:t>Hierarchieebene</a:t>
            </a:r>
          </a:p>
          <a:p>
            <a:pPr lvl="2">
              <a:buFont typeface="Arial" pitchFamily="34" charset="0"/>
              <a:buChar char="•"/>
            </a:pPr>
            <a:r>
              <a:rPr lang="de-DE" sz="1600" b="1" smtClean="0">
                <a:solidFill>
                  <a:srgbClr val="2254A1"/>
                </a:solidFill>
              </a:rPr>
              <a:t>Fachbereich</a:t>
            </a:r>
          </a:p>
          <a:p>
            <a:pPr lvl="2">
              <a:buFont typeface="Arial" pitchFamily="34" charset="0"/>
              <a:buChar char="•"/>
            </a:pPr>
            <a:r>
              <a:rPr lang="de-DE" sz="1600" b="1" smtClean="0">
                <a:solidFill>
                  <a:srgbClr val="2254A1"/>
                </a:solidFill>
              </a:rPr>
              <a:t>Region</a:t>
            </a:r>
          </a:p>
          <a:p>
            <a:pPr lvl="2">
              <a:buFont typeface="Arial" pitchFamily="34" charset="0"/>
              <a:buChar char="•"/>
            </a:pPr>
            <a:r>
              <a:rPr lang="de-DE" sz="1600" b="1" smtClean="0">
                <a:solidFill>
                  <a:srgbClr val="2254A1"/>
                </a:solidFill>
              </a:rPr>
              <a:t>Belegschaft</a:t>
            </a:r>
          </a:p>
          <a:p>
            <a:pPr lvl="2">
              <a:spcAft>
                <a:spcPts val="600"/>
              </a:spcAft>
              <a:buFont typeface="Arial" pitchFamily="34" charset="0"/>
              <a:buChar char="•"/>
            </a:pPr>
            <a:r>
              <a:rPr lang="de-DE" sz="1600" b="1" smtClean="0">
                <a:solidFill>
                  <a:srgbClr val="2254A1"/>
                </a:solidFill>
              </a:rPr>
              <a:t>…</a:t>
            </a:r>
          </a:p>
          <a:p>
            <a:pPr>
              <a:buFontTx/>
              <a:buChar char="•"/>
            </a:pPr>
            <a:r>
              <a:rPr lang="de-DE" smtClean="0"/>
              <a:t>Extern</a:t>
            </a:r>
          </a:p>
          <a:p>
            <a:pPr lvl="2">
              <a:spcBef>
                <a:spcPct val="0"/>
              </a:spcBef>
              <a:buFont typeface="Arial" pitchFamily="34" charset="0"/>
              <a:buChar char="•"/>
            </a:pPr>
            <a:r>
              <a:rPr lang="de-DE" sz="1600" b="1" smtClean="0">
                <a:solidFill>
                  <a:srgbClr val="2254A1"/>
                </a:solidFill>
              </a:rPr>
              <a:t>Banken</a:t>
            </a:r>
          </a:p>
          <a:p>
            <a:pPr lvl="2">
              <a:buFont typeface="Arial" pitchFamily="34" charset="0"/>
              <a:buChar char="•"/>
            </a:pPr>
            <a:r>
              <a:rPr lang="de-DE" sz="1600" b="1" smtClean="0">
                <a:solidFill>
                  <a:srgbClr val="2254A1"/>
                </a:solidFill>
              </a:rPr>
              <a:t>Aktionäre</a:t>
            </a:r>
          </a:p>
          <a:p>
            <a:pPr lvl="2">
              <a:buFont typeface="Arial" pitchFamily="34" charset="0"/>
              <a:buChar char="•"/>
            </a:pPr>
            <a:r>
              <a:rPr lang="de-DE" sz="1600" b="1" smtClean="0">
                <a:solidFill>
                  <a:srgbClr val="2254A1"/>
                </a:solidFill>
              </a:rPr>
              <a:t>Staat</a:t>
            </a:r>
          </a:p>
          <a:p>
            <a:pPr lvl="2">
              <a:buFont typeface="Arial" pitchFamily="34" charset="0"/>
              <a:buChar char="•"/>
            </a:pPr>
            <a:r>
              <a:rPr lang="de-DE" sz="1600" b="1" smtClean="0">
                <a:solidFill>
                  <a:srgbClr val="2254A1"/>
                </a:solidFill>
              </a:rPr>
              <a:t>Öffentlichkeit</a:t>
            </a:r>
          </a:p>
          <a:p>
            <a:pPr lvl="2">
              <a:buFont typeface="Arial" pitchFamily="34" charset="0"/>
              <a:buChar char="•"/>
            </a:pPr>
            <a:r>
              <a:rPr lang="de-DE" sz="1600" b="1" smtClean="0">
                <a:solidFill>
                  <a:srgbClr val="2254A1"/>
                </a:solidFill>
              </a:rPr>
              <a:t>…</a:t>
            </a:r>
          </a:p>
          <a:p>
            <a:pPr lvl="1"/>
            <a:endParaRPr lang="de-DE" sz="1800" b="1" smtClean="0">
              <a:solidFill>
                <a:srgbClr val="2254A1"/>
              </a:solidFill>
            </a:endParaRPr>
          </a:p>
        </p:txBody>
      </p:sp>
      <p:sp>
        <p:nvSpPr>
          <p:cNvPr id="5123" name="Titel 2"/>
          <p:cNvSpPr>
            <a:spLocks noGrp="1"/>
          </p:cNvSpPr>
          <p:nvPr>
            <p:ph type="title"/>
          </p:nvPr>
        </p:nvSpPr>
        <p:spPr/>
        <p:txBody>
          <a:bodyPr/>
          <a:lstStyle/>
          <a:p>
            <a:r>
              <a:rPr lang="de-DE" sz="2400" smtClean="0"/>
              <a:t>Reporting und Empfänger</a:t>
            </a:r>
            <a:endParaRPr lang="de-DE" smtClean="0"/>
          </a:p>
        </p:txBody>
      </p:sp>
      <p:pic>
        <p:nvPicPr>
          <p:cNvPr id="5124" name="Picture 6" descr="http://www.p3xbrl.com/images/misc/peop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163" y="4581525"/>
            <a:ext cx="3259137"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3832927"/>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Inhaltsplatzhalter 1"/>
          <p:cNvSpPr>
            <a:spLocks noGrp="1"/>
          </p:cNvSpPr>
          <p:nvPr>
            <p:ph idx="1"/>
          </p:nvPr>
        </p:nvSpPr>
        <p:spPr/>
        <p:txBody>
          <a:bodyPr/>
          <a:lstStyle/>
          <a:p>
            <a:pPr>
              <a:buFontTx/>
              <a:buChar char="•"/>
            </a:pPr>
            <a:r>
              <a:rPr lang="de-DE" smtClean="0"/>
              <a:t>Wer berichtet </a:t>
            </a:r>
          </a:p>
          <a:p>
            <a:pPr lvl="2">
              <a:spcBef>
                <a:spcPct val="0"/>
              </a:spcBef>
              <a:buFont typeface="Arial" pitchFamily="34" charset="0"/>
              <a:buChar char="•"/>
            </a:pPr>
            <a:r>
              <a:rPr lang="de-DE" sz="1600" b="1" smtClean="0">
                <a:solidFill>
                  <a:srgbClr val="2254A1"/>
                </a:solidFill>
              </a:rPr>
              <a:t>an wen?</a:t>
            </a:r>
          </a:p>
          <a:p>
            <a:pPr lvl="2">
              <a:spcAft>
                <a:spcPts val="600"/>
              </a:spcAft>
              <a:buFont typeface="Arial" pitchFamily="34" charset="0"/>
              <a:buChar char="•"/>
            </a:pPr>
            <a:r>
              <a:rPr lang="de-DE" sz="1600" b="1" smtClean="0">
                <a:solidFill>
                  <a:srgbClr val="2254A1"/>
                </a:solidFill>
              </a:rPr>
              <a:t>bis wann?</a:t>
            </a:r>
          </a:p>
          <a:p>
            <a:pPr>
              <a:buFontTx/>
              <a:buChar char="•"/>
            </a:pPr>
            <a:r>
              <a:rPr lang="de-DE" smtClean="0"/>
              <a:t>Wer ist von wem abhängig?</a:t>
            </a:r>
          </a:p>
          <a:p>
            <a:pPr lvl="2">
              <a:spcBef>
                <a:spcPts val="388"/>
              </a:spcBef>
              <a:buFont typeface="Arial" pitchFamily="34" charset="0"/>
              <a:buChar char="•"/>
            </a:pPr>
            <a:r>
              <a:rPr lang="de-DE" sz="1600" b="1" smtClean="0">
                <a:solidFill>
                  <a:srgbClr val="2254A1"/>
                </a:solidFill>
              </a:rPr>
              <a:t>Welche Abteilung liefert die Basisdaten?</a:t>
            </a:r>
          </a:p>
          <a:p>
            <a:pPr lvl="2">
              <a:spcBef>
                <a:spcPts val="388"/>
              </a:spcBef>
              <a:buFont typeface="Arial" pitchFamily="34" charset="0"/>
              <a:buChar char="•"/>
            </a:pPr>
            <a:r>
              <a:rPr lang="de-DE" sz="1600" b="1" smtClean="0">
                <a:solidFill>
                  <a:srgbClr val="2254A1"/>
                </a:solidFill>
              </a:rPr>
              <a:t>Wer verdichtet zu aussagefähigen Kennzahlen?</a:t>
            </a:r>
          </a:p>
          <a:p>
            <a:pPr lvl="2">
              <a:spcBef>
                <a:spcPts val="388"/>
              </a:spcBef>
              <a:buFont typeface="Arial" pitchFamily="34" charset="0"/>
              <a:buChar char="•"/>
            </a:pPr>
            <a:r>
              <a:rPr lang="de-DE" sz="1600" b="1" smtClean="0">
                <a:solidFill>
                  <a:srgbClr val="2254A1"/>
                </a:solidFill>
              </a:rPr>
              <a:t>Fliessen diese Kennzahlen in eine andere Kennzahl wieder ein?</a:t>
            </a:r>
          </a:p>
          <a:p>
            <a:pPr lvl="2">
              <a:spcBef>
                <a:spcPts val="388"/>
              </a:spcBef>
              <a:buFont typeface="Arial" pitchFamily="34" charset="0"/>
              <a:buChar char="•"/>
            </a:pPr>
            <a:r>
              <a:rPr lang="de-DE" sz="1600" b="1" smtClean="0">
                <a:solidFill>
                  <a:srgbClr val="2254A1"/>
                </a:solidFill>
              </a:rPr>
              <a:t>Ist der Prozess klar und deutlich beschrieben?</a:t>
            </a:r>
          </a:p>
          <a:p>
            <a:pPr lvl="2">
              <a:spcBef>
                <a:spcPts val="388"/>
              </a:spcBef>
              <a:buFont typeface="Arial" pitchFamily="34" charset="0"/>
              <a:buChar char="•"/>
            </a:pPr>
            <a:r>
              <a:rPr lang="de-DE" sz="1600" b="1" smtClean="0">
                <a:solidFill>
                  <a:srgbClr val="2254A1"/>
                </a:solidFill>
              </a:rPr>
              <a:t>Ist der Prozess durch entsprechende IT-Systeme unterstützt?</a:t>
            </a:r>
            <a:endParaRPr lang="de-DE" smtClean="0"/>
          </a:p>
          <a:p>
            <a:pPr>
              <a:buFontTx/>
              <a:buChar char="•"/>
            </a:pPr>
            <a:endParaRPr lang="de-DE" smtClean="0"/>
          </a:p>
        </p:txBody>
      </p:sp>
      <p:sp>
        <p:nvSpPr>
          <p:cNvPr id="6147" name="Titel 2"/>
          <p:cNvSpPr>
            <a:spLocks noGrp="1"/>
          </p:cNvSpPr>
          <p:nvPr>
            <p:ph type="title"/>
          </p:nvPr>
        </p:nvSpPr>
        <p:spPr/>
        <p:txBody>
          <a:bodyPr/>
          <a:lstStyle/>
          <a:p>
            <a:r>
              <a:rPr lang="de-DE" sz="2400" smtClean="0"/>
              <a:t>Reporting und Berichtswege</a:t>
            </a:r>
            <a:endParaRPr lang="de-DE" smtClean="0"/>
          </a:p>
        </p:txBody>
      </p:sp>
      <p:pic>
        <p:nvPicPr>
          <p:cNvPr id="6148" name="Picture 2" descr="http://allfacebook.com/files/2012/06/FacebookReportingGu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4460875"/>
            <a:ext cx="3228975"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0026906"/>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Inhaltsplatzhalter 1"/>
          <p:cNvSpPr>
            <a:spLocks noGrp="1"/>
          </p:cNvSpPr>
          <p:nvPr>
            <p:ph idx="1"/>
          </p:nvPr>
        </p:nvSpPr>
        <p:spPr/>
        <p:txBody>
          <a:bodyPr/>
          <a:lstStyle/>
          <a:p>
            <a:pPr>
              <a:buFontTx/>
              <a:buChar char="•"/>
            </a:pPr>
            <a:r>
              <a:rPr lang="de-DE" smtClean="0"/>
              <a:t>Standardauswertungen (SAP- Standardberichte, vorformatierte Excel-Tabellen))</a:t>
            </a:r>
          </a:p>
          <a:p>
            <a:pPr>
              <a:buFontTx/>
              <a:buChar char="•"/>
            </a:pPr>
            <a:r>
              <a:rPr lang="de-DE" smtClean="0"/>
              <a:t>Ad-hoc-Analysen (Tool z. B. auf der CIB -&gt; Qlik View von BBO)</a:t>
            </a:r>
          </a:p>
          <a:p>
            <a:pPr>
              <a:buFontTx/>
              <a:buChar char="•"/>
            </a:pPr>
            <a:r>
              <a:rPr lang="de-DE" smtClean="0"/>
              <a:t>Rückschau (Vergangenheitsbewältigung)</a:t>
            </a:r>
          </a:p>
          <a:p>
            <a:pPr>
              <a:buFontTx/>
              <a:buChar char="•"/>
            </a:pPr>
            <a:r>
              <a:rPr lang="de-DE" smtClean="0"/>
              <a:t>Forecast (Wie sieht die nahe Zukunft aus?)</a:t>
            </a:r>
          </a:p>
          <a:p>
            <a:pPr>
              <a:buFontTx/>
              <a:buChar char="•"/>
            </a:pPr>
            <a:r>
              <a:rPr lang="de-DE" smtClean="0"/>
              <a:t>Unterschiedliche Darstellungsformen</a:t>
            </a:r>
          </a:p>
          <a:p>
            <a:pPr lvl="2"/>
            <a:r>
              <a:rPr lang="de-DE" sz="1600" b="1" smtClean="0">
                <a:solidFill>
                  <a:srgbClr val="2254A1"/>
                </a:solidFill>
              </a:rPr>
              <a:t>Zahlen</a:t>
            </a:r>
          </a:p>
          <a:p>
            <a:pPr lvl="2"/>
            <a:r>
              <a:rPr lang="de-DE" sz="1600" b="1" smtClean="0">
                <a:solidFill>
                  <a:srgbClr val="2254A1"/>
                </a:solidFill>
              </a:rPr>
              <a:t>Grafiken</a:t>
            </a:r>
          </a:p>
          <a:p>
            <a:pPr>
              <a:buFontTx/>
              <a:buChar char="•"/>
            </a:pPr>
            <a:endParaRPr lang="de-DE" smtClean="0"/>
          </a:p>
        </p:txBody>
      </p:sp>
      <p:sp>
        <p:nvSpPr>
          <p:cNvPr id="7171" name="Titel 2"/>
          <p:cNvSpPr>
            <a:spLocks noGrp="1"/>
          </p:cNvSpPr>
          <p:nvPr>
            <p:ph type="title"/>
          </p:nvPr>
        </p:nvSpPr>
        <p:spPr/>
        <p:txBody>
          <a:bodyPr/>
          <a:lstStyle/>
          <a:p>
            <a:r>
              <a:rPr lang="de-DE" sz="2400" smtClean="0"/>
              <a:t>Reporting und Inhalte</a:t>
            </a:r>
            <a:endParaRPr lang="de-DE" smtClean="0"/>
          </a:p>
        </p:txBody>
      </p:sp>
      <p:pic>
        <p:nvPicPr>
          <p:cNvPr id="7172" name="Picture 2" descr="http://www.avecto.de/_assets/images/content/product/features/reporting/extensible-repor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3803650"/>
            <a:ext cx="41814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9862977"/>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Inhaltsplatzhalter 1"/>
          <p:cNvSpPr>
            <a:spLocks noGrp="1"/>
          </p:cNvSpPr>
          <p:nvPr>
            <p:ph idx="1"/>
          </p:nvPr>
        </p:nvSpPr>
        <p:spPr/>
        <p:txBody>
          <a:bodyPr/>
          <a:lstStyle/>
          <a:p>
            <a:pPr>
              <a:spcAft>
                <a:spcPts val="600"/>
              </a:spcAft>
              <a:buFontTx/>
              <a:buChar char="•"/>
            </a:pPr>
            <a:r>
              <a:rPr lang="de-DE" smtClean="0"/>
              <a:t>Grad der Verdichtung</a:t>
            </a:r>
          </a:p>
          <a:p>
            <a:pPr lvl="2">
              <a:spcBef>
                <a:spcPct val="0"/>
              </a:spcBef>
            </a:pPr>
            <a:r>
              <a:rPr lang="de-DE" sz="1600" b="1" smtClean="0">
                <a:solidFill>
                  <a:srgbClr val="2254A1"/>
                </a:solidFill>
              </a:rPr>
              <a:t>hohe Verdichtung</a:t>
            </a:r>
          </a:p>
          <a:p>
            <a:pPr lvl="2"/>
            <a:r>
              <a:rPr lang="de-DE" sz="1600" b="1" smtClean="0">
                <a:solidFill>
                  <a:srgbClr val="2254A1"/>
                </a:solidFill>
              </a:rPr>
              <a:t>sehr detailliert</a:t>
            </a:r>
          </a:p>
          <a:p>
            <a:pPr>
              <a:spcAft>
                <a:spcPts val="600"/>
              </a:spcAft>
              <a:buFontTx/>
              <a:buChar char="•"/>
            </a:pPr>
            <a:r>
              <a:rPr lang="de-DE" smtClean="0"/>
              <a:t>Abhängig vom Empfänger</a:t>
            </a:r>
          </a:p>
          <a:p>
            <a:pPr lvl="2">
              <a:spcBef>
                <a:spcPct val="0"/>
              </a:spcBef>
            </a:pPr>
            <a:r>
              <a:rPr lang="de-DE" sz="1600" b="1" smtClean="0">
                <a:solidFill>
                  <a:srgbClr val="2254A1"/>
                </a:solidFill>
              </a:rPr>
              <a:t>Geschäftsführung</a:t>
            </a:r>
          </a:p>
          <a:p>
            <a:pPr lvl="2"/>
            <a:r>
              <a:rPr lang="de-DE" sz="1600" b="1" smtClean="0">
                <a:solidFill>
                  <a:srgbClr val="2254A1"/>
                </a:solidFill>
              </a:rPr>
              <a:t>Abteilungsleiter</a:t>
            </a:r>
          </a:p>
          <a:p>
            <a:pPr lvl="2"/>
            <a:r>
              <a:rPr lang="de-DE" sz="1600" b="1" smtClean="0">
                <a:solidFill>
                  <a:srgbClr val="2254A1"/>
                </a:solidFill>
              </a:rPr>
              <a:t>Projektleiter</a:t>
            </a:r>
          </a:p>
          <a:p>
            <a:pPr lvl="2"/>
            <a:r>
              <a:rPr lang="de-DE" sz="1600" b="1" smtClean="0">
                <a:solidFill>
                  <a:srgbClr val="2254A1"/>
                </a:solidFill>
              </a:rPr>
              <a:t>Teamleiter</a:t>
            </a:r>
          </a:p>
          <a:p>
            <a:pPr lvl="2"/>
            <a:r>
              <a:rPr lang="de-DE" sz="1600" b="1" smtClean="0">
                <a:solidFill>
                  <a:srgbClr val="2254A1"/>
                </a:solidFill>
              </a:rPr>
              <a:t>Sachbearbeiter</a:t>
            </a:r>
          </a:p>
          <a:p>
            <a:pPr lvl="2"/>
            <a:r>
              <a:rPr lang="de-DE" sz="1600" b="1" smtClean="0">
                <a:solidFill>
                  <a:srgbClr val="2254A1"/>
                </a:solidFill>
              </a:rPr>
              <a:t>Produktionsmitarbeiter</a:t>
            </a:r>
            <a:endParaRPr lang="de-DE" smtClean="0"/>
          </a:p>
          <a:p>
            <a:pPr>
              <a:spcAft>
                <a:spcPts val="600"/>
              </a:spcAft>
              <a:buFontTx/>
              <a:buChar char="•"/>
            </a:pPr>
            <a:r>
              <a:rPr lang="de-DE" smtClean="0"/>
              <a:t>Art der Darstellung</a:t>
            </a:r>
          </a:p>
          <a:p>
            <a:pPr lvl="2">
              <a:spcBef>
                <a:spcPct val="0"/>
              </a:spcBef>
            </a:pPr>
            <a:r>
              <a:rPr lang="de-DE" sz="1600" b="1" smtClean="0">
                <a:solidFill>
                  <a:srgbClr val="2254A1"/>
                </a:solidFill>
              </a:rPr>
              <a:t>Zahlen</a:t>
            </a:r>
          </a:p>
          <a:p>
            <a:pPr lvl="2"/>
            <a:r>
              <a:rPr lang="de-DE" sz="1600" b="1" smtClean="0">
                <a:solidFill>
                  <a:srgbClr val="2254A1"/>
                </a:solidFill>
              </a:rPr>
              <a:t>Grafiken</a:t>
            </a:r>
          </a:p>
          <a:p>
            <a:pPr lvl="2"/>
            <a:r>
              <a:rPr lang="de-DE" sz="1600" b="1" smtClean="0">
                <a:solidFill>
                  <a:srgbClr val="2254A1"/>
                </a:solidFill>
              </a:rPr>
              <a:t>Farben</a:t>
            </a:r>
          </a:p>
          <a:p>
            <a:pPr>
              <a:buFontTx/>
              <a:buChar char="•"/>
            </a:pPr>
            <a:endParaRPr lang="de-DE" smtClean="0"/>
          </a:p>
        </p:txBody>
      </p:sp>
      <p:sp>
        <p:nvSpPr>
          <p:cNvPr id="8195" name="Titel 2"/>
          <p:cNvSpPr>
            <a:spLocks noGrp="1"/>
          </p:cNvSpPr>
          <p:nvPr>
            <p:ph type="title"/>
          </p:nvPr>
        </p:nvSpPr>
        <p:spPr/>
        <p:txBody>
          <a:bodyPr/>
          <a:lstStyle/>
          <a:p>
            <a:r>
              <a:rPr lang="de-DE" sz="2400" smtClean="0"/>
              <a:t>Reporting und Verdichtungsebene</a:t>
            </a:r>
            <a:endParaRPr lang="de-DE" smtClean="0"/>
          </a:p>
        </p:txBody>
      </p:sp>
      <p:pic>
        <p:nvPicPr>
          <p:cNvPr id="8196" name="Picture 7" descr="http://www.planguru.com/wp-content/uploads/2012/04/Reporting-Financial-Statement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700213"/>
            <a:ext cx="2741613"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9" descr="http://www.lp-gmbh.com/images/content/screenshots/reportin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4344988"/>
            <a:ext cx="2741613" cy="19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0706934"/>
      </p:ext>
    </p:extLst>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Leere Präsentation">
  <a:themeElements>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ere Präsentation">
      <a:majorFont>
        <a:latin typeface="Arial"/>
        <a:ea typeface="ヒラギノ角ゴ Pro W3"/>
        <a:cs typeface=""/>
      </a:majorFont>
      <a:minorFont>
        <a:latin typeface="Arial"/>
        <a:ea typeface="ヒラギノ角ゴ Pro W3"/>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1043</Words>
  <Application>Microsoft Office PowerPoint</Application>
  <PresentationFormat>Bildschirmpräsentation (4:3)</PresentationFormat>
  <Paragraphs>208</Paragraphs>
  <Slides>30</Slides>
  <Notes>6</Notes>
  <HiddenSlides>0</HiddenSlides>
  <MMClips>0</MMClips>
  <ScaleCrop>false</ScaleCrop>
  <HeadingPairs>
    <vt:vector size="4" baseType="variant">
      <vt:variant>
        <vt:lpstr>Design</vt:lpstr>
      </vt:variant>
      <vt:variant>
        <vt:i4>1</vt:i4>
      </vt:variant>
      <vt:variant>
        <vt:lpstr>Folientitel</vt:lpstr>
      </vt:variant>
      <vt:variant>
        <vt:i4>30</vt:i4>
      </vt:variant>
    </vt:vector>
  </HeadingPairs>
  <TitlesOfParts>
    <vt:vector size="31" baseType="lpstr">
      <vt:lpstr>Leere Präsentation</vt:lpstr>
      <vt:lpstr>Internationaler  Controller Verein eV</vt:lpstr>
      <vt:lpstr>Internationaler  Controller Verein eV</vt:lpstr>
      <vt:lpstr>Einleitung</vt:lpstr>
      <vt:lpstr>Internationaler  Controller Verein eV</vt:lpstr>
      <vt:lpstr>Begriffsdefinition Reporting</vt:lpstr>
      <vt:lpstr>Reporting und Empfänger</vt:lpstr>
      <vt:lpstr>Reporting und Berichtswege</vt:lpstr>
      <vt:lpstr>Reporting und Inhalte</vt:lpstr>
      <vt:lpstr>Reporting und Verdichtungsebene</vt:lpstr>
      <vt:lpstr>Reporting und Flexibilität</vt:lpstr>
      <vt:lpstr>Reporting und zeitliche Komponente</vt:lpstr>
      <vt:lpstr>Reporting und Medium</vt:lpstr>
      <vt:lpstr>Reporting und Plausibilität</vt:lpstr>
      <vt:lpstr>Reporting und Vorsysteme</vt:lpstr>
      <vt:lpstr>Internationaler  Controller Verein eV</vt:lpstr>
      <vt:lpstr>Effizienz - Definitionen </vt:lpstr>
      <vt:lpstr>Effizienz – Definitionen Was lässt sich fürs Controlling mitnehmen  </vt:lpstr>
      <vt:lpstr>Effizienz – Definitionen Was lässt sich fürs Controlling mitnehmen  </vt:lpstr>
      <vt:lpstr>Effizienz – Definitionen Was lässt sich fürs Controlling mitnehmen  </vt:lpstr>
      <vt:lpstr>Effizienz Beispiele aus der eigenen Praxis  </vt:lpstr>
      <vt:lpstr>Effizienz Wie machen es andere: der Schott-Konzern  </vt:lpstr>
      <vt:lpstr>Effizienz Wie machen es andere: der Schott-Konzern  </vt:lpstr>
      <vt:lpstr>Internationaler  Controller Verein eV</vt:lpstr>
      <vt:lpstr>Mehr Zeit fürs Controlling</vt:lpstr>
      <vt:lpstr>Mehr Zeit fürs Controlling</vt:lpstr>
      <vt:lpstr>Mehr Zeit fürs Controlling</vt:lpstr>
      <vt:lpstr>Internationaler  Controller Verein eV</vt:lpstr>
      <vt:lpstr>Zusammenfassung</vt:lpstr>
      <vt:lpstr>Bevor wir inhaltlich starten: was sollten wir noch bedenken?  </vt:lpstr>
      <vt:lpstr>Nun zur Gruppenarbeit...</vt:lpstr>
    </vt:vector>
  </TitlesOfParts>
  <Company>DEYHLE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Warum soll ich Mitglied  beim ICV werden?</dc:title>
  <dc:creator>DEYHLE design</dc:creator>
  <cp:lastModifiedBy>Roy Melanie</cp:lastModifiedBy>
  <cp:revision>146</cp:revision>
  <dcterms:created xsi:type="dcterms:W3CDTF">2008-11-11T10:40:53Z</dcterms:created>
  <dcterms:modified xsi:type="dcterms:W3CDTF">2013-11-06T17:47:38Z</dcterms:modified>
</cp:coreProperties>
</file>