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85"/>
  </p:notesMasterIdLst>
  <p:sldIdLst>
    <p:sldId id="259" r:id="rId2"/>
    <p:sldId id="682" r:id="rId3"/>
    <p:sldId id="699" r:id="rId4"/>
    <p:sldId id="700" r:id="rId5"/>
    <p:sldId id="701" r:id="rId6"/>
    <p:sldId id="702" r:id="rId7"/>
    <p:sldId id="677" r:id="rId8"/>
    <p:sldId id="704" r:id="rId9"/>
    <p:sldId id="707" r:id="rId10"/>
    <p:sldId id="706" r:id="rId11"/>
    <p:sldId id="742" r:id="rId12"/>
    <p:sldId id="662" r:id="rId13"/>
    <p:sldId id="663" r:id="rId14"/>
    <p:sldId id="664" r:id="rId15"/>
    <p:sldId id="665" r:id="rId16"/>
    <p:sldId id="666" r:id="rId17"/>
    <p:sldId id="667" r:id="rId18"/>
    <p:sldId id="668" r:id="rId19"/>
    <p:sldId id="669" r:id="rId20"/>
    <p:sldId id="670" r:id="rId21"/>
    <p:sldId id="743" r:id="rId22"/>
    <p:sldId id="713" r:id="rId23"/>
    <p:sldId id="714" r:id="rId24"/>
    <p:sldId id="715" r:id="rId25"/>
    <p:sldId id="716" r:id="rId26"/>
    <p:sldId id="717" r:id="rId27"/>
    <p:sldId id="718" r:id="rId28"/>
    <p:sldId id="719" r:id="rId29"/>
    <p:sldId id="728" r:id="rId30"/>
    <p:sldId id="744" r:id="rId31"/>
    <p:sldId id="694" r:id="rId32"/>
    <p:sldId id="693" r:id="rId33"/>
    <p:sldId id="695" r:id="rId34"/>
    <p:sldId id="676" r:id="rId35"/>
    <p:sldId id="678" r:id="rId36"/>
    <p:sldId id="692" r:id="rId37"/>
    <p:sldId id="696" r:id="rId38"/>
    <p:sldId id="697" r:id="rId39"/>
    <p:sldId id="698" r:id="rId40"/>
    <p:sldId id="680" r:id="rId41"/>
    <p:sldId id="681" r:id="rId42"/>
    <p:sldId id="745" r:id="rId43"/>
    <p:sldId id="729" r:id="rId44"/>
    <p:sldId id="730" r:id="rId45"/>
    <p:sldId id="731" r:id="rId46"/>
    <p:sldId id="732" r:id="rId47"/>
    <p:sldId id="733" r:id="rId48"/>
    <p:sldId id="734" r:id="rId49"/>
    <p:sldId id="735" r:id="rId50"/>
    <p:sldId id="736" r:id="rId51"/>
    <p:sldId id="746" r:id="rId52"/>
    <p:sldId id="739" r:id="rId53"/>
    <p:sldId id="741" r:id="rId54"/>
    <p:sldId id="747" r:id="rId55"/>
    <p:sldId id="657" r:id="rId56"/>
    <p:sldId id="659" r:id="rId57"/>
    <p:sldId id="738" r:id="rId58"/>
    <p:sldId id="775" r:id="rId59"/>
    <p:sldId id="660" r:id="rId60"/>
    <p:sldId id="752" r:id="rId61"/>
    <p:sldId id="753" r:id="rId62"/>
    <p:sldId id="754" r:id="rId63"/>
    <p:sldId id="755" r:id="rId64"/>
    <p:sldId id="756" r:id="rId65"/>
    <p:sldId id="757" r:id="rId66"/>
    <p:sldId id="758" r:id="rId67"/>
    <p:sldId id="759" r:id="rId68"/>
    <p:sldId id="760" r:id="rId69"/>
    <p:sldId id="761" r:id="rId70"/>
    <p:sldId id="762" r:id="rId71"/>
    <p:sldId id="763" r:id="rId72"/>
    <p:sldId id="764" r:id="rId73"/>
    <p:sldId id="765" r:id="rId74"/>
    <p:sldId id="766" r:id="rId75"/>
    <p:sldId id="767" r:id="rId76"/>
    <p:sldId id="768" r:id="rId77"/>
    <p:sldId id="769" r:id="rId78"/>
    <p:sldId id="751" r:id="rId79"/>
    <p:sldId id="770" r:id="rId80"/>
    <p:sldId id="771" r:id="rId81"/>
    <p:sldId id="772" r:id="rId82"/>
    <p:sldId id="773" r:id="rId83"/>
    <p:sldId id="774" r:id="rId84"/>
  </p:sldIdLst>
  <p:sldSz cx="9144000" cy="6858000" type="screen4x3"/>
  <p:notesSz cx="6794500" cy="9906000"/>
  <p:defaultTex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254A1"/>
    <a:srgbClr val="FFCC66"/>
    <a:srgbClr val="FF00FF"/>
    <a:srgbClr val="003399"/>
    <a:srgbClr val="2254A0"/>
    <a:srgbClr val="FFCC99"/>
    <a:srgbClr val="7575D1"/>
    <a:srgbClr val="FFFFCC"/>
    <a:srgbClr val="CCFFCC"/>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56" autoAdjust="0"/>
    <p:restoredTop sz="98387" autoAdjust="0"/>
  </p:normalViewPr>
  <p:slideViewPr>
    <p:cSldViewPr>
      <p:cViewPr>
        <p:scale>
          <a:sx n="60" d="100"/>
          <a:sy n="60" d="100"/>
        </p:scale>
        <p:origin x="-1810" y="-744"/>
      </p:cViewPr>
      <p:guideLst>
        <p:guide orient="horz" pos="1344"/>
        <p:guide orient="horz" pos="1207"/>
        <p:guide orient="horz" pos="4247"/>
        <p:guide orient="horz" pos="799"/>
        <p:guide pos="2880"/>
        <p:guide pos="385"/>
        <p:guide pos="5375"/>
      </p:guideLst>
    </p:cSldViewPr>
  </p:slideViewPr>
  <p:outlineViewPr>
    <p:cViewPr>
      <p:scale>
        <a:sx n="33" d="100"/>
        <a:sy n="33" d="100"/>
      </p:scale>
      <p:origin x="0" y="2582"/>
    </p:cViewPr>
  </p:outlineViewPr>
  <p:notesTextViewPr>
    <p:cViewPr>
      <p:scale>
        <a:sx n="100" d="100"/>
        <a:sy n="100" d="100"/>
      </p:scale>
      <p:origin x="0" y="0"/>
    </p:cViewPr>
  </p:notesTextViewPr>
  <p:sorterViewPr>
    <p:cViewPr>
      <p:scale>
        <a:sx n="100" d="100"/>
        <a:sy n="100" d="100"/>
      </p:scale>
      <p:origin x="0" y="1050"/>
    </p:cViewPr>
  </p:sorterViewPr>
  <p:notesViewPr>
    <p:cSldViewPr showGuides="1">
      <p:cViewPr varScale="1">
        <p:scale>
          <a:sx n="51" d="100"/>
          <a:sy n="51" d="100"/>
        </p:scale>
        <p:origin x="-2958" y="-102"/>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5300"/>
          </a:xfrm>
          <a:prstGeom prst="rect">
            <a:avLst/>
          </a:prstGeom>
          <a:noFill/>
          <a:ln w="9525">
            <a:noFill/>
            <a:miter lim="800000"/>
            <a:headEnd/>
            <a:tailEnd/>
          </a:ln>
        </p:spPr>
        <p:txBody>
          <a:bodyPr vert="horz" wrap="square" lIns="91303" tIns="45651" rIns="91303" bIns="45651" numCol="1" anchor="t" anchorCtr="0" compatLnSpc="1">
            <a:prstTxWarp prst="textNoShape">
              <a:avLst/>
            </a:prstTxWarp>
          </a:bodyPr>
          <a:lstStyle>
            <a:lvl1pPr defTabSz="912813" eaLnBrk="0" hangingPunct="0">
              <a:defRPr sz="1200"/>
            </a:lvl1pPr>
          </a:lstStyle>
          <a:p>
            <a:pPr>
              <a:defRPr/>
            </a:pPr>
            <a:endParaRPr lang="de-DE"/>
          </a:p>
        </p:txBody>
      </p:sp>
      <p:sp>
        <p:nvSpPr>
          <p:cNvPr id="3075" name="Rectangle 3"/>
          <p:cNvSpPr>
            <a:spLocks noGrp="1" noChangeArrowheads="1"/>
          </p:cNvSpPr>
          <p:nvPr>
            <p:ph type="dt" idx="1"/>
          </p:nvPr>
        </p:nvSpPr>
        <p:spPr bwMode="auto">
          <a:xfrm>
            <a:off x="3849688" y="0"/>
            <a:ext cx="2944812" cy="495300"/>
          </a:xfrm>
          <a:prstGeom prst="rect">
            <a:avLst/>
          </a:prstGeom>
          <a:noFill/>
          <a:ln w="9525">
            <a:noFill/>
            <a:miter lim="800000"/>
            <a:headEnd/>
            <a:tailEnd/>
          </a:ln>
        </p:spPr>
        <p:txBody>
          <a:bodyPr vert="horz" wrap="square" lIns="91303" tIns="45651" rIns="91303" bIns="45651" numCol="1" anchor="t" anchorCtr="0" compatLnSpc="1">
            <a:prstTxWarp prst="textNoShape">
              <a:avLst/>
            </a:prstTxWarp>
          </a:bodyPr>
          <a:lstStyle>
            <a:lvl1pPr algn="r" defTabSz="912813" eaLnBrk="0" hangingPunct="0">
              <a:defRPr sz="1200"/>
            </a:lvl1pPr>
          </a:lstStyle>
          <a:p>
            <a:pPr>
              <a:defRPr/>
            </a:pPr>
            <a:endParaRPr lang="de-DE"/>
          </a:p>
        </p:txBody>
      </p:sp>
      <p:sp>
        <p:nvSpPr>
          <p:cNvPr id="26628"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p:spPr>
        <p:txBody>
          <a:bodyPr vert="horz" wrap="square" lIns="91303" tIns="45651" rIns="91303" bIns="45651"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p:spPr>
        <p:txBody>
          <a:bodyPr vert="horz" wrap="square" lIns="91303" tIns="45651" rIns="91303" bIns="45651" numCol="1" anchor="b" anchorCtr="0" compatLnSpc="1">
            <a:prstTxWarp prst="textNoShape">
              <a:avLst/>
            </a:prstTxWarp>
          </a:bodyPr>
          <a:lstStyle>
            <a:lvl1pPr defTabSz="912813" eaLnBrk="0" hangingPunct="0">
              <a:defRPr sz="1200"/>
            </a:lvl1pPr>
          </a:lstStyle>
          <a:p>
            <a:pPr>
              <a:defRPr/>
            </a:pPr>
            <a:endParaRPr lang="de-DE"/>
          </a:p>
        </p:txBody>
      </p:sp>
      <p:sp>
        <p:nvSpPr>
          <p:cNvPr id="3079"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p:spPr>
        <p:txBody>
          <a:bodyPr vert="horz" wrap="square" lIns="91303" tIns="45651" rIns="91303" bIns="45651" numCol="1" anchor="b" anchorCtr="0" compatLnSpc="1">
            <a:prstTxWarp prst="textNoShape">
              <a:avLst/>
            </a:prstTxWarp>
          </a:bodyPr>
          <a:lstStyle>
            <a:lvl1pPr algn="r" defTabSz="912813" eaLnBrk="0" hangingPunct="0">
              <a:defRPr sz="1200"/>
            </a:lvl1pPr>
          </a:lstStyle>
          <a:p>
            <a:pPr>
              <a:defRPr/>
            </a:pPr>
            <a:fld id="{97B96454-79A9-4831-8796-81BAED8A328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38916" name="Foliennummernplatzhalter 3"/>
          <p:cNvSpPr>
            <a:spLocks noGrp="1"/>
          </p:cNvSpPr>
          <p:nvPr>
            <p:ph type="sldNum" sz="quarter" idx="5"/>
          </p:nvPr>
        </p:nvSpPr>
        <p:spPr>
          <a:noFill/>
        </p:spPr>
        <p:txBody>
          <a:bodyPr/>
          <a:lstStyle/>
          <a:p>
            <a:fld id="{8536FAB9-C961-452B-BBD7-91A7A353FDBB}" type="slidenum">
              <a:rPr lang="de-DE" smtClean="0"/>
              <a:pPr/>
              <a:t>2</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38916" name="Foliennummernplatzhalter 3"/>
          <p:cNvSpPr>
            <a:spLocks noGrp="1"/>
          </p:cNvSpPr>
          <p:nvPr>
            <p:ph type="sldNum" sz="quarter" idx="5"/>
          </p:nvPr>
        </p:nvSpPr>
        <p:spPr>
          <a:noFill/>
        </p:spPr>
        <p:txBody>
          <a:bodyPr/>
          <a:lstStyle/>
          <a:p>
            <a:fld id="{8536FAB9-C961-452B-BBD7-91A7A353FDBB}" type="slidenum">
              <a:rPr lang="de-DE" smtClean="0"/>
              <a:pPr/>
              <a:t>11</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45060" name="Foliennummernplatzhalter 3"/>
          <p:cNvSpPr>
            <a:spLocks noGrp="1"/>
          </p:cNvSpPr>
          <p:nvPr>
            <p:ph type="sldNum" sz="quarter" idx="5"/>
          </p:nvPr>
        </p:nvSpPr>
        <p:spPr>
          <a:noFill/>
        </p:spPr>
        <p:txBody>
          <a:bodyPr/>
          <a:lstStyle/>
          <a:p>
            <a:fld id="{A9A220A4-025D-4647-8D4D-69BB92AFA690}" type="slidenum">
              <a:rPr lang="de-DE" smtClean="0"/>
              <a:pPr/>
              <a:t>12</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46084" name="Foliennummernplatzhalter 3"/>
          <p:cNvSpPr>
            <a:spLocks noGrp="1"/>
          </p:cNvSpPr>
          <p:nvPr>
            <p:ph type="sldNum" sz="quarter" idx="5"/>
          </p:nvPr>
        </p:nvSpPr>
        <p:spPr>
          <a:noFill/>
        </p:spPr>
        <p:txBody>
          <a:bodyPr/>
          <a:lstStyle/>
          <a:p>
            <a:fld id="{FE74C73E-D96E-4CFE-8D35-944620E84CAA}" type="slidenum">
              <a:rPr lang="de-DE" smtClean="0"/>
              <a:pPr/>
              <a:t>13</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ln/>
        </p:spPr>
        <p:txBody>
          <a:bodyPr/>
          <a:lstStyle/>
          <a:p>
            <a:r>
              <a:rPr lang="de-DE" i="1" smtClean="0">
                <a:solidFill>
                  <a:srgbClr val="00B050"/>
                </a:solidFill>
                <a:latin typeface="Arial" pitchFamily="34" charset="0"/>
                <a:ea typeface="ヒラギノ角ゴ Pro W3"/>
              </a:rPr>
              <a:t>Habe mir diesen Ansatz herausgepickt, da er mir am besten aufgrund der Grundannahme von „Gegensätze ziehen sich an“ gefiel.</a:t>
            </a:r>
            <a:endParaRPr lang="pl-PL" i="1" smtClean="0">
              <a:solidFill>
                <a:srgbClr val="00B050"/>
              </a:solidFill>
              <a:latin typeface="Arial" pitchFamily="34" charset="0"/>
              <a:ea typeface="ヒラギノ角ゴ Pro W3"/>
            </a:endParaRPr>
          </a:p>
        </p:txBody>
      </p:sp>
      <p:sp>
        <p:nvSpPr>
          <p:cNvPr id="47108" name="Foliennummernplatzhalter 3"/>
          <p:cNvSpPr>
            <a:spLocks noGrp="1"/>
          </p:cNvSpPr>
          <p:nvPr>
            <p:ph type="sldNum" sz="quarter" idx="5"/>
          </p:nvPr>
        </p:nvSpPr>
        <p:spPr>
          <a:noFill/>
        </p:spPr>
        <p:txBody>
          <a:bodyPr/>
          <a:lstStyle/>
          <a:p>
            <a:fld id="{B5DAAB0D-F3F1-4AC1-9F91-721636E078FD}" type="slidenum">
              <a:rPr lang="de-DE" smtClean="0"/>
              <a:pPr/>
              <a:t>14</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48132" name="Foliennummernplatzhalter 3"/>
          <p:cNvSpPr>
            <a:spLocks noGrp="1"/>
          </p:cNvSpPr>
          <p:nvPr>
            <p:ph type="sldNum" sz="quarter" idx="5"/>
          </p:nvPr>
        </p:nvSpPr>
        <p:spPr>
          <a:noFill/>
        </p:spPr>
        <p:txBody>
          <a:bodyPr/>
          <a:lstStyle/>
          <a:p>
            <a:fld id="{3E1AA63F-A708-4BD6-AEA2-104087B36F0E}" type="slidenum">
              <a:rPr lang="de-DE" smtClean="0"/>
              <a:pPr/>
              <a:t>15</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49156" name="Foliennummernplatzhalter 3"/>
          <p:cNvSpPr>
            <a:spLocks noGrp="1"/>
          </p:cNvSpPr>
          <p:nvPr>
            <p:ph type="sldNum" sz="quarter" idx="5"/>
          </p:nvPr>
        </p:nvSpPr>
        <p:spPr>
          <a:noFill/>
        </p:spPr>
        <p:txBody>
          <a:bodyPr/>
          <a:lstStyle/>
          <a:p>
            <a:fld id="{029F24DA-5C1C-4278-B85B-4474639B281C}" type="slidenum">
              <a:rPr lang="de-DE" smtClean="0"/>
              <a:pPr/>
              <a:t>16</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a:ln/>
        </p:spPr>
      </p:sp>
      <p:sp>
        <p:nvSpPr>
          <p:cNvPr id="50179"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0180" name="Foliennummernplatzhalter 3"/>
          <p:cNvSpPr>
            <a:spLocks noGrp="1"/>
          </p:cNvSpPr>
          <p:nvPr>
            <p:ph type="sldNum" sz="quarter" idx="5"/>
          </p:nvPr>
        </p:nvSpPr>
        <p:spPr>
          <a:noFill/>
        </p:spPr>
        <p:txBody>
          <a:bodyPr/>
          <a:lstStyle/>
          <a:p>
            <a:fld id="{C8A52D49-DA2E-4C65-8C63-7BB3DEA89E9B}" type="slidenum">
              <a:rPr lang="de-DE" smtClean="0"/>
              <a:pPr/>
              <a:t>17</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1204" name="Foliennummernplatzhalter 3"/>
          <p:cNvSpPr>
            <a:spLocks noGrp="1"/>
          </p:cNvSpPr>
          <p:nvPr>
            <p:ph type="sldNum" sz="quarter" idx="5"/>
          </p:nvPr>
        </p:nvSpPr>
        <p:spPr>
          <a:noFill/>
        </p:spPr>
        <p:txBody>
          <a:bodyPr/>
          <a:lstStyle/>
          <a:p>
            <a:fld id="{5526AEAE-AD97-4F70-92D9-A8F55306565E}" type="slidenum">
              <a:rPr lang="de-DE" smtClean="0"/>
              <a:pPr/>
              <a:t>18</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2228" name="Foliennummernplatzhalter 3"/>
          <p:cNvSpPr>
            <a:spLocks noGrp="1"/>
          </p:cNvSpPr>
          <p:nvPr>
            <p:ph type="sldNum" sz="quarter" idx="5"/>
          </p:nvPr>
        </p:nvSpPr>
        <p:spPr>
          <a:noFill/>
        </p:spPr>
        <p:txBody>
          <a:bodyPr/>
          <a:lstStyle/>
          <a:p>
            <a:fld id="{CEDB3D37-600A-49D7-9BFF-190727273BC2}" type="slidenum">
              <a:rPr lang="de-DE" smtClean="0"/>
              <a:pPr/>
              <a:t>19</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ln/>
        </p:spPr>
        <p:txBody>
          <a:bodyPr/>
          <a:lstStyle/>
          <a:p>
            <a:endParaRPr lang="de-DE" smtClean="0">
              <a:latin typeface="Arial" pitchFamily="34" charset="0"/>
              <a:ea typeface="ヒラギノ角ゴ Pro W3"/>
            </a:endParaRPr>
          </a:p>
          <a:p>
            <a:r>
              <a:rPr lang="de-DE" smtClean="0">
                <a:latin typeface="Arial" pitchFamily="34" charset="0"/>
                <a:ea typeface="ヒラギノ角ゴ Pro W3"/>
              </a:rPr>
              <a:t>Erfolgreiche Kommunikation darf nicht getragen werden vom Willen, den anderen zu ändern sondern die Unterschiedlichkeiten zu tolerieren. </a:t>
            </a:r>
            <a:endParaRPr lang="pl-PL" smtClean="0">
              <a:latin typeface="Arial" pitchFamily="34" charset="0"/>
              <a:ea typeface="ヒラギノ角ゴ Pro W3"/>
            </a:endParaRPr>
          </a:p>
          <a:p>
            <a:r>
              <a:rPr lang="de-DE" smtClean="0">
                <a:latin typeface="Arial" pitchFamily="34" charset="0"/>
                <a:ea typeface="ヒラギノ角ゴ Pro W3"/>
              </a:rPr>
              <a:t>Wie die Diversität zwischen dem jeweiligen Managertyp und dem jeweiligen Controllertyp kommunikativ am besten begegnet werden kann wird Kathrin im Folgenden erläutern. </a:t>
            </a:r>
          </a:p>
        </p:txBody>
      </p:sp>
      <p:sp>
        <p:nvSpPr>
          <p:cNvPr id="53252" name="Foliennummernplatzhalter 3"/>
          <p:cNvSpPr>
            <a:spLocks noGrp="1"/>
          </p:cNvSpPr>
          <p:nvPr>
            <p:ph type="sldNum" sz="quarter" idx="5"/>
          </p:nvPr>
        </p:nvSpPr>
        <p:spPr>
          <a:noFill/>
        </p:spPr>
        <p:txBody>
          <a:bodyPr/>
          <a:lstStyle/>
          <a:p>
            <a:fld id="{E86F0C05-119A-46FD-8C5B-3DD8222B3104}" type="slidenum">
              <a:rPr lang="de-DE" smtClean="0"/>
              <a:pPr/>
              <a:t>20</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20750" y="742950"/>
            <a:ext cx="4954588" cy="3714750"/>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6839" y="4704120"/>
            <a:ext cx="4982400" cy="4458960"/>
          </a:xfrm>
        </p:spPr>
        <p:txBody>
          <a:bodyPr wrap="square" lIns="90000" tIns="45000" rIns="90000" bIns="45000" anchor="t"/>
          <a:lstStyle/>
          <a:p>
            <a:pPr lvl="0"/>
            <a:endParaRPr lang="de-DE"/>
          </a:p>
        </p:txBody>
      </p:sp>
      <p:sp>
        <p:nvSpPr>
          <p:cNvPr id="4" name="Freihandform 3"/>
          <p:cNvSpPr/>
          <p:nvPr/>
        </p:nvSpPr>
        <p:spPr>
          <a:xfrm>
            <a:off x="3850560" y="9409320"/>
            <a:ext cx="2945159" cy="495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defRPr sz="1800"/>
            </a:pPr>
            <a:fld id="{57806D7B-5D50-46EE-A10F-4EEA2CA23F68}" type="slidenum">
              <a:rPr/>
              <a:pPr marL="0" marR="0" lvl="0" indent="0" algn="r" rtl="0" hangingPunct="1">
                <a:lnSpc>
                  <a:spcPct val="100000"/>
                </a:lnSpc>
                <a:spcBef>
                  <a:spcPts val="0"/>
                </a:spcBef>
                <a:spcAft>
                  <a:spcPts val="0"/>
                </a:spcAft>
                <a:buNone/>
                <a:tabLst/>
                <a:defRPr sz="1800"/>
              </a:pPr>
              <a:t>3</a:t>
            </a:fld>
            <a:endParaRPr lang="de-DE" sz="2400" b="0" i="0" u="none" strike="noStrike" kern="1200" spc="0">
              <a:ln>
                <a:noFill/>
              </a:ln>
              <a:solidFill>
                <a:srgbClr val="000000"/>
              </a:solidFill>
              <a:latin typeface="Arial" pitchFamily="34"/>
              <a:ea typeface="ヒラギノ角ゴ Pro W3" pitchFamily="2"/>
              <a:cs typeface="ヒラギノ角ゴ Pro W3" pitchFamily="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38916" name="Foliennummernplatzhalter 3"/>
          <p:cNvSpPr>
            <a:spLocks noGrp="1"/>
          </p:cNvSpPr>
          <p:nvPr>
            <p:ph type="sldNum" sz="quarter" idx="5"/>
          </p:nvPr>
        </p:nvSpPr>
        <p:spPr>
          <a:noFill/>
        </p:spPr>
        <p:txBody>
          <a:bodyPr/>
          <a:lstStyle/>
          <a:p>
            <a:fld id="{8536FAB9-C961-452B-BBD7-91A7A353FDBB}" type="slidenum">
              <a:rPr lang="de-DE" smtClean="0"/>
              <a:pPr/>
              <a:t>21</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1204" name="Foliennummernplatzhalter 3"/>
          <p:cNvSpPr>
            <a:spLocks noGrp="1"/>
          </p:cNvSpPr>
          <p:nvPr>
            <p:ph type="sldNum" sz="quarter" idx="5"/>
          </p:nvPr>
        </p:nvSpPr>
        <p:spPr>
          <a:noFill/>
        </p:spPr>
        <p:txBody>
          <a:bodyPr/>
          <a:lstStyle/>
          <a:p>
            <a:fld id="{5526AEAE-AD97-4F70-92D9-A8F55306565E}" type="slidenum">
              <a:rPr lang="de-DE" smtClean="0"/>
              <a:pPr/>
              <a:t>29</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38916" name="Foliennummernplatzhalter 3"/>
          <p:cNvSpPr>
            <a:spLocks noGrp="1"/>
          </p:cNvSpPr>
          <p:nvPr>
            <p:ph type="sldNum" sz="quarter" idx="5"/>
          </p:nvPr>
        </p:nvSpPr>
        <p:spPr>
          <a:noFill/>
        </p:spPr>
        <p:txBody>
          <a:bodyPr/>
          <a:lstStyle/>
          <a:p>
            <a:fld id="{8536FAB9-C961-452B-BBD7-91A7A353FDBB}" type="slidenum">
              <a:rPr lang="de-DE" smtClean="0"/>
              <a:pPr/>
              <a:t>30</a:t>
            </a:fld>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6324" name="Foliennummernplatzhalter 3"/>
          <p:cNvSpPr>
            <a:spLocks noGrp="1"/>
          </p:cNvSpPr>
          <p:nvPr>
            <p:ph type="sldNum" sz="quarter" idx="5"/>
          </p:nvPr>
        </p:nvSpPr>
        <p:spPr>
          <a:noFill/>
        </p:spPr>
        <p:txBody>
          <a:bodyPr/>
          <a:lstStyle/>
          <a:p>
            <a:fld id="{0DB4A508-7B09-4309-958F-45AAC86186BC}" type="slidenum">
              <a:rPr lang="de-DE" smtClean="0"/>
              <a:pPr/>
              <a:t>31</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6324" name="Foliennummernplatzhalter 3"/>
          <p:cNvSpPr>
            <a:spLocks noGrp="1"/>
          </p:cNvSpPr>
          <p:nvPr>
            <p:ph type="sldNum" sz="quarter" idx="5"/>
          </p:nvPr>
        </p:nvSpPr>
        <p:spPr>
          <a:noFill/>
        </p:spPr>
        <p:txBody>
          <a:bodyPr/>
          <a:lstStyle/>
          <a:p>
            <a:fld id="{0DB4A508-7B09-4309-958F-45AAC86186BC}" type="slidenum">
              <a:rPr lang="de-DE" smtClean="0"/>
              <a:pPr/>
              <a:t>32</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6324" name="Foliennummernplatzhalter 3"/>
          <p:cNvSpPr>
            <a:spLocks noGrp="1"/>
          </p:cNvSpPr>
          <p:nvPr>
            <p:ph type="sldNum" sz="quarter" idx="5"/>
          </p:nvPr>
        </p:nvSpPr>
        <p:spPr>
          <a:noFill/>
        </p:spPr>
        <p:txBody>
          <a:bodyPr/>
          <a:lstStyle/>
          <a:p>
            <a:fld id="{0DB4A508-7B09-4309-958F-45AAC86186BC}" type="slidenum">
              <a:rPr lang="de-DE" smtClean="0"/>
              <a:pPr/>
              <a:t>33</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6324" name="Foliennummernplatzhalter 3"/>
          <p:cNvSpPr>
            <a:spLocks noGrp="1"/>
          </p:cNvSpPr>
          <p:nvPr>
            <p:ph type="sldNum" sz="quarter" idx="5"/>
          </p:nvPr>
        </p:nvSpPr>
        <p:spPr>
          <a:noFill/>
        </p:spPr>
        <p:txBody>
          <a:bodyPr/>
          <a:lstStyle/>
          <a:p>
            <a:fld id="{0DB4A508-7B09-4309-958F-45AAC86186BC}" type="slidenum">
              <a:rPr lang="de-DE" smtClean="0"/>
              <a:pPr/>
              <a:t>34</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6324" name="Foliennummernplatzhalter 3"/>
          <p:cNvSpPr>
            <a:spLocks noGrp="1"/>
          </p:cNvSpPr>
          <p:nvPr>
            <p:ph type="sldNum" sz="quarter" idx="5"/>
          </p:nvPr>
        </p:nvSpPr>
        <p:spPr>
          <a:noFill/>
        </p:spPr>
        <p:txBody>
          <a:bodyPr/>
          <a:lstStyle/>
          <a:p>
            <a:fld id="{0DB4A508-7B09-4309-958F-45AAC86186BC}" type="slidenum">
              <a:rPr lang="de-DE" smtClean="0"/>
              <a:pPr/>
              <a:t>35</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6324" name="Foliennummernplatzhalter 3"/>
          <p:cNvSpPr>
            <a:spLocks noGrp="1"/>
          </p:cNvSpPr>
          <p:nvPr>
            <p:ph type="sldNum" sz="quarter" idx="5"/>
          </p:nvPr>
        </p:nvSpPr>
        <p:spPr>
          <a:noFill/>
        </p:spPr>
        <p:txBody>
          <a:bodyPr/>
          <a:lstStyle/>
          <a:p>
            <a:fld id="{0DB4A508-7B09-4309-958F-45AAC86186BC}" type="slidenum">
              <a:rPr lang="de-DE" smtClean="0"/>
              <a:pPr/>
              <a:t>36</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6324" name="Foliennummernplatzhalter 3"/>
          <p:cNvSpPr>
            <a:spLocks noGrp="1"/>
          </p:cNvSpPr>
          <p:nvPr>
            <p:ph type="sldNum" sz="quarter" idx="5"/>
          </p:nvPr>
        </p:nvSpPr>
        <p:spPr>
          <a:noFill/>
        </p:spPr>
        <p:txBody>
          <a:bodyPr/>
          <a:lstStyle/>
          <a:p>
            <a:fld id="{0DB4A508-7B09-4309-958F-45AAC86186BC}" type="slidenum">
              <a:rPr lang="de-DE" smtClean="0"/>
              <a:pPr/>
              <a:t>37</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20750" y="742950"/>
            <a:ext cx="4954588" cy="3714750"/>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6839" y="4704120"/>
            <a:ext cx="4982400" cy="4458960"/>
          </a:xfrm>
        </p:spPr>
        <p:txBody>
          <a:bodyPr wrap="square" lIns="90000" tIns="45000" rIns="90000" bIns="45000" anchor="t"/>
          <a:lstStyle/>
          <a:p>
            <a:pPr lvl="0"/>
            <a:endParaRPr lang="de-DE"/>
          </a:p>
        </p:txBody>
      </p:sp>
      <p:sp>
        <p:nvSpPr>
          <p:cNvPr id="4" name="Freihandform 3"/>
          <p:cNvSpPr/>
          <p:nvPr/>
        </p:nvSpPr>
        <p:spPr>
          <a:xfrm>
            <a:off x="3850560" y="9409320"/>
            <a:ext cx="2945159" cy="495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fld id="{5FFE1BE8-2A7E-4CCE-8431-63B9188BF7B9}" type="slidenum">
              <a:rPr/>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t>4</a:t>
            </a:fld>
            <a:endParaRPr lang="de-DE" sz="2400" b="0" i="0" u="none" strike="noStrike" kern="1200" spc="0">
              <a:ln>
                <a:noFill/>
              </a:ln>
              <a:solidFill>
                <a:srgbClr val="000000"/>
              </a:solidFill>
              <a:latin typeface="Arial" pitchFamily="34"/>
              <a:ea typeface="ヒラギノ角ゴ Pro W3" pitchFamily="2"/>
              <a:cs typeface="ヒラギノ角ゴ Pro W3" pitchFamily="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6324" name="Foliennummernplatzhalter 3"/>
          <p:cNvSpPr>
            <a:spLocks noGrp="1"/>
          </p:cNvSpPr>
          <p:nvPr>
            <p:ph type="sldNum" sz="quarter" idx="5"/>
          </p:nvPr>
        </p:nvSpPr>
        <p:spPr>
          <a:noFill/>
        </p:spPr>
        <p:txBody>
          <a:bodyPr/>
          <a:lstStyle/>
          <a:p>
            <a:fld id="{0DB4A508-7B09-4309-958F-45AAC86186BC}" type="slidenum">
              <a:rPr lang="de-DE" smtClean="0"/>
              <a:pPr/>
              <a:t>38</a:t>
            </a:fld>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6324" name="Foliennummernplatzhalter 3"/>
          <p:cNvSpPr>
            <a:spLocks noGrp="1"/>
          </p:cNvSpPr>
          <p:nvPr>
            <p:ph type="sldNum" sz="quarter" idx="5"/>
          </p:nvPr>
        </p:nvSpPr>
        <p:spPr>
          <a:noFill/>
        </p:spPr>
        <p:txBody>
          <a:bodyPr/>
          <a:lstStyle/>
          <a:p>
            <a:fld id="{0DB4A508-7B09-4309-958F-45AAC86186BC}" type="slidenum">
              <a:rPr lang="de-DE" smtClean="0"/>
              <a:pPr/>
              <a:t>39</a:t>
            </a:fld>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6324" name="Foliennummernplatzhalter 3"/>
          <p:cNvSpPr>
            <a:spLocks noGrp="1"/>
          </p:cNvSpPr>
          <p:nvPr>
            <p:ph type="sldNum" sz="quarter" idx="5"/>
          </p:nvPr>
        </p:nvSpPr>
        <p:spPr>
          <a:noFill/>
        </p:spPr>
        <p:txBody>
          <a:bodyPr/>
          <a:lstStyle/>
          <a:p>
            <a:fld id="{0DB4A508-7B09-4309-958F-45AAC86186BC}" type="slidenum">
              <a:rPr lang="de-DE" smtClean="0"/>
              <a:pPr/>
              <a:t>40</a:t>
            </a:fld>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6324" name="Foliennummernplatzhalter 3"/>
          <p:cNvSpPr>
            <a:spLocks noGrp="1"/>
          </p:cNvSpPr>
          <p:nvPr>
            <p:ph type="sldNum" sz="quarter" idx="5"/>
          </p:nvPr>
        </p:nvSpPr>
        <p:spPr>
          <a:noFill/>
        </p:spPr>
        <p:txBody>
          <a:bodyPr/>
          <a:lstStyle/>
          <a:p>
            <a:fld id="{0DB4A508-7B09-4309-958F-45AAC86186BC}" type="slidenum">
              <a:rPr lang="de-DE" smtClean="0"/>
              <a:pPr/>
              <a:t>41</a:t>
            </a:fld>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38916" name="Foliennummernplatzhalter 3"/>
          <p:cNvSpPr>
            <a:spLocks noGrp="1"/>
          </p:cNvSpPr>
          <p:nvPr>
            <p:ph type="sldNum" sz="quarter" idx="5"/>
          </p:nvPr>
        </p:nvSpPr>
        <p:spPr>
          <a:noFill/>
        </p:spPr>
        <p:txBody>
          <a:bodyPr/>
          <a:lstStyle/>
          <a:p>
            <a:fld id="{8536FAB9-C961-452B-BBD7-91A7A353FDBB}" type="slidenum">
              <a:rPr lang="de-DE" smtClean="0"/>
              <a:pPr/>
              <a:t>42</a:t>
            </a:fld>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40964" name="Foliennummernplatzhalter 3"/>
          <p:cNvSpPr>
            <a:spLocks noGrp="1"/>
          </p:cNvSpPr>
          <p:nvPr>
            <p:ph type="sldNum" sz="quarter" idx="5"/>
          </p:nvPr>
        </p:nvSpPr>
        <p:spPr>
          <a:noFill/>
        </p:spPr>
        <p:txBody>
          <a:bodyPr/>
          <a:lstStyle/>
          <a:p>
            <a:fld id="{6A067539-D6AD-4D82-A0E6-23043AB395E5}" type="slidenum">
              <a:rPr lang="de-DE" smtClean="0"/>
              <a:pPr/>
              <a:t>43</a:t>
            </a:fld>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ln/>
        </p:spPr>
        <p:txBody>
          <a:bodyPr/>
          <a:lstStyle/>
          <a:p>
            <a:endParaRPr lang="pl-PL" dirty="0" smtClean="0">
              <a:latin typeface="Arial" pitchFamily="34" charset="0"/>
              <a:ea typeface="ヒラギノ角ゴ Pro W3"/>
            </a:endParaRPr>
          </a:p>
        </p:txBody>
      </p:sp>
      <p:sp>
        <p:nvSpPr>
          <p:cNvPr id="39940" name="Foliennummernplatzhalter 3"/>
          <p:cNvSpPr>
            <a:spLocks noGrp="1"/>
          </p:cNvSpPr>
          <p:nvPr>
            <p:ph type="sldNum" sz="quarter" idx="5"/>
          </p:nvPr>
        </p:nvSpPr>
        <p:spPr>
          <a:noFill/>
        </p:spPr>
        <p:txBody>
          <a:bodyPr/>
          <a:lstStyle/>
          <a:p>
            <a:fld id="{5BCFE5C7-DAC3-48A3-AFA7-F03C5F1FD68D}" type="slidenum">
              <a:rPr lang="de-DE" smtClean="0"/>
              <a:pPr/>
              <a:t>44</a:t>
            </a:fld>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40964" name="Foliennummernplatzhalter 3"/>
          <p:cNvSpPr>
            <a:spLocks noGrp="1"/>
          </p:cNvSpPr>
          <p:nvPr>
            <p:ph type="sldNum" sz="quarter" idx="5"/>
          </p:nvPr>
        </p:nvSpPr>
        <p:spPr>
          <a:noFill/>
        </p:spPr>
        <p:txBody>
          <a:bodyPr/>
          <a:lstStyle/>
          <a:p>
            <a:fld id="{6A067539-D6AD-4D82-A0E6-23043AB395E5}" type="slidenum">
              <a:rPr lang="de-DE" smtClean="0"/>
              <a:pPr/>
              <a:t>45</a:t>
            </a:fld>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40964" name="Foliennummernplatzhalter 3"/>
          <p:cNvSpPr>
            <a:spLocks noGrp="1"/>
          </p:cNvSpPr>
          <p:nvPr>
            <p:ph type="sldNum" sz="quarter" idx="5"/>
          </p:nvPr>
        </p:nvSpPr>
        <p:spPr>
          <a:noFill/>
        </p:spPr>
        <p:txBody>
          <a:bodyPr/>
          <a:lstStyle/>
          <a:p>
            <a:fld id="{6A067539-D6AD-4D82-A0E6-23043AB395E5}" type="slidenum">
              <a:rPr lang="de-DE" smtClean="0"/>
              <a:pPr/>
              <a:t>46</a:t>
            </a:fld>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40964" name="Foliennummernplatzhalter 3"/>
          <p:cNvSpPr>
            <a:spLocks noGrp="1"/>
          </p:cNvSpPr>
          <p:nvPr>
            <p:ph type="sldNum" sz="quarter" idx="5"/>
          </p:nvPr>
        </p:nvSpPr>
        <p:spPr>
          <a:noFill/>
        </p:spPr>
        <p:txBody>
          <a:bodyPr/>
          <a:lstStyle/>
          <a:p>
            <a:fld id="{6A067539-D6AD-4D82-A0E6-23043AB395E5}" type="slidenum">
              <a:rPr lang="de-DE" smtClean="0"/>
              <a:pPr/>
              <a:t>47</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20750" y="742950"/>
            <a:ext cx="4954588" cy="3714750"/>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6839" y="4704120"/>
            <a:ext cx="4982400" cy="4458960"/>
          </a:xfrm>
        </p:spPr>
        <p:txBody>
          <a:bodyPr wrap="square" lIns="90000" tIns="45000" rIns="90000" bIns="45000" anchor="t"/>
          <a:lstStyle/>
          <a:p>
            <a:pPr lvl="0"/>
            <a:endParaRPr lang="de-DE"/>
          </a:p>
        </p:txBody>
      </p:sp>
      <p:sp>
        <p:nvSpPr>
          <p:cNvPr id="4" name="Freihandform 3"/>
          <p:cNvSpPr/>
          <p:nvPr/>
        </p:nvSpPr>
        <p:spPr>
          <a:xfrm>
            <a:off x="3850560" y="9409320"/>
            <a:ext cx="2945159" cy="495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fld id="{94AE77AD-46FD-4DA3-B4FC-215DB1181758}" type="slidenum">
              <a:rPr/>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t>5</a:t>
            </a:fld>
            <a:endParaRPr lang="de-DE" sz="2400" b="0" i="0" u="none" strike="noStrike" kern="1200" spc="0">
              <a:ln>
                <a:noFill/>
              </a:ln>
              <a:solidFill>
                <a:srgbClr val="000000"/>
              </a:solidFill>
              <a:latin typeface="Arial" pitchFamily="34"/>
              <a:ea typeface="ヒラギノ角ゴ Pro W3" pitchFamily="2"/>
              <a:cs typeface="ヒラギノ角ゴ Pro W3" pitchFamily="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40964" name="Foliennummernplatzhalter 3"/>
          <p:cNvSpPr>
            <a:spLocks noGrp="1"/>
          </p:cNvSpPr>
          <p:nvPr>
            <p:ph type="sldNum" sz="quarter" idx="5"/>
          </p:nvPr>
        </p:nvSpPr>
        <p:spPr>
          <a:noFill/>
        </p:spPr>
        <p:txBody>
          <a:bodyPr/>
          <a:lstStyle/>
          <a:p>
            <a:fld id="{6A067539-D6AD-4D82-A0E6-23043AB395E5}" type="slidenum">
              <a:rPr lang="de-DE" smtClean="0"/>
              <a:pPr/>
              <a:t>48</a:t>
            </a:fld>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40964" name="Foliennummernplatzhalter 3"/>
          <p:cNvSpPr>
            <a:spLocks noGrp="1"/>
          </p:cNvSpPr>
          <p:nvPr>
            <p:ph type="sldNum" sz="quarter" idx="5"/>
          </p:nvPr>
        </p:nvSpPr>
        <p:spPr>
          <a:noFill/>
        </p:spPr>
        <p:txBody>
          <a:bodyPr/>
          <a:lstStyle/>
          <a:p>
            <a:fld id="{6A067539-D6AD-4D82-A0E6-23043AB395E5}" type="slidenum">
              <a:rPr lang="de-DE" smtClean="0"/>
              <a:pPr/>
              <a:t>49</a:t>
            </a:fld>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ln/>
        </p:spPr>
        <p:txBody>
          <a:bodyPr/>
          <a:lstStyle/>
          <a:p>
            <a:endParaRPr lang="pl-PL" dirty="0" smtClean="0">
              <a:latin typeface="Arial" pitchFamily="34" charset="0"/>
              <a:ea typeface="ヒラギノ角ゴ Pro W3"/>
            </a:endParaRPr>
          </a:p>
        </p:txBody>
      </p:sp>
      <p:sp>
        <p:nvSpPr>
          <p:cNvPr id="39940" name="Foliennummernplatzhalter 3"/>
          <p:cNvSpPr>
            <a:spLocks noGrp="1"/>
          </p:cNvSpPr>
          <p:nvPr>
            <p:ph type="sldNum" sz="quarter" idx="5"/>
          </p:nvPr>
        </p:nvSpPr>
        <p:spPr>
          <a:noFill/>
        </p:spPr>
        <p:txBody>
          <a:bodyPr/>
          <a:lstStyle/>
          <a:p>
            <a:fld id="{5BCFE5C7-DAC3-48A3-AFA7-F03C5F1FD68D}" type="slidenum">
              <a:rPr lang="de-DE" smtClean="0"/>
              <a:pPr/>
              <a:t>50</a:t>
            </a:fld>
            <a:endParaRPr 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38916" name="Foliennummernplatzhalter 3"/>
          <p:cNvSpPr>
            <a:spLocks noGrp="1"/>
          </p:cNvSpPr>
          <p:nvPr>
            <p:ph type="sldNum" sz="quarter" idx="5"/>
          </p:nvPr>
        </p:nvSpPr>
        <p:spPr>
          <a:noFill/>
        </p:spPr>
        <p:txBody>
          <a:bodyPr/>
          <a:lstStyle/>
          <a:p>
            <a:fld id="{8536FAB9-C961-452B-BBD7-91A7A353FDBB}" type="slidenum">
              <a:rPr lang="de-DE" smtClean="0"/>
              <a:pPr/>
              <a:t>51</a:t>
            </a:fld>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2950"/>
            <a:ext cx="4954588" cy="3714750"/>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906691" y="4704086"/>
            <a:ext cx="4982844" cy="4459325"/>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a:p>
        </p:txBody>
      </p:sp>
      <p:sp>
        <p:nvSpPr>
          <p:cNvPr id="4" name="Freihandform 3"/>
          <p:cNvSpPr/>
          <p:nvPr/>
        </p:nvSpPr>
        <p:spPr>
          <a:xfrm>
            <a:off x="3850738" y="9409251"/>
            <a:ext cx="2945488" cy="4952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anchorCtr="0" compatLnSpc="0"/>
          <a:lstStyle/>
          <a:p>
            <a:pPr marL="0" marR="0" lvl="0" indent="0" algn="r" rtl="0" hangingPunct="1">
              <a:buNone/>
              <a:tabLst/>
            </a:pPr>
            <a:fld id="{45D9E327-8833-44AD-89BC-0C3AF11EE687}" type="slidenum">
              <a:rPr/>
              <a:pPr marL="0" marR="0" lvl="0" indent="0" algn="r" rtl="0" hangingPunct="1">
                <a:buNone/>
                <a:tabLst/>
              </a:pPr>
              <a:t>52</a:t>
            </a:fld>
            <a:endParaRPr lang="de-DE" sz="1200">
              <a:latin typeface="Times New Roman" pitchFamily="18"/>
              <a:ea typeface="Lucida Sans Unicode" pitchFamily="2"/>
              <a:cs typeface="Tahoma" pitchFamily="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2950"/>
            <a:ext cx="4954588" cy="3714750"/>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906691" y="4704086"/>
            <a:ext cx="4982844" cy="4459325"/>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a:p>
        </p:txBody>
      </p:sp>
      <p:sp>
        <p:nvSpPr>
          <p:cNvPr id="4" name="Freihandform 3"/>
          <p:cNvSpPr/>
          <p:nvPr/>
        </p:nvSpPr>
        <p:spPr>
          <a:xfrm>
            <a:off x="3850738" y="9409251"/>
            <a:ext cx="2945488" cy="4952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anchorCtr="0" compatLnSpc="0"/>
          <a:lstStyle/>
          <a:p>
            <a:pPr marL="0" marR="0" lvl="0" indent="0" algn="r" rtl="0" hangingPunct="1">
              <a:buNone/>
              <a:tabLst/>
            </a:pPr>
            <a:fld id="{45D9E327-8833-44AD-89BC-0C3AF11EE687}" type="slidenum">
              <a:rPr/>
              <a:pPr marL="0" marR="0" lvl="0" indent="0" algn="r" rtl="0" hangingPunct="1">
                <a:buNone/>
                <a:tabLst/>
              </a:pPr>
              <a:t>53</a:t>
            </a:fld>
            <a:endParaRPr lang="de-DE" sz="1200">
              <a:latin typeface="Times New Roman" pitchFamily="18"/>
              <a:ea typeface="Lucida Sans Unicode" pitchFamily="2"/>
              <a:cs typeface="Tahoma" pitchFamily="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2950"/>
            <a:ext cx="4954588" cy="3714750"/>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906691" y="4704086"/>
            <a:ext cx="4982844" cy="4459325"/>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a:p>
        </p:txBody>
      </p:sp>
      <p:sp>
        <p:nvSpPr>
          <p:cNvPr id="4" name="Freihandform 3"/>
          <p:cNvSpPr/>
          <p:nvPr/>
        </p:nvSpPr>
        <p:spPr>
          <a:xfrm>
            <a:off x="3850738" y="9409251"/>
            <a:ext cx="2945488" cy="4952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anchorCtr="0" compatLnSpc="0"/>
          <a:lstStyle/>
          <a:p>
            <a:pPr marL="0" marR="0" lvl="0" indent="0" algn="r" rtl="0" hangingPunct="1">
              <a:buNone/>
              <a:tabLst/>
            </a:pPr>
            <a:fld id="{45D9E327-8833-44AD-89BC-0C3AF11EE687}" type="slidenum">
              <a:rPr/>
              <a:pPr marL="0" marR="0" lvl="0" indent="0" algn="r" rtl="0" hangingPunct="1">
                <a:buNone/>
                <a:tabLst/>
              </a:pPr>
              <a:t>54</a:t>
            </a:fld>
            <a:endParaRPr lang="de-DE" sz="1200">
              <a:latin typeface="Times New Roman" pitchFamily="18"/>
              <a:ea typeface="Lucida Sans Unicode" pitchFamily="2"/>
              <a:cs typeface="Tahoma" pitchFamily="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2950"/>
            <a:ext cx="4954588" cy="3714750"/>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906691" y="4704086"/>
            <a:ext cx="4982844" cy="4459325"/>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a:p>
        </p:txBody>
      </p:sp>
      <p:sp>
        <p:nvSpPr>
          <p:cNvPr id="4" name="Freihandform 3"/>
          <p:cNvSpPr/>
          <p:nvPr/>
        </p:nvSpPr>
        <p:spPr>
          <a:xfrm>
            <a:off x="3850738" y="9409251"/>
            <a:ext cx="2945488" cy="4952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anchorCtr="0" compatLnSpc="0"/>
          <a:lstStyle/>
          <a:p>
            <a:pPr marL="0" marR="0" lvl="0" indent="0" algn="r" rtl="0" hangingPunct="1">
              <a:buNone/>
              <a:tabLst/>
            </a:pPr>
            <a:fld id="{282BF64D-CC2D-4639-A137-953B1104C64A}" type="slidenum">
              <a:rPr/>
              <a:pPr marL="0" marR="0" lvl="0" indent="0" algn="r" rtl="0" hangingPunct="1">
                <a:buNone/>
                <a:tabLst/>
              </a:pPr>
              <a:t>55</a:t>
            </a:fld>
            <a:endParaRPr lang="de-DE" sz="1200">
              <a:latin typeface="Times New Roman" pitchFamily="18"/>
              <a:ea typeface="Lucida Sans Unicode" pitchFamily="2"/>
              <a:cs typeface="Tahoma" pitchFamily="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2950"/>
            <a:ext cx="4954588" cy="3714750"/>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906691" y="4704086"/>
            <a:ext cx="4982844" cy="4459325"/>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a:p>
        </p:txBody>
      </p:sp>
      <p:sp>
        <p:nvSpPr>
          <p:cNvPr id="4" name="Freihandform 3"/>
          <p:cNvSpPr/>
          <p:nvPr/>
        </p:nvSpPr>
        <p:spPr>
          <a:xfrm>
            <a:off x="3850738" y="9409251"/>
            <a:ext cx="2945488" cy="4952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anchorCtr="0" compatLnSpc="0"/>
          <a:lstStyle/>
          <a:p>
            <a:pPr marL="0" marR="0" lvl="0" indent="0" algn="r" rtl="0" hangingPunct="1">
              <a:buNone/>
              <a:tabLst/>
            </a:pPr>
            <a:fld id="{95DDAAD3-32D4-4818-9214-4DF90A12177C}" type="slidenum">
              <a:rPr/>
              <a:pPr marL="0" marR="0" lvl="0" indent="0" algn="r" rtl="0" hangingPunct="1">
                <a:buNone/>
                <a:tabLst/>
              </a:pPr>
              <a:t>56</a:t>
            </a:fld>
            <a:endParaRPr lang="de-DE" sz="1200">
              <a:latin typeface="Times New Roman" pitchFamily="18"/>
              <a:ea typeface="Lucida Sans Unicode" pitchFamily="2"/>
              <a:cs typeface="Tahoma" pitchFamily="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2950"/>
            <a:ext cx="4954588" cy="3714750"/>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906691" y="4704086"/>
            <a:ext cx="4982844" cy="4459325"/>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a:p>
        </p:txBody>
      </p:sp>
      <p:sp>
        <p:nvSpPr>
          <p:cNvPr id="4" name="Freihandform 3"/>
          <p:cNvSpPr/>
          <p:nvPr/>
        </p:nvSpPr>
        <p:spPr>
          <a:xfrm>
            <a:off x="3850738" y="9409251"/>
            <a:ext cx="2945488" cy="4952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anchorCtr="0" compatLnSpc="0"/>
          <a:lstStyle/>
          <a:p>
            <a:pPr marL="0" marR="0" lvl="0" indent="0" algn="r" rtl="0" hangingPunct="1">
              <a:buNone/>
              <a:tabLst/>
            </a:pPr>
            <a:fld id="{95DDAAD3-32D4-4818-9214-4DF90A12177C}" type="slidenum">
              <a:rPr/>
              <a:pPr marL="0" marR="0" lvl="0" indent="0" algn="r" rtl="0" hangingPunct="1">
                <a:buNone/>
                <a:tabLst/>
              </a:pPr>
              <a:t>57</a:t>
            </a:fld>
            <a:endParaRPr lang="de-DE" sz="1200">
              <a:latin typeface="Times New Roman" pitchFamily="18"/>
              <a:ea typeface="Lucida Sans Unicode" pitchFamily="2"/>
              <a:cs typeface="Tahoma"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20750" y="742950"/>
            <a:ext cx="4954588" cy="3714750"/>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6839" y="4704120"/>
            <a:ext cx="4982400" cy="4458960"/>
          </a:xfrm>
        </p:spPr>
        <p:txBody>
          <a:bodyPr wrap="square" lIns="90000" tIns="45000" rIns="90000" bIns="45000" anchor="t"/>
          <a:lstStyle/>
          <a:p>
            <a:pPr lvl="0"/>
            <a:endParaRPr lang="de-DE"/>
          </a:p>
        </p:txBody>
      </p:sp>
      <p:sp>
        <p:nvSpPr>
          <p:cNvPr id="4" name="Freihandform 3"/>
          <p:cNvSpPr/>
          <p:nvPr/>
        </p:nvSpPr>
        <p:spPr>
          <a:xfrm>
            <a:off x="3850560" y="9409320"/>
            <a:ext cx="2945159" cy="495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fld id="{426E4FD4-7521-49B7-9480-63BE21A0DCC7}" type="slidenum">
              <a:rPr/>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t>6</a:t>
            </a:fld>
            <a:endParaRPr lang="de-DE" sz="2400" b="0" i="0" u="none" strike="noStrike" kern="1200" spc="0">
              <a:ln>
                <a:noFill/>
              </a:ln>
              <a:solidFill>
                <a:srgbClr val="000000"/>
              </a:solidFill>
              <a:latin typeface="Arial" pitchFamily="34"/>
              <a:ea typeface="ヒラギノ角ゴ Pro W3" pitchFamily="2"/>
              <a:cs typeface="ヒラギノ角ゴ Pro W3" pitchFamily="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2950"/>
            <a:ext cx="4954588" cy="3714750"/>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906691" y="4704086"/>
            <a:ext cx="4982844" cy="4459325"/>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a:p>
        </p:txBody>
      </p:sp>
      <p:sp>
        <p:nvSpPr>
          <p:cNvPr id="4" name="Freihandform 3"/>
          <p:cNvSpPr/>
          <p:nvPr/>
        </p:nvSpPr>
        <p:spPr>
          <a:xfrm>
            <a:off x="3850738" y="9409251"/>
            <a:ext cx="2945488" cy="4952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anchorCtr="0" compatLnSpc="0"/>
          <a:lstStyle/>
          <a:p>
            <a:pPr marL="0" marR="0" lvl="0" indent="0" algn="r" rtl="0" hangingPunct="1">
              <a:buNone/>
              <a:tabLst/>
            </a:pPr>
            <a:fld id="{45D9E327-8833-44AD-89BC-0C3AF11EE687}" type="slidenum">
              <a:rPr/>
              <a:pPr marL="0" marR="0" lvl="0" indent="0" algn="r" rtl="0" hangingPunct="1">
                <a:buNone/>
                <a:tabLst/>
              </a:pPr>
              <a:t>58</a:t>
            </a:fld>
            <a:endParaRPr lang="de-DE" sz="1200">
              <a:latin typeface="Times New Roman" pitchFamily="18"/>
              <a:ea typeface="Lucida Sans Unicode" pitchFamily="2"/>
              <a:cs typeface="Tahoma" pitchFamily="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2950"/>
            <a:ext cx="4954588" cy="3714750"/>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906691" y="4704086"/>
            <a:ext cx="4982844" cy="4459325"/>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a:p>
        </p:txBody>
      </p:sp>
      <p:sp>
        <p:nvSpPr>
          <p:cNvPr id="4" name="Freihandform 3"/>
          <p:cNvSpPr/>
          <p:nvPr/>
        </p:nvSpPr>
        <p:spPr>
          <a:xfrm>
            <a:off x="3850738" y="9409251"/>
            <a:ext cx="2945488" cy="4952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anchorCtr="0" compatLnSpc="0"/>
          <a:lstStyle/>
          <a:p>
            <a:pPr marL="0" marR="0" lvl="0" indent="0" algn="r" rtl="0" hangingPunct="1">
              <a:buNone/>
              <a:tabLst/>
            </a:pPr>
            <a:fld id="{9F173F02-5245-4A82-82B5-DE416662B8BD}" type="slidenum">
              <a:rPr/>
              <a:pPr marL="0" marR="0" lvl="0" indent="0" algn="r" rtl="0" hangingPunct="1">
                <a:buNone/>
                <a:tabLst/>
              </a:pPr>
              <a:t>59</a:t>
            </a:fld>
            <a:endParaRPr lang="de-DE" sz="1200">
              <a:latin typeface="Times New Roman" pitchFamily="18"/>
              <a:ea typeface="Lucida Sans Unicode" pitchFamily="2"/>
              <a:cs typeface="Tahoma" pitchFamily="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2950"/>
            <a:ext cx="4954588" cy="3714750"/>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906691" y="4704086"/>
            <a:ext cx="4982844" cy="4459325"/>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kern="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20750" y="742950"/>
            <a:ext cx="4954588" cy="3714750"/>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6839" y="4704120"/>
            <a:ext cx="4982400" cy="4458960"/>
          </a:xfrm>
        </p:spPr>
        <p:txBody>
          <a:bodyPr wrap="square" lIns="90000" tIns="45000" rIns="90000" bIns="45000" anchor="t"/>
          <a:lstStyle/>
          <a:p>
            <a:pPr lvl="0"/>
            <a:endParaRPr lang="de-DE"/>
          </a:p>
        </p:txBody>
      </p:sp>
      <p:sp>
        <p:nvSpPr>
          <p:cNvPr id="4" name="Freihandform 3"/>
          <p:cNvSpPr/>
          <p:nvPr/>
        </p:nvSpPr>
        <p:spPr>
          <a:xfrm>
            <a:off x="3850560" y="9409320"/>
            <a:ext cx="2945159" cy="495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fld id="{5FFE1BE8-2A7E-4CCE-8431-63B9188BF7B9}" type="slidenum">
              <a:rPr/>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t>61</a:t>
            </a:fld>
            <a:endParaRPr lang="de-DE" sz="2400" b="0" i="0" u="none" strike="noStrike" kern="1200" spc="0">
              <a:ln>
                <a:noFill/>
              </a:ln>
              <a:solidFill>
                <a:srgbClr val="000000"/>
              </a:solidFill>
              <a:latin typeface="Arial" pitchFamily="34"/>
              <a:ea typeface="ヒラギノ角ゴ Pro W3" pitchFamily="2"/>
              <a:cs typeface="ヒラギノ角ゴ Pro W3" pitchFamily="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2950"/>
            <a:ext cx="4954588" cy="3714750"/>
          </a:xfrm>
        </p:spPr>
        <p:style>
          <a:lnRef idx="2">
            <a:schemeClr val="accent1">
              <a:shade val="50000"/>
            </a:schemeClr>
          </a:lnRef>
          <a:fillRef idx="1">
            <a:schemeClr val="accent1"/>
          </a:fillRef>
          <a:effectRef idx="0">
            <a:schemeClr val="accent1"/>
          </a:effectRef>
          <a:fontRef idx="minor">
            <a:schemeClr val="lt1"/>
          </a:fontRef>
        </p:style>
      </p:sp>
      <p:sp>
        <p:nvSpPr>
          <p:cNvPr id="15362" name="Notizenplatzhalter 2"/>
          <p:cNvSpPr>
            <a:spLocks noGrp="1"/>
          </p:cNvSpPr>
          <p:nvPr>
            <p:ph type="body" sz="quarter" idx="1"/>
          </p:nvPr>
        </p:nvSpPr>
        <p:spPr>
          <a:xfrm>
            <a:off x="906463" y="4703763"/>
            <a:ext cx="4983162" cy="4459287"/>
          </a:xfrm>
          <a:noFill/>
          <a:ln/>
        </p:spPr>
        <p:txBody>
          <a:bodyPr/>
          <a:lstStyle/>
          <a:p>
            <a:endParaRPr lang="de-DE" smtClean="0">
              <a:ea typeface="ヒラギノ角ゴ Pro W3"/>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20750" y="742950"/>
            <a:ext cx="4954588" cy="3714750"/>
          </a:xfrm>
          <a:solidFill>
            <a:schemeClr val="accent1"/>
          </a:solidFill>
          <a:ln w="25400">
            <a:solidFill>
              <a:schemeClr val="accent1">
                <a:shade val="50000"/>
              </a:schemeClr>
            </a:solidFill>
          </a:ln>
        </p:spPr>
      </p:sp>
      <p:sp>
        <p:nvSpPr>
          <p:cNvPr id="17410" name="Notizenplatzhalter 2"/>
          <p:cNvSpPr>
            <a:spLocks noGrp="1"/>
          </p:cNvSpPr>
          <p:nvPr>
            <p:ph type="body" sz="quarter" idx="1"/>
          </p:nvPr>
        </p:nvSpPr>
        <p:spPr>
          <a:xfrm>
            <a:off x="906463" y="4703763"/>
            <a:ext cx="4983162" cy="4459287"/>
          </a:xfrm>
          <a:noFill/>
          <a:ln/>
        </p:spPr>
        <p:txBody>
          <a:bodyPr lIns="90000" tIns="45000" rIns="90000" bIns="45000"/>
          <a:lstStyle/>
          <a:p>
            <a:endParaRPr lang="de-DE" smtClean="0">
              <a:ea typeface="ヒラギノ角ゴ Pro W3"/>
            </a:endParaRPr>
          </a:p>
        </p:txBody>
      </p:sp>
      <p:sp>
        <p:nvSpPr>
          <p:cNvPr id="4" name="Freihandform 3"/>
          <p:cNvSpPr/>
          <p:nvPr/>
        </p:nvSpPr>
        <p:spPr>
          <a:xfrm>
            <a:off x="3851275" y="9409113"/>
            <a:ext cx="2944813" cy="4953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a:spcBef>
                <a:spcPts val="0"/>
              </a:spcBef>
              <a:spcAft>
                <a:spcPts val="0"/>
              </a:spcAft>
              <a:buFont typeface="StarSymbol"/>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fld id="{C1AAA0CB-7F8A-4C1A-B06A-53AE32423A9B}" type="slidenum">
              <a:rPr sz="1800">
                <a:latin typeface="Arial" pitchFamily="34" charset="0"/>
              </a:rPr>
              <a:pPr algn="r">
                <a:spcBef>
                  <a:spcPts val="0"/>
                </a:spcBef>
                <a:spcAft>
                  <a:spcPts val="0"/>
                </a:spcAft>
                <a:buFont typeface="StarSymbol"/>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t>70</a:t>
            </a:fld>
            <a:endParaRPr lang="de-DE" sz="1800">
              <a:solidFill>
                <a:srgbClr val="000000"/>
              </a:solidFill>
              <a:latin typeface="Arial" pitchFamily="34"/>
              <a:ea typeface="ヒラギノ角ゴ Pro W3" pitchFamily="2"/>
              <a:cs typeface="ヒラギノ角ゴ Pro W3" pitchFamily="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20750" y="742950"/>
            <a:ext cx="4954588" cy="3714750"/>
          </a:xfrm>
          <a:solidFill>
            <a:schemeClr val="accent1"/>
          </a:solidFill>
          <a:ln w="25400">
            <a:solidFill>
              <a:schemeClr val="accent1">
                <a:shade val="50000"/>
              </a:schemeClr>
            </a:solidFill>
          </a:ln>
        </p:spPr>
      </p:sp>
      <p:sp>
        <p:nvSpPr>
          <p:cNvPr id="19458" name="Notizenplatzhalter 2"/>
          <p:cNvSpPr>
            <a:spLocks noGrp="1"/>
          </p:cNvSpPr>
          <p:nvPr>
            <p:ph type="body" sz="quarter" idx="1"/>
          </p:nvPr>
        </p:nvSpPr>
        <p:spPr>
          <a:xfrm>
            <a:off x="906463" y="4703763"/>
            <a:ext cx="4983162" cy="4459287"/>
          </a:xfrm>
          <a:noFill/>
          <a:ln/>
        </p:spPr>
        <p:txBody>
          <a:bodyPr lIns="90000" tIns="45000" rIns="90000" bIns="45000"/>
          <a:lstStyle/>
          <a:p>
            <a:endParaRPr lang="de-DE" smtClean="0">
              <a:ea typeface="ヒラギノ角ゴ Pro W3"/>
            </a:endParaRPr>
          </a:p>
        </p:txBody>
      </p:sp>
      <p:sp>
        <p:nvSpPr>
          <p:cNvPr id="4" name="Freihandform 3"/>
          <p:cNvSpPr/>
          <p:nvPr/>
        </p:nvSpPr>
        <p:spPr>
          <a:xfrm>
            <a:off x="3851275" y="9409113"/>
            <a:ext cx="2944813" cy="4953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a:spcBef>
                <a:spcPts val="0"/>
              </a:spcBef>
              <a:spcAft>
                <a:spcPts val="0"/>
              </a:spcAft>
              <a:buFont typeface="StarSymbol"/>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fld id="{B2B4E672-7FCB-4A94-AD4A-A57A88186254}" type="slidenum">
              <a:rPr sz="1800">
                <a:latin typeface="Arial" pitchFamily="34" charset="0"/>
              </a:rPr>
              <a:pPr algn="r">
                <a:spcBef>
                  <a:spcPts val="0"/>
                </a:spcBef>
                <a:spcAft>
                  <a:spcPts val="0"/>
                </a:spcAft>
                <a:buFont typeface="StarSymbol"/>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t>71</a:t>
            </a:fld>
            <a:endParaRPr lang="de-DE" sz="1800">
              <a:solidFill>
                <a:srgbClr val="000000"/>
              </a:solidFill>
              <a:latin typeface="Arial" pitchFamily="34"/>
              <a:ea typeface="ヒラギノ角ゴ Pro W3" pitchFamily="2"/>
              <a:cs typeface="ヒラギノ角ゴ Pro W3" pitchFamily="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20750" y="742950"/>
            <a:ext cx="4954588" cy="3714750"/>
          </a:xfrm>
          <a:solidFill>
            <a:schemeClr val="accent1"/>
          </a:solidFill>
          <a:ln w="25400">
            <a:solidFill>
              <a:schemeClr val="accent1">
                <a:shade val="50000"/>
              </a:schemeClr>
            </a:solidFill>
          </a:ln>
        </p:spPr>
      </p:sp>
      <p:sp>
        <p:nvSpPr>
          <p:cNvPr id="21506" name="Notizenplatzhalter 2"/>
          <p:cNvSpPr>
            <a:spLocks noGrp="1"/>
          </p:cNvSpPr>
          <p:nvPr>
            <p:ph type="body" sz="quarter" idx="1"/>
          </p:nvPr>
        </p:nvSpPr>
        <p:spPr>
          <a:xfrm>
            <a:off x="906463" y="4703763"/>
            <a:ext cx="4983162" cy="4459287"/>
          </a:xfrm>
          <a:noFill/>
          <a:ln/>
        </p:spPr>
        <p:txBody>
          <a:bodyPr lIns="90000" tIns="45000" rIns="90000" bIns="45000"/>
          <a:lstStyle/>
          <a:p>
            <a:endParaRPr lang="de-DE" smtClean="0">
              <a:ea typeface="ヒラギノ角ゴ Pro W3"/>
            </a:endParaRPr>
          </a:p>
        </p:txBody>
      </p:sp>
      <p:sp>
        <p:nvSpPr>
          <p:cNvPr id="4" name="Freihandform 3"/>
          <p:cNvSpPr/>
          <p:nvPr/>
        </p:nvSpPr>
        <p:spPr>
          <a:xfrm>
            <a:off x="3851275" y="9409113"/>
            <a:ext cx="2944813" cy="4953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r">
              <a:spcBef>
                <a:spcPts val="0"/>
              </a:spcBef>
              <a:spcAft>
                <a:spcPts val="0"/>
              </a:spcAft>
              <a:buFont typeface="StarSymbol"/>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fld id="{3F6E39BC-C2F9-4C4C-B902-54CA7D704BEE}" type="slidenum">
              <a:rPr sz="1800">
                <a:latin typeface="Arial" pitchFamily="34" charset="0"/>
              </a:rPr>
              <a:pPr algn="r">
                <a:spcBef>
                  <a:spcPts val="0"/>
                </a:spcBef>
                <a:spcAft>
                  <a:spcPts val="0"/>
                </a:spcAft>
                <a:buFont typeface="StarSymbol"/>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t>72</a:t>
            </a:fld>
            <a:endParaRPr lang="de-DE" sz="1800">
              <a:solidFill>
                <a:srgbClr val="000000"/>
              </a:solidFill>
              <a:latin typeface="Arial" pitchFamily="34"/>
              <a:ea typeface="ヒラギノ角ゴ Pro W3" pitchFamily="2"/>
              <a:cs typeface="ヒラギノ角ゴ Pro W3" pitchFamily="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2950"/>
            <a:ext cx="4954588" cy="3714750"/>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906691" y="4704086"/>
            <a:ext cx="4982844" cy="4459325"/>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kern="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20750" y="742950"/>
            <a:ext cx="4954588" cy="3714750"/>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6839" y="4704120"/>
            <a:ext cx="4982400" cy="4458960"/>
          </a:xfrm>
        </p:spPr>
        <p:txBody>
          <a:bodyPr wrap="square" lIns="90000" tIns="45000" rIns="90000" bIns="45000" anchor="t"/>
          <a:lstStyle/>
          <a:p>
            <a:pPr lvl="0"/>
            <a:endParaRPr lang="de-DE"/>
          </a:p>
        </p:txBody>
      </p:sp>
      <p:sp>
        <p:nvSpPr>
          <p:cNvPr id="4" name="Freihandform 3"/>
          <p:cNvSpPr/>
          <p:nvPr/>
        </p:nvSpPr>
        <p:spPr>
          <a:xfrm>
            <a:off x="3850560" y="9409320"/>
            <a:ext cx="2945159" cy="495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fld id="{5FFE1BE8-2A7E-4CCE-8431-63B9188BF7B9}" type="slidenum">
              <a:rPr/>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t>74</a:t>
            </a:fld>
            <a:endParaRPr lang="de-DE" sz="2400" b="0" i="0" u="none" strike="noStrike" kern="1200" spc="0">
              <a:ln>
                <a:noFill/>
              </a:ln>
              <a:solidFill>
                <a:srgbClr val="000000"/>
              </a:solidFill>
              <a:latin typeface="Arial" pitchFamily="34"/>
              <a:ea typeface="ヒラギノ角ゴ Pro W3" pitchFamily="2"/>
              <a:cs typeface="ヒラギノ角ゴ Pro W3"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2950"/>
            <a:ext cx="4954588" cy="3714750"/>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906691" y="4704086"/>
            <a:ext cx="4982844" cy="4459325"/>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a:p>
        </p:txBody>
      </p:sp>
      <p:sp>
        <p:nvSpPr>
          <p:cNvPr id="4" name="Freihandform 3"/>
          <p:cNvSpPr/>
          <p:nvPr/>
        </p:nvSpPr>
        <p:spPr>
          <a:xfrm>
            <a:off x="3850738" y="9409251"/>
            <a:ext cx="2945488" cy="4952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fld id="{FF409EAA-7B30-4016-AE40-6C09D9787BB3}" type="slidenum">
              <a:rPr/>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t>7</a:t>
            </a:fld>
            <a:endParaRPr lang="de-DE" sz="1200" b="0" i="0" u="none" strike="noStrike" baseline="0">
              <a:ln>
                <a:noFill/>
              </a:ln>
              <a:solidFill>
                <a:srgbClr val="000000"/>
              </a:solidFill>
              <a:latin typeface="Arial" pitchFamily="34"/>
              <a:ea typeface="ヒラギノ角ゴ Pro W3" pitchFamily="2"/>
              <a:cs typeface="ヒラギノ角ゴ Pro W3" pitchFamily="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20750" y="742950"/>
            <a:ext cx="4954588" cy="3714750"/>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6839" y="4704120"/>
            <a:ext cx="4982400" cy="4458960"/>
          </a:xfrm>
        </p:spPr>
        <p:txBody>
          <a:bodyPr wrap="square" lIns="90000" tIns="45000" rIns="90000" bIns="45000" anchor="t"/>
          <a:lstStyle/>
          <a:p>
            <a:pPr lvl="0"/>
            <a:endParaRPr lang="de-DE"/>
          </a:p>
        </p:txBody>
      </p:sp>
      <p:sp>
        <p:nvSpPr>
          <p:cNvPr id="4" name="Freihandform 3"/>
          <p:cNvSpPr/>
          <p:nvPr/>
        </p:nvSpPr>
        <p:spPr>
          <a:xfrm>
            <a:off x="3850560" y="9409320"/>
            <a:ext cx="2945159" cy="495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fld id="{5FFE1BE8-2A7E-4CCE-8431-63B9188BF7B9}" type="slidenum">
              <a:rPr/>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t>75</a:t>
            </a:fld>
            <a:endParaRPr lang="de-DE" sz="2400" b="0" i="0" u="none" strike="noStrike" kern="1200" spc="0">
              <a:ln>
                <a:noFill/>
              </a:ln>
              <a:solidFill>
                <a:srgbClr val="000000"/>
              </a:solidFill>
              <a:latin typeface="Arial" pitchFamily="34"/>
              <a:ea typeface="ヒラギノ角ゴ Pro W3" pitchFamily="2"/>
              <a:cs typeface="ヒラギノ角ゴ Pro W3" pitchFamily="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20750" y="742950"/>
            <a:ext cx="4954588" cy="3714750"/>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6839" y="4704120"/>
            <a:ext cx="4982400" cy="4458960"/>
          </a:xfrm>
        </p:spPr>
        <p:txBody>
          <a:bodyPr wrap="square" lIns="90000" tIns="45000" rIns="90000" bIns="45000" anchor="t"/>
          <a:lstStyle/>
          <a:p>
            <a:pPr lvl="0"/>
            <a:endParaRPr lang="de-DE"/>
          </a:p>
        </p:txBody>
      </p:sp>
      <p:sp>
        <p:nvSpPr>
          <p:cNvPr id="4" name="Freihandform 3"/>
          <p:cNvSpPr/>
          <p:nvPr/>
        </p:nvSpPr>
        <p:spPr>
          <a:xfrm>
            <a:off x="3850560" y="9409320"/>
            <a:ext cx="2945159" cy="495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fld id="{5FFE1BE8-2A7E-4CCE-8431-63B9188BF7B9}" type="slidenum">
              <a:rPr/>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t>76</a:t>
            </a:fld>
            <a:endParaRPr lang="de-DE" sz="2400" b="0" i="0" u="none" strike="noStrike" kern="1200" spc="0">
              <a:ln>
                <a:noFill/>
              </a:ln>
              <a:solidFill>
                <a:srgbClr val="000000"/>
              </a:solidFill>
              <a:latin typeface="Arial" pitchFamily="34"/>
              <a:ea typeface="ヒラギノ角ゴ Pro W3" pitchFamily="2"/>
              <a:cs typeface="ヒラギノ角ゴ Pro W3" pitchFamily="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20750" y="742950"/>
            <a:ext cx="4954588" cy="3714750"/>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6839" y="4704120"/>
            <a:ext cx="4982400" cy="4458960"/>
          </a:xfrm>
        </p:spPr>
        <p:txBody>
          <a:bodyPr wrap="square" lIns="90000" tIns="45000" rIns="90000" bIns="45000" anchor="t"/>
          <a:lstStyle/>
          <a:p>
            <a:pPr lvl="0"/>
            <a:endParaRPr lang="de-DE"/>
          </a:p>
        </p:txBody>
      </p:sp>
      <p:sp>
        <p:nvSpPr>
          <p:cNvPr id="4" name="Freihandform 3"/>
          <p:cNvSpPr/>
          <p:nvPr/>
        </p:nvSpPr>
        <p:spPr>
          <a:xfrm>
            <a:off x="3850560" y="9409320"/>
            <a:ext cx="2945159" cy="495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fld id="{5FFE1BE8-2A7E-4CCE-8431-63B9188BF7B9}" type="slidenum">
              <a:rPr/>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t>77</a:t>
            </a:fld>
            <a:endParaRPr lang="de-DE" sz="2400" b="0" i="0" u="none" strike="noStrike" kern="1200" spc="0">
              <a:ln>
                <a:noFill/>
              </a:ln>
              <a:solidFill>
                <a:srgbClr val="000000"/>
              </a:solidFill>
              <a:latin typeface="Arial" pitchFamily="34"/>
              <a:ea typeface="ヒラギノ角ゴ Pro W3" pitchFamily="2"/>
              <a:cs typeface="ヒラギノ角ゴ Pro W3" pitchFamily="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0" y="742950"/>
            <a:ext cx="4954588" cy="3714750"/>
          </a:xfrm>
        </p:spPr>
        <p:style>
          <a:lnRef idx="2">
            <a:schemeClr val="accent1">
              <a:shade val="50000"/>
            </a:schemeClr>
          </a:lnRef>
          <a:fillRef idx="1">
            <a:schemeClr val="accent1"/>
          </a:fillRef>
          <a:effectRef idx="0">
            <a:schemeClr val="accent1"/>
          </a:effectRef>
          <a:fontRef idx="minor">
            <a:schemeClr val="lt1"/>
          </a:fontRef>
        </p:style>
      </p:sp>
      <p:sp>
        <p:nvSpPr>
          <p:cNvPr id="3" name="Notizenplatzhalter 2"/>
          <p:cNvSpPr txBox="1">
            <a:spLocks noGrp="1"/>
          </p:cNvSpPr>
          <p:nvPr>
            <p:ph type="body" sz="quarter" idx="1"/>
          </p:nvPr>
        </p:nvSpPr>
        <p:spPr>
          <a:xfrm>
            <a:off x="906691" y="4704086"/>
            <a:ext cx="4982844" cy="4459325"/>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kern="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6324" name="Foliennummernplatzhalter 3"/>
          <p:cNvSpPr>
            <a:spLocks noGrp="1"/>
          </p:cNvSpPr>
          <p:nvPr>
            <p:ph type="sldNum" sz="quarter" idx="5"/>
          </p:nvPr>
        </p:nvSpPr>
        <p:spPr>
          <a:noFill/>
        </p:spPr>
        <p:txBody>
          <a:bodyPr/>
          <a:lstStyle/>
          <a:p>
            <a:fld id="{0DB4A508-7B09-4309-958F-45AAC86186BC}" type="slidenum">
              <a:rPr lang="de-DE" smtClean="0"/>
              <a:pPr/>
              <a:t>79</a:t>
            </a:fld>
            <a:endParaRPr lang="de-DE"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6324" name="Foliennummernplatzhalter 3"/>
          <p:cNvSpPr>
            <a:spLocks noGrp="1"/>
          </p:cNvSpPr>
          <p:nvPr>
            <p:ph type="sldNum" sz="quarter" idx="5"/>
          </p:nvPr>
        </p:nvSpPr>
        <p:spPr>
          <a:noFill/>
        </p:spPr>
        <p:txBody>
          <a:bodyPr/>
          <a:lstStyle/>
          <a:p>
            <a:fld id="{0DB4A508-7B09-4309-958F-45AAC86186BC}" type="slidenum">
              <a:rPr lang="de-DE" smtClean="0"/>
              <a:pPr/>
              <a:t>80</a:t>
            </a:fld>
            <a:endParaRPr lang="de-DE"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6324" name="Foliennummernplatzhalter 3"/>
          <p:cNvSpPr>
            <a:spLocks noGrp="1"/>
          </p:cNvSpPr>
          <p:nvPr>
            <p:ph type="sldNum" sz="quarter" idx="5"/>
          </p:nvPr>
        </p:nvSpPr>
        <p:spPr>
          <a:noFill/>
        </p:spPr>
        <p:txBody>
          <a:bodyPr/>
          <a:lstStyle/>
          <a:p>
            <a:fld id="{0DB4A508-7B09-4309-958F-45AAC86186BC}" type="slidenum">
              <a:rPr lang="de-DE" smtClean="0"/>
              <a:pPr/>
              <a:t>81</a:t>
            </a:fld>
            <a:endParaRPr lang="de-DE"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6324" name="Foliennummernplatzhalter 3"/>
          <p:cNvSpPr>
            <a:spLocks noGrp="1"/>
          </p:cNvSpPr>
          <p:nvPr>
            <p:ph type="sldNum" sz="quarter" idx="5"/>
          </p:nvPr>
        </p:nvSpPr>
        <p:spPr>
          <a:noFill/>
        </p:spPr>
        <p:txBody>
          <a:bodyPr/>
          <a:lstStyle/>
          <a:p>
            <a:fld id="{0DB4A508-7B09-4309-958F-45AAC86186BC}" type="slidenum">
              <a:rPr lang="de-DE" smtClean="0"/>
              <a:pPr/>
              <a:t>82</a:t>
            </a:fld>
            <a:endParaRPr lang="de-DE"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p:spPr>
        <p:txBody>
          <a:bodyPr/>
          <a:lstStyle/>
          <a:p>
            <a:endParaRPr lang="pl-PL" smtClean="0">
              <a:latin typeface="Arial" pitchFamily="34" charset="0"/>
              <a:ea typeface="ヒラギノ角ゴ Pro W3"/>
            </a:endParaRPr>
          </a:p>
        </p:txBody>
      </p:sp>
      <p:sp>
        <p:nvSpPr>
          <p:cNvPr id="56324" name="Foliennummernplatzhalter 3"/>
          <p:cNvSpPr>
            <a:spLocks noGrp="1"/>
          </p:cNvSpPr>
          <p:nvPr>
            <p:ph type="sldNum" sz="quarter" idx="5"/>
          </p:nvPr>
        </p:nvSpPr>
        <p:spPr>
          <a:noFill/>
        </p:spPr>
        <p:txBody>
          <a:bodyPr/>
          <a:lstStyle/>
          <a:p>
            <a:fld id="{0DB4A508-7B09-4309-958F-45AAC86186BC}" type="slidenum">
              <a:rPr lang="de-DE" smtClean="0"/>
              <a:pPr/>
              <a:t>83</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20750" y="742950"/>
            <a:ext cx="4954588" cy="3714750"/>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6839" y="4704120"/>
            <a:ext cx="4982400" cy="4458960"/>
          </a:xfrm>
        </p:spPr>
        <p:txBody>
          <a:bodyPr wrap="square" lIns="90000" tIns="45000" rIns="90000" bIns="45000" anchor="t"/>
          <a:lstStyle/>
          <a:p>
            <a:pPr lvl="0"/>
            <a:endParaRPr lang="de-DE"/>
          </a:p>
        </p:txBody>
      </p:sp>
      <p:sp>
        <p:nvSpPr>
          <p:cNvPr id="4" name="Freihandform 3"/>
          <p:cNvSpPr/>
          <p:nvPr/>
        </p:nvSpPr>
        <p:spPr>
          <a:xfrm>
            <a:off x="3850560" y="9409320"/>
            <a:ext cx="2945159" cy="495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fld id="{4A4895DF-6D3D-40A4-8DB9-47563E06CBC7}" type="slidenum">
              <a:rPr/>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t>8</a:t>
            </a:fld>
            <a:endParaRPr lang="de-DE" sz="2400" b="0" i="0" u="none" strike="noStrike" kern="1200" spc="0">
              <a:ln>
                <a:noFill/>
              </a:ln>
              <a:solidFill>
                <a:srgbClr val="000000"/>
              </a:solidFill>
              <a:latin typeface="Arial" pitchFamily="34"/>
              <a:ea typeface="ヒラギノ角ゴ Pro W3" pitchFamily="2"/>
              <a:cs typeface="ヒラギノ角ゴ Pro W3"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20750" y="742950"/>
            <a:ext cx="4954588" cy="3714750"/>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6839" y="4704120"/>
            <a:ext cx="4982400" cy="4458960"/>
          </a:xfrm>
        </p:spPr>
        <p:txBody>
          <a:bodyPr wrap="square" lIns="90000" tIns="45000" rIns="90000" bIns="45000" anchor="t"/>
          <a:lstStyle/>
          <a:p>
            <a:pPr lvl="0"/>
            <a:endParaRPr lang="de-DE"/>
          </a:p>
        </p:txBody>
      </p:sp>
      <p:sp>
        <p:nvSpPr>
          <p:cNvPr id="4" name="Freihandform 3"/>
          <p:cNvSpPr/>
          <p:nvPr/>
        </p:nvSpPr>
        <p:spPr>
          <a:xfrm>
            <a:off x="3850560" y="9409320"/>
            <a:ext cx="2945159" cy="495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fld id="{4A4895DF-6D3D-40A4-8DB9-47563E06CBC7}" type="slidenum">
              <a:rPr/>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t>9</a:t>
            </a:fld>
            <a:endParaRPr lang="de-DE" sz="2400" b="0" i="0" u="none" strike="noStrike" kern="1200" spc="0">
              <a:ln>
                <a:noFill/>
              </a:ln>
              <a:solidFill>
                <a:srgbClr val="000000"/>
              </a:solidFill>
              <a:latin typeface="Arial" pitchFamily="34"/>
              <a:ea typeface="ヒラギノ角ゴ Pro W3" pitchFamily="2"/>
              <a:cs typeface="ヒラギノ角ゴ Pro W3"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20750" y="742950"/>
            <a:ext cx="4954588" cy="3714750"/>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6839" y="4704120"/>
            <a:ext cx="4982400" cy="4458960"/>
          </a:xfrm>
        </p:spPr>
        <p:txBody>
          <a:bodyPr wrap="square" lIns="90000" tIns="45000" rIns="90000" bIns="45000" anchor="t"/>
          <a:lstStyle/>
          <a:p>
            <a:pPr lvl="0"/>
            <a:endParaRPr lang="de-DE"/>
          </a:p>
        </p:txBody>
      </p:sp>
      <p:sp>
        <p:nvSpPr>
          <p:cNvPr id="4" name="Freihandform 3"/>
          <p:cNvSpPr/>
          <p:nvPr/>
        </p:nvSpPr>
        <p:spPr>
          <a:xfrm>
            <a:off x="3850560" y="9409320"/>
            <a:ext cx="2945159" cy="495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fld id="{3F80D2DB-6D17-44EB-AC0A-9F4C545CFA97}" type="slidenum">
              <a:rPr/>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t>10</a:t>
            </a:fld>
            <a:endParaRPr lang="de-DE" sz="2400" b="0" i="0" u="none" strike="noStrike" kern="1200" spc="0">
              <a:ln>
                <a:noFill/>
              </a:ln>
              <a:solidFill>
                <a:srgbClr val="000000"/>
              </a:solidFill>
              <a:latin typeface="Arial" pitchFamily="34"/>
              <a:ea typeface="ヒラギノ角ゴ Pro W3" pitchFamily="2"/>
              <a:cs typeface="ヒラギノ角ゴ Pro W3"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 name="Picture 12" descr="Titelbild_neu122008"/>
          <p:cNvPicPr>
            <a:picLocks noChangeAspect="1" noChangeArrowheads="1"/>
          </p:cNvPicPr>
          <p:nvPr userDrawn="1"/>
        </p:nvPicPr>
        <p:blipFill>
          <a:blip r:embed="rId2" cstate="print"/>
          <a:srcRect/>
          <a:stretch>
            <a:fillRect/>
          </a:stretch>
        </p:blipFill>
        <p:spPr bwMode="auto">
          <a:xfrm>
            <a:off x="-36513" y="0"/>
            <a:ext cx="4556126" cy="6858000"/>
          </a:xfrm>
          <a:prstGeom prst="rect">
            <a:avLst/>
          </a:prstGeom>
          <a:noFill/>
          <a:ln w="9525">
            <a:noFill/>
            <a:miter lim="800000"/>
            <a:headEnd/>
            <a:tailEnd/>
          </a:ln>
        </p:spPr>
      </p:pic>
      <p:pic>
        <p:nvPicPr>
          <p:cNvPr id="4" name="Picture 7" descr="ICV_Logo"/>
          <p:cNvPicPr>
            <a:picLocks noChangeAspect="1" noChangeArrowheads="1"/>
          </p:cNvPicPr>
          <p:nvPr userDrawn="1"/>
        </p:nvPicPr>
        <p:blipFill>
          <a:blip r:embed="rId3" cstate="print"/>
          <a:srcRect/>
          <a:stretch>
            <a:fillRect/>
          </a:stretch>
        </p:blipFill>
        <p:spPr bwMode="auto">
          <a:xfrm>
            <a:off x="-1588" y="0"/>
            <a:ext cx="9145588" cy="749300"/>
          </a:xfrm>
          <a:prstGeom prst="rect">
            <a:avLst/>
          </a:prstGeom>
          <a:noFill/>
          <a:ln w="9525">
            <a:noFill/>
            <a:miter lim="800000"/>
            <a:headEnd/>
            <a:tailEnd/>
          </a:ln>
        </p:spPr>
      </p:pic>
      <p:sp>
        <p:nvSpPr>
          <p:cNvPr id="9218" name="Rectangle 2"/>
          <p:cNvSpPr>
            <a:spLocks noGrp="1" noChangeArrowheads="1"/>
          </p:cNvSpPr>
          <p:nvPr>
            <p:ph type="ctrTitle"/>
          </p:nvPr>
        </p:nvSpPr>
        <p:spPr>
          <a:xfrm>
            <a:off x="487363" y="1036638"/>
            <a:ext cx="4229100" cy="1793875"/>
          </a:xfrm>
        </p:spPr>
        <p:txBody>
          <a:bodyPr anchor="b"/>
          <a:lstStyle>
            <a:lvl1pPr>
              <a:defRPr sz="2600"/>
            </a:lvl1pPr>
          </a:lstStyle>
          <a:p>
            <a:r>
              <a:rPr lang="de-DE"/>
              <a:t>Titelmasterformat durch Klicken bearbeiten</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334125" y="404813"/>
            <a:ext cx="1944688" cy="59039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95300" y="404813"/>
            <a:ext cx="5686425" cy="59039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06413" y="1484313"/>
            <a:ext cx="38100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68813" y="1484313"/>
            <a:ext cx="38100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ICV_Logo_webadresse"/>
          <p:cNvPicPr>
            <a:picLocks noChangeAspect="1" noChangeArrowheads="1"/>
          </p:cNvPicPr>
          <p:nvPr/>
        </p:nvPicPr>
        <p:blipFill>
          <a:blip r:embed="rId13" cstate="print"/>
          <a:srcRect/>
          <a:stretch>
            <a:fillRect/>
          </a:stretch>
        </p:blipFill>
        <p:spPr bwMode="auto">
          <a:xfrm>
            <a:off x="7315200" y="0"/>
            <a:ext cx="1825625" cy="6859588"/>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506413" y="1484313"/>
            <a:ext cx="7772400"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p:txBody>
      </p:sp>
      <p:sp>
        <p:nvSpPr>
          <p:cNvPr id="1028" name="Rectangle 9"/>
          <p:cNvSpPr>
            <a:spLocks noChangeArrowheads="1"/>
          </p:cNvSpPr>
          <p:nvPr/>
        </p:nvSpPr>
        <p:spPr bwMode="auto">
          <a:xfrm>
            <a:off x="508000" y="6521450"/>
            <a:ext cx="2695575" cy="184150"/>
          </a:xfrm>
          <a:prstGeom prst="rect">
            <a:avLst/>
          </a:prstGeom>
          <a:noFill/>
          <a:ln w="9525">
            <a:noFill/>
            <a:miter lim="800000"/>
            <a:headEnd/>
            <a:tailEnd/>
          </a:ln>
        </p:spPr>
        <p:txBody>
          <a:bodyPr wrap="none">
            <a:spAutoFit/>
          </a:bodyPr>
          <a:lstStyle/>
          <a:p>
            <a:pPr eaLnBrk="0" hangingPunct="0">
              <a:defRPr/>
            </a:pPr>
            <a:r>
              <a:rPr lang="de-DE" sz="600" dirty="0"/>
              <a:t>Internationaler Controller Verein | AK Berlin-Brandenburg | 51.AK-Sitzung</a:t>
            </a:r>
          </a:p>
        </p:txBody>
      </p:sp>
      <p:sp>
        <p:nvSpPr>
          <p:cNvPr id="1029" name="Rectangle 2"/>
          <p:cNvSpPr>
            <a:spLocks noGrp="1" noChangeArrowheads="1"/>
          </p:cNvSpPr>
          <p:nvPr>
            <p:ph type="title"/>
          </p:nvPr>
        </p:nvSpPr>
        <p:spPr bwMode="auto">
          <a:xfrm>
            <a:off x="495300" y="404813"/>
            <a:ext cx="6407150" cy="86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Mastertitelformat bearbeiten</a:t>
            </a:r>
          </a:p>
        </p:txBody>
      </p:sp>
    </p:spTree>
  </p:cSld>
  <p:clrMap bg1="lt1" tx1="dk1" bg2="lt2" tx2="dk2" accent1="accent1" accent2="accent2" accent3="accent3" accent4="accent4" accent5="accent5" accent6="accent6" hlink="hlink" folHlink="folHlink"/>
  <p:sldLayoutIdLst>
    <p:sldLayoutId id="2147484129"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spd="med"/>
  <p:timing>
    <p:tnLst>
      <p:par>
        <p:cTn id="1" dur="indefinite" restart="never" nodeType="tmRoot"/>
      </p:par>
    </p:tnLst>
  </p:timing>
  <p:hf sldNum="0" hdr="0" dt="0"/>
  <p:txStyles>
    <p:titleStyle>
      <a:lvl1pPr algn="l" rtl="0" eaLnBrk="0" fontAlgn="base" hangingPunct="0">
        <a:spcBef>
          <a:spcPct val="0"/>
        </a:spcBef>
        <a:spcAft>
          <a:spcPct val="0"/>
        </a:spcAft>
        <a:defRPr sz="2300" b="1">
          <a:solidFill>
            <a:srgbClr val="2254A0"/>
          </a:solidFill>
          <a:latin typeface="+mj-lt"/>
          <a:ea typeface="+mj-ea"/>
          <a:cs typeface="ヒラギノ角ゴ Pro W3"/>
        </a:defRPr>
      </a:lvl1pPr>
      <a:lvl2pPr algn="l" rtl="0" eaLnBrk="0" fontAlgn="base" hangingPunct="0">
        <a:spcBef>
          <a:spcPct val="0"/>
        </a:spcBef>
        <a:spcAft>
          <a:spcPct val="0"/>
        </a:spcAft>
        <a:defRPr sz="2300" b="1">
          <a:solidFill>
            <a:srgbClr val="2254A0"/>
          </a:solidFill>
          <a:latin typeface="Arial" charset="0"/>
          <a:ea typeface="ヒラギノ角ゴ Pro W3" pitchFamily="1" charset="-128"/>
          <a:cs typeface="ヒラギノ角ゴ Pro W3"/>
        </a:defRPr>
      </a:lvl2pPr>
      <a:lvl3pPr algn="l" rtl="0" eaLnBrk="0" fontAlgn="base" hangingPunct="0">
        <a:spcBef>
          <a:spcPct val="0"/>
        </a:spcBef>
        <a:spcAft>
          <a:spcPct val="0"/>
        </a:spcAft>
        <a:defRPr sz="2300" b="1">
          <a:solidFill>
            <a:srgbClr val="2254A0"/>
          </a:solidFill>
          <a:latin typeface="Arial" charset="0"/>
          <a:ea typeface="ヒラギノ角ゴ Pro W3" pitchFamily="1" charset="-128"/>
          <a:cs typeface="ヒラギノ角ゴ Pro W3"/>
        </a:defRPr>
      </a:lvl3pPr>
      <a:lvl4pPr algn="l" rtl="0" eaLnBrk="0" fontAlgn="base" hangingPunct="0">
        <a:spcBef>
          <a:spcPct val="0"/>
        </a:spcBef>
        <a:spcAft>
          <a:spcPct val="0"/>
        </a:spcAft>
        <a:defRPr sz="2300" b="1">
          <a:solidFill>
            <a:srgbClr val="2254A0"/>
          </a:solidFill>
          <a:latin typeface="Arial" charset="0"/>
          <a:ea typeface="ヒラギノ角ゴ Pro W3" pitchFamily="1" charset="-128"/>
          <a:cs typeface="ヒラギノ角ゴ Pro W3"/>
        </a:defRPr>
      </a:lvl4pPr>
      <a:lvl5pPr algn="l" rtl="0" eaLnBrk="0" fontAlgn="base" hangingPunct="0">
        <a:spcBef>
          <a:spcPct val="0"/>
        </a:spcBef>
        <a:spcAft>
          <a:spcPct val="0"/>
        </a:spcAft>
        <a:defRPr sz="2300" b="1">
          <a:solidFill>
            <a:srgbClr val="2254A0"/>
          </a:solidFill>
          <a:latin typeface="Arial" charset="0"/>
          <a:ea typeface="ヒラギノ角ゴ Pro W3" pitchFamily="1" charset="-128"/>
          <a:cs typeface="ヒラギノ角ゴ Pro W3"/>
        </a:defRPr>
      </a:lvl5pPr>
      <a:lvl6pPr marL="457200" algn="l" rtl="0" fontAlgn="base">
        <a:spcBef>
          <a:spcPct val="0"/>
        </a:spcBef>
        <a:spcAft>
          <a:spcPct val="0"/>
        </a:spcAft>
        <a:defRPr sz="2300" b="1">
          <a:solidFill>
            <a:srgbClr val="2254A0"/>
          </a:solidFill>
          <a:latin typeface="Arial" charset="0"/>
          <a:ea typeface="ヒラギノ角ゴ Pro W3" pitchFamily="1" charset="-128"/>
        </a:defRPr>
      </a:lvl6pPr>
      <a:lvl7pPr marL="914400" algn="l" rtl="0" fontAlgn="base">
        <a:spcBef>
          <a:spcPct val="0"/>
        </a:spcBef>
        <a:spcAft>
          <a:spcPct val="0"/>
        </a:spcAft>
        <a:defRPr sz="2300" b="1">
          <a:solidFill>
            <a:srgbClr val="2254A0"/>
          </a:solidFill>
          <a:latin typeface="Arial" charset="0"/>
          <a:ea typeface="ヒラギノ角ゴ Pro W3" pitchFamily="1" charset="-128"/>
        </a:defRPr>
      </a:lvl7pPr>
      <a:lvl8pPr marL="1371600" algn="l" rtl="0" fontAlgn="base">
        <a:spcBef>
          <a:spcPct val="0"/>
        </a:spcBef>
        <a:spcAft>
          <a:spcPct val="0"/>
        </a:spcAft>
        <a:defRPr sz="2300" b="1">
          <a:solidFill>
            <a:srgbClr val="2254A0"/>
          </a:solidFill>
          <a:latin typeface="Arial" charset="0"/>
          <a:ea typeface="ヒラギノ角ゴ Pro W3" pitchFamily="1" charset="-128"/>
        </a:defRPr>
      </a:lvl8pPr>
      <a:lvl9pPr marL="1828800" algn="l" rtl="0" fontAlgn="base">
        <a:spcBef>
          <a:spcPct val="0"/>
        </a:spcBef>
        <a:spcAft>
          <a:spcPct val="0"/>
        </a:spcAft>
        <a:defRPr sz="2300" b="1">
          <a:solidFill>
            <a:srgbClr val="2254A0"/>
          </a:solidFill>
          <a:latin typeface="Arial" charset="0"/>
          <a:ea typeface="ヒラギノ角ゴ Pro W3" pitchFamily="1" charset="-128"/>
        </a:defRPr>
      </a:lvl9pPr>
    </p:titleStyle>
    <p:bodyStyle>
      <a:lvl1pPr marL="342900" indent="-342900" algn="l" defTabSz="714375" rtl="0" eaLnBrk="0" fontAlgn="base" hangingPunct="0">
        <a:spcBef>
          <a:spcPct val="20000"/>
        </a:spcBef>
        <a:spcAft>
          <a:spcPct val="60000"/>
        </a:spcAft>
        <a:defRPr sz="1600" b="1">
          <a:solidFill>
            <a:srgbClr val="2254A1"/>
          </a:solidFill>
          <a:latin typeface="+mn-lt"/>
          <a:ea typeface="+mn-ea"/>
          <a:cs typeface="ヒラギノ角ゴ Pro W3"/>
        </a:defRPr>
      </a:lvl1pPr>
      <a:lvl2pPr marL="360363" indent="-180975" algn="l" defTabSz="714375" rtl="0" eaLnBrk="0" fontAlgn="base" hangingPunct="0">
        <a:spcBef>
          <a:spcPct val="20000"/>
        </a:spcBef>
        <a:spcAft>
          <a:spcPct val="40000"/>
        </a:spcAft>
        <a:buClr>
          <a:srgbClr val="2254A1"/>
        </a:buClr>
        <a:buChar char="•"/>
        <a:defRPr sz="1600">
          <a:solidFill>
            <a:schemeClr val="tx1"/>
          </a:solidFill>
          <a:latin typeface="+mn-lt"/>
          <a:ea typeface="+mn-ea"/>
          <a:cs typeface="ヒラギノ角ゴ Pro W3"/>
        </a:defRPr>
      </a:lvl2pPr>
      <a:lvl3pPr marL="714375" indent="-174625" algn="l" defTabSz="714375" rtl="0" eaLnBrk="0" fontAlgn="base" hangingPunct="0">
        <a:spcBef>
          <a:spcPct val="20000"/>
        </a:spcBef>
        <a:spcAft>
          <a:spcPct val="0"/>
        </a:spcAft>
        <a:buChar char="-"/>
        <a:defRPr sz="1400">
          <a:solidFill>
            <a:schemeClr val="tx1"/>
          </a:solidFill>
          <a:latin typeface="+mn-lt"/>
          <a:ea typeface="+mn-ea"/>
          <a:cs typeface="ヒラギノ角ゴ Pro W3"/>
        </a:defRPr>
      </a:lvl3pPr>
      <a:lvl4pPr marL="1951038" indent="-381000" algn="l" defTabSz="714375" rtl="0" eaLnBrk="0" fontAlgn="base" hangingPunct="0">
        <a:spcBef>
          <a:spcPct val="20000"/>
        </a:spcBef>
        <a:spcAft>
          <a:spcPct val="0"/>
        </a:spcAft>
        <a:defRPr sz="2000">
          <a:solidFill>
            <a:schemeClr val="tx1"/>
          </a:solidFill>
          <a:latin typeface="+mn-lt"/>
          <a:ea typeface="+mn-ea"/>
          <a:cs typeface="ヒラギノ角ゴ Pro W3"/>
        </a:defRPr>
      </a:lvl4pPr>
      <a:lvl5pPr marL="2511425" indent="-381000" algn="l" defTabSz="714375" rtl="0" eaLnBrk="0" fontAlgn="base" hangingPunct="0">
        <a:spcBef>
          <a:spcPct val="20000"/>
        </a:spcBef>
        <a:spcAft>
          <a:spcPct val="0"/>
        </a:spcAft>
        <a:buChar char="»"/>
        <a:defRPr sz="2000">
          <a:solidFill>
            <a:schemeClr val="tx1"/>
          </a:solidFill>
          <a:latin typeface="+mn-lt"/>
          <a:ea typeface="+mn-ea"/>
          <a:cs typeface="ヒラギノ角ゴ Pro W3"/>
        </a:defRPr>
      </a:lvl5pPr>
      <a:lvl6pPr marL="2968625" indent="-381000" algn="l" defTabSz="714375" rtl="0" fontAlgn="base">
        <a:spcBef>
          <a:spcPct val="20000"/>
        </a:spcBef>
        <a:spcAft>
          <a:spcPct val="0"/>
        </a:spcAft>
        <a:buChar char="»"/>
        <a:defRPr sz="2000">
          <a:solidFill>
            <a:schemeClr val="tx1"/>
          </a:solidFill>
          <a:latin typeface="+mn-lt"/>
          <a:ea typeface="+mn-ea"/>
        </a:defRPr>
      </a:lvl6pPr>
      <a:lvl7pPr marL="3425825" indent="-381000" algn="l" defTabSz="714375" rtl="0" fontAlgn="base">
        <a:spcBef>
          <a:spcPct val="20000"/>
        </a:spcBef>
        <a:spcAft>
          <a:spcPct val="0"/>
        </a:spcAft>
        <a:buChar char="»"/>
        <a:defRPr sz="2000">
          <a:solidFill>
            <a:schemeClr val="tx1"/>
          </a:solidFill>
          <a:latin typeface="+mn-lt"/>
          <a:ea typeface="+mn-ea"/>
        </a:defRPr>
      </a:lvl7pPr>
      <a:lvl8pPr marL="3883025" indent="-381000" algn="l" defTabSz="714375" rtl="0" fontAlgn="base">
        <a:spcBef>
          <a:spcPct val="20000"/>
        </a:spcBef>
        <a:spcAft>
          <a:spcPct val="0"/>
        </a:spcAft>
        <a:buChar char="»"/>
        <a:defRPr sz="2000">
          <a:solidFill>
            <a:schemeClr val="tx1"/>
          </a:solidFill>
          <a:latin typeface="+mn-lt"/>
          <a:ea typeface="+mn-ea"/>
        </a:defRPr>
      </a:lvl8pPr>
      <a:lvl9pPr marL="4340225" indent="-381000" algn="l" defTabSz="714375"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de-DE" smtClean="0"/>
              <a:t>Internationaler </a:t>
            </a:r>
            <a:br>
              <a:rPr lang="de-DE" smtClean="0"/>
            </a:br>
            <a:r>
              <a:rPr lang="de-DE" smtClean="0"/>
              <a:t>Controller Verein eV</a:t>
            </a:r>
          </a:p>
        </p:txBody>
      </p:sp>
      <p:sp>
        <p:nvSpPr>
          <p:cNvPr id="3075" name="Textfeld 2"/>
          <p:cNvSpPr txBox="1">
            <a:spLocks noChangeArrowheads="1"/>
          </p:cNvSpPr>
          <p:nvPr/>
        </p:nvSpPr>
        <p:spPr bwMode="auto">
          <a:xfrm>
            <a:off x="4643438" y="2997200"/>
            <a:ext cx="3940175" cy="1016000"/>
          </a:xfrm>
          <a:prstGeom prst="rect">
            <a:avLst/>
          </a:prstGeom>
          <a:noFill/>
          <a:ln w="9525">
            <a:noFill/>
            <a:miter lim="800000"/>
            <a:headEnd/>
            <a:tailEnd/>
          </a:ln>
        </p:spPr>
        <p:txBody>
          <a:bodyPr>
            <a:spAutoFit/>
          </a:bodyPr>
          <a:lstStyle/>
          <a:p>
            <a:pPr algn="r" eaLnBrk="0" hangingPunct="0">
              <a:defRPr/>
            </a:pPr>
            <a:r>
              <a:rPr lang="de-DE" sz="2000" b="1" kern="0" dirty="0">
                <a:solidFill>
                  <a:srgbClr val="2254A0"/>
                </a:solidFill>
                <a:latin typeface="Arial" charset="0"/>
                <a:ea typeface="ヒラギノ角ゴ Pro W3" pitchFamily="1" charset="-128"/>
                <a:cs typeface="+mn-cs"/>
              </a:rPr>
              <a:t>Was macht Controller erfolgreich:</a:t>
            </a:r>
            <a:br>
              <a:rPr lang="de-DE" sz="2000" b="1" kern="0" dirty="0">
                <a:solidFill>
                  <a:srgbClr val="2254A0"/>
                </a:solidFill>
                <a:latin typeface="Arial" charset="0"/>
                <a:ea typeface="ヒラギノ角ゴ Pro W3" pitchFamily="1" charset="-128"/>
                <a:cs typeface="+mn-cs"/>
              </a:rPr>
            </a:br>
            <a:r>
              <a:rPr lang="de-DE" sz="2000" b="1" kern="0" dirty="0" err="1" smtClean="0">
                <a:solidFill>
                  <a:srgbClr val="2254A0"/>
                </a:solidFill>
                <a:latin typeface="Arial" charset="0"/>
                <a:ea typeface="ヒラギノ角ゴ Pro W3" pitchFamily="1" charset="-128"/>
                <a:cs typeface="+mn-cs"/>
              </a:rPr>
              <a:t>Behavioural</a:t>
            </a:r>
            <a:r>
              <a:rPr lang="de-DE" sz="2000" b="1" kern="0" dirty="0" smtClean="0">
                <a:solidFill>
                  <a:srgbClr val="2254A0"/>
                </a:solidFill>
                <a:latin typeface="Arial" charset="0"/>
                <a:ea typeface="ヒラギノ角ゴ Pro W3" pitchFamily="1" charset="-128"/>
                <a:cs typeface="+mn-cs"/>
              </a:rPr>
              <a:t> </a:t>
            </a:r>
            <a:r>
              <a:rPr lang="de-DE" sz="2000" b="1" kern="0" dirty="0">
                <a:solidFill>
                  <a:srgbClr val="2254A0"/>
                </a:solidFill>
                <a:latin typeface="Arial" charset="0"/>
                <a:ea typeface="ヒラギノ角ゴ Pro W3" pitchFamily="1" charset="-128"/>
                <a:cs typeface="+mn-cs"/>
              </a:rPr>
              <a:t>Controlling</a:t>
            </a:r>
            <a:endParaRPr lang="de-DE" sz="2000" dirty="0">
              <a:latin typeface="Arial" charset="0"/>
              <a:ea typeface="ヒラギノ角ゴ Pro W3" pitchFamily="1" charset="-128"/>
              <a:cs typeface="+mn-cs"/>
            </a:endParaRPr>
          </a:p>
        </p:txBody>
      </p:sp>
      <p:sp>
        <p:nvSpPr>
          <p:cNvPr id="3076" name="Textfeld 2"/>
          <p:cNvSpPr txBox="1">
            <a:spLocks noChangeArrowheads="1"/>
          </p:cNvSpPr>
          <p:nvPr/>
        </p:nvSpPr>
        <p:spPr bwMode="auto">
          <a:xfrm>
            <a:off x="5397500" y="4919663"/>
            <a:ext cx="3240088" cy="1631950"/>
          </a:xfrm>
          <a:prstGeom prst="rect">
            <a:avLst/>
          </a:prstGeom>
          <a:noFill/>
          <a:ln w="9525">
            <a:noFill/>
            <a:miter lim="800000"/>
            <a:headEnd/>
            <a:tailEnd/>
          </a:ln>
        </p:spPr>
        <p:txBody>
          <a:bodyPr>
            <a:spAutoFit/>
          </a:bodyPr>
          <a:lstStyle/>
          <a:p>
            <a:pPr algn="r" eaLnBrk="0" hangingPunct="0"/>
            <a:r>
              <a:rPr lang="de-DE" sz="2000" b="1" dirty="0">
                <a:solidFill>
                  <a:schemeClr val="bg2"/>
                </a:solidFill>
              </a:rPr>
              <a:t>Das Vorbereitungsteam</a:t>
            </a:r>
            <a:endParaRPr lang="de-DE" sz="1600" dirty="0">
              <a:solidFill>
                <a:schemeClr val="bg2"/>
              </a:solidFill>
            </a:endParaRPr>
          </a:p>
          <a:p>
            <a:pPr algn="r" eaLnBrk="0" hangingPunct="0"/>
            <a:r>
              <a:rPr lang="de-DE" sz="1600" dirty="0">
                <a:solidFill>
                  <a:schemeClr val="bg2"/>
                </a:solidFill>
              </a:rPr>
              <a:t>Olivier Chesnel, </a:t>
            </a:r>
            <a:br>
              <a:rPr lang="de-DE" sz="1600" dirty="0">
                <a:solidFill>
                  <a:schemeClr val="bg2"/>
                </a:solidFill>
              </a:rPr>
            </a:br>
            <a:r>
              <a:rPr lang="de-DE" sz="1600" dirty="0">
                <a:solidFill>
                  <a:schemeClr val="bg2"/>
                </a:solidFill>
              </a:rPr>
              <a:t>Herwig Friedag, </a:t>
            </a:r>
            <a:br>
              <a:rPr lang="de-DE" sz="1600" dirty="0">
                <a:solidFill>
                  <a:schemeClr val="bg2"/>
                </a:solidFill>
              </a:rPr>
            </a:br>
            <a:r>
              <a:rPr lang="de-DE" sz="1600" dirty="0">
                <a:solidFill>
                  <a:schemeClr val="bg2"/>
                </a:solidFill>
              </a:rPr>
              <a:t>Katrin Kirsch-Brunkow, </a:t>
            </a:r>
            <a:br>
              <a:rPr lang="de-DE" sz="1600" dirty="0">
                <a:solidFill>
                  <a:schemeClr val="bg2"/>
                </a:solidFill>
              </a:rPr>
            </a:br>
            <a:r>
              <a:rPr lang="de-DE" sz="1600" dirty="0">
                <a:solidFill>
                  <a:schemeClr val="bg2"/>
                </a:solidFill>
              </a:rPr>
              <a:t>Marlene Rauschenbach, </a:t>
            </a:r>
            <a:br>
              <a:rPr lang="de-DE" sz="1600" dirty="0">
                <a:solidFill>
                  <a:schemeClr val="bg2"/>
                </a:solidFill>
              </a:rPr>
            </a:br>
            <a:r>
              <a:rPr lang="de-DE" sz="1600" dirty="0">
                <a:solidFill>
                  <a:schemeClr val="bg2"/>
                </a:solidFill>
              </a:rPr>
              <a:t>Annette Siering</a:t>
            </a:r>
            <a:endParaRPr lang="de-DE" sz="2000" dirty="0">
              <a:solidFill>
                <a:schemeClr val="bg2"/>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500040" y="487440"/>
            <a:ext cx="7076880" cy="40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1600" b="1" i="0" u="none" strike="noStrike" kern="1200" spc="0">
                <a:ln>
                  <a:noFill/>
                </a:ln>
                <a:solidFill>
                  <a:srgbClr val="2254A0"/>
                </a:solidFill>
                <a:latin typeface="Arial" pitchFamily="34"/>
                <a:ea typeface="ヒラギノ角ゴ Pro W3" pitchFamily="2"/>
                <a:cs typeface="ヒラギノ角ゴ Pro W3" pitchFamily="2"/>
              </a:rPr>
              <a:t>1. Einführung in das Thema </a:t>
            </a:r>
            <a:br>
              <a:rPr lang="de-DE" sz="1600" b="1" i="0" u="none" strike="noStrike" kern="1200" spc="0">
                <a:ln>
                  <a:noFill/>
                </a:ln>
                <a:solidFill>
                  <a:srgbClr val="2254A0"/>
                </a:solidFill>
                <a:latin typeface="Arial" pitchFamily="34"/>
                <a:ea typeface="ヒラギノ角ゴ Pro W3" pitchFamily="2"/>
                <a:cs typeface="ヒラギノ角ゴ Pro W3" pitchFamily="2"/>
              </a:rPr>
            </a:br>
            <a:endParaRPr lang="de-DE" sz="1600" b="1" i="0" u="none" strike="noStrike" kern="1200" spc="0">
              <a:ln>
                <a:noFill/>
              </a:ln>
              <a:solidFill>
                <a:srgbClr val="2254A0"/>
              </a:solidFill>
              <a:latin typeface="Arial" pitchFamily="34"/>
              <a:ea typeface="ヒラギノ角ゴ Pro W3" pitchFamily="2"/>
              <a:cs typeface="ヒラギノ角ゴ Pro W3" pitchFamily="2"/>
            </a:endParaRPr>
          </a:p>
        </p:txBody>
      </p:sp>
      <p:sp>
        <p:nvSpPr>
          <p:cNvPr id="3" name="Freihandform 2"/>
          <p:cNvSpPr/>
          <p:nvPr/>
        </p:nvSpPr>
        <p:spPr>
          <a:xfrm>
            <a:off x="509399" y="918359"/>
            <a:ext cx="8063999" cy="502650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r>
              <a:rPr lang="de-DE" sz="2400" b="1" i="0" u="none" strike="noStrike" kern="1200" spc="0" dirty="0">
                <a:ln>
                  <a:noFill/>
                </a:ln>
                <a:solidFill>
                  <a:srgbClr val="000000"/>
                </a:solidFill>
                <a:latin typeface="Arial" pitchFamily="34"/>
                <a:ea typeface="Arial" pitchFamily="1"/>
                <a:cs typeface="Arial" pitchFamily="34"/>
              </a:rPr>
              <a:t>Wie schließt sich der Kreis in der Praxis?</a:t>
            </a:r>
          </a:p>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r>
              <a:rPr lang="de-DE" sz="2400" b="1" i="0" u="none" strike="noStrike" kern="1200" spc="0" dirty="0">
                <a:ln>
                  <a:noFill/>
                </a:ln>
                <a:solidFill>
                  <a:srgbClr val="000000"/>
                </a:solidFill>
                <a:latin typeface="Arial" pitchFamily="34"/>
                <a:ea typeface="Arial" pitchFamily="1"/>
                <a:cs typeface="Arial" pitchFamily="34"/>
              </a:rPr>
              <a:t>Welche Ziele verfolgen wir heute?</a:t>
            </a:r>
          </a:p>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endParaRPr lang="de-DE" sz="1600" b="1" i="0" u="none" strike="noStrike" kern="1200" spc="0" dirty="0">
              <a:ln>
                <a:noFill/>
              </a:ln>
              <a:solidFill>
                <a:srgbClr val="000000"/>
              </a:solidFill>
              <a:latin typeface="Arial" pitchFamily="34"/>
              <a:ea typeface="Arial" pitchFamily="1"/>
              <a:cs typeface="Arial" pitchFamily="34"/>
            </a:endParaRPr>
          </a:p>
          <a:p>
            <a:pPr marL="263525" indent="-263525">
              <a:spcBef>
                <a:spcPts val="0"/>
              </a:spcBef>
              <a:spcAft>
                <a:spcPts val="0"/>
              </a:spcAft>
              <a:buClr>
                <a:srgbClr val="262673"/>
              </a:buClr>
              <a:buSzPct val="120000"/>
              <a:buFont typeface="Wingdings"/>
              <a:buChar char=""/>
              <a:defRPr sz="1800"/>
            </a:pPr>
            <a:r>
              <a:rPr lang="de-DE" sz="2000" dirty="0" smtClean="0">
                <a:solidFill>
                  <a:srgbClr val="000000"/>
                </a:solidFill>
                <a:latin typeface="Arial" pitchFamily="18"/>
                <a:ea typeface="ヒラギノ角ゴ Pro W3" pitchFamily="2"/>
                <a:cs typeface="Arial" pitchFamily="34"/>
              </a:rPr>
              <a:t>Controller benötigen psychologisches Wissen:</a:t>
            </a:r>
          </a:p>
          <a:p>
            <a:pPr marL="538163" lvl="8" indent="-274638">
              <a:buClr>
                <a:srgbClr val="000000"/>
              </a:buClr>
              <a:buSzPct val="100000"/>
              <a:buFont typeface="Times New Roman" pitchFamily="16"/>
              <a:buChar char="–"/>
              <a:defRPr sz="1800"/>
            </a:pPr>
            <a:r>
              <a:rPr lang="de-DE" sz="2000" dirty="0" smtClean="0">
                <a:solidFill>
                  <a:srgbClr val="000000"/>
                </a:solidFill>
                <a:latin typeface="Arial" pitchFamily="18"/>
                <a:ea typeface="ヒラギノ角ゴ Pro W3" pitchFamily="2"/>
                <a:cs typeface="Arial" pitchFamily="34"/>
              </a:rPr>
              <a:t>um mögliche kognitive Verzerrungen in der Berichterstattung </a:t>
            </a:r>
            <a:br>
              <a:rPr lang="de-DE" sz="2000" dirty="0" smtClean="0">
                <a:solidFill>
                  <a:srgbClr val="000000"/>
                </a:solidFill>
                <a:latin typeface="Arial" pitchFamily="18"/>
                <a:ea typeface="ヒラギノ角ゴ Pro W3" pitchFamily="2"/>
                <a:cs typeface="Arial" pitchFamily="34"/>
              </a:rPr>
            </a:br>
            <a:r>
              <a:rPr lang="de-DE" sz="2000" dirty="0" smtClean="0">
                <a:solidFill>
                  <a:srgbClr val="000000"/>
                </a:solidFill>
                <a:latin typeface="Arial" pitchFamily="18"/>
                <a:ea typeface="ヒラギノ角ゴ Pro W3" pitchFamily="2"/>
                <a:cs typeface="Arial" pitchFamily="34"/>
              </a:rPr>
              <a:t>zu vermeiden</a:t>
            </a:r>
          </a:p>
          <a:p>
            <a:pPr marL="538163" lvl="8" indent="-274638">
              <a:spcAft>
                <a:spcPts val="600"/>
              </a:spcAft>
              <a:buClr>
                <a:srgbClr val="000000"/>
              </a:buClr>
              <a:buSzPct val="100000"/>
              <a:buFont typeface="Times New Roman" pitchFamily="16"/>
              <a:buChar char="–"/>
              <a:defRPr sz="1800"/>
            </a:pPr>
            <a:r>
              <a:rPr lang="de-DE" sz="2000" dirty="0" smtClean="0">
                <a:solidFill>
                  <a:srgbClr val="000000"/>
                </a:solidFill>
                <a:latin typeface="Arial" pitchFamily="18"/>
                <a:ea typeface="ヒラギノ角ゴ Pro W3" pitchFamily="2"/>
                <a:cs typeface="Arial" pitchFamily="34"/>
              </a:rPr>
              <a:t>um das Verhalten von Führungskräften zu erklären und darauf angemessen reagieren zu können</a:t>
            </a:r>
          </a:p>
          <a:p>
            <a:pPr marL="263525" indent="-263525">
              <a:spcBef>
                <a:spcPts val="0"/>
              </a:spcBef>
              <a:spcAft>
                <a:spcPts val="600"/>
              </a:spcAft>
              <a:buClr>
                <a:srgbClr val="262673"/>
              </a:buClr>
              <a:buSzPct val="120000"/>
              <a:buFont typeface="Wingdings"/>
              <a:buChar char=""/>
              <a:defRPr sz="1800"/>
            </a:pPr>
            <a:r>
              <a:rPr lang="de-DE" sz="2000" dirty="0" smtClean="0">
                <a:solidFill>
                  <a:srgbClr val="000000"/>
                </a:solidFill>
                <a:latin typeface="Arial" pitchFamily="18"/>
                <a:ea typeface="ヒラギノ角ゴ Pro W3" pitchFamily="2"/>
                <a:cs typeface="Arial" pitchFamily="34"/>
              </a:rPr>
              <a:t>Wir sind der Überzeugung: </a:t>
            </a:r>
            <a:br>
              <a:rPr lang="de-DE" sz="2000" dirty="0" smtClean="0">
                <a:solidFill>
                  <a:srgbClr val="000000"/>
                </a:solidFill>
                <a:latin typeface="Arial" pitchFamily="18"/>
                <a:ea typeface="ヒラギノ角ゴ Pro W3" pitchFamily="2"/>
                <a:cs typeface="Arial" pitchFamily="34"/>
              </a:rPr>
            </a:br>
            <a:r>
              <a:rPr lang="de-DE" sz="2000" dirty="0" smtClean="0">
                <a:solidFill>
                  <a:srgbClr val="000000"/>
                </a:solidFill>
                <a:latin typeface="Arial" pitchFamily="18"/>
                <a:ea typeface="ヒラギノ角ゴ Pro W3" pitchFamily="2"/>
                <a:cs typeface="Arial" pitchFamily="34"/>
              </a:rPr>
              <a:t>Wenn die Controller die erforschten Zusammenhänge kennen, dann können sie die entsprechenden Daten besser bewerten und Fehlentscheidungen im Management vorbeugen</a:t>
            </a:r>
          </a:p>
          <a:p>
            <a:pPr marL="263525" indent="-263525">
              <a:spcBef>
                <a:spcPts val="0"/>
              </a:spcBef>
              <a:spcAft>
                <a:spcPts val="598"/>
              </a:spcAft>
              <a:buClr>
                <a:srgbClr val="262673"/>
              </a:buClr>
              <a:buSzPct val="120000"/>
              <a:buFont typeface="Wingdings"/>
              <a:buChar char=""/>
              <a:defRPr sz="1800"/>
            </a:pPr>
            <a:r>
              <a:rPr lang="de-DE" sz="2000" dirty="0" smtClean="0">
                <a:solidFill>
                  <a:srgbClr val="000000"/>
                </a:solidFill>
                <a:latin typeface="Arial" pitchFamily="18"/>
                <a:ea typeface="ヒラギノ角ゴ Pro W3" pitchFamily="2"/>
                <a:cs typeface="Arial" pitchFamily="34"/>
              </a:rPr>
              <a:t>Deswegen ist unser Ziel heute: </a:t>
            </a:r>
            <a:br>
              <a:rPr lang="de-DE" sz="2000" dirty="0" smtClean="0">
                <a:solidFill>
                  <a:srgbClr val="000000"/>
                </a:solidFill>
                <a:latin typeface="Arial" pitchFamily="18"/>
                <a:ea typeface="ヒラギノ角ゴ Pro W3" pitchFamily="2"/>
                <a:cs typeface="Arial" pitchFamily="34"/>
              </a:rPr>
            </a:br>
            <a:r>
              <a:rPr lang="de-DE" sz="2000" dirty="0" smtClean="0">
                <a:solidFill>
                  <a:srgbClr val="000000"/>
                </a:solidFill>
                <a:latin typeface="Arial" pitchFamily="18"/>
                <a:ea typeface="ヒラギノ角ゴ Pro W3" pitchFamily="2"/>
                <a:cs typeface="Arial" pitchFamily="34"/>
              </a:rPr>
              <a:t>Anregungen, Methoden, Problematiken des </a:t>
            </a:r>
            <a:r>
              <a:rPr lang="de-DE" sz="2000" dirty="0" err="1" smtClean="0">
                <a:solidFill>
                  <a:srgbClr val="000000"/>
                </a:solidFill>
                <a:latin typeface="Arial" pitchFamily="18"/>
                <a:ea typeface="ヒラギノ角ゴ Pro W3" pitchFamily="2"/>
                <a:cs typeface="Arial" pitchFamily="34"/>
              </a:rPr>
              <a:t>Behavioural</a:t>
            </a:r>
            <a:r>
              <a:rPr lang="de-DE" sz="2000" dirty="0" smtClean="0">
                <a:solidFill>
                  <a:srgbClr val="000000"/>
                </a:solidFill>
                <a:latin typeface="Arial" pitchFamily="18"/>
                <a:ea typeface="ヒラギノ角ゴ Pro W3" pitchFamily="2"/>
                <a:cs typeface="Arial" pitchFamily="34"/>
              </a:rPr>
              <a:t> Controlling bewusst machen, damit wir alle unsere Controlling-Tätigkeit besser (erfolgreicher?) ausüben können</a:t>
            </a: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9"/>
          <p:cNvSpPr>
            <a:spLocks noChangeArrowheads="1"/>
          </p:cNvSpPr>
          <p:nvPr/>
        </p:nvSpPr>
        <p:spPr bwMode="auto">
          <a:xfrm>
            <a:off x="250825" y="2420888"/>
            <a:ext cx="8642350" cy="864096"/>
          </a:xfrm>
          <a:prstGeom prst="rect">
            <a:avLst/>
          </a:prstGeom>
          <a:solidFill>
            <a:srgbClr val="8AACDB"/>
          </a:solidFill>
          <a:ln w="12700" algn="ctr">
            <a:noFill/>
            <a:miter lim="800000"/>
            <a:headEnd/>
            <a:tailEnd/>
          </a:ln>
        </p:spPr>
        <p:txBody>
          <a:bodyPr wrap="none" anchor="ctr"/>
          <a:lstStyle/>
          <a:p>
            <a:pPr eaLnBrk="0" hangingPunct="0"/>
            <a:endParaRPr lang="de-DE"/>
          </a:p>
        </p:txBody>
      </p:sp>
      <p:sp>
        <p:nvSpPr>
          <p:cNvPr id="15363" name="Rectangle 12"/>
          <p:cNvSpPr>
            <a:spLocks noChangeArrowheads="1"/>
          </p:cNvSpPr>
          <p:nvPr/>
        </p:nvSpPr>
        <p:spPr bwMode="auto">
          <a:xfrm>
            <a:off x="250825" y="184467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1</a:t>
            </a:r>
          </a:p>
        </p:txBody>
      </p:sp>
      <p:sp>
        <p:nvSpPr>
          <p:cNvPr id="15364" name="Rectangle 9"/>
          <p:cNvSpPr>
            <a:spLocks noChangeArrowheads="1"/>
          </p:cNvSpPr>
          <p:nvPr/>
        </p:nvSpPr>
        <p:spPr bwMode="auto">
          <a:xfrm>
            <a:off x="487363" y="1133475"/>
            <a:ext cx="8424167" cy="4647426"/>
          </a:xfrm>
          <a:prstGeom prst="rect">
            <a:avLst/>
          </a:prstGeom>
          <a:noFill/>
          <a:ln w="12700" algn="ctr">
            <a:noFill/>
            <a:miter lim="800000"/>
            <a:headEnd/>
            <a:tailEnd/>
          </a:ln>
        </p:spPr>
        <p:txBody>
          <a:bodyPr wrap="square">
            <a:spAutoFit/>
          </a:bodyPr>
          <a:lstStyle/>
          <a:p>
            <a:pPr eaLnBrk="0" hangingPunct="0">
              <a:buClr>
                <a:srgbClr val="262673"/>
              </a:buClr>
              <a:buSzPct val="120000"/>
              <a:tabLst>
                <a:tab pos="5200650" algn="r"/>
              </a:tabLst>
            </a:pPr>
            <a:r>
              <a:rPr lang="de-DE" dirty="0">
                <a:cs typeface="Arial" pitchFamily="34" charset="0"/>
              </a:rPr>
              <a:t/>
            </a:r>
            <a:br>
              <a:rPr lang="de-DE" dirty="0">
                <a:cs typeface="Arial" pitchFamily="34" charset="0"/>
              </a:rPr>
            </a:br>
            <a:endParaRPr lang="de-DE" dirty="0">
              <a:cs typeface="Arial" pitchFamily="34" charset="0"/>
            </a:endParaRPr>
          </a:p>
          <a:p>
            <a:pPr eaLnBrk="0" hangingPunct="0">
              <a:buClr>
                <a:srgbClr val="262673"/>
              </a:buClr>
              <a:buSzPct val="120000"/>
              <a:tabLst>
                <a:tab pos="5200650" algn="r"/>
                <a:tab pos="6362700" algn="l"/>
              </a:tabLst>
            </a:pPr>
            <a:r>
              <a:rPr lang="de-DE" sz="2000" dirty="0">
                <a:cs typeface="Arial" pitchFamily="34" charset="0"/>
              </a:rPr>
              <a:t>Einführung in das Thema 		</a:t>
            </a:r>
            <a:r>
              <a:rPr lang="de-DE" sz="1200" b="1" dirty="0" smtClean="0">
                <a:cs typeface="Arial" pitchFamily="34" charset="0"/>
              </a:rPr>
              <a:t>Olivier </a:t>
            </a:r>
            <a:r>
              <a:rPr lang="de-DE" sz="1200" b="1" dirty="0">
                <a:cs typeface="Arial" pitchFamily="34" charset="0"/>
              </a:rPr>
              <a:t>Chesnel</a:t>
            </a:r>
          </a:p>
          <a:p>
            <a:pPr eaLnBrk="0" hangingPunct="0">
              <a:buClr>
                <a:srgbClr val="262673"/>
              </a:buClr>
              <a:buSzPct val="120000"/>
              <a:tabLst>
                <a:tab pos="5200650" algn="r"/>
                <a:tab pos="6362700" algn="l"/>
              </a:tabLst>
            </a:pPr>
            <a:r>
              <a:rPr lang="de-DE" sz="2000" dirty="0">
                <a:cs typeface="Arial" pitchFamily="34" charset="0"/>
              </a:rPr>
              <a:t>	</a:t>
            </a:r>
            <a:r>
              <a:rPr lang="de-DE" sz="1200" dirty="0">
                <a:cs typeface="Arial" pitchFamily="34" charset="0"/>
              </a:rPr>
              <a:t>      		</a:t>
            </a:r>
            <a:r>
              <a:rPr lang="de-DE" sz="2000" dirty="0">
                <a:cs typeface="Arial" pitchFamily="34" charset="0"/>
              </a:rPr>
              <a:t>	</a:t>
            </a:r>
            <a:r>
              <a:rPr lang="de-DE" sz="12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Wie </a:t>
            </a:r>
            <a:r>
              <a:rPr lang="de-DE" sz="2000" dirty="0" smtClean="0">
                <a:cs typeface="Arial" pitchFamily="34" charset="0"/>
              </a:rPr>
              <a:t>wirken wir aufeinander ?</a:t>
            </a:r>
            <a:r>
              <a:rPr lang="de-DE" sz="2000" dirty="0">
                <a:cs typeface="Arial" pitchFamily="34" charset="0"/>
              </a:rPr>
              <a:t/>
            </a:r>
            <a:br>
              <a:rPr lang="de-DE" sz="2000" dirty="0">
                <a:cs typeface="Arial" pitchFamily="34" charset="0"/>
              </a:rPr>
            </a:br>
            <a:r>
              <a:rPr lang="de-DE" sz="2000" dirty="0">
                <a:cs typeface="Arial" pitchFamily="34" charset="0"/>
              </a:rPr>
              <a:t>a) Erkennen und Einschätzen von </a:t>
            </a:r>
            <a:r>
              <a:rPr lang="de-DE" sz="2000" dirty="0" smtClean="0">
                <a:cs typeface="Arial" pitchFamily="34" charset="0"/>
              </a:rPr>
              <a:t>Menschen-Typen  	</a:t>
            </a:r>
            <a:r>
              <a:rPr lang="de-DE" sz="1200" b="1" dirty="0" smtClean="0">
                <a:cs typeface="Arial" pitchFamily="34" charset="0"/>
              </a:rPr>
              <a:t>Annette </a:t>
            </a:r>
            <a:r>
              <a:rPr lang="de-DE" sz="1200" b="1" dirty="0">
                <a:cs typeface="Arial" pitchFamily="34" charset="0"/>
              </a:rPr>
              <a:t>Siering</a:t>
            </a:r>
            <a:r>
              <a:rPr lang="de-DE" sz="2000" dirty="0">
                <a:cs typeface="Arial" pitchFamily="34" charset="0"/>
              </a:rPr>
              <a:t/>
            </a:r>
            <a:br>
              <a:rPr lang="de-DE" sz="2000" dirty="0">
                <a:cs typeface="Arial" pitchFamily="34" charset="0"/>
              </a:rPr>
            </a:br>
            <a:r>
              <a:rPr lang="de-DE" sz="2000" dirty="0">
                <a:cs typeface="Arial" pitchFamily="34" charset="0"/>
              </a:rPr>
              <a:t>b) </a:t>
            </a:r>
            <a:r>
              <a:rPr lang="de-DE" sz="2000" dirty="0" smtClean="0">
                <a:cs typeface="Arial" pitchFamily="34" charset="0"/>
              </a:rPr>
              <a:t>Erkennen, wie wir aufeinander wirken 	</a:t>
            </a:r>
            <a:r>
              <a:rPr lang="de-DE" sz="2000" dirty="0">
                <a:cs typeface="Arial" pitchFamily="34" charset="0"/>
              </a:rPr>
              <a:t>	</a:t>
            </a:r>
            <a:r>
              <a:rPr lang="de-DE" sz="1200" b="1" dirty="0" smtClean="0">
                <a:cs typeface="Arial" pitchFamily="34" charset="0"/>
              </a:rPr>
              <a:t>Katrin </a:t>
            </a:r>
            <a:r>
              <a:rPr lang="de-DE" sz="1200" b="1" dirty="0">
                <a:cs typeface="Arial" pitchFamily="34" charset="0"/>
              </a:rPr>
              <a:t>Kirsch-Brunkow</a:t>
            </a:r>
            <a:endParaRPr lang="de-DE" sz="2000"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Wie können wir </a:t>
            </a:r>
            <a:r>
              <a:rPr lang="de-DE" sz="2000" dirty="0" smtClean="0">
                <a:cs typeface="Arial" pitchFamily="34" charset="0"/>
              </a:rPr>
              <a:t>verstanden </a:t>
            </a:r>
            <a:r>
              <a:rPr lang="de-DE" sz="2000" dirty="0">
                <a:cs typeface="Arial" pitchFamily="34" charset="0"/>
              </a:rPr>
              <a:t>werden ?		</a:t>
            </a:r>
            <a:r>
              <a:rPr lang="de-DE" sz="1200" b="1" dirty="0" smtClean="0">
                <a:cs typeface="Arial" pitchFamily="34" charset="0"/>
              </a:rPr>
              <a:t>Herwig </a:t>
            </a:r>
            <a:r>
              <a:rPr lang="de-DE" sz="1200" b="1" dirty="0">
                <a:cs typeface="Arial" pitchFamily="34" charset="0"/>
              </a:rPr>
              <a:t>Friedag</a:t>
            </a:r>
            <a:r>
              <a:rPr lang="de-DE" sz="20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smtClean="0">
                <a:cs typeface="Arial" pitchFamily="34" charset="0"/>
              </a:rPr>
              <a:t>Wie </a:t>
            </a:r>
            <a:r>
              <a:rPr lang="de-DE" sz="2000" dirty="0">
                <a:cs typeface="Arial" pitchFamily="34" charset="0"/>
              </a:rPr>
              <a:t>können wir Entscheidungen </a:t>
            </a:r>
            <a:r>
              <a:rPr lang="de-DE" sz="2000" dirty="0" smtClean="0">
                <a:cs typeface="Arial" pitchFamily="34" charset="0"/>
              </a:rPr>
              <a:t>beeinflussen </a:t>
            </a:r>
            <a:r>
              <a:rPr lang="de-DE" sz="2000" dirty="0">
                <a:cs typeface="Arial" pitchFamily="34" charset="0"/>
              </a:rPr>
              <a:t>?</a:t>
            </a:r>
            <a:r>
              <a:rPr lang="pl-PL" sz="2000" dirty="0">
                <a:cs typeface="Arial" pitchFamily="34" charset="0"/>
              </a:rPr>
              <a:t> </a:t>
            </a:r>
            <a:r>
              <a:rPr lang="de-DE" sz="2000" dirty="0" smtClean="0">
                <a:cs typeface="Arial" pitchFamily="34" charset="0"/>
              </a:rPr>
              <a:t>	</a:t>
            </a:r>
            <a:r>
              <a:rPr lang="de-DE" sz="1200" b="1" dirty="0" smtClean="0">
                <a:cs typeface="Arial" pitchFamily="34" charset="0"/>
              </a:rPr>
              <a:t>Marlene Rauschenbach</a:t>
            </a:r>
            <a:r>
              <a:rPr lang="de-DE" sz="800" dirty="0">
                <a:cs typeface="Arial" pitchFamily="34" charset="0"/>
              </a:rPr>
              <a:t>	</a:t>
            </a:r>
            <a:r>
              <a:rPr lang="de-DE" sz="1200" b="1" dirty="0">
                <a:cs typeface="Arial" pitchFamily="34" charset="0"/>
              </a:rPr>
              <a:t/>
            </a:r>
            <a:br>
              <a:rPr lang="de-DE" sz="1200" b="1" dirty="0">
                <a:cs typeface="Arial" pitchFamily="34" charset="0"/>
              </a:rPr>
            </a:br>
            <a:r>
              <a:rPr lang="de-DE" sz="1600" b="1" dirty="0" smtClean="0">
                <a:cs typeface="Arial" pitchFamily="34" charset="0"/>
              </a:rPr>
              <a:t/>
            </a:r>
            <a:br>
              <a:rPr lang="de-DE" sz="1600" b="1" dirty="0" smtClean="0">
                <a:cs typeface="Arial" pitchFamily="34" charset="0"/>
              </a:rPr>
            </a:br>
            <a:r>
              <a:rPr lang="de-DE" sz="1200" b="1" dirty="0" smtClean="0">
                <a:cs typeface="Arial" pitchFamily="34" charset="0"/>
              </a:rPr>
              <a:t/>
            </a:r>
            <a:br>
              <a:rPr lang="de-DE" sz="1200" b="1" dirty="0" smtClean="0">
                <a:cs typeface="Arial" pitchFamily="34" charset="0"/>
              </a:rPr>
            </a:br>
            <a:r>
              <a:rPr lang="de-DE" sz="2000" dirty="0" smtClean="0">
                <a:cs typeface="Arial" pitchFamily="34" charset="0"/>
              </a:rPr>
              <a:t>Quintessenz</a:t>
            </a:r>
            <a:r>
              <a:rPr lang="de-DE" sz="2000" dirty="0">
                <a:cs typeface="Arial" pitchFamily="34" charset="0"/>
              </a:rPr>
              <a:t>: Haben wir die Erwartungen erfüllt </a:t>
            </a:r>
            <a:r>
              <a:rPr lang="de-DE" sz="2000" dirty="0" smtClean="0">
                <a:cs typeface="Arial" pitchFamily="34" charset="0"/>
              </a:rPr>
              <a:t>?       	</a:t>
            </a:r>
            <a:r>
              <a:rPr lang="de-DE" sz="1200" b="1" dirty="0" smtClean="0">
                <a:cs typeface="Arial" pitchFamily="34" charset="0"/>
              </a:rPr>
              <a:t>Olivier </a:t>
            </a:r>
            <a:r>
              <a:rPr lang="de-DE" sz="1200" b="1" dirty="0">
                <a:cs typeface="Arial" pitchFamily="34" charset="0"/>
              </a:rPr>
              <a:t>Chesnel</a:t>
            </a:r>
            <a:endParaRPr lang="pl-PL" sz="1200" b="1" dirty="0">
              <a:cs typeface="Arial" pitchFamily="34" charset="0"/>
            </a:endParaRPr>
          </a:p>
        </p:txBody>
      </p:sp>
      <p:sp>
        <p:nvSpPr>
          <p:cNvPr id="9" name="Rectangle 2"/>
          <p:cNvSpPr txBox="1">
            <a:spLocks noChangeArrowheads="1"/>
          </p:cNvSpPr>
          <p:nvPr/>
        </p:nvSpPr>
        <p:spPr bwMode="auto">
          <a:xfrm>
            <a:off x="506413" y="1106488"/>
            <a:ext cx="7077075" cy="622300"/>
          </a:xfrm>
          <a:prstGeom prst="rect">
            <a:avLst/>
          </a:prstGeom>
          <a:noFill/>
          <a:ln w="9525">
            <a:noFill/>
            <a:miter lim="800000"/>
            <a:headEnd/>
            <a:tailEnd/>
          </a:ln>
        </p:spPr>
        <p:txBody>
          <a:bodyPr/>
          <a:lstStyle/>
          <a:p>
            <a:pPr>
              <a:defRPr/>
            </a:pPr>
            <a:r>
              <a:rPr lang="de-DE" sz="3200" b="1" kern="0" dirty="0">
                <a:solidFill>
                  <a:srgbClr val="2254A0"/>
                </a:solidFill>
                <a:latin typeface="+mj-lt"/>
                <a:ea typeface="+mj-ea"/>
                <a:cs typeface="+mj-cs"/>
              </a:rPr>
              <a:t>Agenda</a:t>
            </a:r>
            <a:br>
              <a:rPr lang="de-DE" sz="3200" b="1" kern="0" dirty="0">
                <a:solidFill>
                  <a:srgbClr val="2254A0"/>
                </a:solidFill>
                <a:latin typeface="+mj-lt"/>
                <a:ea typeface="+mj-ea"/>
                <a:cs typeface="+mj-cs"/>
              </a:rPr>
            </a:br>
            <a:endParaRPr lang="de-DE" b="1" kern="0" dirty="0">
              <a:solidFill>
                <a:srgbClr val="2254A0"/>
              </a:solidFill>
              <a:latin typeface="+mj-lt"/>
              <a:ea typeface="+mj-ea"/>
              <a:cs typeface="+mj-cs"/>
            </a:endParaRPr>
          </a:p>
        </p:txBody>
      </p:sp>
      <p:sp>
        <p:nvSpPr>
          <p:cNvPr id="15366" name="Textfeld 2"/>
          <p:cNvSpPr txBox="1">
            <a:spLocks noChangeArrowheads="1"/>
          </p:cNvSpPr>
          <p:nvPr/>
        </p:nvSpPr>
        <p:spPr bwMode="auto">
          <a:xfrm>
            <a:off x="539750" y="476250"/>
            <a:ext cx="5940425" cy="338138"/>
          </a:xfrm>
          <a:prstGeom prst="rect">
            <a:avLst/>
          </a:prstGeom>
          <a:noFill/>
          <a:ln w="9525">
            <a:noFill/>
            <a:miter lim="800000"/>
            <a:headEnd/>
            <a:tailEnd/>
          </a:ln>
        </p:spPr>
        <p:txBody>
          <a:bodyPr>
            <a:spAutoFit/>
          </a:bodyPr>
          <a:lstStyle/>
          <a:p>
            <a:pPr eaLnBrk="0" hangingPunct="0"/>
            <a:r>
              <a:rPr lang="de-DE" sz="1600" b="1" dirty="0" err="1" smtClean="0">
                <a:solidFill>
                  <a:srgbClr val="2254A0"/>
                </a:solidFill>
              </a:rPr>
              <a:t>Behavioural</a:t>
            </a:r>
            <a:r>
              <a:rPr lang="de-DE" sz="1600" b="1" dirty="0" smtClean="0">
                <a:solidFill>
                  <a:srgbClr val="2254A0"/>
                </a:solidFill>
              </a:rPr>
              <a:t> </a:t>
            </a:r>
            <a:r>
              <a:rPr lang="de-DE" sz="1600" b="1" dirty="0">
                <a:solidFill>
                  <a:srgbClr val="2254A0"/>
                </a:solidFill>
              </a:rPr>
              <a:t>Controlling</a:t>
            </a:r>
            <a:endParaRPr lang="de-DE" sz="1600" dirty="0"/>
          </a:p>
        </p:txBody>
      </p:sp>
      <p:sp>
        <p:nvSpPr>
          <p:cNvPr id="15367" name="Rectangle 12"/>
          <p:cNvSpPr>
            <a:spLocks noChangeArrowheads="1"/>
          </p:cNvSpPr>
          <p:nvPr/>
        </p:nvSpPr>
        <p:spPr bwMode="auto">
          <a:xfrm>
            <a:off x="250825" y="250507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2</a:t>
            </a:r>
          </a:p>
        </p:txBody>
      </p:sp>
      <p:sp>
        <p:nvSpPr>
          <p:cNvPr id="15368" name="Rectangle 12"/>
          <p:cNvSpPr>
            <a:spLocks noChangeArrowheads="1"/>
          </p:cNvSpPr>
          <p:nvPr/>
        </p:nvSpPr>
        <p:spPr bwMode="auto">
          <a:xfrm>
            <a:off x="250825" y="5345113"/>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5</a:t>
            </a:r>
          </a:p>
        </p:txBody>
      </p:sp>
      <p:sp>
        <p:nvSpPr>
          <p:cNvPr id="15369" name="Rectangle 12"/>
          <p:cNvSpPr>
            <a:spLocks noChangeArrowheads="1"/>
          </p:cNvSpPr>
          <p:nvPr/>
        </p:nvSpPr>
        <p:spPr bwMode="auto">
          <a:xfrm>
            <a:off x="250825" y="458152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4</a:t>
            </a:r>
          </a:p>
        </p:txBody>
      </p:sp>
      <p:sp>
        <p:nvSpPr>
          <p:cNvPr id="15370" name="Rectangle 12"/>
          <p:cNvSpPr>
            <a:spLocks noChangeArrowheads="1"/>
          </p:cNvSpPr>
          <p:nvPr/>
        </p:nvSpPr>
        <p:spPr bwMode="auto">
          <a:xfrm>
            <a:off x="250825" y="3860800"/>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3</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txBox="1">
            <a:spLocks noChangeArrowheads="1"/>
          </p:cNvSpPr>
          <p:nvPr/>
        </p:nvSpPr>
        <p:spPr bwMode="auto">
          <a:xfrm>
            <a:off x="500063" y="487363"/>
            <a:ext cx="3351857" cy="404812"/>
          </a:xfrm>
          <a:prstGeom prst="rect">
            <a:avLst/>
          </a:prstGeom>
          <a:noFill/>
          <a:ln w="9525">
            <a:noFill/>
            <a:miter lim="800000"/>
            <a:headEnd/>
            <a:tailEnd/>
          </a:ln>
        </p:spPr>
        <p:txBody>
          <a:bodyPr/>
          <a:lstStyle/>
          <a:p>
            <a:r>
              <a:rPr lang="de-DE" sz="1600" b="1" dirty="0">
                <a:solidFill>
                  <a:srgbClr val="2254A0"/>
                </a:solidFill>
              </a:rPr>
              <a:t>2</a:t>
            </a:r>
            <a:r>
              <a:rPr lang="pl-PL" sz="1600" b="1" dirty="0">
                <a:solidFill>
                  <a:srgbClr val="2254A0"/>
                </a:solidFill>
              </a:rPr>
              <a:t>. </a:t>
            </a:r>
            <a:r>
              <a:rPr lang="de-DE" sz="1600" b="1" dirty="0" smtClean="0">
                <a:solidFill>
                  <a:srgbClr val="2254A0"/>
                </a:solidFill>
              </a:rPr>
              <a:t>Wie wirken wir aufeinander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
        <p:nvSpPr>
          <p:cNvPr id="9219" name="Rectangle 9"/>
          <p:cNvSpPr>
            <a:spLocks noChangeArrowheads="1"/>
          </p:cNvSpPr>
          <p:nvPr/>
        </p:nvSpPr>
        <p:spPr bwMode="auto">
          <a:xfrm>
            <a:off x="500063" y="918245"/>
            <a:ext cx="8064500" cy="6678751"/>
          </a:xfrm>
          <a:prstGeom prst="rect">
            <a:avLst/>
          </a:prstGeom>
          <a:noFill/>
          <a:ln>
            <a:noFill/>
          </a:ln>
          <a:extLst>
            <a:ext uri="{909E8E84-426E-40DD-AFC4-6F175D3DCCD1}"/>
            <a:ext uri="{91240B29-F687-4F45-9708-019B960494DF}"/>
          </a:extLst>
        </p:spPr>
        <p:txBody>
          <a:bodyPr>
            <a:spAutoFit/>
          </a:bodyPr>
          <a:lstStyle/>
          <a:p>
            <a:pPr marL="273050" indent="-273050" eaLnBrk="0" hangingPunct="0">
              <a:buClr>
                <a:srgbClr val="262673"/>
              </a:buClr>
              <a:buSzPct val="120000"/>
              <a:tabLst>
                <a:tab pos="273050" algn="r"/>
                <a:tab pos="5200650" algn="r"/>
              </a:tabLst>
              <a:defRPr/>
            </a:pPr>
            <a:r>
              <a:rPr lang="de-DE" b="1" dirty="0">
                <a:cs typeface="Arial" pitchFamily="34" charset="0"/>
              </a:rPr>
              <a:t>Erkennen und Einschätzen von </a:t>
            </a:r>
            <a:r>
              <a:rPr lang="de-DE" b="1" dirty="0" smtClean="0">
                <a:cs typeface="Arial" pitchFamily="34" charset="0"/>
              </a:rPr>
              <a:t>Menschentypen</a:t>
            </a:r>
          </a:p>
          <a:p>
            <a:pPr marL="273050" indent="-273050" eaLnBrk="0" hangingPunct="0">
              <a:buClr>
                <a:srgbClr val="262673"/>
              </a:buClr>
              <a:buSzPct val="120000"/>
              <a:tabLst>
                <a:tab pos="273050" algn="r"/>
                <a:tab pos="5200650" algn="r"/>
              </a:tabLst>
              <a:defRPr/>
            </a:pPr>
            <a:endParaRPr lang="de-DE" b="1" dirty="0">
              <a:cs typeface="Arial" pitchFamily="34" charset="0"/>
            </a:endParaRPr>
          </a:p>
          <a:p>
            <a:pPr marL="273050" indent="-273050" eaLnBrk="0" hangingPunct="0">
              <a:spcAft>
                <a:spcPts val="600"/>
              </a:spcAft>
              <a:buClr>
                <a:srgbClr val="262673"/>
              </a:buClr>
              <a:buSzPct val="120000"/>
              <a:buFont typeface="Wingdings" pitchFamily="2" charset="2"/>
              <a:buChar char="§"/>
              <a:tabLst>
                <a:tab pos="273050" algn="r"/>
                <a:tab pos="5200650" algn="r"/>
              </a:tabLst>
              <a:defRPr/>
            </a:pPr>
            <a:r>
              <a:rPr lang="de-DE" sz="2000" dirty="0" smtClean="0"/>
              <a:t>Schon </a:t>
            </a:r>
            <a:r>
              <a:rPr lang="de-DE" sz="2000" dirty="0"/>
              <a:t>die alten Griechen unterschieden nach</a:t>
            </a:r>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dirty="0"/>
              <a:t>Sanguiniker: lebhaft, beweglich, optimistisch, leichtblütig</a:t>
            </a:r>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dirty="0"/>
              <a:t>Phlegmatiker: schwerfällig, behäbig, bequem, gemütlich, langsam</a:t>
            </a:r>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dirty="0"/>
              <a:t>Choleriker: leidenschaftlich, aufbrausend, jähzornig, unbeherrscht</a:t>
            </a:r>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dirty="0"/>
              <a:t>Melancholiker: schwermütig, trübsinnig, pessimistisch, gleichgültig</a:t>
            </a:r>
          </a:p>
          <a:p>
            <a:pPr marL="730250" lvl="1" indent="-273050" eaLnBrk="0" hangingPunct="0">
              <a:spcAft>
                <a:spcPts val="600"/>
              </a:spcAft>
              <a:buClr>
                <a:srgbClr val="262673"/>
              </a:buClr>
              <a:buSzPct val="120000"/>
              <a:buFont typeface="Wingdings" pitchFamily="2" charset="2"/>
              <a:buChar char="§"/>
              <a:tabLst>
                <a:tab pos="273050" algn="r"/>
                <a:tab pos="5200650" algn="r"/>
              </a:tabLst>
              <a:defRPr/>
            </a:pPr>
            <a:endParaRPr lang="de-DE" sz="2000" dirty="0"/>
          </a:p>
          <a:p>
            <a:pPr marL="342900" indent="-342900" eaLnBrk="0" hangingPunct="0">
              <a:spcAft>
                <a:spcPts val="600"/>
              </a:spcAft>
              <a:buClr>
                <a:srgbClr val="262673"/>
              </a:buClr>
              <a:buSzPct val="120000"/>
              <a:buFont typeface="Wingdings" pitchFamily="2" charset="2"/>
              <a:buChar char="Ø"/>
              <a:tabLst>
                <a:tab pos="273050" algn="r"/>
                <a:tab pos="5200650" algn="r"/>
              </a:tabLst>
              <a:defRPr/>
            </a:pPr>
            <a:r>
              <a:rPr lang="de-DE" sz="2000" dirty="0"/>
              <a:t>Diese fast 2500 Jahre alte </a:t>
            </a:r>
            <a:r>
              <a:rPr lang="de-DE" sz="2000" b="1" dirty="0" err="1"/>
              <a:t>Temperamentenlehre</a:t>
            </a:r>
            <a:r>
              <a:rPr lang="de-DE" sz="2000" dirty="0"/>
              <a:t> kategorisiert Menschen nach ihrer Grund-Wesensart und ist heute wissenschaftlich gesehen eine überholte Theorie</a:t>
            </a:r>
          </a:p>
          <a:p>
            <a:pPr marL="273050" indent="-273050" eaLnBrk="0" hangingPunct="0">
              <a:buClr>
                <a:srgbClr val="262673"/>
              </a:buClr>
              <a:buSzPct val="120000"/>
              <a:buFont typeface="Wingdings" pitchFamily="2" charset="2"/>
              <a:buChar char="§"/>
              <a:tabLst>
                <a:tab pos="273050" algn="r"/>
                <a:tab pos="5200650" algn="r"/>
              </a:tabLst>
              <a:defRPr/>
            </a:pPr>
            <a:endParaRPr lang="de-DE" sz="2000" dirty="0"/>
          </a:p>
          <a:p>
            <a:pPr marL="273050" indent="-273050" eaLnBrk="0" hangingPunct="0">
              <a:buClr>
                <a:srgbClr val="262673"/>
              </a:buClr>
              <a:buSzPct val="120000"/>
              <a:buFont typeface="Wingdings" pitchFamily="2" charset="2"/>
              <a:buChar char="§"/>
              <a:tabLst>
                <a:tab pos="273050" algn="r"/>
                <a:tab pos="5200650" algn="r"/>
              </a:tabLst>
              <a:defRPr/>
            </a:pPr>
            <a:endParaRPr lang="de-DE" sz="2000" dirty="0"/>
          </a:p>
          <a:p>
            <a:pPr marL="273050" indent="-273050" eaLnBrk="0" hangingPunct="0">
              <a:buClr>
                <a:srgbClr val="262673"/>
              </a:buClr>
              <a:buSzPct val="120000"/>
              <a:buFont typeface="Wingdings" pitchFamily="2" charset="2"/>
              <a:buNone/>
              <a:tabLst>
                <a:tab pos="273050" algn="r"/>
                <a:tab pos="5200650" algn="r"/>
              </a:tabLst>
              <a:defRPr/>
            </a:pPr>
            <a:r>
              <a:rPr lang="de-DE" sz="2000" dirty="0"/>
              <a:t/>
            </a:r>
            <a:br>
              <a:rPr lang="de-DE" sz="2000" dirty="0"/>
            </a:br>
            <a:r>
              <a:rPr lang="de-DE" sz="2000" dirty="0"/>
              <a:t/>
            </a:r>
            <a:br>
              <a:rPr lang="de-DE" sz="2000" dirty="0"/>
            </a:br>
            <a:endParaRPr lang="pl-PL" sz="2000"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9"/>
          <p:cNvSpPr>
            <a:spLocks noChangeArrowheads="1"/>
          </p:cNvSpPr>
          <p:nvPr/>
        </p:nvSpPr>
        <p:spPr bwMode="auto">
          <a:xfrm>
            <a:off x="500063" y="908720"/>
            <a:ext cx="8064500" cy="4832092"/>
          </a:xfrm>
          <a:prstGeom prst="rect">
            <a:avLst/>
          </a:prstGeom>
          <a:noFill/>
          <a:ln>
            <a:noFill/>
          </a:ln>
          <a:extLst>
            <a:ext uri="{909E8E84-426E-40DD-AFC4-6F175D3DCCD1}"/>
            <a:ext uri="{91240B29-F687-4F45-9708-019B960494DF}"/>
          </a:extLst>
        </p:spPr>
        <p:txBody>
          <a:bodyPr>
            <a:spAutoFit/>
          </a:bodyPr>
          <a:lstStyle/>
          <a:p>
            <a:pPr marL="273050" indent="-273050" eaLnBrk="0" hangingPunct="0">
              <a:buClr>
                <a:srgbClr val="262673"/>
              </a:buClr>
              <a:buSzPct val="120000"/>
              <a:tabLst>
                <a:tab pos="273050" algn="r"/>
                <a:tab pos="5200650" algn="r"/>
              </a:tabLst>
              <a:defRPr/>
            </a:pPr>
            <a:r>
              <a:rPr lang="de-DE" b="1" dirty="0">
                <a:cs typeface="Arial" pitchFamily="34" charset="0"/>
              </a:rPr>
              <a:t>Erkennen und Einschätzen von </a:t>
            </a:r>
            <a:r>
              <a:rPr lang="de-DE" b="1" dirty="0" smtClean="0">
                <a:cs typeface="Arial" pitchFamily="34" charset="0"/>
              </a:rPr>
              <a:t>Menschentypen</a:t>
            </a:r>
          </a:p>
          <a:p>
            <a:pPr marL="273050" indent="-273050" eaLnBrk="0" hangingPunct="0">
              <a:buClr>
                <a:srgbClr val="262673"/>
              </a:buClr>
              <a:buSzPct val="120000"/>
              <a:tabLst>
                <a:tab pos="273050" algn="r"/>
                <a:tab pos="5200650" algn="r"/>
              </a:tabLst>
              <a:defRPr/>
            </a:pPr>
            <a:endParaRPr lang="de-DE" b="1" dirty="0">
              <a:cs typeface="Arial" pitchFamily="34" charset="0"/>
            </a:endParaRPr>
          </a:p>
          <a:p>
            <a:pPr marL="273050" indent="-273050" eaLnBrk="0" hangingPunct="0">
              <a:spcAft>
                <a:spcPts val="600"/>
              </a:spcAft>
              <a:buClr>
                <a:srgbClr val="262673"/>
              </a:buClr>
              <a:buSzPct val="120000"/>
              <a:buFont typeface="Wingdings" pitchFamily="2" charset="2"/>
              <a:buChar char="§"/>
              <a:tabLst>
                <a:tab pos="273050" algn="r"/>
                <a:tab pos="5200650" algn="r"/>
              </a:tabLst>
              <a:defRPr/>
            </a:pPr>
            <a:r>
              <a:rPr lang="de-DE" sz="2000" dirty="0" smtClean="0"/>
              <a:t>Der </a:t>
            </a:r>
            <a:r>
              <a:rPr lang="de-DE" sz="2000" dirty="0"/>
              <a:t>US-amerikanische Professor Michael Maccoby unterscheidet zunächst nach:</a:t>
            </a:r>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dirty="0"/>
              <a:t>Verwalter (</a:t>
            </a:r>
            <a:r>
              <a:rPr lang="de-DE" sz="2000" dirty="0" smtClean="0"/>
              <a:t>bürokratischer, </a:t>
            </a:r>
            <a:r>
              <a:rPr lang="de-DE" sz="2000" dirty="0"/>
              <a:t>zustandsverwaltender Stil) und</a:t>
            </a:r>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dirty="0"/>
              <a:t>Unternehmer (gestaltender Stil), weiter differenziert nach</a:t>
            </a:r>
          </a:p>
          <a:p>
            <a:pPr marL="1073150" lvl="3" indent="-358775" eaLnBrk="0" hangingPunct="0">
              <a:spcAft>
                <a:spcPts val="600"/>
              </a:spcAft>
              <a:buClr>
                <a:srgbClr val="262673"/>
              </a:buClr>
              <a:buSzPct val="120000"/>
              <a:buFont typeface="Courier New" pitchFamily="49" charset="0"/>
              <a:buChar char="o"/>
              <a:tabLst>
                <a:tab pos="273050" algn="r"/>
                <a:tab pos="5200650" algn="r"/>
              </a:tabLst>
              <a:defRPr/>
            </a:pPr>
            <a:r>
              <a:rPr lang="de-DE" sz="2000" dirty="0"/>
              <a:t>Experte: senkt Kosten</a:t>
            </a:r>
          </a:p>
          <a:p>
            <a:pPr marL="1073150" lvl="3" indent="-358775" eaLnBrk="0" hangingPunct="0">
              <a:spcAft>
                <a:spcPts val="600"/>
              </a:spcAft>
              <a:buClr>
                <a:srgbClr val="262673"/>
              </a:buClr>
              <a:buSzPct val="120000"/>
              <a:buFont typeface="Courier New" pitchFamily="49" charset="0"/>
              <a:buChar char="o"/>
              <a:tabLst>
                <a:tab pos="273050" algn="r"/>
                <a:tab pos="5200650" algn="r"/>
              </a:tabLst>
              <a:defRPr/>
            </a:pPr>
            <a:r>
              <a:rPr lang="de-DE" sz="2000" dirty="0"/>
              <a:t>Beschützer: schafft Loyalität</a:t>
            </a:r>
          </a:p>
          <a:p>
            <a:pPr marL="1073150" lvl="3" indent="-358775" eaLnBrk="0" hangingPunct="0">
              <a:spcAft>
                <a:spcPts val="600"/>
              </a:spcAft>
              <a:buClr>
                <a:srgbClr val="262673"/>
              </a:buClr>
              <a:buSzPct val="120000"/>
              <a:buFont typeface="Courier New" pitchFamily="49" charset="0"/>
              <a:buChar char="o"/>
              <a:tabLst>
                <a:tab pos="273050" algn="r"/>
                <a:tab pos="5200650" algn="r"/>
              </a:tabLst>
              <a:defRPr/>
            </a:pPr>
            <a:r>
              <a:rPr lang="de-DE" sz="2000" dirty="0"/>
              <a:t>Förderer: übt Toleranz</a:t>
            </a:r>
          </a:p>
          <a:p>
            <a:pPr marL="1073150" lvl="3" indent="-358775" eaLnBrk="0" hangingPunct="0">
              <a:spcAft>
                <a:spcPts val="600"/>
              </a:spcAft>
              <a:buClr>
                <a:srgbClr val="262673"/>
              </a:buClr>
              <a:buSzPct val="120000"/>
              <a:buFont typeface="Courier New" pitchFamily="49" charset="0"/>
              <a:buChar char="o"/>
              <a:tabLst>
                <a:tab pos="273050" algn="r"/>
                <a:tab pos="5200650" algn="r"/>
              </a:tabLst>
              <a:defRPr/>
            </a:pPr>
            <a:r>
              <a:rPr lang="de-DE" sz="2000" dirty="0"/>
              <a:t>Innovator: flexibel, zukunftsorientiert</a:t>
            </a:r>
          </a:p>
          <a:p>
            <a:pPr marL="730250" lvl="1" indent="-273050" eaLnBrk="0" hangingPunct="0">
              <a:spcAft>
                <a:spcPts val="600"/>
              </a:spcAft>
              <a:buClr>
                <a:srgbClr val="262673"/>
              </a:buClr>
              <a:buSzPct val="120000"/>
              <a:buFont typeface="Wingdings" pitchFamily="2" charset="2"/>
              <a:buChar char="§"/>
              <a:tabLst>
                <a:tab pos="273050" algn="r"/>
                <a:tab pos="5200650" algn="r"/>
              </a:tabLst>
              <a:defRPr/>
            </a:pPr>
            <a:endParaRPr lang="de-DE" sz="2000" dirty="0"/>
          </a:p>
          <a:p>
            <a:pPr marL="342900" indent="-342900" eaLnBrk="0" hangingPunct="0">
              <a:spcAft>
                <a:spcPts val="600"/>
              </a:spcAft>
              <a:buClr>
                <a:srgbClr val="262673"/>
              </a:buClr>
              <a:buSzPct val="120000"/>
              <a:buFont typeface="Wingdings" pitchFamily="2" charset="2"/>
              <a:buChar char="Ø"/>
              <a:tabLst>
                <a:tab pos="273050" algn="r"/>
                <a:tab pos="5200650" algn="r"/>
              </a:tabLst>
              <a:defRPr/>
            </a:pPr>
            <a:r>
              <a:rPr lang="de-DE" sz="2000" dirty="0"/>
              <a:t>Laut Maccoby kombinieren erfolgreiche Unternehmensführer die positiven Merkmale aller vier Typen mit der Verwaltungsfähigkeit.</a:t>
            </a:r>
            <a:endParaRPr lang="pl-PL" sz="2000" dirty="0"/>
          </a:p>
        </p:txBody>
      </p:sp>
      <p:sp>
        <p:nvSpPr>
          <p:cNvPr id="4" name="Rectangle 2"/>
          <p:cNvSpPr txBox="1">
            <a:spLocks noChangeArrowheads="1"/>
          </p:cNvSpPr>
          <p:nvPr/>
        </p:nvSpPr>
        <p:spPr bwMode="auto">
          <a:xfrm>
            <a:off x="500063" y="487363"/>
            <a:ext cx="3351857" cy="404812"/>
          </a:xfrm>
          <a:prstGeom prst="rect">
            <a:avLst/>
          </a:prstGeom>
          <a:noFill/>
          <a:ln w="9525">
            <a:noFill/>
            <a:miter lim="800000"/>
            <a:headEnd/>
            <a:tailEnd/>
          </a:ln>
        </p:spPr>
        <p:txBody>
          <a:bodyPr/>
          <a:lstStyle/>
          <a:p>
            <a:r>
              <a:rPr lang="de-DE" sz="1600" b="1" dirty="0">
                <a:solidFill>
                  <a:srgbClr val="2254A0"/>
                </a:solidFill>
              </a:rPr>
              <a:t>2</a:t>
            </a:r>
            <a:r>
              <a:rPr lang="pl-PL" sz="1600" b="1" dirty="0">
                <a:solidFill>
                  <a:srgbClr val="2254A0"/>
                </a:solidFill>
              </a:rPr>
              <a:t>. </a:t>
            </a:r>
            <a:r>
              <a:rPr lang="de-DE" sz="1600" b="1" dirty="0" smtClean="0">
                <a:solidFill>
                  <a:srgbClr val="2254A0"/>
                </a:solidFill>
              </a:rPr>
              <a:t>Wie wirken wir aufeinander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9"/>
          <p:cNvSpPr>
            <a:spLocks noChangeArrowheads="1"/>
          </p:cNvSpPr>
          <p:nvPr/>
        </p:nvSpPr>
        <p:spPr bwMode="auto">
          <a:xfrm>
            <a:off x="500063" y="908720"/>
            <a:ext cx="8320087" cy="5386090"/>
          </a:xfrm>
          <a:prstGeom prst="rect">
            <a:avLst/>
          </a:prstGeom>
          <a:noFill/>
          <a:ln>
            <a:noFill/>
          </a:ln>
          <a:extLst>
            <a:ext uri="{909E8E84-426E-40DD-AFC4-6F175D3DCCD1}"/>
            <a:ext uri="{91240B29-F687-4F45-9708-019B960494DF}"/>
          </a:extLst>
        </p:spPr>
        <p:txBody>
          <a:bodyPr>
            <a:spAutoFit/>
          </a:bodyPr>
          <a:lstStyle/>
          <a:p>
            <a:pPr marL="273050" indent="-273050" eaLnBrk="0" hangingPunct="0">
              <a:buClr>
                <a:srgbClr val="262673"/>
              </a:buClr>
              <a:buSzPct val="120000"/>
              <a:tabLst>
                <a:tab pos="273050" algn="r"/>
                <a:tab pos="5200650" algn="r"/>
              </a:tabLst>
              <a:defRPr/>
            </a:pPr>
            <a:r>
              <a:rPr lang="de-DE" b="1" dirty="0" err="1" smtClean="0">
                <a:cs typeface="Arial" pitchFamily="34" charset="0"/>
              </a:rPr>
              <a:t>LifO</a:t>
            </a:r>
            <a:r>
              <a:rPr lang="de-DE" b="1" dirty="0" smtClean="0">
                <a:cs typeface="Arial" pitchFamily="34" charset="0"/>
              </a:rPr>
              <a:t> </a:t>
            </a:r>
            <a:r>
              <a:rPr lang="de-DE" b="1" dirty="0">
                <a:cs typeface="Arial" pitchFamily="34" charset="0"/>
              </a:rPr>
              <a:t>Methode (Life Orientation)</a:t>
            </a:r>
          </a:p>
          <a:p>
            <a:pPr marL="273050" indent="-273050" eaLnBrk="0" hangingPunct="0">
              <a:buClr>
                <a:srgbClr val="262673"/>
              </a:buClr>
              <a:buSzPct val="120000"/>
              <a:tabLst>
                <a:tab pos="273050" algn="r"/>
                <a:tab pos="5200650" algn="r"/>
              </a:tabLst>
              <a:defRPr/>
            </a:pPr>
            <a:endParaRPr lang="de-DE" dirty="0">
              <a:cs typeface="Arial" pitchFamily="34" charset="0"/>
            </a:endParaRPr>
          </a:p>
          <a:p>
            <a:pPr marL="412750" indent="-342900" eaLnBrk="0" hangingPunct="0">
              <a:buClr>
                <a:srgbClr val="262673"/>
              </a:buClr>
              <a:buSzPct val="120000"/>
              <a:buFont typeface="Wingdings" pitchFamily="2" charset="2"/>
              <a:buChar char="§"/>
              <a:tabLst>
                <a:tab pos="273050" algn="r"/>
                <a:tab pos="5200650" algn="r"/>
              </a:tabLst>
              <a:defRPr/>
            </a:pPr>
            <a:r>
              <a:rPr lang="de-DE" sz="2000" dirty="0">
                <a:cs typeface="Arial" pitchFamily="34" charset="0"/>
              </a:rPr>
              <a:t>Die Philosophie der </a:t>
            </a:r>
            <a:r>
              <a:rPr lang="de-DE" sz="2000" dirty="0" smtClean="0">
                <a:cs typeface="Arial" pitchFamily="34" charset="0"/>
              </a:rPr>
              <a:t>Life Orientation -Methode </a:t>
            </a:r>
            <a:r>
              <a:rPr lang="de-DE" sz="2000" dirty="0">
                <a:cs typeface="Arial" pitchFamily="34" charset="0"/>
              </a:rPr>
              <a:t>basiert auf:</a:t>
            </a:r>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dirty="0"/>
              <a:t>Üben von Toleranz, </a:t>
            </a:r>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dirty="0"/>
              <a:t>Erkennen von Gegensätzen als Ergänzung,</a:t>
            </a:r>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dirty="0"/>
              <a:t>Vermittlung der Fähigkeit, sich auf andere (besser) einstellen zu können, </a:t>
            </a:r>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dirty="0"/>
              <a:t>Erkennen und Nutzen der eigenen Stärken und die anderer sowie die Vermeidung des übertriebenen Einsatzes (=Schwäche) von Stärken.</a:t>
            </a:r>
          </a:p>
          <a:p>
            <a:pPr marL="869950" lvl="1" indent="-342900" eaLnBrk="0" hangingPunct="0">
              <a:buClr>
                <a:srgbClr val="262673"/>
              </a:buClr>
              <a:buSzPct val="120000"/>
              <a:buFont typeface="Wingdings" pitchFamily="2" charset="2"/>
              <a:buChar char="§"/>
              <a:tabLst>
                <a:tab pos="273050" algn="r"/>
                <a:tab pos="5200650" algn="r"/>
              </a:tabLst>
              <a:defRPr/>
            </a:pPr>
            <a:endParaRPr lang="de-DE" sz="800" dirty="0">
              <a:cs typeface="Arial" pitchFamily="34" charset="0"/>
            </a:endParaRPr>
          </a:p>
          <a:p>
            <a:pPr marL="342900" indent="-342900">
              <a:buFont typeface="Wingdings" pitchFamily="2" charset="2"/>
              <a:buChar char="Ø"/>
              <a:defRPr/>
            </a:pPr>
            <a:r>
              <a:rPr lang="de-DE" sz="2000" dirty="0">
                <a:cs typeface="Arial" pitchFamily="34" charset="0"/>
              </a:rPr>
              <a:t>Jeder Mensch hat seinen eigenen Stil. Es gibt keinen Durchschnitts-stil, keinen guten oder schlechten Stil.</a:t>
            </a:r>
          </a:p>
          <a:p>
            <a:pPr marL="342900" indent="-342900">
              <a:buFont typeface="Wingdings" pitchFamily="2" charset="2"/>
              <a:buChar char="Ø"/>
              <a:defRPr/>
            </a:pPr>
            <a:r>
              <a:rPr lang="de-DE" sz="2000" dirty="0" smtClean="0">
                <a:cs typeface="Arial" pitchFamily="34" charset="0"/>
              </a:rPr>
              <a:t>Ökonomischer </a:t>
            </a:r>
            <a:r>
              <a:rPr lang="de-DE" sz="2000" dirty="0">
                <a:cs typeface="Arial" pitchFamily="34" charset="0"/>
              </a:rPr>
              <a:t>Erfolg kann gestützt werden, wenn die unterschied-</a:t>
            </a:r>
            <a:r>
              <a:rPr lang="de-DE" sz="2000" dirty="0" err="1">
                <a:cs typeface="Arial" pitchFamily="34" charset="0"/>
              </a:rPr>
              <a:t>lichen</a:t>
            </a:r>
            <a:r>
              <a:rPr lang="de-DE" sz="2000" dirty="0">
                <a:cs typeface="Arial" pitchFamily="34" charset="0"/>
              </a:rPr>
              <a:t> Stile verstanden und gefördert werden. Die Bekämpfung bedingt Konflikte, diese kosten immer! </a:t>
            </a:r>
            <a:endParaRPr lang="pl-PL" sz="2000" dirty="0"/>
          </a:p>
        </p:txBody>
      </p:sp>
      <p:sp>
        <p:nvSpPr>
          <p:cNvPr id="4" name="Rectangle 2"/>
          <p:cNvSpPr txBox="1">
            <a:spLocks noChangeArrowheads="1"/>
          </p:cNvSpPr>
          <p:nvPr/>
        </p:nvSpPr>
        <p:spPr bwMode="auto">
          <a:xfrm>
            <a:off x="500063" y="487363"/>
            <a:ext cx="3351857" cy="404812"/>
          </a:xfrm>
          <a:prstGeom prst="rect">
            <a:avLst/>
          </a:prstGeom>
          <a:noFill/>
          <a:ln w="9525">
            <a:noFill/>
            <a:miter lim="800000"/>
            <a:headEnd/>
            <a:tailEnd/>
          </a:ln>
        </p:spPr>
        <p:txBody>
          <a:bodyPr/>
          <a:lstStyle/>
          <a:p>
            <a:r>
              <a:rPr lang="de-DE" sz="1600" b="1" dirty="0">
                <a:solidFill>
                  <a:srgbClr val="2254A0"/>
                </a:solidFill>
              </a:rPr>
              <a:t>2</a:t>
            </a:r>
            <a:r>
              <a:rPr lang="pl-PL" sz="1600" b="1" dirty="0">
                <a:solidFill>
                  <a:srgbClr val="2254A0"/>
                </a:solidFill>
              </a:rPr>
              <a:t>. </a:t>
            </a:r>
            <a:r>
              <a:rPr lang="de-DE" sz="1600" b="1" dirty="0" smtClean="0">
                <a:solidFill>
                  <a:srgbClr val="2254A0"/>
                </a:solidFill>
              </a:rPr>
              <a:t>Wie wirken wir aufeinander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9"/>
          <p:cNvSpPr>
            <a:spLocks noChangeArrowheads="1"/>
          </p:cNvSpPr>
          <p:nvPr/>
        </p:nvSpPr>
        <p:spPr bwMode="auto">
          <a:xfrm>
            <a:off x="500063" y="923578"/>
            <a:ext cx="8064500" cy="461962"/>
          </a:xfrm>
          <a:prstGeom prst="rect">
            <a:avLst/>
          </a:prstGeom>
          <a:noFill/>
          <a:ln w="12700" algn="ctr">
            <a:noFill/>
            <a:miter lim="800000"/>
            <a:headEnd/>
            <a:tailEnd/>
          </a:ln>
        </p:spPr>
        <p:txBody>
          <a:bodyPr>
            <a:spAutoFit/>
          </a:bodyPr>
          <a:lstStyle/>
          <a:p>
            <a:pPr marL="273050" indent="-273050" eaLnBrk="0" hangingPunct="0">
              <a:buClr>
                <a:srgbClr val="262673"/>
              </a:buClr>
              <a:buSzPct val="120000"/>
              <a:tabLst>
                <a:tab pos="273050" algn="r"/>
                <a:tab pos="5200650" algn="r"/>
              </a:tabLst>
            </a:pPr>
            <a:r>
              <a:rPr lang="de-DE" b="1" dirty="0" err="1" smtClean="0">
                <a:cs typeface="Arial" pitchFamily="34" charset="0"/>
              </a:rPr>
              <a:t>LifO</a:t>
            </a:r>
            <a:r>
              <a:rPr lang="de-DE" b="1" dirty="0" smtClean="0">
                <a:cs typeface="Arial" pitchFamily="34" charset="0"/>
              </a:rPr>
              <a:t> </a:t>
            </a:r>
            <a:r>
              <a:rPr lang="de-DE" b="1" dirty="0">
                <a:cs typeface="Arial" pitchFamily="34" charset="0"/>
              </a:rPr>
              <a:t>Methode – das Modell</a:t>
            </a:r>
          </a:p>
        </p:txBody>
      </p:sp>
      <p:pic>
        <p:nvPicPr>
          <p:cNvPr id="12292" name="Picture 4"/>
          <p:cNvPicPr>
            <a:picLocks noChangeAspect="1" noChangeArrowheads="1"/>
          </p:cNvPicPr>
          <p:nvPr/>
        </p:nvPicPr>
        <p:blipFill>
          <a:blip r:embed="rId3" cstate="print"/>
          <a:srcRect/>
          <a:stretch>
            <a:fillRect/>
          </a:stretch>
        </p:blipFill>
        <p:spPr bwMode="auto">
          <a:xfrm>
            <a:off x="1689298" y="1523954"/>
            <a:ext cx="5763022" cy="4868910"/>
          </a:xfrm>
          <a:prstGeom prst="rect">
            <a:avLst/>
          </a:prstGeom>
          <a:noFill/>
          <a:ln w="9525">
            <a:noFill/>
            <a:miter lim="800000"/>
            <a:headEnd/>
            <a:tailEnd/>
          </a:ln>
        </p:spPr>
      </p:pic>
      <p:sp>
        <p:nvSpPr>
          <p:cNvPr id="5" name="Rectangle 2"/>
          <p:cNvSpPr txBox="1">
            <a:spLocks noChangeArrowheads="1"/>
          </p:cNvSpPr>
          <p:nvPr/>
        </p:nvSpPr>
        <p:spPr bwMode="auto">
          <a:xfrm>
            <a:off x="500063" y="487363"/>
            <a:ext cx="3351857" cy="404812"/>
          </a:xfrm>
          <a:prstGeom prst="rect">
            <a:avLst/>
          </a:prstGeom>
          <a:noFill/>
          <a:ln w="9525">
            <a:noFill/>
            <a:miter lim="800000"/>
            <a:headEnd/>
            <a:tailEnd/>
          </a:ln>
        </p:spPr>
        <p:txBody>
          <a:bodyPr/>
          <a:lstStyle/>
          <a:p>
            <a:r>
              <a:rPr lang="de-DE" sz="1600" b="1" dirty="0">
                <a:solidFill>
                  <a:srgbClr val="2254A0"/>
                </a:solidFill>
              </a:rPr>
              <a:t>2</a:t>
            </a:r>
            <a:r>
              <a:rPr lang="pl-PL" sz="1600" b="1" dirty="0">
                <a:solidFill>
                  <a:srgbClr val="2254A0"/>
                </a:solidFill>
              </a:rPr>
              <a:t>. </a:t>
            </a:r>
            <a:r>
              <a:rPr lang="de-DE" sz="1600" b="1" dirty="0" smtClean="0">
                <a:solidFill>
                  <a:srgbClr val="2254A0"/>
                </a:solidFill>
              </a:rPr>
              <a:t>Wie wirken wir aufeinander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9"/>
          <p:cNvSpPr>
            <a:spLocks noChangeArrowheads="1"/>
          </p:cNvSpPr>
          <p:nvPr/>
        </p:nvSpPr>
        <p:spPr bwMode="auto">
          <a:xfrm>
            <a:off x="500063" y="942628"/>
            <a:ext cx="8064500" cy="5001369"/>
          </a:xfrm>
          <a:prstGeom prst="rect">
            <a:avLst/>
          </a:prstGeom>
          <a:noFill/>
          <a:ln>
            <a:noFill/>
          </a:ln>
          <a:extLst>
            <a:ext uri="{909E8E84-426E-40DD-AFC4-6F175D3DCCD1}"/>
            <a:ext uri="{91240B29-F687-4F45-9708-019B960494DF}"/>
          </a:extLst>
        </p:spPr>
        <p:txBody>
          <a:bodyPr>
            <a:spAutoFit/>
          </a:bodyPr>
          <a:lstStyle/>
          <a:p>
            <a:pPr marL="273050" indent="-273050" eaLnBrk="0" hangingPunct="0">
              <a:buClr>
                <a:srgbClr val="262673"/>
              </a:buClr>
              <a:buSzPct val="120000"/>
              <a:tabLst>
                <a:tab pos="273050" algn="r"/>
                <a:tab pos="5200650" algn="r"/>
              </a:tabLst>
              <a:defRPr/>
            </a:pPr>
            <a:r>
              <a:rPr lang="de-DE" b="1" dirty="0">
                <a:cs typeface="Arial" pitchFamily="34" charset="0"/>
              </a:rPr>
              <a:t>Grundstil mit Fokus auf Leistung und Werte</a:t>
            </a:r>
          </a:p>
          <a:p>
            <a:pPr marL="273050" indent="-273050" eaLnBrk="0" hangingPunct="0">
              <a:buClr>
                <a:srgbClr val="262673"/>
              </a:buClr>
              <a:buSzPct val="120000"/>
              <a:tabLst>
                <a:tab pos="273050" algn="r"/>
                <a:tab pos="5200650" algn="r"/>
              </a:tabLst>
              <a:defRPr/>
            </a:pPr>
            <a:endParaRPr lang="de-DE" sz="2000" dirty="0">
              <a:cs typeface="Arial" pitchFamily="34" charset="0"/>
            </a:endParaRPr>
          </a:p>
          <a:p>
            <a:pPr marL="342900" indent="-342900">
              <a:buClr>
                <a:schemeClr val="accent6"/>
              </a:buClr>
              <a:buFont typeface="Wingdings" pitchFamily="2" charset="2"/>
              <a:buChar char="§"/>
              <a:defRPr/>
            </a:pPr>
            <a:r>
              <a:rPr lang="de-DE" sz="2000" b="1" dirty="0" smtClean="0"/>
              <a:t>Unterstützend / Hergebend </a:t>
            </a:r>
            <a:r>
              <a:rPr lang="de-DE" sz="2000" b="1" dirty="0"/>
              <a:t>(U/H)</a:t>
            </a:r>
            <a:r>
              <a:rPr lang="de-DE" sz="2000" dirty="0"/>
              <a:t> </a:t>
            </a:r>
            <a:r>
              <a:rPr lang="de-DE" sz="2000" dirty="0" smtClean="0"/>
              <a:t/>
            </a:r>
            <a:br>
              <a:rPr lang="de-DE" sz="2000" dirty="0" smtClean="0"/>
            </a:br>
            <a:r>
              <a:rPr lang="de-DE" sz="2000" dirty="0" smtClean="0"/>
              <a:t>Zugänglicher </a:t>
            </a:r>
            <a:r>
              <a:rPr lang="de-DE" sz="2000" dirty="0"/>
              <a:t>und wertvoller Mensch sein, geschätzt, verstanden, akzeptiert werden sowie das Wissen, dass Ideale nicht verloren gehen.</a:t>
            </a:r>
          </a:p>
          <a:p>
            <a:pPr marL="342900" indent="-342900">
              <a:buClr>
                <a:schemeClr val="accent6"/>
              </a:buClr>
              <a:buFont typeface="Wingdings" pitchFamily="2" charset="2"/>
              <a:buChar char="§"/>
              <a:defRPr/>
            </a:pPr>
            <a:endParaRPr lang="de-DE" sz="2000" dirty="0"/>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b="1" dirty="0"/>
              <a:t>Stärken</a:t>
            </a:r>
            <a:r>
              <a:rPr lang="de-DE" sz="2000" dirty="0"/>
              <a:t>: Bewundert, unterstützt die Leistung anderer; stellt hohe Ansprüche an sich und andere; vertraut und glaubt anderen; hilft anderen und nimmt sie in Schutz.</a:t>
            </a:r>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endParaRPr lang="de-DE" sz="2000" dirty="0"/>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b="1" dirty="0"/>
              <a:t>Schwächen</a:t>
            </a:r>
            <a:r>
              <a:rPr lang="de-DE" sz="2000" dirty="0"/>
              <a:t>: Gibt unnötige Hilfe und Ratschläge; ist enttäuscht und kritisch; wenn er keinen Wert sieht, packt er nicht an; lässt sich zu stark auf andere ein.</a:t>
            </a:r>
          </a:p>
          <a:p>
            <a:pPr marL="342900" indent="-342900" eaLnBrk="0" hangingPunct="0">
              <a:buClr>
                <a:srgbClr val="262673"/>
              </a:buClr>
              <a:buSzPct val="120000"/>
              <a:buFont typeface="Wingdings" pitchFamily="2" charset="2"/>
              <a:buChar char="§"/>
              <a:tabLst>
                <a:tab pos="273050" algn="r"/>
                <a:tab pos="5200650" algn="r"/>
              </a:tabLst>
              <a:defRPr/>
            </a:pPr>
            <a:endParaRPr lang="de-DE" sz="2000" b="1" dirty="0"/>
          </a:p>
        </p:txBody>
      </p:sp>
      <p:sp>
        <p:nvSpPr>
          <p:cNvPr id="4" name="Rectangle 2"/>
          <p:cNvSpPr txBox="1">
            <a:spLocks noChangeArrowheads="1"/>
          </p:cNvSpPr>
          <p:nvPr/>
        </p:nvSpPr>
        <p:spPr bwMode="auto">
          <a:xfrm>
            <a:off x="500063" y="487363"/>
            <a:ext cx="3351857" cy="404812"/>
          </a:xfrm>
          <a:prstGeom prst="rect">
            <a:avLst/>
          </a:prstGeom>
          <a:noFill/>
          <a:ln w="9525">
            <a:noFill/>
            <a:miter lim="800000"/>
            <a:headEnd/>
            <a:tailEnd/>
          </a:ln>
        </p:spPr>
        <p:txBody>
          <a:bodyPr/>
          <a:lstStyle/>
          <a:p>
            <a:r>
              <a:rPr lang="de-DE" sz="1600" b="1" dirty="0">
                <a:solidFill>
                  <a:srgbClr val="2254A0"/>
                </a:solidFill>
              </a:rPr>
              <a:t>2</a:t>
            </a:r>
            <a:r>
              <a:rPr lang="pl-PL" sz="1600" b="1" dirty="0">
                <a:solidFill>
                  <a:srgbClr val="2254A0"/>
                </a:solidFill>
              </a:rPr>
              <a:t>. </a:t>
            </a:r>
            <a:r>
              <a:rPr lang="de-DE" sz="1600" b="1" dirty="0" smtClean="0">
                <a:solidFill>
                  <a:srgbClr val="2254A0"/>
                </a:solidFill>
              </a:rPr>
              <a:t>Wie wirken wir aufeinander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9"/>
          <p:cNvSpPr>
            <a:spLocks noChangeArrowheads="1"/>
          </p:cNvSpPr>
          <p:nvPr/>
        </p:nvSpPr>
        <p:spPr bwMode="auto">
          <a:xfrm>
            <a:off x="500063" y="918245"/>
            <a:ext cx="8064500" cy="4616648"/>
          </a:xfrm>
          <a:prstGeom prst="rect">
            <a:avLst/>
          </a:prstGeom>
          <a:noFill/>
          <a:ln>
            <a:noFill/>
          </a:ln>
          <a:extLst>
            <a:ext uri="{909E8E84-426E-40DD-AFC4-6F175D3DCCD1}"/>
            <a:ext uri="{91240B29-F687-4F45-9708-019B960494DF}"/>
          </a:extLst>
        </p:spPr>
        <p:txBody>
          <a:bodyPr>
            <a:spAutoFit/>
          </a:bodyPr>
          <a:lstStyle/>
          <a:p>
            <a:pPr marL="273050" indent="-273050" eaLnBrk="0" hangingPunct="0">
              <a:buClr>
                <a:srgbClr val="262673"/>
              </a:buClr>
              <a:buSzPct val="120000"/>
              <a:tabLst>
                <a:tab pos="273050" algn="r"/>
                <a:tab pos="5200650" algn="r"/>
              </a:tabLst>
              <a:defRPr/>
            </a:pPr>
            <a:r>
              <a:rPr lang="de-DE" b="1" dirty="0">
                <a:cs typeface="Arial" pitchFamily="34" charset="0"/>
              </a:rPr>
              <a:t>Grundstil mit Fokus auf Aktivität und Ergebnis</a:t>
            </a:r>
          </a:p>
          <a:p>
            <a:pPr marL="273050" indent="-273050" eaLnBrk="0" hangingPunct="0">
              <a:buClr>
                <a:srgbClr val="262673"/>
              </a:buClr>
              <a:buSzPct val="120000"/>
              <a:tabLst>
                <a:tab pos="273050" algn="r"/>
                <a:tab pos="5200650" algn="r"/>
              </a:tabLst>
              <a:defRPr/>
            </a:pPr>
            <a:endParaRPr lang="de-DE" sz="2000" dirty="0">
              <a:cs typeface="Arial" pitchFamily="34" charset="0"/>
            </a:endParaRPr>
          </a:p>
          <a:p>
            <a:pPr marL="342900" indent="-342900">
              <a:buClr>
                <a:schemeClr val="accent6"/>
              </a:buClr>
              <a:buFont typeface="Wingdings" pitchFamily="2" charset="2"/>
              <a:buChar char="§"/>
              <a:defRPr/>
            </a:pPr>
            <a:r>
              <a:rPr lang="de-DE" sz="2000" b="1" dirty="0" smtClean="0"/>
              <a:t>Bestimmend / Übernehmend </a:t>
            </a:r>
            <a:r>
              <a:rPr lang="de-DE" sz="2000" b="1" dirty="0"/>
              <a:t>(B/Ü) </a:t>
            </a:r>
            <a:r>
              <a:rPr lang="de-DE" sz="2000" b="1" dirty="0" smtClean="0"/>
              <a:t/>
            </a:r>
            <a:br>
              <a:rPr lang="de-DE" sz="2000" b="1" dirty="0" smtClean="0"/>
            </a:br>
            <a:r>
              <a:rPr lang="de-DE" sz="2000" dirty="0" smtClean="0"/>
              <a:t>Aktiver </a:t>
            </a:r>
            <a:r>
              <a:rPr lang="de-DE" sz="2000" dirty="0"/>
              <a:t>und fähiger Mensch sein; Hindernisse überwinden; noch andere Möglichkeiten sehen.</a:t>
            </a:r>
          </a:p>
          <a:p>
            <a:pPr marL="342900" indent="-342900">
              <a:buClr>
                <a:schemeClr val="accent6"/>
              </a:buClr>
              <a:buFont typeface="Wingdings" pitchFamily="2" charset="2"/>
              <a:buChar char="§"/>
              <a:defRPr/>
            </a:pPr>
            <a:endParaRPr lang="de-DE" sz="2000" dirty="0"/>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b="1" dirty="0"/>
              <a:t>Stärken</a:t>
            </a:r>
            <a:r>
              <a:rPr lang="de-DE" sz="2000" dirty="0"/>
              <a:t>: Übernimmt Führung, bestimmender Einfluss; gibt Gefühl dringender Wichtigkeit; freut sich an Herausforderungen; sucht verborgene Widerstände.</a:t>
            </a:r>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endParaRPr lang="de-DE" sz="2000" dirty="0"/>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b="1" dirty="0"/>
              <a:t>Schwächen</a:t>
            </a:r>
            <a:r>
              <a:rPr lang="de-DE" sz="2000" dirty="0"/>
              <a:t>: Dominiert und unterbricht andere, verhört; schafft Unsicherheitsatmosphäre; nimmt riskante, unnötige Herausforderungen an; verfolgt Neues auf Kosten des Laufenden.</a:t>
            </a:r>
          </a:p>
        </p:txBody>
      </p:sp>
      <p:sp>
        <p:nvSpPr>
          <p:cNvPr id="4" name="Rectangle 2"/>
          <p:cNvSpPr txBox="1">
            <a:spLocks noChangeArrowheads="1"/>
          </p:cNvSpPr>
          <p:nvPr/>
        </p:nvSpPr>
        <p:spPr bwMode="auto">
          <a:xfrm>
            <a:off x="500063" y="487363"/>
            <a:ext cx="3351857" cy="404812"/>
          </a:xfrm>
          <a:prstGeom prst="rect">
            <a:avLst/>
          </a:prstGeom>
          <a:noFill/>
          <a:ln w="9525">
            <a:noFill/>
            <a:miter lim="800000"/>
            <a:headEnd/>
            <a:tailEnd/>
          </a:ln>
        </p:spPr>
        <p:txBody>
          <a:bodyPr/>
          <a:lstStyle/>
          <a:p>
            <a:r>
              <a:rPr lang="de-DE" sz="1600" b="1" dirty="0">
                <a:solidFill>
                  <a:srgbClr val="2254A0"/>
                </a:solidFill>
              </a:rPr>
              <a:t>2</a:t>
            </a:r>
            <a:r>
              <a:rPr lang="pl-PL" sz="1600" b="1" dirty="0">
                <a:solidFill>
                  <a:srgbClr val="2254A0"/>
                </a:solidFill>
              </a:rPr>
              <a:t>. </a:t>
            </a:r>
            <a:r>
              <a:rPr lang="de-DE" sz="1600" b="1" dirty="0" smtClean="0">
                <a:solidFill>
                  <a:srgbClr val="2254A0"/>
                </a:solidFill>
              </a:rPr>
              <a:t>Wie wirken wir aufeinander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9"/>
          <p:cNvSpPr>
            <a:spLocks noChangeArrowheads="1"/>
          </p:cNvSpPr>
          <p:nvPr/>
        </p:nvSpPr>
        <p:spPr bwMode="auto">
          <a:xfrm>
            <a:off x="500063" y="942628"/>
            <a:ext cx="8064500" cy="4308872"/>
          </a:xfrm>
          <a:prstGeom prst="rect">
            <a:avLst/>
          </a:prstGeom>
          <a:noFill/>
          <a:ln>
            <a:noFill/>
          </a:ln>
          <a:extLst>
            <a:ext uri="{909E8E84-426E-40DD-AFC4-6F175D3DCCD1}"/>
            <a:ext uri="{91240B29-F687-4F45-9708-019B960494DF}"/>
          </a:extLst>
        </p:spPr>
        <p:txBody>
          <a:bodyPr>
            <a:spAutoFit/>
          </a:bodyPr>
          <a:lstStyle/>
          <a:p>
            <a:pPr marL="273050" indent="-273050" eaLnBrk="0" hangingPunct="0">
              <a:buClr>
                <a:srgbClr val="262673"/>
              </a:buClr>
              <a:buSzPct val="120000"/>
              <a:tabLst>
                <a:tab pos="273050" algn="r"/>
                <a:tab pos="5200650" algn="r"/>
              </a:tabLst>
              <a:defRPr/>
            </a:pPr>
            <a:r>
              <a:rPr lang="de-DE" b="1" dirty="0">
                <a:cs typeface="Arial" pitchFamily="34" charset="0"/>
              </a:rPr>
              <a:t>Grundstil mit Fokus auf Vernunft und Ordnung</a:t>
            </a:r>
          </a:p>
          <a:p>
            <a:pPr marL="273050" indent="-273050" eaLnBrk="0" hangingPunct="0">
              <a:buClr>
                <a:srgbClr val="262673"/>
              </a:buClr>
              <a:buSzPct val="120000"/>
              <a:tabLst>
                <a:tab pos="273050" algn="r"/>
                <a:tab pos="5200650" algn="r"/>
              </a:tabLst>
              <a:defRPr/>
            </a:pPr>
            <a:endParaRPr lang="de-DE" sz="2000" dirty="0">
              <a:cs typeface="Arial" pitchFamily="34" charset="0"/>
            </a:endParaRPr>
          </a:p>
          <a:p>
            <a:pPr marL="342900" indent="-342900">
              <a:buClr>
                <a:schemeClr val="accent6"/>
              </a:buClr>
              <a:buFont typeface="Wingdings" pitchFamily="2" charset="2"/>
              <a:buChar char="§"/>
              <a:defRPr/>
            </a:pPr>
            <a:r>
              <a:rPr lang="de-DE" sz="2000" b="1" dirty="0" smtClean="0"/>
              <a:t>Bewahrend / Festhaltend </a:t>
            </a:r>
            <a:r>
              <a:rPr lang="de-DE" sz="2000" b="1" dirty="0"/>
              <a:t>(B/F) </a:t>
            </a:r>
            <a:r>
              <a:rPr lang="de-DE" sz="2000" b="1" dirty="0" smtClean="0"/>
              <a:t/>
            </a:r>
            <a:br>
              <a:rPr lang="de-DE" sz="2000" b="1" dirty="0" smtClean="0"/>
            </a:br>
            <a:r>
              <a:rPr lang="de-DE" sz="2000" dirty="0" smtClean="0"/>
              <a:t>Objektiv </a:t>
            </a:r>
            <a:r>
              <a:rPr lang="de-DE" sz="2000" dirty="0"/>
              <a:t>und vernünftig sein; Risiken vermeiden und beseitigen; Schaden nicht entstehen lassen</a:t>
            </a:r>
          </a:p>
          <a:p>
            <a:pPr marL="342900" indent="-342900">
              <a:buClr>
                <a:schemeClr val="accent6"/>
              </a:buClr>
              <a:buFont typeface="Wingdings" pitchFamily="2" charset="2"/>
              <a:buChar char="§"/>
              <a:defRPr/>
            </a:pPr>
            <a:endParaRPr lang="de-DE" sz="2000" dirty="0"/>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b="1" dirty="0"/>
              <a:t>Stärken</a:t>
            </a:r>
            <a:r>
              <a:rPr lang="de-DE" sz="2000" dirty="0"/>
              <a:t>: Analysiert, interpretiert und betont Fakten; begründet seine Meinung, zeigt Alternativen; methodisch, sauber, umsichtig, abwägend; maximiert, was bereits vorhanden ist.</a:t>
            </a:r>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endParaRPr lang="de-DE" sz="2000" dirty="0"/>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b="1" dirty="0"/>
              <a:t>Schwächen</a:t>
            </a:r>
            <a:r>
              <a:rPr lang="de-DE" sz="2000" dirty="0"/>
              <a:t>: Verliebt in Fakten, verliert Interesse anderer; verwirrt durch zu viele Wahlmöglichkeiten; Kontrolle durch Systeme, Strukturen; akzeptiert ungern Neues.</a:t>
            </a:r>
          </a:p>
        </p:txBody>
      </p:sp>
      <p:sp>
        <p:nvSpPr>
          <p:cNvPr id="4" name="Rectangle 2"/>
          <p:cNvSpPr txBox="1">
            <a:spLocks noChangeArrowheads="1"/>
          </p:cNvSpPr>
          <p:nvPr/>
        </p:nvSpPr>
        <p:spPr bwMode="auto">
          <a:xfrm>
            <a:off x="500063" y="487363"/>
            <a:ext cx="3351857" cy="404812"/>
          </a:xfrm>
          <a:prstGeom prst="rect">
            <a:avLst/>
          </a:prstGeom>
          <a:noFill/>
          <a:ln w="9525">
            <a:noFill/>
            <a:miter lim="800000"/>
            <a:headEnd/>
            <a:tailEnd/>
          </a:ln>
        </p:spPr>
        <p:txBody>
          <a:bodyPr/>
          <a:lstStyle/>
          <a:p>
            <a:r>
              <a:rPr lang="de-DE" sz="1600" b="1" dirty="0">
                <a:solidFill>
                  <a:srgbClr val="2254A0"/>
                </a:solidFill>
              </a:rPr>
              <a:t>2</a:t>
            </a:r>
            <a:r>
              <a:rPr lang="pl-PL" sz="1600" b="1" dirty="0">
                <a:solidFill>
                  <a:srgbClr val="2254A0"/>
                </a:solidFill>
              </a:rPr>
              <a:t>. </a:t>
            </a:r>
            <a:r>
              <a:rPr lang="de-DE" sz="1600" b="1" dirty="0" smtClean="0">
                <a:solidFill>
                  <a:srgbClr val="2254A0"/>
                </a:solidFill>
              </a:rPr>
              <a:t>Wie wirken wir aufeinander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9"/>
          <p:cNvSpPr>
            <a:spLocks noChangeArrowheads="1"/>
          </p:cNvSpPr>
          <p:nvPr/>
        </p:nvSpPr>
        <p:spPr bwMode="auto">
          <a:xfrm>
            <a:off x="500063" y="908720"/>
            <a:ext cx="8064500" cy="4431983"/>
          </a:xfrm>
          <a:prstGeom prst="rect">
            <a:avLst/>
          </a:prstGeom>
          <a:noFill/>
          <a:ln>
            <a:noFill/>
          </a:ln>
          <a:extLst>
            <a:ext uri="{909E8E84-426E-40DD-AFC4-6F175D3DCCD1}"/>
            <a:ext uri="{91240B29-F687-4F45-9708-019B960494DF}"/>
          </a:extLst>
        </p:spPr>
        <p:txBody>
          <a:bodyPr>
            <a:spAutoFit/>
          </a:bodyPr>
          <a:lstStyle/>
          <a:p>
            <a:pPr marL="273050" indent="-273050" eaLnBrk="0" hangingPunct="0">
              <a:buClr>
                <a:srgbClr val="262673"/>
              </a:buClr>
              <a:buSzPct val="120000"/>
              <a:tabLst>
                <a:tab pos="273050" algn="r"/>
                <a:tab pos="5200650" algn="r"/>
              </a:tabLst>
              <a:defRPr/>
            </a:pPr>
            <a:r>
              <a:rPr lang="de-DE" b="1" dirty="0">
                <a:cs typeface="Arial" pitchFamily="34" charset="0"/>
              </a:rPr>
              <a:t>Grundstil mit Fokus auf Kooperation und Harmonie</a:t>
            </a:r>
          </a:p>
          <a:p>
            <a:pPr marL="273050" indent="-273050" eaLnBrk="0" hangingPunct="0">
              <a:buClr>
                <a:srgbClr val="262673"/>
              </a:buClr>
              <a:buSzPct val="120000"/>
              <a:tabLst>
                <a:tab pos="273050" algn="r"/>
                <a:tab pos="5200650" algn="r"/>
              </a:tabLst>
              <a:defRPr/>
            </a:pPr>
            <a:endParaRPr lang="de-DE" b="1" dirty="0">
              <a:cs typeface="Arial" pitchFamily="34" charset="0"/>
            </a:endParaRPr>
          </a:p>
          <a:p>
            <a:pPr marL="342900" indent="-342900">
              <a:buClr>
                <a:schemeClr val="accent6"/>
              </a:buClr>
              <a:buFont typeface="Wingdings" pitchFamily="2" charset="2"/>
              <a:buChar char="§"/>
              <a:defRPr/>
            </a:pPr>
            <a:r>
              <a:rPr lang="de-DE" sz="2000" b="1" dirty="0" smtClean="0"/>
              <a:t>Anpassend / Harmonisierend </a:t>
            </a:r>
            <a:r>
              <a:rPr lang="de-DE" sz="2000" b="1" dirty="0"/>
              <a:t>(A/H) </a:t>
            </a:r>
            <a:r>
              <a:rPr lang="de-DE" sz="2000" b="1" dirty="0" smtClean="0"/>
              <a:t/>
            </a:r>
            <a:br>
              <a:rPr lang="de-DE" sz="2000" b="1" dirty="0" smtClean="0"/>
            </a:br>
            <a:r>
              <a:rPr lang="de-DE" sz="2000" dirty="0" smtClean="0"/>
              <a:t>Liebenswerter</a:t>
            </a:r>
            <a:r>
              <a:rPr lang="de-DE" sz="2000" dirty="0"/>
              <a:t>, beliebter Mensch sein; jeder soll mit dem Ergebnis zufrieden sein; Gelegenheiten nutzen, anderen zu gefallen.</a:t>
            </a:r>
          </a:p>
          <a:p>
            <a:pPr>
              <a:defRPr/>
            </a:pPr>
            <a:endParaRPr lang="de-DE" dirty="0"/>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b="1" dirty="0"/>
              <a:t>Stärken</a:t>
            </a:r>
            <a:r>
              <a:rPr lang="de-DE" sz="2000" dirty="0"/>
              <a:t>: Feines Gespür für Gefühle und Bedürfnisse; gestaltet Beziehungen noch positiver; reagiert flexibel, keine fest-gefahrenen Muster; vermittelt bei gegensätzlichen Meinungen.</a:t>
            </a:r>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endParaRPr lang="de-DE" sz="2000" dirty="0"/>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b="1" dirty="0"/>
              <a:t>Schwächen</a:t>
            </a:r>
            <a:r>
              <a:rPr lang="de-DE" sz="2000" dirty="0"/>
              <a:t>: Scherzt gerne, auch wenn es unangebracht ist; hält eigene Ansichten zurück, passt sich an; verbringt Zeit gerne in Sitzungen und gemütlichen Zusammenkünften.</a:t>
            </a:r>
          </a:p>
        </p:txBody>
      </p:sp>
      <p:sp>
        <p:nvSpPr>
          <p:cNvPr id="4" name="Rectangle 2"/>
          <p:cNvSpPr txBox="1">
            <a:spLocks noChangeArrowheads="1"/>
          </p:cNvSpPr>
          <p:nvPr/>
        </p:nvSpPr>
        <p:spPr bwMode="auto">
          <a:xfrm>
            <a:off x="500063" y="487363"/>
            <a:ext cx="3351857" cy="404812"/>
          </a:xfrm>
          <a:prstGeom prst="rect">
            <a:avLst/>
          </a:prstGeom>
          <a:noFill/>
          <a:ln w="9525">
            <a:noFill/>
            <a:miter lim="800000"/>
            <a:headEnd/>
            <a:tailEnd/>
          </a:ln>
        </p:spPr>
        <p:txBody>
          <a:bodyPr/>
          <a:lstStyle/>
          <a:p>
            <a:r>
              <a:rPr lang="de-DE" sz="1600" b="1" dirty="0">
                <a:solidFill>
                  <a:srgbClr val="2254A0"/>
                </a:solidFill>
              </a:rPr>
              <a:t>2</a:t>
            </a:r>
            <a:r>
              <a:rPr lang="pl-PL" sz="1600" b="1" dirty="0">
                <a:solidFill>
                  <a:srgbClr val="2254A0"/>
                </a:solidFill>
              </a:rPr>
              <a:t>. </a:t>
            </a:r>
            <a:r>
              <a:rPr lang="de-DE" sz="1600" b="1" dirty="0" smtClean="0">
                <a:solidFill>
                  <a:srgbClr val="2254A0"/>
                </a:solidFill>
              </a:rPr>
              <a:t>Wie wirken wir aufeinander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9"/>
          <p:cNvSpPr>
            <a:spLocks noChangeArrowheads="1"/>
          </p:cNvSpPr>
          <p:nvPr/>
        </p:nvSpPr>
        <p:spPr bwMode="auto">
          <a:xfrm>
            <a:off x="250825" y="1700808"/>
            <a:ext cx="8642350" cy="779476"/>
          </a:xfrm>
          <a:prstGeom prst="rect">
            <a:avLst/>
          </a:prstGeom>
          <a:solidFill>
            <a:srgbClr val="8AACDB"/>
          </a:solidFill>
          <a:ln w="12700" algn="ctr">
            <a:noFill/>
            <a:miter lim="800000"/>
            <a:headEnd/>
            <a:tailEnd/>
          </a:ln>
        </p:spPr>
        <p:txBody>
          <a:bodyPr wrap="none" anchor="ctr"/>
          <a:lstStyle/>
          <a:p>
            <a:pPr eaLnBrk="0" hangingPunct="0"/>
            <a:endParaRPr lang="de-DE"/>
          </a:p>
        </p:txBody>
      </p:sp>
      <p:sp>
        <p:nvSpPr>
          <p:cNvPr id="15363" name="Rectangle 12"/>
          <p:cNvSpPr>
            <a:spLocks noChangeArrowheads="1"/>
          </p:cNvSpPr>
          <p:nvPr/>
        </p:nvSpPr>
        <p:spPr bwMode="auto">
          <a:xfrm>
            <a:off x="250825" y="184467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1</a:t>
            </a:r>
          </a:p>
        </p:txBody>
      </p:sp>
      <p:sp>
        <p:nvSpPr>
          <p:cNvPr id="15364" name="Rectangle 9"/>
          <p:cNvSpPr>
            <a:spLocks noChangeArrowheads="1"/>
          </p:cNvSpPr>
          <p:nvPr/>
        </p:nvSpPr>
        <p:spPr bwMode="auto">
          <a:xfrm>
            <a:off x="487363" y="1133475"/>
            <a:ext cx="8424167" cy="4647426"/>
          </a:xfrm>
          <a:prstGeom prst="rect">
            <a:avLst/>
          </a:prstGeom>
          <a:noFill/>
          <a:ln w="12700" algn="ctr">
            <a:noFill/>
            <a:miter lim="800000"/>
            <a:headEnd/>
            <a:tailEnd/>
          </a:ln>
        </p:spPr>
        <p:txBody>
          <a:bodyPr wrap="square">
            <a:spAutoFit/>
          </a:bodyPr>
          <a:lstStyle/>
          <a:p>
            <a:pPr eaLnBrk="0" hangingPunct="0">
              <a:buClr>
                <a:srgbClr val="262673"/>
              </a:buClr>
              <a:buSzPct val="120000"/>
              <a:tabLst>
                <a:tab pos="5200650" algn="r"/>
              </a:tabLst>
            </a:pPr>
            <a:r>
              <a:rPr lang="de-DE" dirty="0">
                <a:cs typeface="Arial" pitchFamily="34" charset="0"/>
              </a:rPr>
              <a:t/>
            </a:r>
            <a:br>
              <a:rPr lang="de-DE" dirty="0">
                <a:cs typeface="Arial" pitchFamily="34" charset="0"/>
              </a:rPr>
            </a:br>
            <a:endParaRPr lang="de-DE" dirty="0">
              <a:cs typeface="Arial" pitchFamily="34" charset="0"/>
            </a:endParaRPr>
          </a:p>
          <a:p>
            <a:pPr eaLnBrk="0" hangingPunct="0">
              <a:buClr>
                <a:srgbClr val="262673"/>
              </a:buClr>
              <a:buSzPct val="120000"/>
              <a:tabLst>
                <a:tab pos="5200650" algn="r"/>
                <a:tab pos="6362700" algn="l"/>
              </a:tabLst>
            </a:pPr>
            <a:r>
              <a:rPr lang="de-DE" sz="2000" dirty="0">
                <a:cs typeface="Arial" pitchFamily="34" charset="0"/>
              </a:rPr>
              <a:t>Einführung in das Thema 		</a:t>
            </a:r>
            <a:r>
              <a:rPr lang="de-DE" sz="1200" b="1" dirty="0" smtClean="0">
                <a:cs typeface="Arial" pitchFamily="34" charset="0"/>
              </a:rPr>
              <a:t>Olivier </a:t>
            </a:r>
            <a:r>
              <a:rPr lang="de-DE" sz="1200" b="1" dirty="0">
                <a:cs typeface="Arial" pitchFamily="34" charset="0"/>
              </a:rPr>
              <a:t>Chesnel</a:t>
            </a:r>
          </a:p>
          <a:p>
            <a:pPr eaLnBrk="0" hangingPunct="0">
              <a:buClr>
                <a:srgbClr val="262673"/>
              </a:buClr>
              <a:buSzPct val="120000"/>
              <a:tabLst>
                <a:tab pos="5200650" algn="r"/>
                <a:tab pos="6362700" algn="l"/>
              </a:tabLst>
            </a:pPr>
            <a:r>
              <a:rPr lang="de-DE" sz="2000" dirty="0">
                <a:cs typeface="Arial" pitchFamily="34" charset="0"/>
              </a:rPr>
              <a:t>	</a:t>
            </a:r>
            <a:r>
              <a:rPr lang="de-DE" sz="1200" dirty="0">
                <a:cs typeface="Arial" pitchFamily="34" charset="0"/>
              </a:rPr>
              <a:t>      		</a:t>
            </a:r>
            <a:r>
              <a:rPr lang="de-DE" sz="2000" dirty="0">
                <a:cs typeface="Arial" pitchFamily="34" charset="0"/>
              </a:rPr>
              <a:t>	</a:t>
            </a:r>
            <a:r>
              <a:rPr lang="de-DE" sz="12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Wie </a:t>
            </a:r>
            <a:r>
              <a:rPr lang="de-DE" sz="2000" dirty="0" smtClean="0">
                <a:cs typeface="Arial" pitchFamily="34" charset="0"/>
              </a:rPr>
              <a:t>wirken wir aufeinander ?</a:t>
            </a:r>
            <a:r>
              <a:rPr lang="de-DE" sz="2000" dirty="0">
                <a:cs typeface="Arial" pitchFamily="34" charset="0"/>
              </a:rPr>
              <a:t/>
            </a:r>
            <a:br>
              <a:rPr lang="de-DE" sz="2000" dirty="0">
                <a:cs typeface="Arial" pitchFamily="34" charset="0"/>
              </a:rPr>
            </a:br>
            <a:r>
              <a:rPr lang="de-DE" sz="2000" dirty="0">
                <a:cs typeface="Arial" pitchFamily="34" charset="0"/>
              </a:rPr>
              <a:t>a) Erkennen und Einschätzen von </a:t>
            </a:r>
            <a:r>
              <a:rPr lang="de-DE" sz="2000" dirty="0" smtClean="0">
                <a:cs typeface="Arial" pitchFamily="34" charset="0"/>
              </a:rPr>
              <a:t>Menschen-Typen  	</a:t>
            </a:r>
            <a:r>
              <a:rPr lang="de-DE" sz="1200" b="1" dirty="0" smtClean="0">
                <a:cs typeface="Arial" pitchFamily="34" charset="0"/>
              </a:rPr>
              <a:t>Annette </a:t>
            </a:r>
            <a:r>
              <a:rPr lang="de-DE" sz="1200" b="1" dirty="0">
                <a:cs typeface="Arial" pitchFamily="34" charset="0"/>
              </a:rPr>
              <a:t>Siering</a:t>
            </a:r>
            <a:r>
              <a:rPr lang="de-DE" sz="2000" dirty="0">
                <a:cs typeface="Arial" pitchFamily="34" charset="0"/>
              </a:rPr>
              <a:t/>
            </a:r>
            <a:br>
              <a:rPr lang="de-DE" sz="2000" dirty="0">
                <a:cs typeface="Arial" pitchFamily="34" charset="0"/>
              </a:rPr>
            </a:br>
            <a:r>
              <a:rPr lang="de-DE" sz="2000" dirty="0">
                <a:cs typeface="Arial" pitchFamily="34" charset="0"/>
              </a:rPr>
              <a:t>b) </a:t>
            </a:r>
            <a:r>
              <a:rPr lang="de-DE" sz="2000" dirty="0" smtClean="0">
                <a:cs typeface="Arial" pitchFamily="34" charset="0"/>
              </a:rPr>
              <a:t>Erkennen, wie wir aufeinander wirken 	</a:t>
            </a:r>
            <a:r>
              <a:rPr lang="de-DE" sz="2000" dirty="0">
                <a:cs typeface="Arial" pitchFamily="34" charset="0"/>
              </a:rPr>
              <a:t>	</a:t>
            </a:r>
            <a:r>
              <a:rPr lang="de-DE" sz="1200" b="1" dirty="0" smtClean="0">
                <a:cs typeface="Arial" pitchFamily="34" charset="0"/>
              </a:rPr>
              <a:t>Katrin </a:t>
            </a:r>
            <a:r>
              <a:rPr lang="de-DE" sz="1200" b="1" dirty="0">
                <a:cs typeface="Arial" pitchFamily="34" charset="0"/>
              </a:rPr>
              <a:t>Kirsch-Brunkow</a:t>
            </a:r>
            <a:endParaRPr lang="de-DE" sz="2000"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Wie können wir </a:t>
            </a:r>
            <a:r>
              <a:rPr lang="de-DE" sz="2000" dirty="0" smtClean="0">
                <a:cs typeface="Arial" pitchFamily="34" charset="0"/>
              </a:rPr>
              <a:t>verstanden </a:t>
            </a:r>
            <a:r>
              <a:rPr lang="de-DE" sz="2000" dirty="0">
                <a:cs typeface="Arial" pitchFamily="34" charset="0"/>
              </a:rPr>
              <a:t>werden ?		</a:t>
            </a:r>
            <a:r>
              <a:rPr lang="de-DE" sz="1200" b="1" dirty="0" smtClean="0">
                <a:cs typeface="Arial" pitchFamily="34" charset="0"/>
              </a:rPr>
              <a:t>Herwig </a:t>
            </a:r>
            <a:r>
              <a:rPr lang="de-DE" sz="1200" b="1" dirty="0">
                <a:cs typeface="Arial" pitchFamily="34" charset="0"/>
              </a:rPr>
              <a:t>Friedag</a:t>
            </a:r>
            <a:r>
              <a:rPr lang="de-DE" sz="20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smtClean="0">
                <a:cs typeface="Arial" pitchFamily="34" charset="0"/>
              </a:rPr>
              <a:t>Wie </a:t>
            </a:r>
            <a:r>
              <a:rPr lang="de-DE" sz="2000" dirty="0">
                <a:cs typeface="Arial" pitchFamily="34" charset="0"/>
              </a:rPr>
              <a:t>können wir Entscheidungen </a:t>
            </a:r>
            <a:r>
              <a:rPr lang="de-DE" sz="2000" dirty="0" smtClean="0">
                <a:cs typeface="Arial" pitchFamily="34" charset="0"/>
              </a:rPr>
              <a:t>beeinflussen </a:t>
            </a:r>
            <a:r>
              <a:rPr lang="de-DE" sz="2000" dirty="0">
                <a:cs typeface="Arial" pitchFamily="34" charset="0"/>
              </a:rPr>
              <a:t>?</a:t>
            </a:r>
            <a:r>
              <a:rPr lang="pl-PL" sz="2000" dirty="0">
                <a:cs typeface="Arial" pitchFamily="34" charset="0"/>
              </a:rPr>
              <a:t> </a:t>
            </a:r>
            <a:r>
              <a:rPr lang="de-DE" sz="2000" dirty="0" smtClean="0">
                <a:cs typeface="Arial" pitchFamily="34" charset="0"/>
              </a:rPr>
              <a:t>	</a:t>
            </a:r>
            <a:r>
              <a:rPr lang="de-DE" sz="1200" b="1" dirty="0" smtClean="0">
                <a:cs typeface="Arial" pitchFamily="34" charset="0"/>
              </a:rPr>
              <a:t>Marlene Rauschenbach</a:t>
            </a:r>
            <a:r>
              <a:rPr lang="de-DE" sz="800" dirty="0">
                <a:cs typeface="Arial" pitchFamily="34" charset="0"/>
              </a:rPr>
              <a:t>	</a:t>
            </a:r>
            <a:r>
              <a:rPr lang="de-DE" sz="1200" b="1" dirty="0">
                <a:cs typeface="Arial" pitchFamily="34" charset="0"/>
              </a:rPr>
              <a:t/>
            </a:r>
            <a:br>
              <a:rPr lang="de-DE" sz="1200" b="1" dirty="0">
                <a:cs typeface="Arial" pitchFamily="34" charset="0"/>
              </a:rPr>
            </a:br>
            <a:r>
              <a:rPr lang="de-DE" sz="1600" b="1" dirty="0" smtClean="0">
                <a:cs typeface="Arial" pitchFamily="34" charset="0"/>
              </a:rPr>
              <a:t/>
            </a:r>
            <a:br>
              <a:rPr lang="de-DE" sz="1600" b="1" dirty="0" smtClean="0">
                <a:cs typeface="Arial" pitchFamily="34" charset="0"/>
              </a:rPr>
            </a:br>
            <a:r>
              <a:rPr lang="de-DE" sz="1200" b="1" dirty="0" smtClean="0">
                <a:cs typeface="Arial" pitchFamily="34" charset="0"/>
              </a:rPr>
              <a:t/>
            </a:r>
            <a:br>
              <a:rPr lang="de-DE" sz="1200" b="1" dirty="0" smtClean="0">
                <a:cs typeface="Arial" pitchFamily="34" charset="0"/>
              </a:rPr>
            </a:br>
            <a:r>
              <a:rPr lang="de-DE" sz="2000" dirty="0" smtClean="0">
                <a:cs typeface="Arial" pitchFamily="34" charset="0"/>
              </a:rPr>
              <a:t>Quintessenz</a:t>
            </a:r>
            <a:r>
              <a:rPr lang="de-DE" sz="2000" dirty="0">
                <a:cs typeface="Arial" pitchFamily="34" charset="0"/>
              </a:rPr>
              <a:t>: Haben wir die Erwartungen erfüllt </a:t>
            </a:r>
            <a:r>
              <a:rPr lang="de-DE" sz="2000" dirty="0" smtClean="0">
                <a:cs typeface="Arial" pitchFamily="34" charset="0"/>
              </a:rPr>
              <a:t>?       	</a:t>
            </a:r>
            <a:r>
              <a:rPr lang="de-DE" sz="1200" b="1" dirty="0" smtClean="0">
                <a:cs typeface="Arial" pitchFamily="34" charset="0"/>
              </a:rPr>
              <a:t>Olivier </a:t>
            </a:r>
            <a:r>
              <a:rPr lang="de-DE" sz="1200" b="1" dirty="0">
                <a:cs typeface="Arial" pitchFamily="34" charset="0"/>
              </a:rPr>
              <a:t>Chesnel</a:t>
            </a:r>
            <a:endParaRPr lang="pl-PL" sz="1200" b="1" dirty="0">
              <a:cs typeface="Arial" pitchFamily="34" charset="0"/>
            </a:endParaRPr>
          </a:p>
        </p:txBody>
      </p:sp>
      <p:sp>
        <p:nvSpPr>
          <p:cNvPr id="9" name="Rectangle 2"/>
          <p:cNvSpPr txBox="1">
            <a:spLocks noChangeArrowheads="1"/>
          </p:cNvSpPr>
          <p:nvPr/>
        </p:nvSpPr>
        <p:spPr bwMode="auto">
          <a:xfrm>
            <a:off x="506413" y="1106488"/>
            <a:ext cx="7077075" cy="622300"/>
          </a:xfrm>
          <a:prstGeom prst="rect">
            <a:avLst/>
          </a:prstGeom>
          <a:noFill/>
          <a:ln w="9525">
            <a:noFill/>
            <a:miter lim="800000"/>
            <a:headEnd/>
            <a:tailEnd/>
          </a:ln>
        </p:spPr>
        <p:txBody>
          <a:bodyPr/>
          <a:lstStyle/>
          <a:p>
            <a:pPr>
              <a:defRPr/>
            </a:pPr>
            <a:r>
              <a:rPr lang="de-DE" sz="3200" b="1" kern="0" dirty="0">
                <a:solidFill>
                  <a:srgbClr val="2254A0"/>
                </a:solidFill>
                <a:latin typeface="+mj-lt"/>
                <a:ea typeface="+mj-ea"/>
                <a:cs typeface="+mj-cs"/>
              </a:rPr>
              <a:t>Agenda</a:t>
            </a:r>
            <a:br>
              <a:rPr lang="de-DE" sz="3200" b="1" kern="0" dirty="0">
                <a:solidFill>
                  <a:srgbClr val="2254A0"/>
                </a:solidFill>
                <a:latin typeface="+mj-lt"/>
                <a:ea typeface="+mj-ea"/>
                <a:cs typeface="+mj-cs"/>
              </a:rPr>
            </a:br>
            <a:endParaRPr lang="de-DE" b="1" kern="0" dirty="0">
              <a:solidFill>
                <a:srgbClr val="2254A0"/>
              </a:solidFill>
              <a:latin typeface="+mj-lt"/>
              <a:ea typeface="+mj-ea"/>
              <a:cs typeface="+mj-cs"/>
            </a:endParaRPr>
          </a:p>
        </p:txBody>
      </p:sp>
      <p:sp>
        <p:nvSpPr>
          <p:cNvPr id="15366" name="Textfeld 2"/>
          <p:cNvSpPr txBox="1">
            <a:spLocks noChangeArrowheads="1"/>
          </p:cNvSpPr>
          <p:nvPr/>
        </p:nvSpPr>
        <p:spPr bwMode="auto">
          <a:xfrm>
            <a:off x="539750" y="476250"/>
            <a:ext cx="5940425" cy="338138"/>
          </a:xfrm>
          <a:prstGeom prst="rect">
            <a:avLst/>
          </a:prstGeom>
          <a:noFill/>
          <a:ln w="9525">
            <a:noFill/>
            <a:miter lim="800000"/>
            <a:headEnd/>
            <a:tailEnd/>
          </a:ln>
        </p:spPr>
        <p:txBody>
          <a:bodyPr>
            <a:spAutoFit/>
          </a:bodyPr>
          <a:lstStyle/>
          <a:p>
            <a:pPr eaLnBrk="0" hangingPunct="0"/>
            <a:r>
              <a:rPr lang="de-DE" sz="1600" b="1" dirty="0" err="1" smtClean="0">
                <a:solidFill>
                  <a:srgbClr val="2254A0"/>
                </a:solidFill>
              </a:rPr>
              <a:t>Behavioural</a:t>
            </a:r>
            <a:r>
              <a:rPr lang="de-DE" sz="1600" b="1" dirty="0" smtClean="0">
                <a:solidFill>
                  <a:srgbClr val="2254A0"/>
                </a:solidFill>
              </a:rPr>
              <a:t> </a:t>
            </a:r>
            <a:r>
              <a:rPr lang="de-DE" sz="1600" b="1" dirty="0">
                <a:solidFill>
                  <a:srgbClr val="2254A0"/>
                </a:solidFill>
              </a:rPr>
              <a:t>Controlling</a:t>
            </a:r>
            <a:endParaRPr lang="de-DE" sz="1600" dirty="0"/>
          </a:p>
        </p:txBody>
      </p:sp>
      <p:sp>
        <p:nvSpPr>
          <p:cNvPr id="15367" name="Rectangle 12"/>
          <p:cNvSpPr>
            <a:spLocks noChangeArrowheads="1"/>
          </p:cNvSpPr>
          <p:nvPr/>
        </p:nvSpPr>
        <p:spPr bwMode="auto">
          <a:xfrm>
            <a:off x="250825" y="250507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2</a:t>
            </a:r>
          </a:p>
        </p:txBody>
      </p:sp>
      <p:sp>
        <p:nvSpPr>
          <p:cNvPr id="15368" name="Rectangle 12"/>
          <p:cNvSpPr>
            <a:spLocks noChangeArrowheads="1"/>
          </p:cNvSpPr>
          <p:nvPr/>
        </p:nvSpPr>
        <p:spPr bwMode="auto">
          <a:xfrm>
            <a:off x="250825" y="5345113"/>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5</a:t>
            </a:r>
          </a:p>
        </p:txBody>
      </p:sp>
      <p:sp>
        <p:nvSpPr>
          <p:cNvPr id="15369" name="Rectangle 12"/>
          <p:cNvSpPr>
            <a:spLocks noChangeArrowheads="1"/>
          </p:cNvSpPr>
          <p:nvPr/>
        </p:nvSpPr>
        <p:spPr bwMode="auto">
          <a:xfrm>
            <a:off x="250825" y="458152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4</a:t>
            </a:r>
          </a:p>
        </p:txBody>
      </p:sp>
      <p:sp>
        <p:nvSpPr>
          <p:cNvPr id="15370" name="Rectangle 12"/>
          <p:cNvSpPr>
            <a:spLocks noChangeArrowheads="1"/>
          </p:cNvSpPr>
          <p:nvPr/>
        </p:nvSpPr>
        <p:spPr bwMode="auto">
          <a:xfrm>
            <a:off x="250825" y="3860800"/>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3</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9"/>
          <p:cNvSpPr>
            <a:spLocks noChangeArrowheads="1"/>
          </p:cNvSpPr>
          <p:nvPr/>
        </p:nvSpPr>
        <p:spPr bwMode="auto">
          <a:xfrm>
            <a:off x="500063" y="918245"/>
            <a:ext cx="8064500" cy="8171468"/>
          </a:xfrm>
          <a:prstGeom prst="rect">
            <a:avLst/>
          </a:prstGeom>
          <a:noFill/>
          <a:ln>
            <a:noFill/>
          </a:ln>
          <a:extLst>
            <a:ext uri="{909E8E84-426E-40DD-AFC4-6F175D3DCCD1}"/>
            <a:ext uri="{91240B29-F687-4F45-9708-019B960494DF}"/>
          </a:extLst>
        </p:spPr>
        <p:txBody>
          <a:bodyPr>
            <a:spAutoFit/>
          </a:bodyPr>
          <a:lstStyle/>
          <a:p>
            <a:pPr eaLnBrk="0" hangingPunct="0">
              <a:buClr>
                <a:srgbClr val="262673"/>
              </a:buClr>
              <a:buSzPct val="120000"/>
              <a:tabLst>
                <a:tab pos="5200650" algn="r"/>
              </a:tabLst>
              <a:defRPr/>
            </a:pPr>
            <a:r>
              <a:rPr lang="de-DE" b="1" dirty="0"/>
              <a:t>Diversität der Menschentypen Controller und </a:t>
            </a:r>
            <a:r>
              <a:rPr lang="de-DE" b="1" dirty="0" smtClean="0"/>
              <a:t/>
            </a:r>
            <a:br>
              <a:rPr lang="de-DE" b="1" dirty="0" smtClean="0"/>
            </a:br>
            <a:r>
              <a:rPr lang="de-DE" b="1" dirty="0" smtClean="0"/>
              <a:t>Manager </a:t>
            </a:r>
            <a:r>
              <a:rPr lang="de-DE" b="1" dirty="0"/>
              <a:t>beachten und nutzen </a:t>
            </a:r>
          </a:p>
          <a:p>
            <a:pPr marL="273050" indent="-273050" eaLnBrk="0" hangingPunct="0">
              <a:buClr>
                <a:srgbClr val="262673"/>
              </a:buClr>
              <a:buSzPct val="120000"/>
              <a:tabLst>
                <a:tab pos="273050" algn="r"/>
                <a:tab pos="5200650" algn="r"/>
              </a:tabLst>
              <a:defRPr/>
            </a:pPr>
            <a:endParaRPr lang="de-DE" sz="1200" dirty="0">
              <a:cs typeface="Arial" pitchFamily="34" charset="0"/>
            </a:endParaRPr>
          </a:p>
          <a:p>
            <a:pPr marL="273050" indent="-273050" eaLnBrk="0" hangingPunct="0">
              <a:spcAft>
                <a:spcPts val="600"/>
              </a:spcAft>
              <a:buClr>
                <a:srgbClr val="262673"/>
              </a:buClr>
              <a:buSzPct val="120000"/>
              <a:buFont typeface="Wingdings" pitchFamily="2" charset="2"/>
              <a:buChar char="§"/>
              <a:tabLst>
                <a:tab pos="273050" algn="r"/>
                <a:tab pos="5200650" algn="r"/>
              </a:tabLst>
              <a:defRPr/>
            </a:pPr>
            <a:r>
              <a:rPr lang="de-DE" sz="2000" dirty="0"/>
              <a:t>Kognitive Diversität: Nutzen der Vorteile unterschiedlicher Perspektiven </a:t>
            </a:r>
          </a:p>
          <a:p>
            <a:pPr marL="273050" indent="-273050" eaLnBrk="0" hangingPunct="0">
              <a:spcAft>
                <a:spcPts val="600"/>
              </a:spcAft>
              <a:buClr>
                <a:srgbClr val="262673"/>
              </a:buClr>
              <a:buSzPct val="120000"/>
              <a:buFont typeface="Wingdings" pitchFamily="2" charset="2"/>
              <a:buChar char="§"/>
              <a:tabLst>
                <a:tab pos="273050" algn="r"/>
                <a:tab pos="5200650" algn="r"/>
              </a:tabLst>
              <a:defRPr/>
            </a:pPr>
            <a:r>
              <a:rPr lang="de-DE" sz="2000" dirty="0"/>
              <a:t>Perspektivenwechsel zur Steigerung des Unternehmens-erfolgs</a:t>
            </a:r>
          </a:p>
          <a:p>
            <a:pPr marL="273050" indent="-273050" eaLnBrk="0" hangingPunct="0">
              <a:spcAft>
                <a:spcPts val="0"/>
              </a:spcAft>
              <a:buClr>
                <a:srgbClr val="262673"/>
              </a:buClr>
              <a:buSzPct val="120000"/>
              <a:buFont typeface="Wingdings" pitchFamily="2" charset="2"/>
              <a:buChar char="§"/>
              <a:tabLst>
                <a:tab pos="273050" algn="r"/>
                <a:tab pos="5200650" algn="r"/>
              </a:tabLst>
              <a:defRPr/>
            </a:pPr>
            <a:r>
              <a:rPr lang="de-DE" sz="2000" dirty="0"/>
              <a:t>Fördernde und hemmende Konflikte der Diversität</a:t>
            </a:r>
          </a:p>
          <a:p>
            <a:pPr marL="542925" lvl="8" indent="-276225">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dirty="0"/>
              <a:t>Ziel-/Wertekonflikt</a:t>
            </a:r>
          </a:p>
          <a:p>
            <a:pPr marL="542925" lvl="8" indent="-276225">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dirty="0"/>
              <a:t>Beziehungskonflikt</a:t>
            </a:r>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dirty="0"/>
              <a:t>Sach-/Aufgabenkonflikt</a:t>
            </a:r>
          </a:p>
          <a:p>
            <a:pPr marL="273050" indent="-273050" eaLnBrk="0" hangingPunct="0">
              <a:spcAft>
                <a:spcPts val="600"/>
              </a:spcAft>
              <a:buClr>
                <a:srgbClr val="262673"/>
              </a:buClr>
              <a:buSzPct val="120000"/>
              <a:buFont typeface="Wingdings" pitchFamily="2" charset="2"/>
              <a:buChar char="§"/>
              <a:tabLst>
                <a:tab pos="273050" algn="r"/>
                <a:tab pos="5200650" algn="r"/>
              </a:tabLst>
              <a:defRPr/>
            </a:pPr>
            <a:r>
              <a:rPr lang="de-DE" sz="2000" dirty="0"/>
              <a:t>Vertrauen als „Überwinder“ von hemmenden Konflikten</a:t>
            </a:r>
          </a:p>
          <a:p>
            <a:pPr marL="342900" indent="-342900" eaLnBrk="0" hangingPunct="0">
              <a:spcAft>
                <a:spcPts val="600"/>
              </a:spcAft>
              <a:buClr>
                <a:srgbClr val="262673"/>
              </a:buClr>
              <a:buSzPct val="120000"/>
              <a:buFont typeface="Wingdings" pitchFamily="2" charset="2"/>
              <a:buChar char="Ø"/>
              <a:tabLst>
                <a:tab pos="273050" algn="r"/>
                <a:tab pos="5200650" algn="r"/>
              </a:tabLst>
              <a:defRPr/>
            </a:pPr>
            <a:endParaRPr lang="de-DE" sz="2000" dirty="0"/>
          </a:p>
          <a:p>
            <a:pPr marL="342900" indent="-342900" eaLnBrk="0" hangingPunct="0">
              <a:spcAft>
                <a:spcPts val="600"/>
              </a:spcAft>
              <a:buClr>
                <a:srgbClr val="262673"/>
              </a:buClr>
              <a:buSzPct val="120000"/>
              <a:buFont typeface="Wingdings" pitchFamily="2" charset="2"/>
              <a:buChar char="Ø"/>
              <a:tabLst>
                <a:tab pos="273050" algn="r"/>
                <a:tab pos="5200650" algn="r"/>
              </a:tabLst>
              <a:defRPr/>
            </a:pPr>
            <a:r>
              <a:rPr lang="de-DE" sz="2000" dirty="0"/>
              <a:t>Vertrauen bringt Schnelligkeit, dies spart </a:t>
            </a:r>
            <a:r>
              <a:rPr lang="de-DE" sz="2000" dirty="0" smtClean="0"/>
              <a:t>Kosten und unterstützt den Erfolg</a:t>
            </a:r>
            <a:endParaRPr lang="de-DE" sz="2000" dirty="0"/>
          </a:p>
          <a:p>
            <a:pPr marL="730250" lvl="1" indent="-273050" eaLnBrk="0" hangingPunct="0">
              <a:spcAft>
                <a:spcPts val="600"/>
              </a:spcAft>
              <a:buClr>
                <a:srgbClr val="262673"/>
              </a:buClr>
              <a:buSzPct val="120000"/>
              <a:buFont typeface="Wingdings" pitchFamily="2" charset="2"/>
              <a:buChar char="§"/>
              <a:tabLst>
                <a:tab pos="273050" algn="r"/>
                <a:tab pos="5200650" algn="r"/>
              </a:tabLst>
              <a:defRPr/>
            </a:pPr>
            <a:endParaRPr lang="de-DE" sz="2000" b="1" dirty="0"/>
          </a:p>
          <a:p>
            <a:pPr marL="730250" lvl="1" indent="-273050" eaLnBrk="0" hangingPunct="0">
              <a:spcAft>
                <a:spcPts val="600"/>
              </a:spcAft>
              <a:buClr>
                <a:srgbClr val="262673"/>
              </a:buClr>
              <a:buSzPct val="120000"/>
              <a:buFont typeface="Wingdings" pitchFamily="2" charset="2"/>
              <a:buChar char="§"/>
              <a:tabLst>
                <a:tab pos="273050" algn="r"/>
                <a:tab pos="5200650" algn="r"/>
              </a:tabLst>
              <a:defRPr/>
            </a:pPr>
            <a:endParaRPr lang="de-DE" sz="2000" b="1" dirty="0"/>
          </a:p>
          <a:p>
            <a:pPr marL="730250" lvl="1" indent="-273050" eaLnBrk="0" hangingPunct="0">
              <a:spcAft>
                <a:spcPts val="600"/>
              </a:spcAft>
              <a:buClr>
                <a:srgbClr val="262673"/>
              </a:buClr>
              <a:buSzPct val="120000"/>
              <a:buFont typeface="Wingdings" pitchFamily="2" charset="2"/>
              <a:buChar char="§"/>
              <a:tabLst>
                <a:tab pos="273050" algn="r"/>
                <a:tab pos="5200650" algn="r"/>
              </a:tabLst>
              <a:defRPr/>
            </a:pPr>
            <a:endParaRPr lang="de-DE" sz="2000" b="1" dirty="0"/>
          </a:p>
          <a:p>
            <a:pPr marL="273050" indent="-273050" eaLnBrk="0" hangingPunct="0">
              <a:spcAft>
                <a:spcPts val="600"/>
              </a:spcAft>
              <a:buClr>
                <a:srgbClr val="262673"/>
              </a:buClr>
              <a:buSzPct val="120000"/>
              <a:buFont typeface="Wingdings" pitchFamily="2" charset="2"/>
              <a:buChar char="§"/>
              <a:tabLst>
                <a:tab pos="273050" algn="r"/>
                <a:tab pos="5200650" algn="r"/>
              </a:tabLst>
              <a:defRPr/>
            </a:pPr>
            <a:endParaRPr lang="de-DE" sz="2000" dirty="0"/>
          </a:p>
          <a:p>
            <a:pPr marL="273050" indent="-273050" eaLnBrk="0" hangingPunct="0">
              <a:buClr>
                <a:srgbClr val="262673"/>
              </a:buClr>
              <a:buSzPct val="120000"/>
              <a:buFont typeface="Wingdings" pitchFamily="2" charset="2"/>
              <a:buChar char="§"/>
              <a:tabLst>
                <a:tab pos="273050" algn="r"/>
                <a:tab pos="5200650" algn="r"/>
              </a:tabLst>
              <a:defRPr/>
            </a:pPr>
            <a:endParaRPr lang="de-DE" sz="2000" dirty="0"/>
          </a:p>
          <a:p>
            <a:pPr marL="273050" indent="-273050" eaLnBrk="0" hangingPunct="0">
              <a:buClr>
                <a:srgbClr val="262673"/>
              </a:buClr>
              <a:buSzPct val="120000"/>
              <a:buFont typeface="Wingdings" pitchFamily="2" charset="2"/>
              <a:buChar char="§"/>
              <a:tabLst>
                <a:tab pos="273050" algn="r"/>
                <a:tab pos="5200650" algn="r"/>
              </a:tabLst>
              <a:defRPr/>
            </a:pPr>
            <a:endParaRPr lang="de-DE" sz="2000" dirty="0"/>
          </a:p>
          <a:p>
            <a:pPr marL="273050" indent="-273050" eaLnBrk="0" hangingPunct="0">
              <a:buClr>
                <a:srgbClr val="262673"/>
              </a:buClr>
              <a:buSzPct val="120000"/>
              <a:buFont typeface="Wingdings" pitchFamily="2" charset="2"/>
              <a:buNone/>
              <a:tabLst>
                <a:tab pos="273050" algn="r"/>
                <a:tab pos="5200650" algn="r"/>
              </a:tabLst>
              <a:defRPr/>
            </a:pPr>
            <a:r>
              <a:rPr lang="de-DE" sz="2000" dirty="0"/>
              <a:t/>
            </a:r>
            <a:br>
              <a:rPr lang="de-DE" sz="2000" dirty="0"/>
            </a:br>
            <a:r>
              <a:rPr lang="de-DE" sz="2000" dirty="0"/>
              <a:t/>
            </a:r>
            <a:br>
              <a:rPr lang="de-DE" sz="2000" dirty="0"/>
            </a:br>
            <a:endParaRPr lang="pl-PL" sz="2000" dirty="0"/>
          </a:p>
        </p:txBody>
      </p:sp>
      <p:sp>
        <p:nvSpPr>
          <p:cNvPr id="4" name="Rectangle 2"/>
          <p:cNvSpPr txBox="1">
            <a:spLocks noChangeArrowheads="1"/>
          </p:cNvSpPr>
          <p:nvPr/>
        </p:nvSpPr>
        <p:spPr bwMode="auto">
          <a:xfrm>
            <a:off x="500063" y="487363"/>
            <a:ext cx="3351857" cy="404812"/>
          </a:xfrm>
          <a:prstGeom prst="rect">
            <a:avLst/>
          </a:prstGeom>
          <a:noFill/>
          <a:ln w="9525">
            <a:noFill/>
            <a:miter lim="800000"/>
            <a:headEnd/>
            <a:tailEnd/>
          </a:ln>
        </p:spPr>
        <p:txBody>
          <a:bodyPr/>
          <a:lstStyle/>
          <a:p>
            <a:r>
              <a:rPr lang="de-DE" sz="1600" b="1" dirty="0">
                <a:solidFill>
                  <a:srgbClr val="2254A0"/>
                </a:solidFill>
              </a:rPr>
              <a:t>2</a:t>
            </a:r>
            <a:r>
              <a:rPr lang="pl-PL" sz="1600" b="1" dirty="0">
                <a:solidFill>
                  <a:srgbClr val="2254A0"/>
                </a:solidFill>
              </a:rPr>
              <a:t>. </a:t>
            </a:r>
            <a:r>
              <a:rPr lang="de-DE" sz="1600" b="1" dirty="0" smtClean="0">
                <a:solidFill>
                  <a:srgbClr val="2254A0"/>
                </a:solidFill>
              </a:rPr>
              <a:t>Wie wirken wir aufeinander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9"/>
          <p:cNvSpPr>
            <a:spLocks noChangeArrowheads="1"/>
          </p:cNvSpPr>
          <p:nvPr/>
        </p:nvSpPr>
        <p:spPr bwMode="auto">
          <a:xfrm>
            <a:off x="250825" y="3188593"/>
            <a:ext cx="8642350" cy="432048"/>
          </a:xfrm>
          <a:prstGeom prst="rect">
            <a:avLst/>
          </a:prstGeom>
          <a:solidFill>
            <a:srgbClr val="8AACDB"/>
          </a:solidFill>
          <a:ln w="12700" algn="ctr">
            <a:noFill/>
            <a:miter lim="800000"/>
            <a:headEnd/>
            <a:tailEnd/>
          </a:ln>
        </p:spPr>
        <p:txBody>
          <a:bodyPr wrap="none" anchor="ctr"/>
          <a:lstStyle/>
          <a:p>
            <a:pPr eaLnBrk="0" hangingPunct="0"/>
            <a:endParaRPr lang="de-DE"/>
          </a:p>
        </p:txBody>
      </p:sp>
      <p:sp>
        <p:nvSpPr>
          <p:cNvPr id="15363" name="Rectangle 12"/>
          <p:cNvSpPr>
            <a:spLocks noChangeArrowheads="1"/>
          </p:cNvSpPr>
          <p:nvPr/>
        </p:nvSpPr>
        <p:spPr bwMode="auto">
          <a:xfrm>
            <a:off x="250825" y="184467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1</a:t>
            </a:r>
          </a:p>
        </p:txBody>
      </p:sp>
      <p:sp>
        <p:nvSpPr>
          <p:cNvPr id="15364" name="Rectangle 9"/>
          <p:cNvSpPr>
            <a:spLocks noChangeArrowheads="1"/>
          </p:cNvSpPr>
          <p:nvPr/>
        </p:nvSpPr>
        <p:spPr bwMode="auto">
          <a:xfrm>
            <a:off x="487363" y="1133475"/>
            <a:ext cx="8424167" cy="4647426"/>
          </a:xfrm>
          <a:prstGeom prst="rect">
            <a:avLst/>
          </a:prstGeom>
          <a:noFill/>
          <a:ln w="12700" algn="ctr">
            <a:noFill/>
            <a:miter lim="800000"/>
            <a:headEnd/>
            <a:tailEnd/>
          </a:ln>
        </p:spPr>
        <p:txBody>
          <a:bodyPr wrap="square">
            <a:spAutoFit/>
          </a:bodyPr>
          <a:lstStyle/>
          <a:p>
            <a:pPr eaLnBrk="0" hangingPunct="0">
              <a:buClr>
                <a:srgbClr val="262673"/>
              </a:buClr>
              <a:buSzPct val="120000"/>
              <a:tabLst>
                <a:tab pos="5200650" algn="r"/>
              </a:tabLst>
            </a:pPr>
            <a:r>
              <a:rPr lang="de-DE" dirty="0">
                <a:cs typeface="Arial" pitchFamily="34" charset="0"/>
              </a:rPr>
              <a:t/>
            </a:r>
            <a:br>
              <a:rPr lang="de-DE" dirty="0">
                <a:cs typeface="Arial" pitchFamily="34" charset="0"/>
              </a:rPr>
            </a:br>
            <a:endParaRPr lang="de-DE" dirty="0">
              <a:cs typeface="Arial" pitchFamily="34" charset="0"/>
            </a:endParaRPr>
          </a:p>
          <a:p>
            <a:pPr eaLnBrk="0" hangingPunct="0">
              <a:buClr>
                <a:srgbClr val="262673"/>
              </a:buClr>
              <a:buSzPct val="120000"/>
              <a:tabLst>
                <a:tab pos="5200650" algn="r"/>
                <a:tab pos="6362700" algn="l"/>
              </a:tabLst>
            </a:pPr>
            <a:r>
              <a:rPr lang="de-DE" sz="2000" dirty="0">
                <a:cs typeface="Arial" pitchFamily="34" charset="0"/>
              </a:rPr>
              <a:t>Einführung in das Thema 		</a:t>
            </a:r>
            <a:r>
              <a:rPr lang="de-DE" sz="1200" b="1" dirty="0" smtClean="0">
                <a:cs typeface="Arial" pitchFamily="34" charset="0"/>
              </a:rPr>
              <a:t>Olivier </a:t>
            </a:r>
            <a:r>
              <a:rPr lang="de-DE" sz="1200" b="1" dirty="0">
                <a:cs typeface="Arial" pitchFamily="34" charset="0"/>
              </a:rPr>
              <a:t>Chesnel</a:t>
            </a:r>
          </a:p>
          <a:p>
            <a:pPr eaLnBrk="0" hangingPunct="0">
              <a:buClr>
                <a:srgbClr val="262673"/>
              </a:buClr>
              <a:buSzPct val="120000"/>
              <a:tabLst>
                <a:tab pos="5200650" algn="r"/>
                <a:tab pos="6362700" algn="l"/>
              </a:tabLst>
            </a:pPr>
            <a:r>
              <a:rPr lang="de-DE" sz="2000" dirty="0">
                <a:cs typeface="Arial" pitchFamily="34" charset="0"/>
              </a:rPr>
              <a:t>	</a:t>
            </a:r>
            <a:r>
              <a:rPr lang="de-DE" sz="1200" dirty="0">
                <a:cs typeface="Arial" pitchFamily="34" charset="0"/>
              </a:rPr>
              <a:t>      		</a:t>
            </a:r>
            <a:r>
              <a:rPr lang="de-DE" sz="2000" dirty="0">
                <a:cs typeface="Arial" pitchFamily="34" charset="0"/>
              </a:rPr>
              <a:t>	</a:t>
            </a:r>
            <a:r>
              <a:rPr lang="de-DE" sz="12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Wie </a:t>
            </a:r>
            <a:r>
              <a:rPr lang="de-DE" sz="2000" dirty="0" smtClean="0">
                <a:cs typeface="Arial" pitchFamily="34" charset="0"/>
              </a:rPr>
              <a:t>wirken wir aufeinander ?</a:t>
            </a:r>
            <a:r>
              <a:rPr lang="de-DE" sz="2000" dirty="0">
                <a:cs typeface="Arial" pitchFamily="34" charset="0"/>
              </a:rPr>
              <a:t/>
            </a:r>
            <a:br>
              <a:rPr lang="de-DE" sz="2000" dirty="0">
                <a:cs typeface="Arial" pitchFamily="34" charset="0"/>
              </a:rPr>
            </a:br>
            <a:r>
              <a:rPr lang="de-DE" sz="2000" dirty="0">
                <a:cs typeface="Arial" pitchFamily="34" charset="0"/>
              </a:rPr>
              <a:t>a) Erkennen und Einschätzen von </a:t>
            </a:r>
            <a:r>
              <a:rPr lang="de-DE" sz="2000" dirty="0" smtClean="0">
                <a:cs typeface="Arial" pitchFamily="34" charset="0"/>
              </a:rPr>
              <a:t>Menschen-Typen  	</a:t>
            </a:r>
            <a:r>
              <a:rPr lang="de-DE" sz="1200" b="1" dirty="0" smtClean="0">
                <a:cs typeface="Arial" pitchFamily="34" charset="0"/>
              </a:rPr>
              <a:t>Annette </a:t>
            </a:r>
            <a:r>
              <a:rPr lang="de-DE" sz="1200" b="1" dirty="0">
                <a:cs typeface="Arial" pitchFamily="34" charset="0"/>
              </a:rPr>
              <a:t>Siering</a:t>
            </a:r>
            <a:r>
              <a:rPr lang="de-DE" sz="2000" dirty="0">
                <a:cs typeface="Arial" pitchFamily="34" charset="0"/>
              </a:rPr>
              <a:t/>
            </a:r>
            <a:br>
              <a:rPr lang="de-DE" sz="2000" dirty="0">
                <a:cs typeface="Arial" pitchFamily="34" charset="0"/>
              </a:rPr>
            </a:br>
            <a:r>
              <a:rPr lang="de-DE" sz="2000" dirty="0">
                <a:cs typeface="Arial" pitchFamily="34" charset="0"/>
              </a:rPr>
              <a:t>b) </a:t>
            </a:r>
            <a:r>
              <a:rPr lang="de-DE" sz="2000" dirty="0" smtClean="0">
                <a:cs typeface="Arial" pitchFamily="34" charset="0"/>
              </a:rPr>
              <a:t>Erkennen, wie wir aufeinander wirken 	</a:t>
            </a:r>
            <a:r>
              <a:rPr lang="de-DE" sz="2000" dirty="0">
                <a:cs typeface="Arial" pitchFamily="34" charset="0"/>
              </a:rPr>
              <a:t>	</a:t>
            </a:r>
            <a:r>
              <a:rPr lang="de-DE" sz="1200" b="1" dirty="0" smtClean="0">
                <a:cs typeface="Arial" pitchFamily="34" charset="0"/>
              </a:rPr>
              <a:t>Katrin </a:t>
            </a:r>
            <a:r>
              <a:rPr lang="de-DE" sz="1200" b="1" dirty="0">
                <a:cs typeface="Arial" pitchFamily="34" charset="0"/>
              </a:rPr>
              <a:t>Kirsch-Brunkow</a:t>
            </a:r>
            <a:endParaRPr lang="de-DE" sz="2000"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Wie können wir </a:t>
            </a:r>
            <a:r>
              <a:rPr lang="de-DE" sz="2000" dirty="0" smtClean="0">
                <a:cs typeface="Arial" pitchFamily="34" charset="0"/>
              </a:rPr>
              <a:t>verstanden </a:t>
            </a:r>
            <a:r>
              <a:rPr lang="de-DE" sz="2000" dirty="0">
                <a:cs typeface="Arial" pitchFamily="34" charset="0"/>
              </a:rPr>
              <a:t>werden ?		</a:t>
            </a:r>
            <a:r>
              <a:rPr lang="de-DE" sz="1200" b="1" dirty="0" smtClean="0">
                <a:cs typeface="Arial" pitchFamily="34" charset="0"/>
              </a:rPr>
              <a:t>Herwig </a:t>
            </a:r>
            <a:r>
              <a:rPr lang="de-DE" sz="1200" b="1" dirty="0">
                <a:cs typeface="Arial" pitchFamily="34" charset="0"/>
              </a:rPr>
              <a:t>Friedag</a:t>
            </a:r>
            <a:r>
              <a:rPr lang="de-DE" sz="20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smtClean="0">
                <a:cs typeface="Arial" pitchFamily="34" charset="0"/>
              </a:rPr>
              <a:t>Wie </a:t>
            </a:r>
            <a:r>
              <a:rPr lang="de-DE" sz="2000" dirty="0">
                <a:cs typeface="Arial" pitchFamily="34" charset="0"/>
              </a:rPr>
              <a:t>können wir Entscheidungen </a:t>
            </a:r>
            <a:r>
              <a:rPr lang="de-DE" sz="2000" dirty="0" smtClean="0">
                <a:cs typeface="Arial" pitchFamily="34" charset="0"/>
              </a:rPr>
              <a:t>beeinflussen </a:t>
            </a:r>
            <a:r>
              <a:rPr lang="de-DE" sz="2000" dirty="0">
                <a:cs typeface="Arial" pitchFamily="34" charset="0"/>
              </a:rPr>
              <a:t>?</a:t>
            </a:r>
            <a:r>
              <a:rPr lang="pl-PL" sz="2000" dirty="0">
                <a:cs typeface="Arial" pitchFamily="34" charset="0"/>
              </a:rPr>
              <a:t> </a:t>
            </a:r>
            <a:r>
              <a:rPr lang="de-DE" sz="2000" dirty="0" smtClean="0">
                <a:cs typeface="Arial" pitchFamily="34" charset="0"/>
              </a:rPr>
              <a:t>	</a:t>
            </a:r>
            <a:r>
              <a:rPr lang="de-DE" sz="1200" b="1" dirty="0" smtClean="0">
                <a:cs typeface="Arial" pitchFamily="34" charset="0"/>
              </a:rPr>
              <a:t>Marlene Rauschenbach</a:t>
            </a:r>
            <a:r>
              <a:rPr lang="de-DE" sz="800" dirty="0">
                <a:cs typeface="Arial" pitchFamily="34" charset="0"/>
              </a:rPr>
              <a:t>	</a:t>
            </a:r>
            <a:r>
              <a:rPr lang="de-DE" sz="1200" b="1" dirty="0">
                <a:cs typeface="Arial" pitchFamily="34" charset="0"/>
              </a:rPr>
              <a:t/>
            </a:r>
            <a:br>
              <a:rPr lang="de-DE" sz="1200" b="1" dirty="0">
                <a:cs typeface="Arial" pitchFamily="34" charset="0"/>
              </a:rPr>
            </a:br>
            <a:r>
              <a:rPr lang="de-DE" sz="1600" b="1" dirty="0" smtClean="0">
                <a:cs typeface="Arial" pitchFamily="34" charset="0"/>
              </a:rPr>
              <a:t/>
            </a:r>
            <a:br>
              <a:rPr lang="de-DE" sz="1600" b="1" dirty="0" smtClean="0">
                <a:cs typeface="Arial" pitchFamily="34" charset="0"/>
              </a:rPr>
            </a:br>
            <a:r>
              <a:rPr lang="de-DE" sz="1200" b="1" dirty="0" smtClean="0">
                <a:cs typeface="Arial" pitchFamily="34" charset="0"/>
              </a:rPr>
              <a:t/>
            </a:r>
            <a:br>
              <a:rPr lang="de-DE" sz="1200" b="1" dirty="0" smtClean="0">
                <a:cs typeface="Arial" pitchFamily="34" charset="0"/>
              </a:rPr>
            </a:br>
            <a:r>
              <a:rPr lang="de-DE" sz="2000" dirty="0" smtClean="0">
                <a:cs typeface="Arial" pitchFamily="34" charset="0"/>
              </a:rPr>
              <a:t>Quintessenz</a:t>
            </a:r>
            <a:r>
              <a:rPr lang="de-DE" sz="2000" dirty="0">
                <a:cs typeface="Arial" pitchFamily="34" charset="0"/>
              </a:rPr>
              <a:t>: Haben wir die Erwartungen erfüllt </a:t>
            </a:r>
            <a:r>
              <a:rPr lang="de-DE" sz="2000" dirty="0" smtClean="0">
                <a:cs typeface="Arial" pitchFamily="34" charset="0"/>
              </a:rPr>
              <a:t>?       	</a:t>
            </a:r>
            <a:r>
              <a:rPr lang="de-DE" sz="1200" b="1" dirty="0" smtClean="0">
                <a:cs typeface="Arial" pitchFamily="34" charset="0"/>
              </a:rPr>
              <a:t>Olivier </a:t>
            </a:r>
            <a:r>
              <a:rPr lang="de-DE" sz="1200" b="1" dirty="0">
                <a:cs typeface="Arial" pitchFamily="34" charset="0"/>
              </a:rPr>
              <a:t>Chesnel</a:t>
            </a:r>
            <a:endParaRPr lang="pl-PL" sz="1200" b="1" dirty="0">
              <a:cs typeface="Arial" pitchFamily="34" charset="0"/>
            </a:endParaRPr>
          </a:p>
        </p:txBody>
      </p:sp>
      <p:sp>
        <p:nvSpPr>
          <p:cNvPr id="9" name="Rectangle 2"/>
          <p:cNvSpPr txBox="1">
            <a:spLocks noChangeArrowheads="1"/>
          </p:cNvSpPr>
          <p:nvPr/>
        </p:nvSpPr>
        <p:spPr bwMode="auto">
          <a:xfrm>
            <a:off x="506413" y="1106488"/>
            <a:ext cx="7077075" cy="622300"/>
          </a:xfrm>
          <a:prstGeom prst="rect">
            <a:avLst/>
          </a:prstGeom>
          <a:noFill/>
          <a:ln w="9525">
            <a:noFill/>
            <a:miter lim="800000"/>
            <a:headEnd/>
            <a:tailEnd/>
          </a:ln>
        </p:spPr>
        <p:txBody>
          <a:bodyPr/>
          <a:lstStyle/>
          <a:p>
            <a:pPr>
              <a:defRPr/>
            </a:pPr>
            <a:r>
              <a:rPr lang="de-DE" sz="3200" b="1" kern="0" dirty="0">
                <a:solidFill>
                  <a:srgbClr val="2254A0"/>
                </a:solidFill>
                <a:latin typeface="+mj-lt"/>
                <a:ea typeface="+mj-ea"/>
                <a:cs typeface="+mj-cs"/>
              </a:rPr>
              <a:t>Agenda</a:t>
            </a:r>
            <a:br>
              <a:rPr lang="de-DE" sz="3200" b="1" kern="0" dirty="0">
                <a:solidFill>
                  <a:srgbClr val="2254A0"/>
                </a:solidFill>
                <a:latin typeface="+mj-lt"/>
                <a:ea typeface="+mj-ea"/>
                <a:cs typeface="+mj-cs"/>
              </a:rPr>
            </a:br>
            <a:endParaRPr lang="de-DE" b="1" kern="0" dirty="0">
              <a:solidFill>
                <a:srgbClr val="2254A0"/>
              </a:solidFill>
              <a:latin typeface="+mj-lt"/>
              <a:ea typeface="+mj-ea"/>
              <a:cs typeface="+mj-cs"/>
            </a:endParaRPr>
          </a:p>
        </p:txBody>
      </p:sp>
      <p:sp>
        <p:nvSpPr>
          <p:cNvPr id="15366" name="Textfeld 2"/>
          <p:cNvSpPr txBox="1">
            <a:spLocks noChangeArrowheads="1"/>
          </p:cNvSpPr>
          <p:nvPr/>
        </p:nvSpPr>
        <p:spPr bwMode="auto">
          <a:xfrm>
            <a:off x="539750" y="476250"/>
            <a:ext cx="5940425" cy="338138"/>
          </a:xfrm>
          <a:prstGeom prst="rect">
            <a:avLst/>
          </a:prstGeom>
          <a:noFill/>
          <a:ln w="9525">
            <a:noFill/>
            <a:miter lim="800000"/>
            <a:headEnd/>
            <a:tailEnd/>
          </a:ln>
        </p:spPr>
        <p:txBody>
          <a:bodyPr>
            <a:spAutoFit/>
          </a:bodyPr>
          <a:lstStyle/>
          <a:p>
            <a:pPr eaLnBrk="0" hangingPunct="0"/>
            <a:r>
              <a:rPr lang="de-DE" sz="1600" b="1" dirty="0" err="1" smtClean="0">
                <a:solidFill>
                  <a:srgbClr val="2254A0"/>
                </a:solidFill>
              </a:rPr>
              <a:t>Behavioural</a:t>
            </a:r>
            <a:r>
              <a:rPr lang="de-DE" sz="1600" b="1" dirty="0" smtClean="0">
                <a:solidFill>
                  <a:srgbClr val="2254A0"/>
                </a:solidFill>
              </a:rPr>
              <a:t> </a:t>
            </a:r>
            <a:r>
              <a:rPr lang="de-DE" sz="1600" b="1" dirty="0">
                <a:solidFill>
                  <a:srgbClr val="2254A0"/>
                </a:solidFill>
              </a:rPr>
              <a:t>Controlling</a:t>
            </a:r>
            <a:endParaRPr lang="de-DE" sz="1600" dirty="0"/>
          </a:p>
        </p:txBody>
      </p:sp>
      <p:sp>
        <p:nvSpPr>
          <p:cNvPr id="15367" name="Rectangle 12"/>
          <p:cNvSpPr>
            <a:spLocks noChangeArrowheads="1"/>
          </p:cNvSpPr>
          <p:nvPr/>
        </p:nvSpPr>
        <p:spPr bwMode="auto">
          <a:xfrm>
            <a:off x="250825" y="250507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2</a:t>
            </a:r>
          </a:p>
        </p:txBody>
      </p:sp>
      <p:sp>
        <p:nvSpPr>
          <p:cNvPr id="15368" name="Rectangle 12"/>
          <p:cNvSpPr>
            <a:spLocks noChangeArrowheads="1"/>
          </p:cNvSpPr>
          <p:nvPr/>
        </p:nvSpPr>
        <p:spPr bwMode="auto">
          <a:xfrm>
            <a:off x="250825" y="5345113"/>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5</a:t>
            </a:r>
          </a:p>
        </p:txBody>
      </p:sp>
      <p:sp>
        <p:nvSpPr>
          <p:cNvPr id="15369" name="Rectangle 12"/>
          <p:cNvSpPr>
            <a:spLocks noChangeArrowheads="1"/>
          </p:cNvSpPr>
          <p:nvPr/>
        </p:nvSpPr>
        <p:spPr bwMode="auto">
          <a:xfrm>
            <a:off x="250825" y="458152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4</a:t>
            </a:r>
          </a:p>
        </p:txBody>
      </p:sp>
      <p:sp>
        <p:nvSpPr>
          <p:cNvPr id="15370" name="Rectangle 12"/>
          <p:cNvSpPr>
            <a:spLocks noChangeArrowheads="1"/>
          </p:cNvSpPr>
          <p:nvPr/>
        </p:nvSpPr>
        <p:spPr bwMode="auto">
          <a:xfrm>
            <a:off x="250825" y="3860800"/>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3</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10"/>
          <p:cNvPicPr>
            <a:picLocks noChangeAspect="1" noChangeArrowheads="1"/>
          </p:cNvPicPr>
          <p:nvPr/>
        </p:nvPicPr>
        <p:blipFill>
          <a:blip r:embed="rId2" cstate="print"/>
          <a:srcRect/>
          <a:stretch>
            <a:fillRect/>
          </a:stretch>
        </p:blipFill>
        <p:spPr bwMode="auto">
          <a:xfrm>
            <a:off x="615475" y="2426368"/>
            <a:ext cx="7888390" cy="3882952"/>
          </a:xfrm>
          <a:prstGeom prst="rect">
            <a:avLst/>
          </a:prstGeom>
          <a:noFill/>
          <a:ln w="9525">
            <a:noFill/>
            <a:miter lim="800000"/>
            <a:headEnd/>
            <a:tailEnd/>
          </a:ln>
        </p:spPr>
      </p:pic>
      <p:sp>
        <p:nvSpPr>
          <p:cNvPr id="18436" name="Textfeld 11"/>
          <p:cNvSpPr txBox="1">
            <a:spLocks noChangeArrowheads="1"/>
          </p:cNvSpPr>
          <p:nvPr/>
        </p:nvSpPr>
        <p:spPr bwMode="auto">
          <a:xfrm>
            <a:off x="491965" y="986061"/>
            <a:ext cx="7396577" cy="1323439"/>
          </a:xfrm>
          <a:prstGeom prst="rect">
            <a:avLst/>
          </a:prstGeom>
          <a:noFill/>
          <a:ln w="9525">
            <a:noFill/>
            <a:miter lim="800000"/>
            <a:headEnd/>
            <a:tailEnd/>
          </a:ln>
        </p:spPr>
        <p:txBody>
          <a:bodyPr wrap="none">
            <a:spAutoFit/>
          </a:bodyPr>
          <a:lstStyle/>
          <a:p>
            <a:r>
              <a:rPr lang="de-DE" b="1" dirty="0"/>
              <a:t>Erfolgreiche Teams </a:t>
            </a:r>
            <a:endParaRPr lang="de-DE" b="1" dirty="0" smtClean="0"/>
          </a:p>
          <a:p>
            <a:endParaRPr lang="de-DE" sz="1600" dirty="0" smtClean="0"/>
          </a:p>
          <a:p>
            <a:r>
              <a:rPr lang="de-DE" sz="2000" dirty="0" smtClean="0"/>
              <a:t>Diese zeichnen </a:t>
            </a:r>
            <a:r>
              <a:rPr lang="de-DE" sz="2000" dirty="0"/>
              <a:t>sich dadurch aus, dass sie </a:t>
            </a:r>
            <a:r>
              <a:rPr lang="de-DE" sz="2000" dirty="0" smtClean="0"/>
              <a:t>sowohl </a:t>
            </a:r>
            <a:r>
              <a:rPr lang="de-DE" sz="2000" dirty="0"/>
              <a:t>analytische  </a:t>
            </a:r>
            <a:r>
              <a:rPr lang="de-DE" sz="2000" dirty="0" smtClean="0"/>
              <a:t/>
            </a:r>
            <a:br>
              <a:rPr lang="de-DE" sz="2000" dirty="0" smtClean="0"/>
            </a:br>
            <a:r>
              <a:rPr lang="de-DE" sz="2000" dirty="0" smtClean="0"/>
              <a:t>als </a:t>
            </a:r>
            <a:r>
              <a:rPr lang="de-DE" sz="2000" dirty="0"/>
              <a:t>auch kreativ denkende Personen vereinen.</a:t>
            </a:r>
          </a:p>
        </p:txBody>
      </p:sp>
      <p:sp>
        <p:nvSpPr>
          <p:cNvPr id="18437" name="Textfeld 12"/>
          <p:cNvSpPr txBox="1">
            <a:spLocks noChangeArrowheads="1"/>
          </p:cNvSpPr>
          <p:nvPr/>
        </p:nvSpPr>
        <p:spPr bwMode="auto">
          <a:xfrm>
            <a:off x="428625" y="6367164"/>
            <a:ext cx="1743075" cy="230188"/>
          </a:xfrm>
          <a:prstGeom prst="rect">
            <a:avLst/>
          </a:prstGeom>
          <a:noFill/>
          <a:ln w="9525">
            <a:noFill/>
            <a:miter lim="800000"/>
            <a:headEnd/>
            <a:tailEnd/>
          </a:ln>
        </p:spPr>
        <p:txBody>
          <a:bodyPr wrap="none">
            <a:spAutoFit/>
          </a:bodyPr>
          <a:lstStyle/>
          <a:p>
            <a:r>
              <a:rPr lang="de-DE" sz="900"/>
              <a:t>Quelle Ideenwerkstatt des ICV</a:t>
            </a:r>
          </a:p>
        </p:txBody>
      </p:sp>
      <p:sp>
        <p:nvSpPr>
          <p:cNvPr id="7" name="Rectangle 2"/>
          <p:cNvSpPr txBox="1">
            <a:spLocks noChangeArrowheads="1"/>
          </p:cNvSpPr>
          <p:nvPr/>
        </p:nvSpPr>
        <p:spPr bwMode="auto">
          <a:xfrm>
            <a:off x="500063" y="487363"/>
            <a:ext cx="3351857" cy="404812"/>
          </a:xfrm>
          <a:prstGeom prst="rect">
            <a:avLst/>
          </a:prstGeom>
          <a:noFill/>
          <a:ln w="9525">
            <a:noFill/>
            <a:miter lim="800000"/>
            <a:headEnd/>
            <a:tailEnd/>
          </a:ln>
        </p:spPr>
        <p:txBody>
          <a:bodyPr/>
          <a:lstStyle/>
          <a:p>
            <a:r>
              <a:rPr lang="de-DE" sz="1600" b="1" dirty="0">
                <a:solidFill>
                  <a:srgbClr val="2254A0"/>
                </a:solidFill>
              </a:rPr>
              <a:t>2</a:t>
            </a:r>
            <a:r>
              <a:rPr lang="pl-PL" sz="1600" b="1" dirty="0">
                <a:solidFill>
                  <a:srgbClr val="2254A0"/>
                </a:solidFill>
              </a:rPr>
              <a:t>. </a:t>
            </a:r>
            <a:r>
              <a:rPr lang="de-DE" sz="1600" b="1" dirty="0" smtClean="0">
                <a:solidFill>
                  <a:srgbClr val="2254A0"/>
                </a:solidFill>
              </a:rPr>
              <a:t>Wie wirken wir aufeinander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506412" y="942628"/>
            <a:ext cx="7921625" cy="863600"/>
          </a:xfrm>
        </p:spPr>
        <p:txBody>
          <a:bodyPr/>
          <a:lstStyle/>
          <a:p>
            <a:r>
              <a:rPr lang="de-DE" sz="2400" dirty="0" smtClean="0">
                <a:solidFill>
                  <a:schemeClr val="tx1"/>
                </a:solidFill>
                <a:latin typeface="+mn-lt"/>
                <a:ea typeface="+mn-ea"/>
              </a:rPr>
              <a:t>Ein erfolgreiches Team bilden –  </a:t>
            </a:r>
            <a:br>
              <a:rPr lang="de-DE" sz="2400" dirty="0" smtClean="0">
                <a:solidFill>
                  <a:schemeClr val="tx1"/>
                </a:solidFill>
                <a:latin typeface="+mn-lt"/>
                <a:ea typeface="+mn-ea"/>
              </a:rPr>
            </a:br>
            <a:r>
              <a:rPr lang="de-DE" sz="2400" dirty="0" smtClean="0">
                <a:solidFill>
                  <a:schemeClr val="tx1"/>
                </a:solidFill>
                <a:latin typeface="+mn-lt"/>
                <a:ea typeface="+mn-ea"/>
              </a:rPr>
              <a:t>Passt der Manager zu mir? Passe ich zum Manager? </a:t>
            </a:r>
          </a:p>
        </p:txBody>
      </p:sp>
      <p:sp>
        <p:nvSpPr>
          <p:cNvPr id="19459" name="Inhaltsplatzhalter 2"/>
          <p:cNvSpPr>
            <a:spLocks noGrp="1"/>
          </p:cNvSpPr>
          <p:nvPr>
            <p:ph idx="1"/>
          </p:nvPr>
        </p:nvSpPr>
        <p:spPr>
          <a:xfrm>
            <a:off x="539552" y="1844824"/>
            <a:ext cx="7772400" cy="4824412"/>
          </a:xfrm>
        </p:spPr>
        <p:txBody>
          <a:bodyPr/>
          <a:lstStyle/>
          <a:p>
            <a:pPr>
              <a:spcBef>
                <a:spcPct val="0"/>
              </a:spcBef>
              <a:spcAft>
                <a:spcPct val="0"/>
              </a:spcAft>
              <a:buClr>
                <a:schemeClr val="accent6"/>
              </a:buClr>
              <a:buFont typeface="Wingdings" pitchFamily="2" charset="2"/>
              <a:buChar char="§"/>
              <a:defRPr/>
            </a:pPr>
            <a:r>
              <a:rPr lang="de-DE" sz="2000" b="0" kern="1200" dirty="0" smtClean="0">
                <a:solidFill>
                  <a:schemeClr val="tx1"/>
                </a:solidFill>
                <a:latin typeface="Arial" pitchFamily="34" charset="0"/>
                <a:ea typeface="ヒラギノ角ゴ Pro W3"/>
              </a:rPr>
              <a:t>Ziel – Ein erfolgreiches Team (Manager &amp; Controller) bilden und im Unternehmen integrieren</a:t>
            </a:r>
          </a:p>
          <a:p>
            <a:pPr>
              <a:spcBef>
                <a:spcPct val="0"/>
              </a:spcBef>
              <a:spcAft>
                <a:spcPct val="0"/>
              </a:spcAft>
              <a:buClr>
                <a:schemeClr val="accent6"/>
              </a:buClr>
              <a:buFont typeface="Wingdings" pitchFamily="2" charset="2"/>
              <a:buChar char="§"/>
              <a:defRPr/>
            </a:pPr>
            <a:r>
              <a:rPr lang="de-DE" sz="2000" b="0" kern="1200" dirty="0" smtClean="0">
                <a:solidFill>
                  <a:schemeClr val="tx1"/>
                </a:solidFill>
                <a:latin typeface="Arial" pitchFamily="34" charset="0"/>
                <a:ea typeface="ヒラギノ角ゴ Pro W3"/>
              </a:rPr>
              <a:t>Ist- Analyse – „Willst Du ein guter Partner sein, dann schau erst in dich selbst hinein!“</a:t>
            </a:r>
            <a:r>
              <a:rPr lang="de-DE" sz="2000" b="0" kern="1200" baseline="30000" dirty="0" smtClean="0">
                <a:solidFill>
                  <a:schemeClr val="tx1"/>
                </a:solidFill>
                <a:latin typeface="Arial" pitchFamily="34" charset="0"/>
                <a:ea typeface="ヒラギノ角ゴ Pro W3"/>
              </a:rPr>
              <a:t>1</a:t>
            </a:r>
          </a:p>
          <a:p>
            <a:pPr marL="541338" lvl="1">
              <a:spcBef>
                <a:spcPct val="0"/>
              </a:spcBef>
              <a:spcAft>
                <a:spcPct val="0"/>
              </a:spcAft>
              <a:buClr>
                <a:schemeClr val="accent6"/>
              </a:buClr>
              <a:buFont typeface="Symbol" pitchFamily="18" charset="2"/>
              <a:buChar char="-"/>
              <a:defRPr/>
            </a:pPr>
            <a:r>
              <a:rPr lang="de-DE" sz="2000" kern="1200" dirty="0" smtClean="0">
                <a:latin typeface="Arial" pitchFamily="34" charset="0"/>
                <a:ea typeface="ヒラギノ角ゴ Pro W3"/>
              </a:rPr>
              <a:t>Grundlegende Eigenschaften, Charakteristika, Erfahrungen</a:t>
            </a:r>
          </a:p>
          <a:p>
            <a:pPr marL="541338" lvl="1">
              <a:spcBef>
                <a:spcPct val="0"/>
              </a:spcBef>
              <a:spcAft>
                <a:spcPts val="600"/>
              </a:spcAft>
              <a:buClr>
                <a:schemeClr val="accent6"/>
              </a:buClr>
              <a:buFont typeface="Symbol" pitchFamily="18" charset="2"/>
              <a:buChar char="-"/>
              <a:defRPr/>
            </a:pPr>
            <a:r>
              <a:rPr lang="de-DE" sz="2000" kern="1200" dirty="0" smtClean="0">
                <a:latin typeface="Arial" pitchFamily="34" charset="0"/>
                <a:ea typeface="ヒラギノ角ゴ Pro W3"/>
              </a:rPr>
              <a:t>Stärken- / Schwächen-Analyse beider Seiten</a:t>
            </a:r>
          </a:p>
          <a:p>
            <a:pPr marL="342900" lvl="8" indent="-342900" eaLnBrk="0" hangingPunct="0">
              <a:spcBef>
                <a:spcPct val="0"/>
              </a:spcBef>
              <a:spcAft>
                <a:spcPts val="600"/>
              </a:spcAft>
              <a:buClr>
                <a:schemeClr val="accent6"/>
              </a:buClr>
              <a:buSzPct val="100000"/>
              <a:buFont typeface="Wingdings" pitchFamily="2" charset="2"/>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de-DE" kern="1200" dirty="0" smtClean="0">
                <a:latin typeface="Arial" pitchFamily="34" charset="0"/>
                <a:ea typeface="ヒラギノ角ゴ Pro W3"/>
                <a:cs typeface="ヒラギノ角ゴ Pro W3"/>
              </a:rPr>
              <a:t>Vergleich der Analyse Manager/Controller – Lücken?</a:t>
            </a:r>
          </a:p>
          <a:p>
            <a:pPr>
              <a:spcBef>
                <a:spcPct val="0"/>
              </a:spcBef>
              <a:spcAft>
                <a:spcPts val="600"/>
              </a:spcAft>
              <a:buClr>
                <a:schemeClr val="accent6"/>
              </a:buClr>
              <a:buFont typeface="Wingdings" pitchFamily="2" charset="2"/>
              <a:buChar char="§"/>
              <a:defRPr/>
            </a:pPr>
            <a:r>
              <a:rPr lang="de-DE" sz="2000" b="0" kern="1200" dirty="0" smtClean="0">
                <a:solidFill>
                  <a:schemeClr val="tx1"/>
                </a:solidFill>
                <a:latin typeface="Arial" pitchFamily="34" charset="0"/>
                <a:ea typeface="ヒラギノ角ゴ Pro W3"/>
              </a:rPr>
              <a:t> Wie nutze ich die Stärken, wie überwinde ich Schwächen?</a:t>
            </a:r>
          </a:p>
          <a:p>
            <a:pPr>
              <a:spcBef>
                <a:spcPct val="0"/>
              </a:spcBef>
              <a:spcAft>
                <a:spcPts val="600"/>
              </a:spcAft>
              <a:buClr>
                <a:schemeClr val="accent6"/>
              </a:buClr>
              <a:buFont typeface="Wingdings" pitchFamily="2" charset="2"/>
              <a:buChar char="§"/>
              <a:defRPr/>
            </a:pPr>
            <a:r>
              <a:rPr lang="de-DE" sz="2000" b="0" kern="1200" dirty="0" smtClean="0">
                <a:solidFill>
                  <a:schemeClr val="tx1"/>
                </a:solidFill>
                <a:latin typeface="Arial" pitchFamily="34" charset="0"/>
                <a:ea typeface="ヒラギノ角ゴ Pro W3"/>
              </a:rPr>
              <a:t> Aus Controller Sicht – Definition der Schwerpunkte in der Zusammenarbeit (Beispiel Teamführung; Brücken bauen) </a:t>
            </a:r>
          </a:p>
          <a:p>
            <a:pPr>
              <a:spcBef>
                <a:spcPct val="0"/>
              </a:spcBef>
              <a:spcAft>
                <a:spcPts val="600"/>
              </a:spcAft>
              <a:buClr>
                <a:schemeClr val="accent6"/>
              </a:buClr>
              <a:buFont typeface="Wingdings" pitchFamily="2" charset="2"/>
              <a:buChar char="§"/>
              <a:defRPr/>
            </a:pPr>
            <a:r>
              <a:rPr lang="de-DE" sz="2000" b="0" kern="1200" dirty="0" smtClean="0">
                <a:solidFill>
                  <a:schemeClr val="tx1"/>
                </a:solidFill>
                <a:latin typeface="Arial" pitchFamily="34" charset="0"/>
                <a:ea typeface="ヒラギノ角ゴ Pro W3"/>
              </a:rPr>
              <a:t> Umsetzung in der täglichen Arbeit</a:t>
            </a:r>
          </a:p>
          <a:p>
            <a:pPr>
              <a:buFontTx/>
              <a:buNone/>
            </a:pPr>
            <a:r>
              <a:rPr lang="de-DE" sz="1200" b="0" dirty="0" smtClean="0">
                <a:solidFill>
                  <a:schemeClr val="tx1"/>
                </a:solidFill>
              </a:rPr>
              <a:t/>
            </a:r>
            <a:br>
              <a:rPr lang="de-DE" sz="1200" b="0" dirty="0" smtClean="0">
                <a:solidFill>
                  <a:schemeClr val="tx1"/>
                </a:solidFill>
              </a:rPr>
            </a:br>
            <a:r>
              <a:rPr lang="de-DE" sz="1200" b="0" baseline="30000" dirty="0" smtClean="0">
                <a:solidFill>
                  <a:schemeClr val="tx1"/>
                </a:solidFill>
              </a:rPr>
              <a:t>1</a:t>
            </a:r>
            <a:r>
              <a:rPr lang="de-DE" sz="1200" b="0" dirty="0" smtClean="0">
                <a:solidFill>
                  <a:schemeClr val="tx1"/>
                </a:solidFill>
              </a:rPr>
              <a:t>  Quelle: von Thun, F. Miteinander Reden 2 </a:t>
            </a:r>
          </a:p>
          <a:p>
            <a:pPr>
              <a:buFontTx/>
              <a:buNone/>
            </a:pPr>
            <a:r>
              <a:rPr lang="de-DE" dirty="0" smtClean="0"/>
              <a:t> </a:t>
            </a:r>
          </a:p>
          <a:p>
            <a:pPr>
              <a:buFontTx/>
              <a:buNone/>
            </a:pPr>
            <a:r>
              <a:rPr lang="de-DE" dirty="0" smtClean="0"/>
              <a:t>      </a:t>
            </a:r>
          </a:p>
        </p:txBody>
      </p:sp>
      <p:sp>
        <p:nvSpPr>
          <p:cNvPr id="5" name="Rectangle 2"/>
          <p:cNvSpPr txBox="1">
            <a:spLocks noChangeArrowheads="1"/>
          </p:cNvSpPr>
          <p:nvPr/>
        </p:nvSpPr>
        <p:spPr bwMode="auto">
          <a:xfrm>
            <a:off x="500063" y="487363"/>
            <a:ext cx="3351857" cy="404812"/>
          </a:xfrm>
          <a:prstGeom prst="rect">
            <a:avLst/>
          </a:prstGeom>
          <a:noFill/>
          <a:ln w="9525">
            <a:noFill/>
            <a:miter lim="800000"/>
            <a:headEnd/>
            <a:tailEnd/>
          </a:ln>
        </p:spPr>
        <p:txBody>
          <a:bodyPr/>
          <a:lstStyle/>
          <a:p>
            <a:r>
              <a:rPr lang="de-DE" sz="1600" b="1" dirty="0">
                <a:solidFill>
                  <a:srgbClr val="2254A0"/>
                </a:solidFill>
              </a:rPr>
              <a:t>2</a:t>
            </a:r>
            <a:r>
              <a:rPr lang="pl-PL" sz="1600" b="1" dirty="0">
                <a:solidFill>
                  <a:srgbClr val="2254A0"/>
                </a:solidFill>
              </a:rPr>
              <a:t>. </a:t>
            </a:r>
            <a:r>
              <a:rPr lang="de-DE" sz="1600" b="1" dirty="0" smtClean="0">
                <a:solidFill>
                  <a:srgbClr val="2254A0"/>
                </a:solidFill>
              </a:rPr>
              <a:t>Wie wirken wir aufeinander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Inhaltsplatzhalter 13"/>
          <p:cNvGraphicFramePr>
            <a:graphicFrameLocks noGrp="1"/>
          </p:cNvGraphicFramePr>
          <p:nvPr>
            <p:ph idx="1"/>
          </p:nvPr>
        </p:nvGraphicFramePr>
        <p:xfrm>
          <a:off x="571472" y="1259820"/>
          <a:ext cx="7961341" cy="4924212"/>
        </p:xfrm>
        <a:graphic>
          <a:graphicData uri="http://schemas.openxmlformats.org/drawingml/2006/table">
            <a:tbl>
              <a:tblPr firstRow="1" bandRow="1">
                <a:tableStyleId>{21E4AEA4-8DFA-4A89-87EB-49C32662AFE0}</a:tableStyleId>
              </a:tblPr>
              <a:tblGrid>
                <a:gridCol w="1576166"/>
                <a:gridCol w="1264430"/>
                <a:gridCol w="1177808"/>
                <a:gridCol w="1566300"/>
                <a:gridCol w="2376637"/>
              </a:tblGrid>
              <a:tr h="657012">
                <a:tc>
                  <a:txBody>
                    <a:bodyPr/>
                    <a:lstStyle/>
                    <a:p>
                      <a:r>
                        <a:rPr lang="de-DE" dirty="0" smtClean="0"/>
                        <a:t>Denkweise</a:t>
                      </a:r>
                      <a:endParaRPr lang="de-DE" dirty="0"/>
                    </a:p>
                  </a:txBody>
                  <a:tcPr/>
                </a:tc>
                <a:tc>
                  <a:txBody>
                    <a:bodyPr/>
                    <a:lstStyle/>
                    <a:p>
                      <a:pPr algn="ctr"/>
                      <a:r>
                        <a:rPr lang="de-DE" dirty="0" smtClean="0"/>
                        <a:t>General</a:t>
                      </a:r>
                      <a:r>
                        <a:rPr lang="de-DE" baseline="0" dirty="0" smtClean="0"/>
                        <a:t> Manager </a:t>
                      </a:r>
                      <a:endParaRPr lang="de-DE" dirty="0"/>
                    </a:p>
                  </a:txBody>
                  <a:tcPr/>
                </a:tc>
                <a:tc>
                  <a:txBody>
                    <a:bodyPr/>
                    <a:lstStyle/>
                    <a:p>
                      <a:pPr algn="ctr"/>
                      <a:r>
                        <a:rPr lang="de-DE" dirty="0" smtClean="0"/>
                        <a:t>Direktor </a:t>
                      </a:r>
                    </a:p>
                    <a:p>
                      <a:pPr algn="ctr"/>
                      <a:endParaRPr lang="de-DE" dirty="0"/>
                    </a:p>
                  </a:txBody>
                  <a:tcPr/>
                </a:tc>
                <a:tc>
                  <a:txBody>
                    <a:bodyPr/>
                    <a:lstStyle/>
                    <a:p>
                      <a:pPr algn="ctr"/>
                      <a:r>
                        <a:rPr lang="de-DE" dirty="0" smtClean="0"/>
                        <a:t>Controller</a:t>
                      </a:r>
                    </a:p>
                  </a:txBody>
                  <a:tcPr/>
                </a:tc>
                <a:tc>
                  <a:txBody>
                    <a:bodyPr/>
                    <a:lstStyle/>
                    <a:p>
                      <a:r>
                        <a:rPr lang="de-DE" dirty="0" smtClean="0"/>
                        <a:t>Gap/Maßnahme</a:t>
                      </a:r>
                      <a:endParaRPr lang="de-DE" dirty="0"/>
                    </a:p>
                  </a:txBody>
                  <a:tcPr/>
                </a:tc>
              </a:tr>
              <a:tr h="506336">
                <a:tc>
                  <a:txBody>
                    <a:bodyPr/>
                    <a:lstStyle/>
                    <a:p>
                      <a:r>
                        <a:rPr lang="de-DE" sz="1400" dirty="0" smtClean="0"/>
                        <a:t>Rational,</a:t>
                      </a:r>
                      <a:r>
                        <a:rPr lang="de-DE" sz="1400" baseline="0" dirty="0" smtClean="0"/>
                        <a:t> logisch, stringent</a:t>
                      </a:r>
                      <a:endParaRPr lang="de-DE" sz="1400" dirty="0"/>
                    </a:p>
                  </a:txBody>
                  <a:tcPr/>
                </a:tc>
                <a:tc>
                  <a:txBody>
                    <a:bodyPr/>
                    <a:lstStyle/>
                    <a:p>
                      <a:pPr algn="ctr"/>
                      <a:r>
                        <a:rPr lang="de-DE" dirty="0" err="1" smtClean="0"/>
                        <a:t>xxx</a:t>
                      </a:r>
                      <a:endParaRPr lang="de-DE" dirty="0"/>
                    </a:p>
                  </a:txBody>
                  <a:tcPr/>
                </a:tc>
                <a:tc>
                  <a:txBody>
                    <a:bodyPr/>
                    <a:lstStyle/>
                    <a:p>
                      <a:pPr algn="ctr"/>
                      <a:r>
                        <a:rPr lang="de-DE" dirty="0" err="1" smtClean="0"/>
                        <a:t>xx</a:t>
                      </a:r>
                      <a:endParaRPr lang="de-DE" dirty="0"/>
                    </a:p>
                  </a:txBody>
                  <a:tcPr/>
                </a:tc>
                <a:tc>
                  <a:txBody>
                    <a:bodyPr/>
                    <a:lstStyle/>
                    <a:p>
                      <a:pPr algn="ctr"/>
                      <a:r>
                        <a:rPr lang="de-DE" dirty="0" err="1" smtClean="0"/>
                        <a:t>xx</a:t>
                      </a:r>
                      <a:endParaRPr lang="de-DE" dirty="0"/>
                    </a:p>
                  </a:txBody>
                  <a:tcPr/>
                </a:tc>
                <a:tc>
                  <a:txBody>
                    <a:bodyPr/>
                    <a:lstStyle/>
                    <a:p>
                      <a:endParaRPr lang="de-DE" dirty="0"/>
                    </a:p>
                  </a:txBody>
                  <a:tcPr/>
                </a:tc>
              </a:tr>
              <a:tr h="506336">
                <a:tc>
                  <a:txBody>
                    <a:bodyPr/>
                    <a:lstStyle/>
                    <a:p>
                      <a:r>
                        <a:rPr lang="de-DE" sz="1400" dirty="0" smtClean="0"/>
                        <a:t>Einfallsreich, intuitiv, wunderlich</a:t>
                      </a:r>
                      <a:endParaRPr lang="de-DE" sz="1400" dirty="0"/>
                    </a:p>
                  </a:txBody>
                  <a:tcPr/>
                </a:tc>
                <a:tc>
                  <a:txBody>
                    <a:bodyPr/>
                    <a:lstStyle/>
                    <a:p>
                      <a:pPr algn="ctr"/>
                      <a:r>
                        <a:rPr lang="de-DE" dirty="0" smtClean="0"/>
                        <a:t>x</a:t>
                      </a:r>
                      <a:endParaRPr lang="de-DE" dirty="0"/>
                    </a:p>
                  </a:txBody>
                  <a:tcPr/>
                </a:tc>
                <a:tc>
                  <a:txBody>
                    <a:bodyPr/>
                    <a:lstStyle/>
                    <a:p>
                      <a:pPr algn="ctr"/>
                      <a:r>
                        <a:rPr lang="de-DE" dirty="0" err="1" smtClean="0"/>
                        <a:t>xxx</a:t>
                      </a:r>
                      <a:endParaRPr lang="de-DE" dirty="0"/>
                    </a:p>
                  </a:txBody>
                  <a:tcPr/>
                </a:tc>
                <a:tc>
                  <a:txBody>
                    <a:bodyPr/>
                    <a:lstStyle/>
                    <a:p>
                      <a:pPr algn="ctr"/>
                      <a:r>
                        <a:rPr lang="de-DE" dirty="0" err="1" smtClean="0"/>
                        <a:t>xxx</a:t>
                      </a:r>
                      <a:endParaRPr lang="de-DE" dirty="0"/>
                    </a:p>
                  </a:txBody>
                  <a:tcPr/>
                </a:tc>
                <a:tc>
                  <a:txBody>
                    <a:bodyPr/>
                    <a:lstStyle/>
                    <a:p>
                      <a:pPr marL="0" algn="l" defTabSz="914400" rtl="0" eaLnBrk="1" latinLnBrk="0" hangingPunct="1"/>
                      <a:r>
                        <a:rPr lang="de-DE" sz="1200" kern="1200" dirty="0" smtClean="0">
                          <a:solidFill>
                            <a:schemeClr val="dk1"/>
                          </a:solidFill>
                          <a:latin typeface="+mn-lt"/>
                          <a:ea typeface="+mn-ea"/>
                          <a:cs typeface="+mn-cs"/>
                        </a:rPr>
                        <a:t>Aufwand</a:t>
                      </a:r>
                      <a:r>
                        <a:rPr lang="de-DE" sz="1200" kern="1200" baseline="0" dirty="0" smtClean="0">
                          <a:solidFill>
                            <a:schemeClr val="dk1"/>
                          </a:solidFill>
                          <a:latin typeface="+mn-lt"/>
                          <a:ea typeface="+mn-ea"/>
                          <a:cs typeface="+mn-cs"/>
                        </a:rPr>
                        <a:t> für </a:t>
                      </a:r>
                      <a:r>
                        <a:rPr lang="de-DE" sz="1200" kern="1200" dirty="0" smtClean="0">
                          <a:solidFill>
                            <a:schemeClr val="dk1"/>
                          </a:solidFill>
                          <a:latin typeface="+mn-lt"/>
                          <a:ea typeface="+mn-ea"/>
                          <a:cs typeface="+mn-cs"/>
                        </a:rPr>
                        <a:t>Abstimmung hoch</a:t>
                      </a:r>
                    </a:p>
                  </a:txBody>
                  <a:tcPr/>
                </a:tc>
              </a:tr>
              <a:tr h="804181">
                <a:tc>
                  <a:txBody>
                    <a:bodyPr/>
                    <a:lstStyle/>
                    <a:p>
                      <a:pPr marL="0" algn="l" defTabSz="914400" rtl="0" eaLnBrk="1" latinLnBrk="0" hangingPunct="1"/>
                      <a:r>
                        <a:rPr lang="de-DE" sz="1400" kern="1200" dirty="0" smtClean="0">
                          <a:solidFill>
                            <a:schemeClr val="dk1"/>
                          </a:solidFill>
                          <a:latin typeface="+mn-lt"/>
                          <a:ea typeface="+mn-ea"/>
                          <a:cs typeface="+mn-cs"/>
                        </a:rPr>
                        <a:t>Sequenziell, analytische</a:t>
                      </a:r>
                      <a:r>
                        <a:rPr lang="de-DE" sz="1400" kern="1200" baseline="0" dirty="0" smtClean="0">
                          <a:solidFill>
                            <a:schemeClr val="dk1"/>
                          </a:solidFill>
                          <a:latin typeface="+mn-lt"/>
                          <a:ea typeface="+mn-ea"/>
                          <a:cs typeface="+mn-cs"/>
                        </a:rPr>
                        <a:t> Verarbeitung</a:t>
                      </a:r>
                      <a:endParaRPr lang="de-DE" sz="1400" kern="1200" dirty="0" smtClean="0">
                        <a:solidFill>
                          <a:schemeClr val="dk1"/>
                        </a:solidFill>
                        <a:latin typeface="+mn-lt"/>
                        <a:ea typeface="+mn-ea"/>
                        <a:cs typeface="+mn-cs"/>
                      </a:endParaRPr>
                    </a:p>
                  </a:txBody>
                  <a:tcPr/>
                </a:tc>
                <a:tc>
                  <a:txBody>
                    <a:bodyPr/>
                    <a:lstStyle/>
                    <a:p>
                      <a:pPr marL="0" algn="ctr" defTabSz="914400" rtl="0" eaLnBrk="1" latinLnBrk="0" hangingPunct="1"/>
                      <a:r>
                        <a:rPr lang="de-DE" sz="1800" kern="1200" dirty="0" err="1" smtClean="0">
                          <a:solidFill>
                            <a:schemeClr val="dk1"/>
                          </a:solidFill>
                          <a:latin typeface="+mn-lt"/>
                          <a:ea typeface="+mn-ea"/>
                          <a:cs typeface="+mn-cs"/>
                        </a:rPr>
                        <a:t>xxx</a:t>
                      </a:r>
                      <a:endParaRPr lang="de-DE" sz="1800" kern="1200" dirty="0" smtClean="0">
                        <a:solidFill>
                          <a:schemeClr val="dk1"/>
                        </a:solidFill>
                        <a:latin typeface="+mn-lt"/>
                        <a:ea typeface="+mn-ea"/>
                        <a:cs typeface="+mn-cs"/>
                      </a:endParaRPr>
                    </a:p>
                  </a:txBody>
                  <a:tcPr/>
                </a:tc>
                <a:tc>
                  <a:txBody>
                    <a:bodyPr/>
                    <a:lstStyle/>
                    <a:p>
                      <a:pPr marL="0" algn="ctr" defTabSz="914400" rtl="0" eaLnBrk="1" latinLnBrk="0" hangingPunct="1"/>
                      <a:r>
                        <a:rPr lang="de-DE" sz="1800" kern="1200" dirty="0" smtClean="0">
                          <a:solidFill>
                            <a:schemeClr val="dk1"/>
                          </a:solidFill>
                          <a:latin typeface="+mn-lt"/>
                          <a:ea typeface="+mn-ea"/>
                          <a:cs typeface="+mn-cs"/>
                        </a:rPr>
                        <a:t>x</a:t>
                      </a:r>
                    </a:p>
                  </a:txBody>
                  <a:tcPr/>
                </a:tc>
                <a:tc>
                  <a:txBody>
                    <a:bodyPr/>
                    <a:lstStyle/>
                    <a:p>
                      <a:pPr marL="0" algn="ctr" defTabSz="914400" rtl="0" eaLnBrk="1" latinLnBrk="0" hangingPunct="1"/>
                      <a:r>
                        <a:rPr lang="de-DE" sz="1800" kern="1200" dirty="0" smtClean="0">
                          <a:solidFill>
                            <a:schemeClr val="dk1"/>
                          </a:solidFill>
                          <a:latin typeface="+mn-lt"/>
                          <a:ea typeface="+mn-ea"/>
                          <a:cs typeface="+mn-cs"/>
                        </a:rPr>
                        <a:t>x</a:t>
                      </a:r>
                    </a:p>
                  </a:txBody>
                  <a:tcPr/>
                </a:tc>
                <a:tc>
                  <a:txBody>
                    <a:bodyPr/>
                    <a:lstStyle/>
                    <a:p>
                      <a:pPr marL="0" algn="l" defTabSz="914400" rtl="0" eaLnBrk="1" latinLnBrk="0" hangingPunct="1"/>
                      <a:r>
                        <a:rPr lang="de-DE" sz="1200" kern="1200" dirty="0" smtClean="0">
                          <a:solidFill>
                            <a:schemeClr val="dk1"/>
                          </a:solidFill>
                          <a:latin typeface="+mn-lt"/>
                          <a:ea typeface="+mn-ea"/>
                          <a:cs typeface="+mn-cs"/>
                        </a:rPr>
                        <a:t>Vorbereitungsaufwand für Entscheidungsvorlage hoch – Detailverliebtheit, GM</a:t>
                      </a:r>
                      <a:r>
                        <a:rPr lang="de-DE" sz="1200" kern="1200" baseline="0" dirty="0" smtClean="0">
                          <a:solidFill>
                            <a:schemeClr val="dk1"/>
                          </a:solidFill>
                          <a:latin typeface="+mn-lt"/>
                          <a:ea typeface="+mn-ea"/>
                          <a:cs typeface="+mn-cs"/>
                        </a:rPr>
                        <a:t> schwenkt  je nach Input um</a:t>
                      </a:r>
                      <a:endParaRPr lang="de-DE" sz="1200" kern="1200" dirty="0" smtClean="0">
                        <a:solidFill>
                          <a:schemeClr val="dk1"/>
                        </a:solidFill>
                        <a:latin typeface="+mn-lt"/>
                        <a:ea typeface="+mn-ea"/>
                        <a:cs typeface="+mn-cs"/>
                      </a:endParaRPr>
                    </a:p>
                  </a:txBody>
                  <a:tcPr/>
                </a:tc>
              </a:tr>
              <a:tr h="1161595">
                <a:tc>
                  <a:txBody>
                    <a:bodyPr/>
                    <a:lstStyle/>
                    <a:p>
                      <a:pPr marL="0" algn="l" defTabSz="914400" rtl="0" eaLnBrk="1" latinLnBrk="0" hangingPunct="1"/>
                      <a:r>
                        <a:rPr lang="de-DE" sz="1400" kern="1200" dirty="0" smtClean="0">
                          <a:solidFill>
                            <a:schemeClr val="dk1"/>
                          </a:solidFill>
                          <a:latin typeface="+mn-lt"/>
                          <a:ea typeface="+mn-ea"/>
                          <a:cs typeface="+mn-cs"/>
                        </a:rPr>
                        <a:t>Ganzheitlicher Rahmen</a:t>
                      </a:r>
                    </a:p>
                  </a:txBody>
                  <a:tcPr/>
                </a:tc>
                <a:tc>
                  <a:txBody>
                    <a:bodyPr/>
                    <a:lstStyle/>
                    <a:p>
                      <a:pPr marL="0" algn="ctr" defTabSz="914400" rtl="0" eaLnBrk="1" latinLnBrk="0" hangingPunct="1"/>
                      <a:r>
                        <a:rPr lang="de-DE" sz="1800" kern="1200" dirty="0" smtClean="0">
                          <a:solidFill>
                            <a:schemeClr val="dk1"/>
                          </a:solidFill>
                          <a:latin typeface="+mn-lt"/>
                          <a:ea typeface="+mn-ea"/>
                          <a:cs typeface="+mn-cs"/>
                        </a:rPr>
                        <a:t>x</a:t>
                      </a:r>
                    </a:p>
                  </a:txBody>
                  <a:tcPr/>
                </a:tc>
                <a:tc>
                  <a:txBody>
                    <a:bodyPr/>
                    <a:lstStyle/>
                    <a:p>
                      <a:pPr marL="0" algn="ctr" defTabSz="914400" rtl="0" eaLnBrk="1" latinLnBrk="0" hangingPunct="1"/>
                      <a:r>
                        <a:rPr lang="de-DE" sz="1800" kern="1200" dirty="0" err="1" smtClean="0">
                          <a:solidFill>
                            <a:schemeClr val="dk1"/>
                          </a:solidFill>
                          <a:latin typeface="+mn-lt"/>
                          <a:ea typeface="+mn-ea"/>
                          <a:cs typeface="+mn-cs"/>
                        </a:rPr>
                        <a:t>xx</a:t>
                      </a:r>
                      <a:endParaRPr lang="de-DE" sz="1800" kern="1200" dirty="0" smtClean="0">
                        <a:solidFill>
                          <a:schemeClr val="dk1"/>
                        </a:solidFill>
                        <a:latin typeface="+mn-lt"/>
                        <a:ea typeface="+mn-ea"/>
                        <a:cs typeface="+mn-cs"/>
                      </a:endParaRPr>
                    </a:p>
                  </a:txBody>
                  <a:tcPr/>
                </a:tc>
                <a:tc>
                  <a:txBody>
                    <a:bodyPr/>
                    <a:lstStyle/>
                    <a:p>
                      <a:pPr marL="0" algn="ctr" defTabSz="914400" rtl="0" eaLnBrk="1" latinLnBrk="0" hangingPunct="1"/>
                      <a:r>
                        <a:rPr lang="de-DE" sz="1800" kern="1200" dirty="0" err="1" smtClean="0">
                          <a:solidFill>
                            <a:schemeClr val="dk1"/>
                          </a:solidFill>
                          <a:latin typeface="+mn-lt"/>
                          <a:ea typeface="+mn-ea"/>
                          <a:cs typeface="+mn-cs"/>
                        </a:rPr>
                        <a:t>xxx</a:t>
                      </a:r>
                      <a:endParaRPr lang="de-DE" sz="1800" kern="1200" dirty="0" smtClean="0">
                        <a:solidFill>
                          <a:schemeClr val="dk1"/>
                        </a:solidFill>
                        <a:latin typeface="+mn-lt"/>
                        <a:ea typeface="+mn-ea"/>
                        <a:cs typeface="+mn-cs"/>
                      </a:endParaRPr>
                    </a:p>
                  </a:txBody>
                  <a:tcPr/>
                </a:tc>
                <a:tc>
                  <a:txBody>
                    <a:bodyPr/>
                    <a:lstStyle/>
                    <a:p>
                      <a:r>
                        <a:rPr lang="de-DE" sz="1200" dirty="0" smtClean="0"/>
                        <a:t>Erfahrungswerte Controller </a:t>
                      </a:r>
                      <a:r>
                        <a:rPr lang="de-DE" sz="1200" baseline="0" dirty="0" smtClean="0"/>
                        <a:t> </a:t>
                      </a:r>
                      <a:r>
                        <a:rPr lang="de-DE" sz="1200" dirty="0" smtClean="0"/>
                        <a:t>spielen eine große Rolle, Befragung</a:t>
                      </a:r>
                      <a:r>
                        <a:rPr lang="de-DE" sz="1200" baseline="0" dirty="0" smtClean="0"/>
                        <a:t>  Advisory Board – speziell interne Beziehungen / Verhaltensmuster spielen hier eine große Rolle</a:t>
                      </a:r>
                      <a:endParaRPr lang="de-DE" sz="1200" dirty="0"/>
                    </a:p>
                  </a:txBody>
                  <a:tcPr/>
                </a:tc>
              </a:tr>
              <a:tr h="982888">
                <a:tc>
                  <a:txBody>
                    <a:bodyPr/>
                    <a:lstStyle/>
                    <a:p>
                      <a:pPr marL="0" algn="l" defTabSz="914400" rtl="0" eaLnBrk="1" latinLnBrk="0" hangingPunct="1"/>
                      <a:r>
                        <a:rPr lang="de-DE" sz="1400" kern="1200" dirty="0" smtClean="0">
                          <a:solidFill>
                            <a:schemeClr val="dk1"/>
                          </a:solidFill>
                          <a:latin typeface="+mn-lt"/>
                          <a:ea typeface="+mn-ea"/>
                          <a:cs typeface="+mn-cs"/>
                        </a:rPr>
                        <a:t>Kultur, Sprache, Grammatik, verbal</a:t>
                      </a:r>
                    </a:p>
                  </a:txBody>
                  <a:tcPr/>
                </a:tc>
                <a:tc>
                  <a:txBody>
                    <a:bodyPr/>
                    <a:lstStyle/>
                    <a:p>
                      <a:pPr marL="0" algn="ctr" defTabSz="914400" rtl="0" eaLnBrk="1" latinLnBrk="0" hangingPunct="1"/>
                      <a:r>
                        <a:rPr lang="de-DE" sz="1800" kern="1200" dirty="0" err="1" smtClean="0">
                          <a:solidFill>
                            <a:schemeClr val="dk1"/>
                          </a:solidFill>
                          <a:latin typeface="+mn-lt"/>
                          <a:ea typeface="+mn-ea"/>
                          <a:cs typeface="+mn-cs"/>
                        </a:rPr>
                        <a:t>xx</a:t>
                      </a:r>
                      <a:r>
                        <a:rPr lang="de-DE" sz="1800" kern="1200" dirty="0" smtClean="0">
                          <a:solidFill>
                            <a:schemeClr val="dk1"/>
                          </a:solidFill>
                          <a:latin typeface="+mn-lt"/>
                          <a:ea typeface="+mn-ea"/>
                          <a:cs typeface="+mn-cs"/>
                        </a:rPr>
                        <a:t> </a:t>
                      </a:r>
                      <a:br>
                        <a:rPr lang="de-DE" sz="1800" kern="1200" dirty="0" smtClean="0">
                          <a:solidFill>
                            <a:schemeClr val="dk1"/>
                          </a:solidFill>
                          <a:latin typeface="+mn-lt"/>
                          <a:ea typeface="+mn-ea"/>
                          <a:cs typeface="+mn-cs"/>
                        </a:rPr>
                      </a:br>
                      <a:r>
                        <a:rPr lang="de-DE" sz="1800" kern="1200" dirty="0" smtClean="0">
                          <a:solidFill>
                            <a:schemeClr val="dk1"/>
                          </a:solidFill>
                          <a:latin typeface="+mn-lt"/>
                          <a:ea typeface="+mn-ea"/>
                          <a:cs typeface="+mn-cs"/>
                        </a:rPr>
                        <a:t>(US-englisch)</a:t>
                      </a:r>
                    </a:p>
                  </a:txBody>
                  <a:tcPr/>
                </a:tc>
                <a:tc>
                  <a:txBody>
                    <a:bodyPr/>
                    <a:lstStyle/>
                    <a:p>
                      <a:pPr marL="0" algn="ctr" defTabSz="914400" rtl="0" eaLnBrk="1" latinLnBrk="0" hangingPunct="1"/>
                      <a:r>
                        <a:rPr lang="de-DE" sz="1800" kern="1200" dirty="0" err="1" smtClean="0">
                          <a:solidFill>
                            <a:schemeClr val="dk1"/>
                          </a:solidFill>
                          <a:latin typeface="+mn-lt"/>
                          <a:ea typeface="+mn-ea"/>
                          <a:cs typeface="+mn-cs"/>
                        </a:rPr>
                        <a:t>xx</a:t>
                      </a:r>
                      <a:r>
                        <a:rPr lang="de-DE" sz="1800" kern="1200" dirty="0" smtClean="0">
                          <a:solidFill>
                            <a:schemeClr val="dk1"/>
                          </a:solidFill>
                          <a:latin typeface="+mn-lt"/>
                          <a:ea typeface="+mn-ea"/>
                          <a:cs typeface="+mn-cs"/>
                        </a:rPr>
                        <a:t>  (deutsch, englisch)</a:t>
                      </a:r>
                    </a:p>
                  </a:txBody>
                  <a:tcPr/>
                </a:tc>
                <a:tc>
                  <a:txBody>
                    <a:bodyPr/>
                    <a:lstStyle/>
                    <a:p>
                      <a:pPr marL="0" algn="ctr" defTabSz="914400" rtl="0" eaLnBrk="1" latinLnBrk="0" hangingPunct="1"/>
                      <a:r>
                        <a:rPr lang="de-DE" sz="1800" kern="1200" dirty="0" err="1" smtClean="0">
                          <a:solidFill>
                            <a:schemeClr val="dk1"/>
                          </a:solidFill>
                          <a:latin typeface="+mn-lt"/>
                          <a:ea typeface="+mn-ea"/>
                          <a:cs typeface="+mn-cs"/>
                        </a:rPr>
                        <a:t>xxx</a:t>
                      </a:r>
                      <a:r>
                        <a:rPr lang="de-DE" sz="1800" kern="1200" dirty="0" smtClean="0">
                          <a:solidFill>
                            <a:schemeClr val="dk1"/>
                          </a:solidFill>
                          <a:latin typeface="+mn-lt"/>
                          <a:ea typeface="+mn-ea"/>
                          <a:cs typeface="+mn-cs"/>
                        </a:rPr>
                        <a:t> (deutsch)</a:t>
                      </a:r>
                    </a:p>
                    <a:p>
                      <a:pPr marL="0" algn="ctr" defTabSz="914400" rtl="0" eaLnBrk="1" latinLnBrk="0" hangingPunct="1"/>
                      <a:r>
                        <a:rPr lang="de-DE" sz="1800" kern="1200" dirty="0" smtClean="0">
                          <a:solidFill>
                            <a:schemeClr val="dk1"/>
                          </a:solidFill>
                          <a:latin typeface="+mn-lt"/>
                          <a:ea typeface="+mn-ea"/>
                          <a:cs typeface="+mn-cs"/>
                        </a:rPr>
                        <a:t>x (englisch)</a:t>
                      </a:r>
                    </a:p>
                  </a:txBody>
                  <a:tcPr/>
                </a:tc>
                <a:tc>
                  <a:txBody>
                    <a:bodyPr/>
                    <a:lstStyle/>
                    <a:p>
                      <a:r>
                        <a:rPr lang="de-DE" sz="1200" kern="1200" baseline="0" dirty="0" smtClean="0">
                          <a:solidFill>
                            <a:schemeClr val="dk1"/>
                          </a:solidFill>
                          <a:latin typeface="+mn-lt"/>
                          <a:ea typeface="+mn-ea"/>
                          <a:cs typeface="+mn-cs"/>
                        </a:rPr>
                        <a:t>Kommunikation  Management ist englisch, Kommunikation  im Feld ist deutsch  -  Jeder übernimmt möglichst den Part, den er am besten kann </a:t>
                      </a:r>
                    </a:p>
                  </a:txBody>
                  <a:tcPr/>
                </a:tc>
              </a:tr>
            </a:tbl>
          </a:graphicData>
        </a:graphic>
      </p:graphicFrame>
      <p:sp>
        <p:nvSpPr>
          <p:cNvPr id="15" name="Textfeld 14"/>
          <p:cNvSpPr txBox="1"/>
          <p:nvPr/>
        </p:nvSpPr>
        <p:spPr>
          <a:xfrm>
            <a:off x="5072066" y="214290"/>
            <a:ext cx="2286016" cy="461665"/>
          </a:xfrm>
          <a:prstGeom prst="rect">
            <a:avLst/>
          </a:prstGeom>
          <a:noFill/>
        </p:spPr>
        <p:txBody>
          <a:bodyPr wrap="square" rtlCol="0">
            <a:spAutoFit/>
          </a:bodyPr>
          <a:lstStyle/>
          <a:p>
            <a:r>
              <a:rPr lang="de-DE" dirty="0" smtClean="0"/>
              <a:t>Praxisbeispiel</a:t>
            </a:r>
            <a:endParaRPr lang="de-DE" dirty="0"/>
          </a:p>
        </p:txBody>
      </p:sp>
      <p:sp>
        <p:nvSpPr>
          <p:cNvPr id="5" name="Rectangle 2"/>
          <p:cNvSpPr txBox="1">
            <a:spLocks noChangeArrowheads="1"/>
          </p:cNvSpPr>
          <p:nvPr/>
        </p:nvSpPr>
        <p:spPr bwMode="auto">
          <a:xfrm>
            <a:off x="500063" y="487363"/>
            <a:ext cx="3351857" cy="404812"/>
          </a:xfrm>
          <a:prstGeom prst="rect">
            <a:avLst/>
          </a:prstGeom>
          <a:noFill/>
          <a:ln w="9525">
            <a:noFill/>
            <a:miter lim="800000"/>
            <a:headEnd/>
            <a:tailEnd/>
          </a:ln>
        </p:spPr>
        <p:txBody>
          <a:bodyPr/>
          <a:lstStyle/>
          <a:p>
            <a:r>
              <a:rPr lang="de-DE" sz="1600" b="1" dirty="0">
                <a:solidFill>
                  <a:srgbClr val="2254A0"/>
                </a:solidFill>
              </a:rPr>
              <a:t>2</a:t>
            </a:r>
            <a:r>
              <a:rPr lang="pl-PL" sz="1600" b="1" dirty="0">
                <a:solidFill>
                  <a:srgbClr val="2254A0"/>
                </a:solidFill>
              </a:rPr>
              <a:t>. </a:t>
            </a:r>
            <a:r>
              <a:rPr lang="de-DE" sz="1600" b="1" dirty="0" smtClean="0">
                <a:solidFill>
                  <a:srgbClr val="2254A0"/>
                </a:solidFill>
              </a:rPr>
              <a:t>Wie wirken wir aufeinander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Inhaltsplatzhalter 13"/>
          <p:cNvGraphicFramePr>
            <a:graphicFrameLocks noGrp="1"/>
          </p:cNvGraphicFramePr>
          <p:nvPr>
            <p:ph idx="1"/>
          </p:nvPr>
        </p:nvGraphicFramePr>
        <p:xfrm>
          <a:off x="571472" y="1229587"/>
          <a:ext cx="7961340" cy="4157341"/>
        </p:xfrm>
        <a:graphic>
          <a:graphicData uri="http://schemas.openxmlformats.org/drawingml/2006/table">
            <a:tbl>
              <a:tblPr firstRow="1" bandRow="1">
                <a:tableStyleId>{21E4AEA4-8DFA-4A89-87EB-49C32662AFE0}</a:tableStyleId>
              </a:tblPr>
              <a:tblGrid>
                <a:gridCol w="1576166"/>
                <a:gridCol w="1402995"/>
                <a:gridCol w="1247091"/>
                <a:gridCol w="1316374"/>
                <a:gridCol w="2418714"/>
              </a:tblGrid>
              <a:tr h="370840">
                <a:tc>
                  <a:txBody>
                    <a:bodyPr/>
                    <a:lstStyle/>
                    <a:p>
                      <a:r>
                        <a:rPr lang="de-DE" dirty="0" smtClean="0"/>
                        <a:t>Denkweise</a:t>
                      </a:r>
                      <a:endParaRPr lang="de-DE" dirty="0"/>
                    </a:p>
                  </a:txBody>
                  <a:tcPr/>
                </a:tc>
                <a:tc>
                  <a:txBody>
                    <a:bodyPr/>
                    <a:lstStyle/>
                    <a:p>
                      <a:pPr algn="ctr"/>
                      <a:r>
                        <a:rPr lang="de-DE" dirty="0" smtClean="0"/>
                        <a:t>General</a:t>
                      </a:r>
                      <a:r>
                        <a:rPr lang="de-DE" baseline="0" dirty="0" smtClean="0"/>
                        <a:t> Manager</a:t>
                      </a:r>
                      <a:endParaRPr lang="de-DE" dirty="0"/>
                    </a:p>
                  </a:txBody>
                  <a:tcPr/>
                </a:tc>
                <a:tc>
                  <a:txBody>
                    <a:bodyPr/>
                    <a:lstStyle/>
                    <a:p>
                      <a:pPr algn="ctr"/>
                      <a:r>
                        <a:rPr lang="de-DE" dirty="0" smtClean="0"/>
                        <a:t>Direktor </a:t>
                      </a:r>
                    </a:p>
                    <a:p>
                      <a:pPr algn="ctr"/>
                      <a:endParaRPr lang="de-DE" dirty="0"/>
                    </a:p>
                  </a:txBody>
                  <a:tcPr/>
                </a:tc>
                <a:tc>
                  <a:txBody>
                    <a:bodyPr/>
                    <a:lstStyle/>
                    <a:p>
                      <a:pPr algn="ctr"/>
                      <a:r>
                        <a:rPr lang="de-DE" dirty="0" smtClean="0"/>
                        <a:t>Controller</a:t>
                      </a:r>
                    </a:p>
                  </a:txBody>
                  <a:tcPr/>
                </a:tc>
                <a:tc>
                  <a:txBody>
                    <a:bodyPr/>
                    <a:lstStyle/>
                    <a:p>
                      <a:r>
                        <a:rPr lang="de-DE" dirty="0" smtClean="0"/>
                        <a:t>Gap/Maßnahme</a:t>
                      </a:r>
                      <a:endParaRPr lang="de-DE" dirty="0"/>
                    </a:p>
                  </a:txBody>
                  <a:tcPr/>
                </a:tc>
              </a:tr>
              <a:tr h="530221">
                <a:tc>
                  <a:txBody>
                    <a:bodyPr/>
                    <a:lstStyle/>
                    <a:p>
                      <a:r>
                        <a:rPr lang="de-DE" sz="1400" dirty="0" smtClean="0"/>
                        <a:t>Visualisierung, Bilder, Gesten</a:t>
                      </a:r>
                      <a:endParaRPr lang="de-DE" sz="1400" dirty="0"/>
                    </a:p>
                  </a:txBody>
                  <a:tcPr/>
                </a:tc>
                <a:tc>
                  <a:txBody>
                    <a:bodyPr/>
                    <a:lstStyle/>
                    <a:p>
                      <a:pPr algn="ctr"/>
                      <a:r>
                        <a:rPr lang="de-DE" dirty="0" err="1" smtClean="0"/>
                        <a:t>xxx</a:t>
                      </a:r>
                      <a:endParaRPr lang="de-DE" dirty="0"/>
                    </a:p>
                  </a:txBody>
                  <a:tcPr/>
                </a:tc>
                <a:tc>
                  <a:txBody>
                    <a:bodyPr/>
                    <a:lstStyle/>
                    <a:p>
                      <a:pPr algn="ctr"/>
                      <a:r>
                        <a:rPr lang="de-DE" dirty="0" err="1" smtClean="0"/>
                        <a:t>xx</a:t>
                      </a:r>
                      <a:endParaRPr lang="de-DE" dirty="0"/>
                    </a:p>
                  </a:txBody>
                  <a:tcPr/>
                </a:tc>
                <a:tc>
                  <a:txBody>
                    <a:bodyPr/>
                    <a:lstStyle/>
                    <a:p>
                      <a:pPr algn="ctr"/>
                      <a:r>
                        <a:rPr lang="de-DE" dirty="0" err="1" smtClean="0"/>
                        <a:t>xx</a:t>
                      </a:r>
                      <a:endParaRPr lang="de-DE" dirty="0"/>
                    </a:p>
                  </a:txBody>
                  <a:tcPr/>
                </a:tc>
                <a:tc>
                  <a:txBody>
                    <a:bodyPr/>
                    <a:lstStyle/>
                    <a:p>
                      <a:endParaRPr lang="de-DE" dirty="0"/>
                    </a:p>
                  </a:txBody>
                  <a:tcPr/>
                </a:tc>
              </a:tr>
              <a:tr h="370840">
                <a:tc>
                  <a:txBody>
                    <a:bodyPr/>
                    <a:lstStyle/>
                    <a:p>
                      <a:r>
                        <a:rPr lang="de-DE" sz="1400" dirty="0" smtClean="0"/>
                        <a:t>Wortgetreu</a:t>
                      </a:r>
                      <a:endParaRPr lang="de-DE" sz="1400" dirty="0"/>
                    </a:p>
                  </a:txBody>
                  <a:tcPr/>
                </a:tc>
                <a:tc>
                  <a:txBody>
                    <a:bodyPr/>
                    <a:lstStyle/>
                    <a:p>
                      <a:pPr algn="ctr"/>
                      <a:r>
                        <a:rPr lang="de-DE" dirty="0" smtClean="0"/>
                        <a:t>x</a:t>
                      </a:r>
                      <a:endParaRPr lang="de-DE" dirty="0"/>
                    </a:p>
                  </a:txBody>
                  <a:tcPr/>
                </a:tc>
                <a:tc>
                  <a:txBody>
                    <a:bodyPr/>
                    <a:lstStyle/>
                    <a:p>
                      <a:pPr algn="ctr"/>
                      <a:r>
                        <a:rPr lang="de-DE" dirty="0" err="1" smtClean="0"/>
                        <a:t>xx</a:t>
                      </a:r>
                      <a:endParaRPr lang="de-DE" dirty="0"/>
                    </a:p>
                  </a:txBody>
                  <a:tcPr/>
                </a:tc>
                <a:tc>
                  <a:txBody>
                    <a:bodyPr/>
                    <a:lstStyle/>
                    <a:p>
                      <a:pPr algn="ctr"/>
                      <a:r>
                        <a:rPr lang="de-DE" dirty="0" err="1" smtClean="0"/>
                        <a:t>xx</a:t>
                      </a:r>
                      <a:endParaRPr lang="de-DE" dirty="0"/>
                    </a:p>
                  </a:txBody>
                  <a:tcPr/>
                </a:tc>
                <a:tc>
                  <a:txBody>
                    <a:bodyPr/>
                    <a:lstStyle/>
                    <a:p>
                      <a:pPr marL="0" algn="l" defTabSz="914400" rtl="0" eaLnBrk="1" latinLnBrk="0" hangingPunct="1"/>
                      <a:r>
                        <a:rPr lang="de-DE" sz="1200" kern="1200" dirty="0" smtClean="0">
                          <a:solidFill>
                            <a:schemeClr val="dk1"/>
                          </a:solidFill>
                          <a:latin typeface="+mn-lt"/>
                          <a:ea typeface="+mn-ea"/>
                          <a:cs typeface="+mn-cs"/>
                        </a:rPr>
                        <a:t>Bei Formulierungen holen wir uns Unterstützung vom Marketing, Rechtsabteilung</a:t>
                      </a:r>
                    </a:p>
                  </a:txBody>
                  <a:tcPr/>
                </a:tc>
              </a:tr>
              <a:tr h="370840">
                <a:tc>
                  <a:txBody>
                    <a:bodyPr/>
                    <a:lstStyle/>
                    <a:p>
                      <a:pPr marL="0" algn="l" defTabSz="914400" rtl="0" eaLnBrk="1" latinLnBrk="0" hangingPunct="1"/>
                      <a:r>
                        <a:rPr lang="de-DE" sz="1400" kern="1200" dirty="0" smtClean="0">
                          <a:solidFill>
                            <a:schemeClr val="dk1"/>
                          </a:solidFill>
                          <a:latin typeface="+mn-lt"/>
                          <a:ea typeface="+mn-ea"/>
                          <a:cs typeface="+mn-cs"/>
                        </a:rPr>
                        <a:t>Wahrnehmend, metaphorisch</a:t>
                      </a:r>
                    </a:p>
                  </a:txBody>
                  <a:tcPr/>
                </a:tc>
                <a:tc>
                  <a:txBody>
                    <a:bodyPr/>
                    <a:lstStyle/>
                    <a:p>
                      <a:pPr marL="0" algn="ctr" defTabSz="914400" rtl="0" eaLnBrk="1" latinLnBrk="0" hangingPunct="1"/>
                      <a:r>
                        <a:rPr lang="de-DE" sz="1800" kern="1200" dirty="0" err="1" smtClean="0">
                          <a:solidFill>
                            <a:schemeClr val="dk1"/>
                          </a:solidFill>
                          <a:latin typeface="+mn-lt"/>
                          <a:ea typeface="+mn-ea"/>
                          <a:cs typeface="+mn-cs"/>
                        </a:rPr>
                        <a:t>xxx</a:t>
                      </a:r>
                      <a:endParaRPr lang="de-DE" sz="1800" kern="1200" dirty="0" smtClean="0">
                        <a:solidFill>
                          <a:schemeClr val="dk1"/>
                        </a:solidFill>
                        <a:latin typeface="+mn-lt"/>
                        <a:ea typeface="+mn-ea"/>
                        <a:cs typeface="+mn-cs"/>
                      </a:endParaRPr>
                    </a:p>
                  </a:txBody>
                  <a:tcPr/>
                </a:tc>
                <a:tc>
                  <a:txBody>
                    <a:bodyPr/>
                    <a:lstStyle/>
                    <a:p>
                      <a:pPr marL="0" algn="ctr" defTabSz="914400" rtl="0" eaLnBrk="1" latinLnBrk="0" hangingPunct="1"/>
                      <a:r>
                        <a:rPr lang="de-DE" sz="1800" kern="1200" dirty="0" err="1" smtClean="0">
                          <a:solidFill>
                            <a:schemeClr val="dk1"/>
                          </a:solidFill>
                          <a:latin typeface="+mn-lt"/>
                          <a:ea typeface="+mn-ea"/>
                          <a:cs typeface="+mn-cs"/>
                        </a:rPr>
                        <a:t>xx</a:t>
                      </a:r>
                      <a:endParaRPr lang="de-DE" sz="1800" kern="1200" dirty="0" smtClean="0">
                        <a:solidFill>
                          <a:schemeClr val="dk1"/>
                        </a:solidFill>
                        <a:latin typeface="+mn-lt"/>
                        <a:ea typeface="+mn-ea"/>
                        <a:cs typeface="+mn-cs"/>
                      </a:endParaRPr>
                    </a:p>
                  </a:txBody>
                  <a:tcPr/>
                </a:tc>
                <a:tc>
                  <a:txBody>
                    <a:bodyPr/>
                    <a:lstStyle/>
                    <a:p>
                      <a:pPr marL="0" algn="ctr" defTabSz="914400" rtl="0" eaLnBrk="1" latinLnBrk="0" hangingPunct="1"/>
                      <a:r>
                        <a:rPr lang="de-DE" sz="1800" kern="1200" dirty="0" err="1" smtClean="0">
                          <a:solidFill>
                            <a:schemeClr val="dk1"/>
                          </a:solidFill>
                          <a:latin typeface="+mn-lt"/>
                          <a:ea typeface="+mn-ea"/>
                          <a:cs typeface="+mn-cs"/>
                        </a:rPr>
                        <a:t>xx</a:t>
                      </a:r>
                      <a:endParaRPr lang="de-DE" sz="1800" kern="1200" dirty="0" smtClean="0">
                        <a:solidFill>
                          <a:schemeClr val="dk1"/>
                        </a:solidFill>
                        <a:latin typeface="+mn-lt"/>
                        <a:ea typeface="+mn-ea"/>
                        <a:cs typeface="+mn-cs"/>
                      </a:endParaRPr>
                    </a:p>
                  </a:txBody>
                  <a:tcPr/>
                </a:tc>
                <a:tc>
                  <a:txBody>
                    <a:bodyPr/>
                    <a:lstStyle/>
                    <a:p>
                      <a:pPr marL="0" algn="l" defTabSz="914400" rtl="0" eaLnBrk="1" latinLnBrk="0" hangingPunct="1"/>
                      <a:endParaRPr lang="de-DE" sz="1200" kern="1200" dirty="0" smtClean="0">
                        <a:solidFill>
                          <a:schemeClr val="dk1"/>
                        </a:solidFill>
                        <a:latin typeface="+mn-lt"/>
                        <a:ea typeface="+mn-ea"/>
                        <a:cs typeface="+mn-cs"/>
                      </a:endParaRPr>
                    </a:p>
                  </a:txBody>
                  <a:tcPr/>
                </a:tc>
              </a:tr>
              <a:tr h="370840">
                <a:tc>
                  <a:txBody>
                    <a:bodyPr/>
                    <a:lstStyle/>
                    <a:p>
                      <a:pPr marL="0" algn="l" defTabSz="914400" rtl="0" eaLnBrk="1" latinLnBrk="0" hangingPunct="1"/>
                      <a:r>
                        <a:rPr lang="de-DE" sz="1400" kern="1200" dirty="0" smtClean="0">
                          <a:solidFill>
                            <a:schemeClr val="dk1"/>
                          </a:solidFill>
                          <a:latin typeface="+mn-lt"/>
                          <a:ea typeface="+mn-ea"/>
                          <a:cs typeface="+mn-cs"/>
                        </a:rPr>
                        <a:t>Eher objektiv</a:t>
                      </a:r>
                    </a:p>
                  </a:txBody>
                  <a:tcPr/>
                </a:tc>
                <a:tc>
                  <a:txBody>
                    <a:bodyPr/>
                    <a:lstStyle/>
                    <a:p>
                      <a:pPr marL="0" algn="ctr" defTabSz="914400" rtl="0" eaLnBrk="1" latinLnBrk="0" hangingPunct="1"/>
                      <a:r>
                        <a:rPr lang="de-DE" sz="1800" kern="1200" dirty="0" smtClean="0">
                          <a:solidFill>
                            <a:schemeClr val="dk1"/>
                          </a:solidFill>
                          <a:latin typeface="+mn-lt"/>
                          <a:ea typeface="+mn-ea"/>
                          <a:cs typeface="+mn-cs"/>
                        </a:rPr>
                        <a:t>x</a:t>
                      </a:r>
                    </a:p>
                  </a:txBody>
                  <a:tcPr/>
                </a:tc>
                <a:tc>
                  <a:txBody>
                    <a:bodyPr/>
                    <a:lstStyle/>
                    <a:p>
                      <a:pPr marL="0" algn="ctr" defTabSz="914400" rtl="0" eaLnBrk="1" latinLnBrk="0" hangingPunct="1"/>
                      <a:r>
                        <a:rPr lang="de-DE" sz="1800" kern="1200" dirty="0" smtClean="0">
                          <a:solidFill>
                            <a:schemeClr val="dk1"/>
                          </a:solidFill>
                          <a:latin typeface="+mn-lt"/>
                          <a:ea typeface="+mn-ea"/>
                          <a:cs typeface="+mn-cs"/>
                        </a:rPr>
                        <a:t>x</a:t>
                      </a:r>
                    </a:p>
                  </a:txBody>
                  <a:tcPr/>
                </a:tc>
                <a:tc>
                  <a:txBody>
                    <a:bodyPr/>
                    <a:lstStyle/>
                    <a:p>
                      <a:pPr marL="0" algn="ctr" defTabSz="914400" rtl="0" eaLnBrk="1" latinLnBrk="0" hangingPunct="1"/>
                      <a:r>
                        <a:rPr lang="de-DE" sz="1800" kern="1200" dirty="0" smtClean="0">
                          <a:solidFill>
                            <a:schemeClr val="dk1"/>
                          </a:solidFill>
                          <a:latin typeface="+mn-lt"/>
                          <a:ea typeface="+mn-ea"/>
                          <a:cs typeface="+mn-cs"/>
                        </a:rPr>
                        <a:t>x</a:t>
                      </a:r>
                    </a:p>
                  </a:txBody>
                  <a:tcPr/>
                </a:tc>
                <a:tc>
                  <a:txBody>
                    <a:bodyPr/>
                    <a:lstStyle/>
                    <a:p>
                      <a:r>
                        <a:rPr lang="de-DE" sz="1200" dirty="0" smtClean="0"/>
                        <a:t>Befragung</a:t>
                      </a:r>
                      <a:r>
                        <a:rPr lang="de-DE" sz="1200" baseline="0" dirty="0" smtClean="0"/>
                        <a:t>  Advisory Board , Management-Board, Analysen, Meinungen, schwierig zu beurteilen hängt von der Informationslage ab </a:t>
                      </a:r>
                      <a:endParaRPr lang="de-DE" sz="1200" dirty="0"/>
                    </a:p>
                  </a:txBody>
                  <a:tcPr/>
                </a:tc>
              </a:tr>
              <a:tr h="370840">
                <a:tc>
                  <a:txBody>
                    <a:bodyPr/>
                    <a:lstStyle/>
                    <a:p>
                      <a:pPr marL="0" algn="l" defTabSz="914400" rtl="0" eaLnBrk="1" latinLnBrk="0" hangingPunct="1"/>
                      <a:r>
                        <a:rPr lang="de-DE" sz="1400" kern="1200" dirty="0" smtClean="0">
                          <a:solidFill>
                            <a:schemeClr val="dk1"/>
                          </a:solidFill>
                          <a:latin typeface="+mn-lt"/>
                          <a:ea typeface="+mn-ea"/>
                          <a:cs typeface="+mn-cs"/>
                        </a:rPr>
                        <a:t>Eher</a:t>
                      </a:r>
                      <a:r>
                        <a:rPr lang="de-DE" sz="1400" kern="1200" baseline="0" dirty="0" smtClean="0">
                          <a:solidFill>
                            <a:schemeClr val="dk1"/>
                          </a:solidFill>
                          <a:latin typeface="+mn-lt"/>
                          <a:ea typeface="+mn-ea"/>
                          <a:cs typeface="+mn-cs"/>
                        </a:rPr>
                        <a:t> s</a:t>
                      </a:r>
                      <a:r>
                        <a:rPr lang="de-DE" sz="1400" kern="1200" dirty="0" smtClean="0">
                          <a:solidFill>
                            <a:schemeClr val="dk1"/>
                          </a:solidFill>
                          <a:latin typeface="+mn-lt"/>
                          <a:ea typeface="+mn-ea"/>
                          <a:cs typeface="+mn-cs"/>
                        </a:rPr>
                        <a:t>ubjektiv</a:t>
                      </a:r>
                    </a:p>
                  </a:txBody>
                  <a:tcPr/>
                </a:tc>
                <a:tc>
                  <a:txBody>
                    <a:bodyPr/>
                    <a:lstStyle/>
                    <a:p>
                      <a:pPr marL="0" algn="ctr" defTabSz="914400" rtl="0" eaLnBrk="1" latinLnBrk="0" hangingPunct="1"/>
                      <a:r>
                        <a:rPr lang="de-DE" sz="1800" kern="1200" dirty="0" err="1" smtClean="0">
                          <a:solidFill>
                            <a:schemeClr val="dk1"/>
                          </a:solidFill>
                          <a:latin typeface="+mn-lt"/>
                          <a:ea typeface="+mn-ea"/>
                          <a:cs typeface="+mn-cs"/>
                        </a:rPr>
                        <a:t>xx</a:t>
                      </a:r>
                      <a:endParaRPr lang="de-DE" sz="1800" kern="1200" dirty="0" smtClean="0">
                        <a:solidFill>
                          <a:schemeClr val="dk1"/>
                        </a:solidFill>
                        <a:latin typeface="+mn-lt"/>
                        <a:ea typeface="+mn-ea"/>
                        <a:cs typeface="+mn-cs"/>
                      </a:endParaRPr>
                    </a:p>
                  </a:txBody>
                  <a:tcPr/>
                </a:tc>
                <a:tc>
                  <a:txBody>
                    <a:bodyPr/>
                    <a:lstStyle/>
                    <a:p>
                      <a:pPr marL="0" algn="ctr" defTabSz="914400" rtl="0" eaLnBrk="1" latinLnBrk="0" hangingPunct="1"/>
                      <a:r>
                        <a:rPr lang="de-DE" sz="1800" kern="1200" dirty="0" smtClean="0">
                          <a:solidFill>
                            <a:schemeClr val="dk1"/>
                          </a:solidFill>
                          <a:latin typeface="+mn-lt"/>
                          <a:ea typeface="+mn-ea"/>
                          <a:cs typeface="+mn-cs"/>
                        </a:rPr>
                        <a:t>x</a:t>
                      </a:r>
                    </a:p>
                  </a:txBody>
                  <a:tcPr/>
                </a:tc>
                <a:tc>
                  <a:txBody>
                    <a:bodyPr/>
                    <a:lstStyle/>
                    <a:p>
                      <a:pPr marL="0" algn="ctr" defTabSz="914400" rtl="0" eaLnBrk="1" latinLnBrk="0" hangingPunct="1"/>
                      <a:r>
                        <a:rPr lang="de-DE" sz="1800" kern="1200" dirty="0" smtClean="0">
                          <a:solidFill>
                            <a:schemeClr val="dk1"/>
                          </a:solidFill>
                          <a:latin typeface="+mn-lt"/>
                          <a:ea typeface="+mn-ea"/>
                          <a:cs typeface="+mn-cs"/>
                        </a:rPr>
                        <a:t>x</a:t>
                      </a:r>
                    </a:p>
                  </a:txBody>
                  <a:tcPr/>
                </a:tc>
                <a:tc>
                  <a:txBody>
                    <a:bodyPr/>
                    <a:lstStyle/>
                    <a:p>
                      <a:r>
                        <a:rPr lang="de-DE" sz="1200" dirty="0" smtClean="0"/>
                        <a:t>Befragung</a:t>
                      </a:r>
                      <a:r>
                        <a:rPr lang="de-DE" sz="1200" baseline="0" dirty="0" smtClean="0"/>
                        <a:t>  Advisory Board , Analysen, Meinungen, </a:t>
                      </a:r>
                      <a:br>
                        <a:rPr lang="de-DE" sz="1200" baseline="0" dirty="0" smtClean="0"/>
                      </a:br>
                      <a:r>
                        <a:rPr lang="de-DE" sz="1200" baseline="0" dirty="0" smtClean="0"/>
                        <a:t>GM  ist stark abhängig von den Vorgaben aus US</a:t>
                      </a:r>
                      <a:endParaRPr lang="de-DE" sz="1200" kern="1200" baseline="0" dirty="0" smtClean="0">
                        <a:solidFill>
                          <a:schemeClr val="dk1"/>
                        </a:solidFill>
                        <a:latin typeface="+mn-lt"/>
                        <a:ea typeface="+mn-ea"/>
                        <a:cs typeface="+mn-cs"/>
                      </a:endParaRPr>
                    </a:p>
                  </a:txBody>
                  <a:tcPr/>
                </a:tc>
              </a:tr>
            </a:tbl>
          </a:graphicData>
        </a:graphic>
      </p:graphicFrame>
      <p:sp>
        <p:nvSpPr>
          <p:cNvPr id="5" name="Textfeld 4"/>
          <p:cNvSpPr txBox="1"/>
          <p:nvPr/>
        </p:nvSpPr>
        <p:spPr>
          <a:xfrm>
            <a:off x="5072066" y="214290"/>
            <a:ext cx="2286016" cy="461665"/>
          </a:xfrm>
          <a:prstGeom prst="rect">
            <a:avLst/>
          </a:prstGeom>
          <a:noFill/>
        </p:spPr>
        <p:txBody>
          <a:bodyPr wrap="square" rtlCol="0">
            <a:spAutoFit/>
          </a:bodyPr>
          <a:lstStyle/>
          <a:p>
            <a:r>
              <a:rPr lang="de-DE" dirty="0" smtClean="0"/>
              <a:t>Praxisbeispiel</a:t>
            </a:r>
            <a:endParaRPr lang="de-DE" dirty="0"/>
          </a:p>
        </p:txBody>
      </p:sp>
      <p:sp>
        <p:nvSpPr>
          <p:cNvPr id="6" name="Rectangle 2"/>
          <p:cNvSpPr txBox="1">
            <a:spLocks noChangeArrowheads="1"/>
          </p:cNvSpPr>
          <p:nvPr/>
        </p:nvSpPr>
        <p:spPr bwMode="auto">
          <a:xfrm>
            <a:off x="500063" y="487363"/>
            <a:ext cx="3351857" cy="404812"/>
          </a:xfrm>
          <a:prstGeom prst="rect">
            <a:avLst/>
          </a:prstGeom>
          <a:noFill/>
          <a:ln w="9525">
            <a:noFill/>
            <a:miter lim="800000"/>
            <a:headEnd/>
            <a:tailEnd/>
          </a:ln>
        </p:spPr>
        <p:txBody>
          <a:bodyPr/>
          <a:lstStyle/>
          <a:p>
            <a:r>
              <a:rPr lang="de-DE" sz="1600" b="1" dirty="0">
                <a:solidFill>
                  <a:srgbClr val="2254A0"/>
                </a:solidFill>
              </a:rPr>
              <a:t>2</a:t>
            </a:r>
            <a:r>
              <a:rPr lang="pl-PL" sz="1600" b="1" dirty="0">
                <a:solidFill>
                  <a:srgbClr val="2254A0"/>
                </a:solidFill>
              </a:rPr>
              <a:t>. </a:t>
            </a:r>
            <a:r>
              <a:rPr lang="de-DE" sz="1600" b="1" dirty="0" smtClean="0">
                <a:solidFill>
                  <a:srgbClr val="2254A0"/>
                </a:solidFill>
              </a:rPr>
              <a:t>Wie wirken wir aufeinander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
        <p:nvSpPr>
          <p:cNvPr id="7" name="Explosion 2 6"/>
          <p:cNvSpPr/>
          <p:nvPr/>
        </p:nvSpPr>
        <p:spPr bwMode="auto">
          <a:xfrm>
            <a:off x="914400" y="3733800"/>
            <a:ext cx="1219200" cy="914400"/>
          </a:xfrm>
          <a:prstGeom prst="irregularSeal2">
            <a:avLst/>
          </a:prstGeom>
          <a:solidFill>
            <a:srgbClr val="FF0000">
              <a:alpha val="1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dirty="0" smtClean="0">
                <a:latin typeface="Arial" charset="0"/>
                <a:ea typeface="ヒラギノ角ゴ Pro W3" pitchFamily="1" charset="-128"/>
              </a:rPr>
              <a:t>D*</a:t>
            </a:r>
            <a:endParaRPr kumimoji="0" lang="de-DE"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8" name="Textfeld 7"/>
          <p:cNvSpPr txBox="1"/>
          <p:nvPr/>
        </p:nvSpPr>
        <p:spPr>
          <a:xfrm>
            <a:off x="539552" y="5943600"/>
            <a:ext cx="4985660" cy="276999"/>
          </a:xfrm>
          <a:prstGeom prst="rect">
            <a:avLst/>
          </a:prstGeom>
          <a:noFill/>
        </p:spPr>
        <p:txBody>
          <a:bodyPr wrap="none" rtlCol="0">
            <a:spAutoFit/>
          </a:bodyPr>
          <a:lstStyle/>
          <a:p>
            <a:r>
              <a:rPr lang="de-DE" sz="1200" dirty="0" smtClean="0"/>
              <a:t>* Diskussionspunkt – wie kann man Objektivität/Subjektivität beurteilen</a:t>
            </a:r>
            <a:endParaRPr lang="de-DE" sz="1200"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Inhaltsplatzhalter 13"/>
          <p:cNvGraphicFramePr>
            <a:graphicFrameLocks noGrp="1"/>
          </p:cNvGraphicFramePr>
          <p:nvPr>
            <p:ph idx="1"/>
          </p:nvPr>
        </p:nvGraphicFramePr>
        <p:xfrm>
          <a:off x="571472" y="1258024"/>
          <a:ext cx="7961341" cy="4023334"/>
        </p:xfrm>
        <a:graphic>
          <a:graphicData uri="http://schemas.openxmlformats.org/drawingml/2006/table">
            <a:tbl>
              <a:tblPr firstRow="1" bandRow="1">
                <a:tableStyleId>{21E4AEA4-8DFA-4A89-87EB-49C32662AFE0}</a:tableStyleId>
              </a:tblPr>
              <a:tblGrid>
                <a:gridCol w="1576166"/>
                <a:gridCol w="1125864"/>
                <a:gridCol w="1247091"/>
                <a:gridCol w="1275543"/>
                <a:gridCol w="2736677"/>
              </a:tblGrid>
              <a:tr h="658808">
                <a:tc>
                  <a:txBody>
                    <a:bodyPr/>
                    <a:lstStyle/>
                    <a:p>
                      <a:r>
                        <a:rPr lang="de-DE" dirty="0" smtClean="0"/>
                        <a:t>Denkweise</a:t>
                      </a:r>
                      <a:endParaRPr lang="de-DE" dirty="0"/>
                    </a:p>
                  </a:txBody>
                  <a:tcPr/>
                </a:tc>
                <a:tc>
                  <a:txBody>
                    <a:bodyPr/>
                    <a:lstStyle/>
                    <a:p>
                      <a:pPr algn="ctr"/>
                      <a:r>
                        <a:rPr lang="de-DE" dirty="0" smtClean="0"/>
                        <a:t>General</a:t>
                      </a:r>
                      <a:r>
                        <a:rPr lang="de-DE" baseline="0" dirty="0" smtClean="0"/>
                        <a:t> Manager </a:t>
                      </a:r>
                      <a:endParaRPr lang="de-DE" dirty="0"/>
                    </a:p>
                  </a:txBody>
                  <a:tcPr/>
                </a:tc>
                <a:tc>
                  <a:txBody>
                    <a:bodyPr/>
                    <a:lstStyle/>
                    <a:p>
                      <a:pPr algn="ctr"/>
                      <a:r>
                        <a:rPr lang="de-DE" dirty="0" smtClean="0"/>
                        <a:t>Direktor </a:t>
                      </a:r>
                    </a:p>
                  </a:txBody>
                  <a:tcPr/>
                </a:tc>
                <a:tc>
                  <a:txBody>
                    <a:bodyPr/>
                    <a:lstStyle/>
                    <a:p>
                      <a:pPr algn="ctr"/>
                      <a:r>
                        <a:rPr lang="de-DE" dirty="0" smtClean="0"/>
                        <a:t>Controller</a:t>
                      </a:r>
                    </a:p>
                  </a:txBody>
                  <a:tcPr/>
                </a:tc>
                <a:tc>
                  <a:txBody>
                    <a:bodyPr/>
                    <a:lstStyle/>
                    <a:p>
                      <a:r>
                        <a:rPr lang="de-DE" dirty="0" smtClean="0"/>
                        <a:t>Gap/Maßnahme</a:t>
                      </a:r>
                      <a:endParaRPr lang="de-DE" dirty="0"/>
                    </a:p>
                  </a:txBody>
                  <a:tcPr/>
                </a:tc>
              </a:tr>
              <a:tr h="498556">
                <a:tc>
                  <a:txBody>
                    <a:bodyPr/>
                    <a:lstStyle/>
                    <a:p>
                      <a:r>
                        <a:rPr lang="de-DE" sz="1400" dirty="0" smtClean="0"/>
                        <a:t>Zeitbewusstsein*</a:t>
                      </a:r>
                      <a:endParaRPr lang="de-DE" sz="1400" dirty="0"/>
                    </a:p>
                  </a:txBody>
                  <a:tcPr/>
                </a:tc>
                <a:tc>
                  <a:txBody>
                    <a:bodyPr/>
                    <a:lstStyle/>
                    <a:p>
                      <a:pPr algn="ctr"/>
                      <a:r>
                        <a:rPr lang="de-DE" dirty="0" smtClean="0"/>
                        <a:t>x</a:t>
                      </a:r>
                      <a:endParaRPr lang="de-DE" dirty="0"/>
                    </a:p>
                  </a:txBody>
                  <a:tcPr/>
                </a:tc>
                <a:tc>
                  <a:txBody>
                    <a:bodyPr/>
                    <a:lstStyle/>
                    <a:p>
                      <a:pPr algn="ctr"/>
                      <a:r>
                        <a:rPr lang="de-DE" dirty="0" err="1" smtClean="0"/>
                        <a:t>xxx</a:t>
                      </a:r>
                      <a:endParaRPr lang="de-DE" dirty="0"/>
                    </a:p>
                  </a:txBody>
                  <a:tcPr/>
                </a:tc>
                <a:tc>
                  <a:txBody>
                    <a:bodyPr/>
                    <a:lstStyle/>
                    <a:p>
                      <a:pPr algn="ctr"/>
                      <a:r>
                        <a:rPr lang="de-DE" dirty="0" err="1" smtClean="0"/>
                        <a:t>xxx</a:t>
                      </a:r>
                      <a:endParaRPr lang="de-DE" dirty="0"/>
                    </a:p>
                  </a:txBody>
                  <a:tcPr/>
                </a:tc>
                <a:tc>
                  <a:txBody>
                    <a:bodyPr/>
                    <a:lstStyle/>
                    <a:p>
                      <a:pPr marL="0" algn="l" defTabSz="914400" rtl="0" eaLnBrk="1" latinLnBrk="0" hangingPunct="1"/>
                      <a:r>
                        <a:rPr lang="de-DE" sz="1200" b="0" kern="1200" dirty="0" smtClean="0">
                          <a:solidFill>
                            <a:schemeClr val="dk1"/>
                          </a:solidFill>
                          <a:latin typeface="+mn-lt"/>
                          <a:ea typeface="+mn-ea"/>
                          <a:cs typeface="+mn-cs"/>
                        </a:rPr>
                        <a:t>GM tickt Quartalsweise,</a:t>
                      </a:r>
                      <a:r>
                        <a:rPr lang="de-DE" sz="1200" b="0" kern="1200" baseline="0" dirty="0" smtClean="0">
                          <a:solidFill>
                            <a:schemeClr val="dk1"/>
                          </a:solidFill>
                          <a:latin typeface="+mn-lt"/>
                          <a:ea typeface="+mn-ea"/>
                          <a:cs typeface="+mn-cs"/>
                        </a:rPr>
                        <a:t> „das Rad wird neu erfunden“</a:t>
                      </a:r>
                      <a:endParaRPr lang="de-DE" sz="1200" b="0" kern="1200" dirty="0" smtClean="0">
                        <a:solidFill>
                          <a:schemeClr val="dk1"/>
                        </a:solidFill>
                        <a:latin typeface="+mn-lt"/>
                        <a:ea typeface="+mn-ea"/>
                        <a:cs typeface="+mn-cs"/>
                      </a:endParaRPr>
                    </a:p>
                  </a:txBody>
                  <a:tcPr/>
                </a:tc>
              </a:tr>
              <a:tr h="1490304">
                <a:tc>
                  <a:txBody>
                    <a:bodyPr/>
                    <a:lstStyle/>
                    <a:p>
                      <a:r>
                        <a:rPr lang="de-DE" sz="1400" dirty="0" smtClean="0"/>
                        <a:t>Zeitlos</a:t>
                      </a:r>
                      <a:endParaRPr lang="de-DE" sz="1400" dirty="0"/>
                    </a:p>
                  </a:txBody>
                  <a:tcPr/>
                </a:tc>
                <a:tc>
                  <a:txBody>
                    <a:bodyPr/>
                    <a:lstStyle/>
                    <a:p>
                      <a:pPr algn="ctr"/>
                      <a:r>
                        <a:rPr lang="de-DE" dirty="0" err="1" smtClean="0"/>
                        <a:t>xxx</a:t>
                      </a:r>
                      <a:endParaRPr lang="de-DE" dirty="0"/>
                    </a:p>
                  </a:txBody>
                  <a:tcPr/>
                </a:tc>
                <a:tc>
                  <a:txBody>
                    <a:bodyPr/>
                    <a:lstStyle/>
                    <a:p>
                      <a:pPr algn="ctr"/>
                      <a:r>
                        <a:rPr lang="de-DE" dirty="0" smtClean="0"/>
                        <a:t>x</a:t>
                      </a:r>
                      <a:endParaRPr lang="de-DE" dirty="0"/>
                    </a:p>
                  </a:txBody>
                  <a:tcPr/>
                </a:tc>
                <a:tc>
                  <a:txBody>
                    <a:bodyPr/>
                    <a:lstStyle/>
                    <a:p>
                      <a:pPr algn="ctr"/>
                      <a:r>
                        <a:rPr lang="de-DE" dirty="0" smtClean="0"/>
                        <a:t>x</a:t>
                      </a:r>
                      <a:endParaRPr lang="de-DE" dirty="0"/>
                    </a:p>
                  </a:txBody>
                  <a:tcPr/>
                </a:tc>
                <a:tc>
                  <a:txBody>
                    <a:bodyPr/>
                    <a:lstStyle/>
                    <a:p>
                      <a:pPr marL="0" algn="l" defTabSz="914400" rtl="0" eaLnBrk="1" latinLnBrk="0" hangingPunct="1"/>
                      <a:r>
                        <a:rPr lang="de-DE" sz="1200" b="0" kern="1200" dirty="0" smtClean="0">
                          <a:solidFill>
                            <a:schemeClr val="dk1"/>
                          </a:solidFill>
                          <a:latin typeface="+mn-lt"/>
                          <a:ea typeface="+mn-ea"/>
                          <a:cs typeface="+mn-cs"/>
                        </a:rPr>
                        <a:t>Mittel- und langfristige </a:t>
                      </a:r>
                      <a:r>
                        <a:rPr lang="de-DE" sz="1200" b="0" kern="1200" baseline="0" dirty="0" smtClean="0">
                          <a:solidFill>
                            <a:schemeClr val="dk1"/>
                          </a:solidFill>
                          <a:latin typeface="+mn-lt"/>
                          <a:ea typeface="+mn-ea"/>
                          <a:cs typeface="+mn-cs"/>
                        </a:rPr>
                        <a:t> Maßnahmen müssen immer argumentiert werden; was keine Auswirkungen auf das Quartalsergebnis hat erfordert in der Argumentation einen hohen Aufwand</a:t>
                      </a:r>
                      <a:endParaRPr lang="de-DE" sz="1200" b="0" kern="1200" dirty="0" smtClean="0">
                        <a:solidFill>
                          <a:schemeClr val="dk1"/>
                        </a:solidFill>
                        <a:latin typeface="+mn-lt"/>
                        <a:ea typeface="+mn-ea"/>
                        <a:cs typeface="+mn-cs"/>
                      </a:endParaRPr>
                    </a:p>
                  </a:txBody>
                  <a:tcPr/>
                </a:tc>
              </a:tr>
              <a:tr h="687833">
                <a:tc>
                  <a:txBody>
                    <a:bodyPr/>
                    <a:lstStyle/>
                    <a:p>
                      <a:pPr marL="0" algn="l" defTabSz="914400" rtl="0" eaLnBrk="1" latinLnBrk="0" hangingPunct="1"/>
                      <a:r>
                        <a:rPr lang="de-DE" sz="1400" kern="1200" dirty="0" smtClean="0">
                          <a:solidFill>
                            <a:schemeClr val="dk1"/>
                          </a:solidFill>
                          <a:latin typeface="+mn-lt"/>
                          <a:ea typeface="+mn-ea"/>
                          <a:cs typeface="+mn-cs"/>
                        </a:rPr>
                        <a:t>Genauigkeit</a:t>
                      </a:r>
                    </a:p>
                  </a:txBody>
                  <a:tcPr/>
                </a:tc>
                <a:tc>
                  <a:txBody>
                    <a:bodyPr/>
                    <a:lstStyle/>
                    <a:p>
                      <a:pPr marL="0" algn="ctr" defTabSz="914400" rtl="0" eaLnBrk="1" latinLnBrk="0" hangingPunct="1"/>
                      <a:r>
                        <a:rPr lang="de-DE" sz="1800" kern="1200" dirty="0" err="1" smtClean="0">
                          <a:solidFill>
                            <a:schemeClr val="dk1"/>
                          </a:solidFill>
                          <a:latin typeface="+mn-lt"/>
                          <a:ea typeface="+mn-ea"/>
                          <a:cs typeface="+mn-cs"/>
                        </a:rPr>
                        <a:t>xxx</a:t>
                      </a:r>
                      <a:endParaRPr lang="de-DE" sz="1800" kern="1200" dirty="0" smtClean="0">
                        <a:solidFill>
                          <a:schemeClr val="dk1"/>
                        </a:solidFill>
                        <a:latin typeface="+mn-lt"/>
                        <a:ea typeface="+mn-ea"/>
                        <a:cs typeface="+mn-cs"/>
                      </a:endParaRPr>
                    </a:p>
                  </a:txBody>
                  <a:tcPr/>
                </a:tc>
                <a:tc>
                  <a:txBody>
                    <a:bodyPr/>
                    <a:lstStyle/>
                    <a:p>
                      <a:pPr marL="0" algn="ctr" defTabSz="914400" rtl="0" eaLnBrk="1" latinLnBrk="0" hangingPunct="1"/>
                      <a:r>
                        <a:rPr lang="de-DE" sz="1800" kern="1200" dirty="0" err="1" smtClean="0">
                          <a:solidFill>
                            <a:schemeClr val="dk1"/>
                          </a:solidFill>
                          <a:latin typeface="+mn-lt"/>
                          <a:ea typeface="+mn-ea"/>
                          <a:cs typeface="+mn-cs"/>
                        </a:rPr>
                        <a:t>xx</a:t>
                      </a:r>
                      <a:endParaRPr lang="de-DE" sz="1800" kern="1200" dirty="0" smtClean="0">
                        <a:solidFill>
                          <a:schemeClr val="dk1"/>
                        </a:solidFill>
                        <a:latin typeface="+mn-lt"/>
                        <a:ea typeface="+mn-ea"/>
                        <a:cs typeface="+mn-cs"/>
                      </a:endParaRPr>
                    </a:p>
                  </a:txBody>
                  <a:tcPr/>
                </a:tc>
                <a:tc>
                  <a:txBody>
                    <a:bodyPr/>
                    <a:lstStyle/>
                    <a:p>
                      <a:pPr marL="0" algn="ctr" defTabSz="914400" rtl="0" eaLnBrk="1" latinLnBrk="0" hangingPunct="1"/>
                      <a:r>
                        <a:rPr lang="de-DE" sz="1800" kern="1200" dirty="0" err="1" smtClean="0">
                          <a:solidFill>
                            <a:schemeClr val="dk1"/>
                          </a:solidFill>
                          <a:latin typeface="+mn-lt"/>
                          <a:ea typeface="+mn-ea"/>
                          <a:cs typeface="+mn-cs"/>
                        </a:rPr>
                        <a:t>xx</a:t>
                      </a:r>
                      <a:endParaRPr lang="de-DE" sz="1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0" kern="1200" dirty="0" smtClean="0">
                          <a:solidFill>
                            <a:schemeClr val="dk1"/>
                          </a:solidFill>
                          <a:latin typeface="+mn-lt"/>
                          <a:ea typeface="+mn-ea"/>
                          <a:cs typeface="+mn-cs"/>
                        </a:rPr>
                        <a:t>GM ist Detailverliebt – sein Ursprung</a:t>
                      </a:r>
                      <a:r>
                        <a:rPr lang="de-DE" sz="1200" b="0" kern="1200" baseline="0" dirty="0" smtClean="0">
                          <a:solidFill>
                            <a:schemeClr val="dk1"/>
                          </a:solidFill>
                          <a:latin typeface="+mn-lt"/>
                          <a:ea typeface="+mn-ea"/>
                          <a:cs typeface="+mn-cs"/>
                        </a:rPr>
                        <a:t> </a:t>
                      </a:r>
                      <a:r>
                        <a:rPr lang="de-DE" sz="1200" b="0" kern="1200" baseline="0" dirty="0" err="1" smtClean="0">
                          <a:solidFill>
                            <a:schemeClr val="dk1"/>
                          </a:solidFill>
                          <a:latin typeface="+mn-lt"/>
                          <a:ea typeface="+mn-ea"/>
                          <a:cs typeface="+mn-cs"/>
                        </a:rPr>
                        <a:t>Finance</a:t>
                      </a:r>
                      <a:r>
                        <a:rPr lang="de-DE" sz="1200" b="0" kern="1200" baseline="0" dirty="0" smtClean="0">
                          <a:solidFill>
                            <a:schemeClr val="dk1"/>
                          </a:solidFill>
                          <a:latin typeface="+mn-lt"/>
                          <a:ea typeface="+mn-ea"/>
                          <a:cs typeface="+mn-cs"/>
                        </a:rPr>
                        <a:t> – ausschließlich Zahlen und Fakten</a:t>
                      </a:r>
                      <a:endParaRPr lang="de-DE" sz="1200" b="0" kern="1200" dirty="0" smtClean="0">
                        <a:solidFill>
                          <a:schemeClr val="dk1"/>
                        </a:solidFill>
                        <a:latin typeface="+mn-lt"/>
                        <a:ea typeface="+mn-ea"/>
                        <a:cs typeface="+mn-cs"/>
                      </a:endParaRPr>
                    </a:p>
                  </a:txBody>
                  <a:tcPr/>
                </a:tc>
              </a:tr>
              <a:tr h="687833">
                <a:tc>
                  <a:txBody>
                    <a:bodyPr/>
                    <a:lstStyle/>
                    <a:p>
                      <a:pPr marL="0" algn="l" defTabSz="914400" rtl="0" eaLnBrk="1" latinLnBrk="0" hangingPunct="1"/>
                      <a:r>
                        <a:rPr lang="de-DE" sz="1400" kern="1200" dirty="0" smtClean="0">
                          <a:solidFill>
                            <a:schemeClr val="dk1"/>
                          </a:solidFill>
                          <a:latin typeface="+mn-lt"/>
                          <a:ea typeface="+mn-ea"/>
                          <a:cs typeface="+mn-cs"/>
                        </a:rPr>
                        <a:t>Zweideutig, paradox</a:t>
                      </a:r>
                    </a:p>
                  </a:txBody>
                  <a:tcPr/>
                </a:tc>
                <a:tc>
                  <a:txBody>
                    <a:bodyPr/>
                    <a:lstStyle/>
                    <a:p>
                      <a:pPr marL="0" algn="ctr" defTabSz="914400" rtl="0" eaLnBrk="1" latinLnBrk="0" hangingPunct="1"/>
                      <a:r>
                        <a:rPr lang="de-DE" sz="1800" kern="1200" dirty="0" err="1" smtClean="0">
                          <a:solidFill>
                            <a:schemeClr val="dk1"/>
                          </a:solidFill>
                          <a:latin typeface="+mn-lt"/>
                          <a:ea typeface="+mn-ea"/>
                          <a:cs typeface="+mn-cs"/>
                        </a:rPr>
                        <a:t>xxx</a:t>
                      </a:r>
                      <a:endParaRPr lang="de-DE" sz="1800" kern="1200" dirty="0" smtClean="0">
                        <a:solidFill>
                          <a:schemeClr val="dk1"/>
                        </a:solidFill>
                        <a:latin typeface="+mn-lt"/>
                        <a:ea typeface="+mn-ea"/>
                        <a:cs typeface="+mn-cs"/>
                      </a:endParaRPr>
                    </a:p>
                  </a:txBody>
                  <a:tcPr/>
                </a:tc>
                <a:tc>
                  <a:txBody>
                    <a:bodyPr/>
                    <a:lstStyle/>
                    <a:p>
                      <a:pPr marL="0" algn="ctr" defTabSz="914400" rtl="0" eaLnBrk="1" latinLnBrk="0" hangingPunct="1"/>
                      <a:r>
                        <a:rPr lang="de-DE" sz="1800" kern="1200" dirty="0" smtClean="0">
                          <a:solidFill>
                            <a:schemeClr val="dk1"/>
                          </a:solidFill>
                          <a:latin typeface="+mn-lt"/>
                          <a:ea typeface="+mn-ea"/>
                          <a:cs typeface="+mn-cs"/>
                        </a:rPr>
                        <a:t>x</a:t>
                      </a:r>
                    </a:p>
                  </a:txBody>
                  <a:tcPr/>
                </a:tc>
                <a:tc>
                  <a:txBody>
                    <a:bodyPr/>
                    <a:lstStyle/>
                    <a:p>
                      <a:pPr marL="0" algn="ctr" defTabSz="914400" rtl="0" eaLnBrk="1" latinLnBrk="0" hangingPunct="1"/>
                      <a:r>
                        <a:rPr lang="de-DE" sz="1800" kern="1200" dirty="0" smtClean="0">
                          <a:solidFill>
                            <a:schemeClr val="dk1"/>
                          </a:solidFill>
                          <a:latin typeface="+mn-lt"/>
                          <a:ea typeface="+mn-ea"/>
                          <a:cs typeface="+mn-cs"/>
                        </a:rPr>
                        <a:t>x</a:t>
                      </a:r>
                    </a:p>
                  </a:txBody>
                  <a:tcPr/>
                </a:tc>
                <a:tc>
                  <a:txBody>
                    <a:bodyPr/>
                    <a:lstStyle/>
                    <a:p>
                      <a:pPr marL="0" algn="l" defTabSz="914400" rtl="0" eaLnBrk="1" latinLnBrk="0" hangingPunct="1"/>
                      <a:r>
                        <a:rPr lang="de-DE" sz="1200" b="0" kern="1200" dirty="0" smtClean="0">
                          <a:solidFill>
                            <a:schemeClr val="dk1"/>
                          </a:solidFill>
                          <a:latin typeface="+mn-lt"/>
                          <a:ea typeface="+mn-ea"/>
                          <a:cs typeface="+mn-cs"/>
                        </a:rPr>
                        <a:t>Klare  und verlässliche Aus-sagen werden vermisst  - Ziel-</a:t>
                      </a:r>
                      <a:r>
                        <a:rPr lang="de-DE" sz="1200" b="0" kern="1200" dirty="0" err="1" smtClean="0">
                          <a:solidFill>
                            <a:schemeClr val="dk1"/>
                          </a:solidFill>
                          <a:latin typeface="+mn-lt"/>
                          <a:ea typeface="+mn-ea"/>
                          <a:cs typeface="+mn-cs"/>
                        </a:rPr>
                        <a:t>konflikte</a:t>
                      </a:r>
                      <a:r>
                        <a:rPr lang="de-DE" sz="1200" b="0" kern="1200" dirty="0" smtClean="0">
                          <a:solidFill>
                            <a:schemeClr val="dk1"/>
                          </a:solidFill>
                          <a:latin typeface="+mn-lt"/>
                          <a:ea typeface="+mn-ea"/>
                          <a:cs typeface="+mn-cs"/>
                        </a:rPr>
                        <a:t> sind vorprogrammiert</a:t>
                      </a:r>
                    </a:p>
                  </a:txBody>
                  <a:tcPr/>
                </a:tc>
              </a:tr>
            </a:tbl>
          </a:graphicData>
        </a:graphic>
      </p:graphicFrame>
      <p:sp>
        <p:nvSpPr>
          <p:cNvPr id="5" name="Textfeld 4"/>
          <p:cNvSpPr txBox="1"/>
          <p:nvPr/>
        </p:nvSpPr>
        <p:spPr>
          <a:xfrm>
            <a:off x="5072066" y="214290"/>
            <a:ext cx="2286016" cy="461665"/>
          </a:xfrm>
          <a:prstGeom prst="rect">
            <a:avLst/>
          </a:prstGeom>
          <a:noFill/>
        </p:spPr>
        <p:txBody>
          <a:bodyPr wrap="square" rtlCol="0">
            <a:spAutoFit/>
          </a:bodyPr>
          <a:lstStyle/>
          <a:p>
            <a:r>
              <a:rPr lang="de-DE" dirty="0" smtClean="0"/>
              <a:t>Praxisbeispiel</a:t>
            </a:r>
            <a:endParaRPr lang="de-DE" dirty="0"/>
          </a:p>
        </p:txBody>
      </p:sp>
      <p:sp>
        <p:nvSpPr>
          <p:cNvPr id="6" name="Rechteck 5"/>
          <p:cNvSpPr/>
          <p:nvPr/>
        </p:nvSpPr>
        <p:spPr>
          <a:xfrm>
            <a:off x="500034" y="5445224"/>
            <a:ext cx="8286808" cy="830997"/>
          </a:xfrm>
          <a:prstGeom prst="rect">
            <a:avLst/>
          </a:prstGeom>
          <a:solidFill>
            <a:schemeClr val="bg1"/>
          </a:solidFill>
        </p:spPr>
        <p:txBody>
          <a:bodyPr wrap="square">
            <a:spAutoFit/>
          </a:bodyPr>
          <a:lstStyle/>
          <a:p>
            <a:r>
              <a:rPr lang="de-DE" sz="1200" dirty="0" smtClean="0"/>
              <a:t>*Das Zeitbewusstsein entwickelt sich beim Kind in einem mehrstufigen Prozess: Der Säugling lebt noch vollständig in der Gegenwart. Nach Heinrich Roth entwickelt sich das Zeitbewusstsein von der „Phase des naiven Zeiterlebens” beim Kleinkind, über die „Phase des Zeitwissens“, die ab dem Schulalter beginnt, hin zur „Phase der Zeiterfahrung und Zeitreflektion“.</a:t>
            </a:r>
          </a:p>
        </p:txBody>
      </p:sp>
      <p:sp>
        <p:nvSpPr>
          <p:cNvPr id="7" name="Rectangle 2"/>
          <p:cNvSpPr txBox="1">
            <a:spLocks noChangeArrowheads="1"/>
          </p:cNvSpPr>
          <p:nvPr/>
        </p:nvSpPr>
        <p:spPr bwMode="auto">
          <a:xfrm>
            <a:off x="500063" y="487363"/>
            <a:ext cx="3351857" cy="404812"/>
          </a:xfrm>
          <a:prstGeom prst="rect">
            <a:avLst/>
          </a:prstGeom>
          <a:noFill/>
          <a:ln w="9525">
            <a:noFill/>
            <a:miter lim="800000"/>
            <a:headEnd/>
            <a:tailEnd/>
          </a:ln>
        </p:spPr>
        <p:txBody>
          <a:bodyPr/>
          <a:lstStyle/>
          <a:p>
            <a:r>
              <a:rPr lang="de-DE" sz="1600" b="1" dirty="0">
                <a:solidFill>
                  <a:srgbClr val="2254A0"/>
                </a:solidFill>
              </a:rPr>
              <a:t>2</a:t>
            </a:r>
            <a:r>
              <a:rPr lang="pl-PL" sz="1600" b="1" dirty="0">
                <a:solidFill>
                  <a:srgbClr val="2254A0"/>
                </a:solidFill>
              </a:rPr>
              <a:t>. </a:t>
            </a:r>
            <a:r>
              <a:rPr lang="de-DE" sz="1600" b="1" dirty="0" smtClean="0">
                <a:solidFill>
                  <a:srgbClr val="2254A0"/>
                </a:solidFill>
              </a:rPr>
              <a:t>Wie wirken wir aufeinander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lke 8"/>
          <p:cNvSpPr/>
          <p:nvPr/>
        </p:nvSpPr>
        <p:spPr bwMode="auto">
          <a:xfrm>
            <a:off x="0" y="1071563"/>
            <a:ext cx="9144000" cy="5786437"/>
          </a:xfrm>
          <a:prstGeom prst="cloud">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de-DE" dirty="0">
                <a:latin typeface="Arial" charset="0"/>
                <a:ea typeface="ヒラギノ角ゴ Pro W3" charset="-128"/>
              </a:rPr>
              <a:t>							</a:t>
            </a:r>
          </a:p>
        </p:txBody>
      </p:sp>
      <p:graphicFrame>
        <p:nvGraphicFramePr>
          <p:cNvPr id="4" name="Inhaltsplatzhalter 3"/>
          <p:cNvGraphicFramePr>
            <a:graphicFrameLocks noGrp="1"/>
          </p:cNvGraphicFramePr>
          <p:nvPr>
            <p:ph idx="1"/>
          </p:nvPr>
        </p:nvGraphicFramePr>
        <p:xfrm>
          <a:off x="1071538" y="2428868"/>
          <a:ext cx="6423041" cy="3870960"/>
        </p:xfrm>
        <a:graphic>
          <a:graphicData uri="http://schemas.openxmlformats.org/drawingml/2006/table">
            <a:tbl>
              <a:tblPr firstRow="1" bandRow="1">
                <a:tableStyleId>{69012ECD-51FC-41F1-AA8D-1B2483CD663E}</a:tableStyleId>
              </a:tblPr>
              <a:tblGrid>
                <a:gridCol w="1910686"/>
                <a:gridCol w="518206"/>
                <a:gridCol w="428628"/>
                <a:gridCol w="357190"/>
                <a:gridCol w="357190"/>
                <a:gridCol w="571504"/>
                <a:gridCol w="571504"/>
                <a:gridCol w="357190"/>
                <a:gridCol w="361932"/>
                <a:gridCol w="618131"/>
                <a:gridCol w="370880"/>
              </a:tblGrid>
              <a:tr h="1354647">
                <a:tc>
                  <a:txBody>
                    <a:bodyPr/>
                    <a:lstStyle/>
                    <a:p>
                      <a:pPr algn="r"/>
                      <a:r>
                        <a:rPr lang="de-DE" sz="1600" dirty="0" smtClean="0"/>
                        <a:t>Controlling-</a:t>
                      </a:r>
                    </a:p>
                    <a:p>
                      <a:pPr algn="r"/>
                      <a:r>
                        <a:rPr lang="de-DE" sz="1600" dirty="0" smtClean="0"/>
                        <a:t>Bereich</a:t>
                      </a:r>
                    </a:p>
                    <a:p>
                      <a:pPr algn="l"/>
                      <a:endParaRPr lang="de-DE" sz="1600" dirty="0" smtClean="0"/>
                    </a:p>
                    <a:p>
                      <a:pPr algn="l"/>
                      <a:endParaRPr lang="de-DE" sz="1600" dirty="0" smtClean="0"/>
                    </a:p>
                    <a:p>
                      <a:pPr algn="l"/>
                      <a:r>
                        <a:rPr lang="de-DE" sz="1600" dirty="0" smtClean="0"/>
                        <a:t>Managertyp/</a:t>
                      </a:r>
                    </a:p>
                    <a:p>
                      <a:pPr algn="l"/>
                      <a:r>
                        <a:rPr lang="de-DE" sz="1600" dirty="0" smtClean="0"/>
                        <a:t>Führungsstil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54A0"/>
                    </a:solidFill>
                  </a:tcPr>
                </a:tc>
                <a:tc>
                  <a:txBody>
                    <a:bodyPr/>
                    <a:lstStyle/>
                    <a:p>
                      <a:pPr algn="l"/>
                      <a:r>
                        <a:rPr lang="de-DE" sz="1600" dirty="0" smtClean="0"/>
                        <a:t>Beschaffung</a:t>
                      </a:r>
                      <a:endParaRPr lang="de-DE" sz="1600"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54A0"/>
                    </a:solidFill>
                  </a:tcPr>
                </a:tc>
                <a:tc>
                  <a:txBody>
                    <a:bodyPr/>
                    <a:lstStyle/>
                    <a:p>
                      <a:r>
                        <a:rPr lang="de-DE" sz="1600" dirty="0" smtClean="0"/>
                        <a:t>F&amp;E</a:t>
                      </a:r>
                      <a:endParaRPr lang="de-DE" sz="1600"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54A0"/>
                    </a:solidFill>
                  </a:tcPr>
                </a:tc>
                <a:tc>
                  <a:txBody>
                    <a:bodyPr/>
                    <a:lstStyle/>
                    <a:p>
                      <a:r>
                        <a:rPr lang="de-DE" sz="1600" dirty="0" smtClean="0"/>
                        <a:t>Produktion</a:t>
                      </a:r>
                      <a:endParaRPr lang="de-DE" sz="1600"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54A0"/>
                    </a:solidFill>
                  </a:tcPr>
                </a:tc>
                <a:tc>
                  <a:txBody>
                    <a:bodyPr/>
                    <a:lstStyle/>
                    <a:p>
                      <a:r>
                        <a:rPr lang="de-DE" sz="1600" dirty="0" smtClean="0"/>
                        <a:t>Logistik</a:t>
                      </a:r>
                      <a:endParaRPr lang="de-DE" sz="1600"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54A0"/>
                    </a:solidFill>
                  </a:tcPr>
                </a:tc>
                <a:tc>
                  <a:txBody>
                    <a:bodyPr/>
                    <a:lstStyle/>
                    <a:p>
                      <a:r>
                        <a:rPr lang="de-DE" sz="1600" dirty="0" smtClean="0"/>
                        <a:t>Marketing &amp; Vertrieb</a:t>
                      </a:r>
                      <a:endParaRPr lang="de-DE" sz="1600"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54A0"/>
                    </a:solidFill>
                  </a:tcPr>
                </a:tc>
                <a:tc>
                  <a:txBody>
                    <a:bodyPr/>
                    <a:lstStyle/>
                    <a:p>
                      <a:r>
                        <a:rPr lang="de-DE" sz="1600" dirty="0" smtClean="0"/>
                        <a:t>Finanz</a:t>
                      </a:r>
                      <a:r>
                        <a:rPr lang="de-DE" sz="1600" baseline="0" dirty="0" smtClean="0"/>
                        <a:t> en &amp; Investitionen</a:t>
                      </a:r>
                      <a:endParaRPr lang="de-DE" sz="1600"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54A0"/>
                    </a:solidFill>
                  </a:tcPr>
                </a:tc>
                <a:tc>
                  <a:txBody>
                    <a:bodyPr/>
                    <a:lstStyle/>
                    <a:p>
                      <a:r>
                        <a:rPr lang="de-DE" sz="1600" dirty="0" smtClean="0"/>
                        <a:t>Personal</a:t>
                      </a:r>
                      <a:endParaRPr lang="de-DE" sz="1600"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54A0"/>
                    </a:solidFill>
                  </a:tcPr>
                </a:tc>
                <a:tc>
                  <a:txBody>
                    <a:bodyPr/>
                    <a:lstStyle/>
                    <a:p>
                      <a:r>
                        <a:rPr lang="de-DE" sz="1600" dirty="0" smtClean="0"/>
                        <a:t>IT</a:t>
                      </a:r>
                      <a:endParaRPr lang="de-DE" sz="1600"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54A0"/>
                    </a:solidFill>
                  </a:tcPr>
                </a:tc>
                <a:tc>
                  <a:txBody>
                    <a:bodyPr/>
                    <a:lstStyle/>
                    <a:p>
                      <a:r>
                        <a:rPr lang="de-DE" sz="1600" dirty="0" smtClean="0"/>
                        <a:t>Qualität &amp; Umwelt</a:t>
                      </a:r>
                      <a:endParaRPr lang="de-DE" sz="1600"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54A0"/>
                    </a:solidFill>
                  </a:tcPr>
                </a:tc>
                <a:tc>
                  <a:txBody>
                    <a:bodyPr/>
                    <a:lstStyle/>
                    <a:p>
                      <a:r>
                        <a:rPr lang="de-DE" sz="1600" dirty="0" smtClean="0"/>
                        <a:t>Projekte</a:t>
                      </a:r>
                      <a:endParaRPr lang="de-DE" sz="1600"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54A0"/>
                    </a:solidFill>
                  </a:tcPr>
                </a:tc>
              </a:tr>
              <a:tr h="360040">
                <a:tc>
                  <a:txBody>
                    <a:bodyPr/>
                    <a:lstStyle/>
                    <a:p>
                      <a:r>
                        <a:rPr lang="de-DE" sz="1600" b="1" dirty="0" smtClean="0"/>
                        <a:t>Unterstützend/</a:t>
                      </a:r>
                    </a:p>
                    <a:p>
                      <a:r>
                        <a:rPr lang="de-DE" sz="1600" b="1" dirty="0" smtClean="0"/>
                        <a:t>Hergebend</a:t>
                      </a:r>
                      <a:endParaRPr lang="de-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10">
                  <a:txBody>
                    <a:bodyPr/>
                    <a:lstStyle/>
                    <a:p>
                      <a:pPr marL="180975" indent="-180975">
                        <a:buFontTx/>
                        <a:buChar char="-"/>
                      </a:pPr>
                      <a:r>
                        <a:rPr lang="de-DE" sz="1600" baseline="0" dirty="0" smtClean="0"/>
                        <a:t>Definition erfolgsbestimmender Eigenschaften je Konstellation (ggf. Gruppenarbeit)</a:t>
                      </a:r>
                    </a:p>
                    <a:p>
                      <a:pPr marL="180975" indent="-180975">
                        <a:buFontTx/>
                        <a:buChar char="-"/>
                      </a:pPr>
                      <a:r>
                        <a:rPr lang="de-DE" sz="1600" baseline="0" dirty="0" smtClean="0"/>
                        <a:t>Abgleich der Eigenschaften mit denen von Manager und Controller</a:t>
                      </a:r>
                    </a:p>
                    <a:p>
                      <a:pPr marL="180975" indent="-180975">
                        <a:buFontTx/>
                        <a:buChar char="-"/>
                      </a:pPr>
                      <a:r>
                        <a:rPr lang="de-DE" sz="1600" baseline="0" dirty="0" smtClean="0"/>
                        <a:t>Plan zur Nutzung der Stärken und Überwindung der Schwächen  im Sinne des gemeinsamen Erfolgs im täglichen Leben</a:t>
                      </a:r>
                    </a:p>
                    <a:p>
                      <a:pPr>
                        <a:buFontTx/>
                        <a:buNone/>
                      </a:pPr>
                      <a:endParaRPr lang="de-DE"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4" hMerge="1">
                  <a:txBody>
                    <a:bodyPr/>
                    <a:lstStyle/>
                    <a:p>
                      <a:endParaRPr lang="de-DE"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r>
                        <a:rPr lang="de-DE" sz="1600" b="1" dirty="0" smtClean="0"/>
                        <a:t>Bestimmend/</a:t>
                      </a:r>
                    </a:p>
                    <a:p>
                      <a:r>
                        <a:rPr lang="de-DE" sz="1600" b="1" dirty="0" smtClean="0"/>
                        <a:t>Übernehmend</a:t>
                      </a:r>
                      <a:endParaRPr lang="de-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vMerge="1">
                  <a:txBody>
                    <a:bodyPr/>
                    <a:lstStyle/>
                    <a:p>
                      <a:endParaRPr lang="de-DE"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r>
                        <a:rPr lang="de-DE" sz="1600" b="1" dirty="0" smtClean="0"/>
                        <a:t>Anpassend/</a:t>
                      </a:r>
                    </a:p>
                    <a:p>
                      <a:r>
                        <a:rPr lang="de-DE" sz="1600" b="1" dirty="0" smtClean="0"/>
                        <a:t>Harmonisierend</a:t>
                      </a:r>
                      <a:endParaRPr lang="de-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vMerge="1">
                  <a:txBody>
                    <a:bodyPr/>
                    <a:lstStyle/>
                    <a:p>
                      <a:endParaRPr lang="de-DE"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5812">
                <a:tc>
                  <a:txBody>
                    <a:bodyPr/>
                    <a:lstStyle/>
                    <a:p>
                      <a:pPr marL="342900" indent="-342900">
                        <a:buClr>
                          <a:schemeClr val="accent6"/>
                        </a:buClr>
                        <a:buFont typeface="Wingdings" pitchFamily="2" charset="2"/>
                        <a:buNone/>
                        <a:defRPr/>
                      </a:pPr>
                      <a:r>
                        <a:rPr lang="de-DE" sz="1600" b="1" dirty="0" smtClean="0"/>
                        <a:t>Bewahrend/</a:t>
                      </a:r>
                    </a:p>
                    <a:p>
                      <a:pPr marL="342900" indent="-342900">
                        <a:buClr>
                          <a:schemeClr val="accent6"/>
                        </a:buClr>
                        <a:buFont typeface="Wingdings" pitchFamily="2" charset="2"/>
                        <a:buNone/>
                        <a:defRPr/>
                      </a:pPr>
                      <a:r>
                        <a:rPr lang="de-DE" sz="1600" b="1" dirty="0" smtClean="0"/>
                        <a:t>Festhaltend </a:t>
                      </a:r>
                      <a:endParaRPr lang="de-D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vMerge="1">
                  <a:txBody>
                    <a:bodyPr/>
                    <a:lstStyle/>
                    <a:p>
                      <a:endParaRPr lang="de-DE"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de-DE"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20485" name="Gerade Verbindung 5"/>
          <p:cNvCxnSpPr>
            <a:cxnSpLocks noChangeShapeType="1"/>
          </p:cNvCxnSpPr>
          <p:nvPr/>
        </p:nvCxnSpPr>
        <p:spPr bwMode="auto">
          <a:xfrm>
            <a:off x="1115616" y="2492896"/>
            <a:ext cx="1872208" cy="1440160"/>
          </a:xfrm>
          <a:prstGeom prst="line">
            <a:avLst/>
          </a:prstGeom>
          <a:noFill/>
          <a:ln w="9525" algn="ctr">
            <a:solidFill>
              <a:schemeClr val="tx1"/>
            </a:solidFill>
            <a:round/>
            <a:headEnd/>
            <a:tailEnd/>
          </a:ln>
        </p:spPr>
      </p:cxnSp>
      <p:sp>
        <p:nvSpPr>
          <p:cNvPr id="20486" name="Textfeld 10"/>
          <p:cNvSpPr txBox="1">
            <a:spLocks noChangeArrowheads="1"/>
          </p:cNvSpPr>
          <p:nvPr/>
        </p:nvSpPr>
        <p:spPr bwMode="auto">
          <a:xfrm>
            <a:off x="4644008" y="1508770"/>
            <a:ext cx="4680519" cy="1200329"/>
          </a:xfrm>
          <a:prstGeom prst="rect">
            <a:avLst/>
          </a:prstGeom>
          <a:noFill/>
          <a:ln w="9525">
            <a:noFill/>
            <a:miter lim="800000"/>
            <a:headEnd/>
            <a:tailEnd/>
          </a:ln>
        </p:spPr>
        <p:txBody>
          <a:bodyPr wrap="square">
            <a:spAutoFit/>
          </a:bodyPr>
          <a:lstStyle/>
          <a:p>
            <a:pPr marL="266700" indent="-266700">
              <a:buClr>
                <a:schemeClr val="accent6"/>
              </a:buClr>
              <a:buFont typeface="Wingdings" pitchFamily="2" charset="2"/>
              <a:buChar char="§"/>
            </a:pPr>
            <a:r>
              <a:rPr lang="de-DE" sz="1800" dirty="0"/>
              <a:t>Branche</a:t>
            </a:r>
          </a:p>
          <a:p>
            <a:pPr marL="266700" lvl="7" indent="-266700" fontAlgn="base">
              <a:spcBef>
                <a:spcPct val="0"/>
              </a:spcBef>
              <a:spcAft>
                <a:spcPct val="0"/>
              </a:spcAft>
              <a:buClr>
                <a:schemeClr val="accent6"/>
              </a:buClr>
              <a:buFont typeface="Wingdings" pitchFamily="2" charset="2"/>
              <a:buChar char="§"/>
            </a:pPr>
            <a:r>
              <a:rPr lang="de-DE" sz="1800" dirty="0" smtClean="0"/>
              <a:t>Unternehmenskultur</a:t>
            </a:r>
          </a:p>
          <a:p>
            <a:pPr marL="266700" indent="-266700">
              <a:buClr>
                <a:schemeClr val="accent6"/>
              </a:buClr>
              <a:buFont typeface="Wingdings" pitchFamily="2" charset="2"/>
              <a:buChar char="§"/>
            </a:pPr>
            <a:r>
              <a:rPr lang="de-DE" sz="1800" dirty="0" smtClean="0"/>
              <a:t>Status des Controllings im Unternehmen</a:t>
            </a:r>
            <a:endParaRPr lang="de-DE" sz="1800" dirty="0"/>
          </a:p>
          <a:p>
            <a:pPr>
              <a:buFont typeface="Arial" pitchFamily="34" charset="0"/>
              <a:buChar char="•"/>
            </a:pPr>
            <a:endParaRPr lang="de-DE" sz="1800" dirty="0"/>
          </a:p>
        </p:txBody>
      </p:sp>
      <p:sp>
        <p:nvSpPr>
          <p:cNvPr id="8" name="Textfeld 7"/>
          <p:cNvSpPr txBox="1"/>
          <p:nvPr/>
        </p:nvSpPr>
        <p:spPr>
          <a:xfrm>
            <a:off x="496981" y="908720"/>
            <a:ext cx="6445950" cy="461665"/>
          </a:xfrm>
          <a:prstGeom prst="rect">
            <a:avLst/>
          </a:prstGeom>
          <a:noFill/>
        </p:spPr>
        <p:txBody>
          <a:bodyPr wrap="square" rtlCol="0">
            <a:spAutoFit/>
          </a:bodyPr>
          <a:lstStyle/>
          <a:p>
            <a:r>
              <a:rPr lang="de-DE" b="1" dirty="0" smtClean="0"/>
              <a:t>Entwurf Matrix des „Erkennens“  </a:t>
            </a:r>
            <a:endParaRPr lang="de-DE" b="1" dirty="0"/>
          </a:p>
        </p:txBody>
      </p:sp>
      <p:sp>
        <p:nvSpPr>
          <p:cNvPr id="12" name="Rechteck 11"/>
          <p:cNvSpPr/>
          <p:nvPr/>
        </p:nvSpPr>
        <p:spPr bwMode="auto">
          <a:xfrm>
            <a:off x="611188" y="1555726"/>
            <a:ext cx="3960812" cy="865162"/>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charset="0"/>
                <a:ea typeface="ヒラギノ角ゴ Pro W3" pitchFamily="1" charset="-128"/>
              </a:rPr>
              <a:t>wird in der Gruppenarbeit</a:t>
            </a:r>
            <a:r>
              <a:rPr kumimoji="0" lang="de-DE" sz="2400" b="0" i="0" u="none" strike="noStrike" cap="none" normalizeH="0" dirty="0" smtClean="0">
                <a:ln>
                  <a:noFill/>
                </a:ln>
                <a:solidFill>
                  <a:schemeClr val="tx1"/>
                </a:solidFill>
                <a:effectLst/>
                <a:latin typeface="Arial" charset="0"/>
                <a:ea typeface="ヒラギノ角ゴ Pro W3" pitchFamily="1" charset="-128"/>
              </a:rPr>
              <a:t> weiter besprochen</a:t>
            </a:r>
            <a:endParaRPr kumimoji="0" lang="de-DE"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3" name="Rectangle 2"/>
          <p:cNvSpPr txBox="1">
            <a:spLocks noChangeArrowheads="1"/>
          </p:cNvSpPr>
          <p:nvPr/>
        </p:nvSpPr>
        <p:spPr bwMode="auto">
          <a:xfrm>
            <a:off x="500063" y="487363"/>
            <a:ext cx="3351857" cy="404812"/>
          </a:xfrm>
          <a:prstGeom prst="rect">
            <a:avLst/>
          </a:prstGeom>
          <a:noFill/>
          <a:ln w="9525">
            <a:noFill/>
            <a:miter lim="800000"/>
            <a:headEnd/>
            <a:tailEnd/>
          </a:ln>
        </p:spPr>
        <p:txBody>
          <a:bodyPr/>
          <a:lstStyle/>
          <a:p>
            <a:r>
              <a:rPr lang="de-DE" sz="1600" b="1" dirty="0">
                <a:solidFill>
                  <a:srgbClr val="2254A0"/>
                </a:solidFill>
              </a:rPr>
              <a:t>2</a:t>
            </a:r>
            <a:r>
              <a:rPr lang="pl-PL" sz="1600" b="1" dirty="0">
                <a:solidFill>
                  <a:srgbClr val="2254A0"/>
                </a:solidFill>
              </a:rPr>
              <a:t>. </a:t>
            </a:r>
            <a:r>
              <a:rPr lang="de-DE" sz="1600" b="1" dirty="0" smtClean="0">
                <a:solidFill>
                  <a:srgbClr val="2254A0"/>
                </a:solidFill>
              </a:rPr>
              <a:t>Wie wirken wir aufeinander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68406" y="908720"/>
            <a:ext cx="7382054" cy="461665"/>
          </a:xfrm>
          <a:prstGeom prst="rect">
            <a:avLst/>
          </a:prstGeom>
          <a:noFill/>
        </p:spPr>
        <p:txBody>
          <a:bodyPr wrap="square" rtlCol="0">
            <a:spAutoFit/>
          </a:bodyPr>
          <a:lstStyle/>
          <a:p>
            <a:pPr marL="342900" indent="-342900" defTabSz="714375" eaLnBrk="0" hangingPunct="0">
              <a:spcBef>
                <a:spcPct val="20000"/>
              </a:spcBef>
              <a:spcAft>
                <a:spcPct val="60000"/>
              </a:spcAft>
            </a:pPr>
            <a:r>
              <a:rPr lang="de-DE" b="1" dirty="0" smtClean="0"/>
              <a:t>Entwurf Matrix des „Erkennens“ - Vorschlag  </a:t>
            </a:r>
          </a:p>
        </p:txBody>
      </p:sp>
      <p:sp>
        <p:nvSpPr>
          <p:cNvPr id="6" name="Inhaltsplatzhalter 5"/>
          <p:cNvSpPr>
            <a:spLocks noGrp="1"/>
          </p:cNvSpPr>
          <p:nvPr>
            <p:ph idx="1"/>
          </p:nvPr>
        </p:nvSpPr>
        <p:spPr>
          <a:xfrm>
            <a:off x="496391" y="1916956"/>
            <a:ext cx="7772400" cy="4824412"/>
          </a:xfrm>
        </p:spPr>
        <p:txBody>
          <a:bodyPr/>
          <a:lstStyle/>
          <a:p>
            <a:pPr marL="273050" indent="-273050">
              <a:spcBef>
                <a:spcPct val="0"/>
              </a:spcBef>
              <a:spcAft>
                <a:spcPts val="600"/>
              </a:spcAft>
              <a:buClr>
                <a:srgbClr val="262673"/>
              </a:buClr>
              <a:buSzPct val="120000"/>
              <a:buFont typeface="Wingdings" pitchFamily="2" charset="2"/>
              <a:buChar char="§"/>
              <a:tabLst>
                <a:tab pos="273050" algn="r"/>
                <a:tab pos="5200650" algn="r"/>
              </a:tabLst>
            </a:pPr>
            <a:r>
              <a:rPr lang="de-DE" sz="2000" b="0" kern="1200" dirty="0" smtClean="0">
                <a:solidFill>
                  <a:schemeClr val="tx1"/>
                </a:solidFill>
                <a:latin typeface="Arial" pitchFamily="34" charset="0"/>
                <a:ea typeface="ヒラギノ角ゴ Pro W3"/>
              </a:rPr>
              <a:t>Branche ITK/</a:t>
            </a:r>
            <a:r>
              <a:rPr lang="de-DE" sz="2000" b="0" kern="1200" dirty="0" err="1" smtClean="0">
                <a:solidFill>
                  <a:schemeClr val="tx1"/>
                </a:solidFill>
                <a:latin typeface="Arial" pitchFamily="34" charset="0"/>
                <a:ea typeface="ヒラギノ角ゴ Pro W3"/>
              </a:rPr>
              <a:t>Avaya</a:t>
            </a:r>
            <a:r>
              <a:rPr lang="de-DE" sz="2000" b="0" kern="1200" dirty="0" smtClean="0">
                <a:solidFill>
                  <a:schemeClr val="tx1"/>
                </a:solidFill>
                <a:latin typeface="Arial" pitchFamily="34" charset="0"/>
                <a:ea typeface="ヒラギノ角ゴ Pro W3"/>
              </a:rPr>
              <a:t> – kreativ, flexibel, Frequenz Änderung Produktmix hoch, trainingsintensiv/Spezialwissen, hoher Entwicklungsaufwand, viele Unternehmen am Markt mit unterschiedlichster Historie –  Grad der Markt-Bereinigung hoch </a:t>
            </a:r>
          </a:p>
          <a:p>
            <a:pPr marL="273050" indent="-273050">
              <a:spcBef>
                <a:spcPct val="0"/>
              </a:spcBef>
              <a:spcAft>
                <a:spcPts val="600"/>
              </a:spcAft>
              <a:buClr>
                <a:srgbClr val="262673"/>
              </a:buClr>
              <a:buSzPct val="120000"/>
              <a:tabLst>
                <a:tab pos="273050" algn="r"/>
                <a:tab pos="5200650" algn="r"/>
              </a:tabLst>
            </a:pPr>
            <a:r>
              <a:rPr lang="de-DE" sz="2000" b="0" kern="1200" dirty="0" smtClean="0">
                <a:solidFill>
                  <a:schemeClr val="tx1"/>
                </a:solidFill>
                <a:latin typeface="Arial" pitchFamily="34" charset="0"/>
                <a:ea typeface="ヒラギノ角ゴ Pro W3"/>
                <a:sym typeface="Wingdings" pitchFamily="2" charset="2"/>
              </a:rPr>
              <a:t> </a:t>
            </a:r>
            <a:r>
              <a:rPr lang="de-DE" sz="2000" b="0" kern="1200" dirty="0" smtClean="0">
                <a:solidFill>
                  <a:schemeClr val="tx1"/>
                </a:solidFill>
                <a:latin typeface="Arial" pitchFamily="34" charset="0"/>
                <a:ea typeface="ヒラギノ角ゴ Pro W3"/>
              </a:rPr>
              <a:t>Bereich Logistik, Erfolgsbestimmende Eigenschaften Beschreibung:</a:t>
            </a:r>
          </a:p>
          <a:p>
            <a:pPr marL="273050" indent="-273050">
              <a:spcBef>
                <a:spcPct val="0"/>
              </a:spcBef>
              <a:spcAft>
                <a:spcPts val="600"/>
              </a:spcAft>
              <a:buClr>
                <a:srgbClr val="262673"/>
              </a:buClr>
              <a:buSzPct val="120000"/>
              <a:buFont typeface="Wingdings" pitchFamily="2" charset="2"/>
              <a:buChar char="§"/>
              <a:tabLst>
                <a:tab pos="273050" algn="r"/>
                <a:tab pos="5200650" algn="r"/>
              </a:tabLst>
            </a:pPr>
            <a:r>
              <a:rPr lang="de-DE" sz="2000" b="0" kern="1200" dirty="0" smtClean="0">
                <a:solidFill>
                  <a:schemeClr val="tx1"/>
                </a:solidFill>
                <a:latin typeface="Arial" pitchFamily="34" charset="0"/>
                <a:ea typeface="ヒラギノ角ゴ Pro W3"/>
              </a:rPr>
              <a:t>Prozessorientiertes, analytisches  Denken und Handeln - optimale Gestaltung eines wiederkehrenden Prozesses basiert auf Zahlen und Fakten</a:t>
            </a:r>
          </a:p>
          <a:p>
            <a:pPr marL="273050" indent="-273050">
              <a:spcBef>
                <a:spcPct val="0"/>
              </a:spcBef>
              <a:spcAft>
                <a:spcPts val="600"/>
              </a:spcAft>
              <a:buClr>
                <a:srgbClr val="262673"/>
              </a:buClr>
              <a:buSzPct val="120000"/>
              <a:buFont typeface="Wingdings" pitchFamily="2" charset="2"/>
              <a:buChar char="§"/>
              <a:tabLst>
                <a:tab pos="273050" algn="r"/>
                <a:tab pos="5200650" algn="r"/>
              </a:tabLst>
            </a:pPr>
            <a:r>
              <a:rPr lang="de-DE" sz="2000" b="0" kern="1200" dirty="0" smtClean="0">
                <a:solidFill>
                  <a:schemeClr val="tx1"/>
                </a:solidFill>
                <a:latin typeface="Arial" pitchFamily="34" charset="0"/>
                <a:ea typeface="ヒラギノ角ゴ Pro W3"/>
              </a:rPr>
              <a:t>Schnelligkeit, Präzision, Verlässlichkeit</a:t>
            </a:r>
          </a:p>
          <a:p>
            <a:pPr marL="273050" indent="-273050">
              <a:spcBef>
                <a:spcPct val="0"/>
              </a:spcBef>
              <a:spcAft>
                <a:spcPts val="600"/>
              </a:spcAft>
              <a:buClr>
                <a:srgbClr val="262673"/>
              </a:buClr>
              <a:buSzPct val="120000"/>
              <a:buFont typeface="Wingdings" pitchFamily="2" charset="2"/>
              <a:buChar char="§"/>
              <a:tabLst>
                <a:tab pos="273050" algn="r"/>
                <a:tab pos="5200650" algn="r"/>
              </a:tabLst>
            </a:pPr>
            <a:r>
              <a:rPr lang="de-DE" sz="2000" b="0" kern="1200" dirty="0" smtClean="0">
                <a:solidFill>
                  <a:schemeClr val="tx1"/>
                </a:solidFill>
                <a:latin typeface="Arial" pitchFamily="34" charset="0"/>
                <a:ea typeface="ヒラギノ角ゴ Pro W3"/>
              </a:rPr>
              <a:t>Hoher Grad an Automatisierung – wenig Spezialisten, Kontrolle durch Systeme</a:t>
            </a:r>
          </a:p>
          <a:p>
            <a:pPr marL="273050" indent="-273050">
              <a:spcBef>
                <a:spcPct val="0"/>
              </a:spcBef>
              <a:spcAft>
                <a:spcPts val="600"/>
              </a:spcAft>
              <a:buClr>
                <a:srgbClr val="262673"/>
              </a:buClr>
              <a:buSzPct val="120000"/>
              <a:buFont typeface="Wingdings" pitchFamily="2" charset="2"/>
              <a:buChar char="§"/>
              <a:tabLst>
                <a:tab pos="273050" algn="r"/>
                <a:tab pos="5200650" algn="r"/>
              </a:tabLst>
            </a:pPr>
            <a:r>
              <a:rPr lang="de-DE" sz="2000" b="0" kern="1200" dirty="0" smtClean="0">
                <a:solidFill>
                  <a:schemeClr val="tx1"/>
                </a:solidFill>
                <a:latin typeface="Arial" pitchFamily="34" charset="0"/>
                <a:ea typeface="ヒラギノ角ゴ Pro W3"/>
              </a:rPr>
              <a:t>Stil des Logistik-Managers nach </a:t>
            </a:r>
            <a:r>
              <a:rPr lang="de-DE" sz="2000" b="0" kern="1200" dirty="0" err="1" smtClean="0">
                <a:solidFill>
                  <a:schemeClr val="tx1"/>
                </a:solidFill>
                <a:latin typeface="Arial" pitchFamily="34" charset="0"/>
                <a:ea typeface="ヒラギノ角ゴ Pro W3"/>
              </a:rPr>
              <a:t>LifO</a:t>
            </a:r>
            <a:r>
              <a:rPr lang="de-DE" sz="2000" b="0" kern="1200" dirty="0" smtClean="0">
                <a:solidFill>
                  <a:schemeClr val="tx1"/>
                </a:solidFill>
                <a:latin typeface="Arial" pitchFamily="34" charset="0"/>
                <a:ea typeface="ヒラギノ角ゴ Pro W3"/>
              </a:rPr>
              <a:t> Methode:</a:t>
            </a:r>
          </a:p>
        </p:txBody>
      </p:sp>
      <p:sp>
        <p:nvSpPr>
          <p:cNvPr id="5" name="Rechteck 4"/>
          <p:cNvSpPr/>
          <p:nvPr/>
        </p:nvSpPr>
        <p:spPr bwMode="auto">
          <a:xfrm>
            <a:off x="1691680" y="1542319"/>
            <a:ext cx="5760640" cy="432395"/>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smtClean="0">
                <a:latin typeface="Arial" charset="0"/>
                <a:ea typeface="ヒラギノ角ゴ Pro W3" pitchFamily="1" charset="-128"/>
              </a:rPr>
              <a:t>w</a:t>
            </a:r>
            <a:r>
              <a:rPr kumimoji="0" lang="de-DE" sz="2400" b="0" i="0" u="none" strike="noStrike" cap="none" normalizeH="0" baseline="0" dirty="0" smtClean="0">
                <a:ln>
                  <a:noFill/>
                </a:ln>
                <a:solidFill>
                  <a:schemeClr val="tx1"/>
                </a:solidFill>
                <a:effectLst/>
                <a:latin typeface="Arial" charset="0"/>
                <a:ea typeface="ヒラギノ角ゴ Pro W3" pitchFamily="1" charset="-128"/>
              </a:rPr>
              <a:t>ird in der Gruppenarbeit</a:t>
            </a:r>
            <a:r>
              <a:rPr kumimoji="0" lang="de-DE" sz="2400" b="0" i="0" u="none" strike="noStrike" cap="none" normalizeH="0" dirty="0" smtClean="0">
                <a:ln>
                  <a:noFill/>
                </a:ln>
                <a:solidFill>
                  <a:schemeClr val="tx1"/>
                </a:solidFill>
                <a:effectLst/>
                <a:latin typeface="Arial" charset="0"/>
                <a:ea typeface="ヒラギノ角ゴ Pro W3" pitchFamily="1" charset="-128"/>
              </a:rPr>
              <a:t> besprochen</a:t>
            </a:r>
            <a:endParaRPr kumimoji="0" lang="de-DE"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7" name="Rectangle 2"/>
          <p:cNvSpPr txBox="1">
            <a:spLocks noChangeArrowheads="1"/>
          </p:cNvSpPr>
          <p:nvPr/>
        </p:nvSpPr>
        <p:spPr bwMode="auto">
          <a:xfrm>
            <a:off x="500063" y="487363"/>
            <a:ext cx="3351857" cy="404812"/>
          </a:xfrm>
          <a:prstGeom prst="rect">
            <a:avLst/>
          </a:prstGeom>
          <a:noFill/>
          <a:ln w="9525">
            <a:noFill/>
            <a:miter lim="800000"/>
            <a:headEnd/>
            <a:tailEnd/>
          </a:ln>
        </p:spPr>
        <p:txBody>
          <a:bodyPr/>
          <a:lstStyle/>
          <a:p>
            <a:r>
              <a:rPr lang="de-DE" sz="1600" b="1" dirty="0">
                <a:solidFill>
                  <a:srgbClr val="2254A0"/>
                </a:solidFill>
              </a:rPr>
              <a:t>2</a:t>
            </a:r>
            <a:r>
              <a:rPr lang="pl-PL" sz="1600" b="1" dirty="0">
                <a:solidFill>
                  <a:srgbClr val="2254A0"/>
                </a:solidFill>
              </a:rPr>
              <a:t>. </a:t>
            </a:r>
            <a:r>
              <a:rPr lang="de-DE" sz="1600" b="1" dirty="0" smtClean="0">
                <a:solidFill>
                  <a:srgbClr val="2254A0"/>
                </a:solidFill>
              </a:rPr>
              <a:t>Wie wirken wir aufeinander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9"/>
          <p:cNvSpPr>
            <a:spLocks noChangeArrowheads="1"/>
          </p:cNvSpPr>
          <p:nvPr/>
        </p:nvSpPr>
        <p:spPr bwMode="auto">
          <a:xfrm>
            <a:off x="500063" y="942628"/>
            <a:ext cx="8064500" cy="4416594"/>
          </a:xfrm>
          <a:prstGeom prst="rect">
            <a:avLst/>
          </a:prstGeom>
          <a:noFill/>
          <a:ln>
            <a:noFill/>
          </a:ln>
          <a:extLst>
            <a:ext uri="{909E8E84-426E-40DD-AFC4-6F175D3DCCD1}"/>
            <a:ext uri="{91240B29-F687-4F45-9708-019B960494DF}"/>
          </a:extLst>
        </p:spPr>
        <p:txBody>
          <a:bodyPr>
            <a:spAutoFit/>
          </a:bodyPr>
          <a:lstStyle/>
          <a:p>
            <a:pPr eaLnBrk="0" hangingPunct="0">
              <a:buClr>
                <a:srgbClr val="262673"/>
              </a:buClr>
              <a:buSzPct val="120000"/>
              <a:tabLst>
                <a:tab pos="5200650" algn="r"/>
              </a:tabLst>
              <a:defRPr/>
            </a:pPr>
            <a:r>
              <a:rPr lang="de-DE" b="1" dirty="0" err="1" smtClean="0">
                <a:cs typeface="Arial" pitchFamily="34" charset="0"/>
              </a:rPr>
              <a:t>Avaya</a:t>
            </a:r>
            <a:r>
              <a:rPr lang="de-DE" b="1" dirty="0" smtClean="0">
                <a:cs typeface="Arial" pitchFamily="34" charset="0"/>
              </a:rPr>
              <a:t>-Logistik-Manager:</a:t>
            </a:r>
            <a:br>
              <a:rPr lang="de-DE" b="1" dirty="0" smtClean="0">
                <a:cs typeface="Arial" pitchFamily="34" charset="0"/>
              </a:rPr>
            </a:br>
            <a:r>
              <a:rPr lang="de-DE" b="1" dirty="0" smtClean="0">
                <a:cs typeface="Arial" pitchFamily="34" charset="0"/>
              </a:rPr>
              <a:t>Grundstil </a:t>
            </a:r>
            <a:r>
              <a:rPr lang="de-DE" b="1" dirty="0">
                <a:cs typeface="Arial" pitchFamily="34" charset="0"/>
              </a:rPr>
              <a:t>mit Fokus auf Vernunft und </a:t>
            </a:r>
            <a:r>
              <a:rPr lang="de-DE" b="1" dirty="0" smtClean="0">
                <a:cs typeface="Arial" pitchFamily="34" charset="0"/>
              </a:rPr>
              <a:t>Ordnung</a:t>
            </a:r>
            <a:br>
              <a:rPr lang="de-DE" b="1" dirty="0" smtClean="0">
                <a:cs typeface="Arial" pitchFamily="34" charset="0"/>
              </a:rPr>
            </a:br>
            <a:endParaRPr lang="de-DE" b="1" dirty="0">
              <a:cs typeface="Arial" pitchFamily="34" charset="0"/>
            </a:endParaRPr>
          </a:p>
          <a:p>
            <a:pPr marL="273050" indent="-273050" eaLnBrk="0" hangingPunct="0">
              <a:buClr>
                <a:srgbClr val="262673"/>
              </a:buClr>
              <a:buSzPct val="120000"/>
              <a:tabLst>
                <a:tab pos="273050" algn="r"/>
                <a:tab pos="5200650" algn="r"/>
              </a:tabLst>
              <a:defRPr/>
            </a:pPr>
            <a:endParaRPr lang="de-DE" dirty="0">
              <a:cs typeface="Arial" pitchFamily="34" charset="0"/>
            </a:endParaRPr>
          </a:p>
          <a:p>
            <a:pPr marL="342900" indent="-342900">
              <a:buClr>
                <a:schemeClr val="accent6"/>
              </a:buClr>
              <a:buFont typeface="Wingdings" pitchFamily="2" charset="2"/>
              <a:buChar char="§"/>
              <a:defRPr/>
            </a:pPr>
            <a:r>
              <a:rPr lang="de-DE" sz="2000" b="1" dirty="0"/>
              <a:t>Bewahrend/Festhaltend (B/F) </a:t>
            </a:r>
            <a:r>
              <a:rPr lang="de-DE" sz="2000" b="1" dirty="0" smtClean="0"/>
              <a:t/>
            </a:r>
            <a:br>
              <a:rPr lang="de-DE" sz="2000" b="1" dirty="0" smtClean="0"/>
            </a:br>
            <a:r>
              <a:rPr lang="de-DE" sz="2000" dirty="0" smtClean="0"/>
              <a:t>Objektiv </a:t>
            </a:r>
            <a:r>
              <a:rPr lang="de-DE" sz="2000" dirty="0"/>
              <a:t>und vernünftig sein; Risiken vermeiden und beseitigen; Schaden nicht entstehen </a:t>
            </a:r>
            <a:r>
              <a:rPr lang="de-DE" sz="2000" dirty="0" smtClean="0"/>
              <a:t>lassen</a:t>
            </a:r>
            <a:endParaRPr lang="de-DE" sz="2000" dirty="0"/>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b="1" dirty="0"/>
              <a:t>Stärken</a:t>
            </a:r>
            <a:r>
              <a:rPr lang="de-DE" sz="2000" dirty="0"/>
              <a:t>: Analysiert, interpretiert und betont Fakten; begründet seine Meinung, zeigt Alternativen; methodisch, sauber, umsichtig, abwägend; maximiert, was bereits vorhanden ist</a:t>
            </a:r>
            <a:r>
              <a:rPr lang="de-DE" sz="2000" dirty="0" smtClean="0"/>
              <a:t>.</a:t>
            </a:r>
            <a:endParaRPr lang="de-DE" sz="2000" dirty="0"/>
          </a:p>
          <a:p>
            <a:pPr marL="542925" lvl="8" indent="-276225">
              <a:spcAft>
                <a:spcPts val="598"/>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b="1" dirty="0"/>
              <a:t>Schwächen</a:t>
            </a:r>
            <a:r>
              <a:rPr lang="de-DE" sz="2000" dirty="0"/>
              <a:t>: Verliebt in Fakten, verliert Interesse anderer; </a:t>
            </a:r>
            <a:r>
              <a:rPr lang="de-DE" sz="2000" dirty="0">
                <a:solidFill>
                  <a:srgbClr val="FF0000"/>
                </a:solidFill>
              </a:rPr>
              <a:t>verwirrt durch zu viele Wahlmöglichkeiten</a:t>
            </a:r>
            <a:r>
              <a:rPr lang="de-DE" sz="2000" dirty="0"/>
              <a:t>; Kontrolle durch Systeme, Strukturen; akzeptiert ungern Neues.</a:t>
            </a:r>
          </a:p>
        </p:txBody>
      </p:sp>
      <p:sp>
        <p:nvSpPr>
          <p:cNvPr id="4" name="Rechteck 3"/>
          <p:cNvSpPr/>
          <p:nvPr/>
        </p:nvSpPr>
        <p:spPr bwMode="auto">
          <a:xfrm>
            <a:off x="1691680" y="1772816"/>
            <a:ext cx="5760640" cy="432395"/>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charset="0"/>
                <a:ea typeface="ヒラギノ角ゴ Pro W3" pitchFamily="1" charset="-128"/>
              </a:rPr>
              <a:t>Wird in der Gruppenarbeit</a:t>
            </a:r>
            <a:r>
              <a:rPr kumimoji="0" lang="de-DE" sz="2400" b="0" i="0" u="none" strike="noStrike" cap="none" normalizeH="0" dirty="0" smtClean="0">
                <a:ln>
                  <a:noFill/>
                </a:ln>
                <a:solidFill>
                  <a:schemeClr val="tx1"/>
                </a:solidFill>
                <a:effectLst/>
                <a:latin typeface="Arial" charset="0"/>
                <a:ea typeface="ヒラギノ角ゴ Pro W3" pitchFamily="1" charset="-128"/>
              </a:rPr>
              <a:t> besprochen</a:t>
            </a:r>
            <a:endParaRPr kumimoji="0" lang="de-DE"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5" name="Rectangle 2"/>
          <p:cNvSpPr txBox="1">
            <a:spLocks noChangeArrowheads="1"/>
          </p:cNvSpPr>
          <p:nvPr/>
        </p:nvSpPr>
        <p:spPr bwMode="auto">
          <a:xfrm>
            <a:off x="500063" y="487363"/>
            <a:ext cx="3351857" cy="404812"/>
          </a:xfrm>
          <a:prstGeom prst="rect">
            <a:avLst/>
          </a:prstGeom>
          <a:noFill/>
          <a:ln w="9525">
            <a:noFill/>
            <a:miter lim="800000"/>
            <a:headEnd/>
            <a:tailEnd/>
          </a:ln>
        </p:spPr>
        <p:txBody>
          <a:bodyPr/>
          <a:lstStyle/>
          <a:p>
            <a:r>
              <a:rPr lang="de-DE" sz="1600" b="1" dirty="0">
                <a:solidFill>
                  <a:srgbClr val="2254A0"/>
                </a:solidFill>
              </a:rPr>
              <a:t>2</a:t>
            </a:r>
            <a:r>
              <a:rPr lang="pl-PL" sz="1600" b="1" dirty="0">
                <a:solidFill>
                  <a:srgbClr val="2254A0"/>
                </a:solidFill>
              </a:rPr>
              <a:t>. </a:t>
            </a:r>
            <a:r>
              <a:rPr lang="de-DE" sz="1600" b="1" dirty="0" smtClean="0">
                <a:solidFill>
                  <a:srgbClr val="2254A0"/>
                </a:solidFill>
              </a:rPr>
              <a:t>Wie wirken wir aufeinander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2"/>
          <p:cNvSpPr/>
          <p:nvPr/>
        </p:nvSpPr>
        <p:spPr>
          <a:xfrm>
            <a:off x="496080" y="937440"/>
            <a:ext cx="8063999" cy="543751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72880" marR="0" lvl="0" indent="-269640" algn="l" rtl="0" hangingPunct="1">
              <a:lnSpc>
                <a:spcPct val="100000"/>
              </a:lnSpc>
              <a:spcBef>
                <a:spcPts val="0"/>
              </a:spcBef>
              <a:spcAft>
                <a:spcPts val="0"/>
              </a:spcAft>
              <a:buNone/>
              <a:tabLst/>
              <a:defRPr sz="1800"/>
            </a:pPr>
            <a:r>
              <a:rPr lang="de-DE" sz="2400" b="1" dirty="0">
                <a:solidFill>
                  <a:srgbClr val="000000"/>
                </a:solidFill>
                <a:latin typeface="Arial" pitchFamily="34"/>
                <a:ea typeface="Arial" pitchFamily="1"/>
                <a:cs typeface="Arial" pitchFamily="34"/>
              </a:rPr>
              <a:t>Ideenwerkstatt </a:t>
            </a:r>
            <a:r>
              <a:rPr lang="de-DE" sz="2400" b="1" dirty="0" smtClean="0">
                <a:solidFill>
                  <a:srgbClr val="000000"/>
                </a:solidFill>
                <a:latin typeface="Arial" pitchFamily="34"/>
                <a:ea typeface="Arial" pitchFamily="1"/>
                <a:cs typeface="Arial" pitchFamily="34"/>
              </a:rPr>
              <a:t>des </a:t>
            </a:r>
            <a:r>
              <a:rPr lang="de-DE" sz="2400" b="1" dirty="0">
                <a:solidFill>
                  <a:srgbClr val="000000"/>
                </a:solidFill>
                <a:latin typeface="Arial" pitchFamily="34"/>
                <a:ea typeface="Arial" pitchFamily="1"/>
                <a:cs typeface="Arial" pitchFamily="34"/>
              </a:rPr>
              <a:t>ICV – Fokus </a:t>
            </a:r>
            <a:r>
              <a:rPr lang="de-DE" sz="2400" b="1" dirty="0" smtClean="0">
                <a:solidFill>
                  <a:srgbClr val="000000"/>
                </a:solidFill>
                <a:latin typeface="Arial" pitchFamily="34"/>
                <a:ea typeface="Arial" pitchFamily="1"/>
                <a:cs typeface="Arial" pitchFamily="34"/>
              </a:rPr>
              <a:t>2011/2012</a:t>
            </a:r>
          </a:p>
          <a:p>
            <a:pPr marL="272880" marR="0" lvl="0" indent="-269640" algn="l" rtl="0" hangingPunct="1">
              <a:lnSpc>
                <a:spcPct val="100000"/>
              </a:lnSpc>
              <a:spcBef>
                <a:spcPts val="0"/>
              </a:spcBef>
              <a:spcAft>
                <a:spcPts val="0"/>
              </a:spcAft>
              <a:buNone/>
              <a:tabLst/>
              <a:defRPr sz="1800"/>
            </a:pPr>
            <a:endParaRPr lang="de-DE" sz="2400" b="1" dirty="0">
              <a:solidFill>
                <a:srgbClr val="000000"/>
              </a:solidFill>
              <a:latin typeface="Arial" pitchFamily="34"/>
              <a:ea typeface="Arial" pitchFamily="1"/>
              <a:cs typeface="Arial" pitchFamily="34"/>
            </a:endParaRPr>
          </a:p>
          <a:p>
            <a:pPr marL="263525" marR="0" lvl="0" indent="-263525" rtl="0" hangingPunct="1">
              <a:lnSpc>
                <a:spcPct val="100000"/>
              </a:lnSpc>
              <a:spcBef>
                <a:spcPts val="0"/>
              </a:spcBef>
              <a:spcAft>
                <a:spcPts val="598"/>
              </a:spcAft>
              <a:buClr>
                <a:srgbClr val="262673"/>
              </a:buClr>
              <a:buSzPct val="120000"/>
              <a:buFont typeface="Wingdings"/>
              <a:buChar char=""/>
              <a:tabLst/>
            </a:pPr>
            <a:r>
              <a:rPr lang="de-DE" sz="2000" b="0" i="0" u="none" strike="noStrike" kern="1200" spc="0" dirty="0" smtClean="0">
                <a:ln>
                  <a:noFill/>
                </a:ln>
                <a:solidFill>
                  <a:srgbClr val="000000"/>
                </a:solidFill>
                <a:latin typeface="Arial" pitchFamily="18"/>
                <a:ea typeface="ヒラギノ角ゴ Pro W3" pitchFamily="2"/>
                <a:cs typeface="Arial" pitchFamily="34"/>
              </a:rPr>
              <a:t>Das </a:t>
            </a:r>
            <a:r>
              <a:rPr lang="de-DE" sz="2000" b="0" i="0" u="none" strike="noStrike" kern="1200" dirty="0">
                <a:ln>
                  <a:noFill/>
                </a:ln>
                <a:solidFill>
                  <a:srgbClr val="000000"/>
                </a:solidFill>
                <a:latin typeface="Arial" pitchFamily="18"/>
                <a:ea typeface="ヒラギノ角ゴ Pro W3" pitchFamily="2"/>
                <a:cs typeface="Arial" pitchFamily="34"/>
              </a:rPr>
              <a:t>Jahresthema</a:t>
            </a:r>
            <a:r>
              <a:rPr lang="de-DE" sz="2000" b="0" i="0" u="none" strike="noStrike" kern="1200" spc="0" dirty="0">
                <a:ln>
                  <a:noFill/>
                </a:ln>
                <a:solidFill>
                  <a:srgbClr val="000000"/>
                </a:solidFill>
                <a:latin typeface="Arial" pitchFamily="18"/>
                <a:ea typeface="ヒラギノ角ゴ Pro W3" pitchFamily="2"/>
                <a:cs typeface="Arial" pitchFamily="34"/>
              </a:rPr>
              <a:t> 2011/2012: was macht Controller erfolgreich(er)?</a:t>
            </a:r>
          </a:p>
          <a:p>
            <a:pPr marL="263525" marR="0" lvl="0" indent="-263525" algn="l" rtl="0" hangingPunct="1">
              <a:lnSpc>
                <a:spcPct val="100000"/>
              </a:lnSpc>
              <a:spcBef>
                <a:spcPts val="0"/>
              </a:spcBef>
              <a:spcAft>
                <a:spcPts val="598"/>
              </a:spcAft>
              <a:buNone/>
              <a:tabLst/>
              <a:defRPr sz="1800"/>
            </a:pPr>
            <a:endParaRPr lang="de-DE" sz="500" b="0" i="0" u="none" strike="noStrike" kern="1200" spc="0" dirty="0">
              <a:ln>
                <a:noFill/>
              </a:ln>
              <a:solidFill>
                <a:srgbClr val="000000"/>
              </a:solidFill>
              <a:latin typeface="Arial" pitchFamily="18"/>
              <a:ea typeface="ヒラギノ角ゴ Pro W3" pitchFamily="2"/>
              <a:cs typeface="Arial" pitchFamily="34"/>
            </a:endParaRPr>
          </a:p>
          <a:p>
            <a:pPr marL="263525" marR="0" lvl="0" indent="-263525" algn="l" rtl="0" hangingPunct="1">
              <a:lnSpc>
                <a:spcPct val="100000"/>
              </a:lnSpc>
              <a:spcBef>
                <a:spcPts val="0"/>
              </a:spcBef>
              <a:spcAft>
                <a:spcPts val="598"/>
              </a:spcAft>
              <a:buClr>
                <a:srgbClr val="262673"/>
              </a:buClr>
              <a:buSzPct val="120000"/>
              <a:buFont typeface="Wingdings"/>
              <a:buChar char=""/>
              <a:tabLst/>
              <a:defRPr sz="1800"/>
            </a:pPr>
            <a:r>
              <a:rPr lang="de-DE" sz="2000" b="0" i="0" u="none" strike="noStrike" kern="1200" spc="0" dirty="0">
                <a:ln>
                  <a:noFill/>
                </a:ln>
                <a:solidFill>
                  <a:srgbClr val="000000"/>
                </a:solidFill>
                <a:latin typeface="Arial" pitchFamily="18"/>
                <a:ea typeface="ヒラギノ角ゴ Pro W3" pitchFamily="2"/>
                <a:cs typeface="Arial" pitchFamily="34"/>
              </a:rPr>
              <a:t>Feststellung </a:t>
            </a:r>
            <a:r>
              <a:rPr lang="de-DE" sz="2000" b="0" i="0" u="none" strike="noStrike" kern="1200" spc="0" dirty="0" smtClean="0">
                <a:ln>
                  <a:noFill/>
                </a:ln>
                <a:solidFill>
                  <a:srgbClr val="000000"/>
                </a:solidFill>
                <a:latin typeface="Arial" pitchFamily="18"/>
                <a:ea typeface="ヒラギノ角ゴ Pro W3" pitchFamily="2"/>
                <a:cs typeface="Arial" pitchFamily="34"/>
              </a:rPr>
              <a:t>der Ideenwerkstatt:</a:t>
            </a:r>
            <a:endParaRPr lang="de-DE" sz="2000" b="0" i="0" u="none" strike="noStrike" kern="1200" spc="0" dirty="0">
              <a:ln>
                <a:noFill/>
              </a:ln>
              <a:solidFill>
                <a:srgbClr val="000000"/>
              </a:solidFill>
              <a:latin typeface="Arial" pitchFamily="18"/>
              <a:ea typeface="ヒラギノ角ゴ Pro W3" pitchFamily="2"/>
              <a:cs typeface="Arial" pitchFamily="34"/>
            </a:endParaRPr>
          </a:p>
          <a:p>
            <a:pPr marL="538163" marR="0" lvl="8" indent="-274638" algn="l" rtl="0" hangingPunct="1">
              <a:lnSpc>
                <a:spcPct val="100000"/>
              </a:lnSpc>
              <a:spcBef>
                <a:spcPts val="0"/>
              </a:spcBef>
              <a:spcAft>
                <a:spcPts val="598"/>
              </a:spcAft>
              <a:buClr>
                <a:srgbClr val="000000"/>
              </a:buClr>
              <a:buSzPct val="100000"/>
              <a:buFont typeface="Times New Roman" pitchFamily="16"/>
              <a:buChar char="–"/>
              <a:tabLst/>
              <a:defRPr sz="1800"/>
            </a:pPr>
            <a:r>
              <a:rPr lang="de-DE" sz="2000" b="0" i="0" u="none" strike="noStrike" kern="1200" spc="0" dirty="0">
                <a:ln>
                  <a:noFill/>
                </a:ln>
                <a:solidFill>
                  <a:srgbClr val="000000"/>
                </a:solidFill>
                <a:latin typeface="Arial" pitchFamily="18"/>
                <a:ea typeface="ヒラギノ角ゴ Pro W3" pitchFamily="2"/>
                <a:cs typeface="Arial" pitchFamily="34"/>
              </a:rPr>
              <a:t>das Controlling folgt zumeist einer Sachlogik: </a:t>
            </a:r>
            <a:r>
              <a:rPr lang="de-DE" sz="2000" b="0" i="0" u="none" strike="noStrike" kern="1200" spc="0" dirty="0" smtClean="0">
                <a:ln>
                  <a:noFill/>
                </a:ln>
                <a:solidFill>
                  <a:srgbClr val="000000"/>
                </a:solidFill>
                <a:latin typeface="Arial" pitchFamily="18"/>
                <a:ea typeface="ヒラギノ角ゴ Pro W3" pitchFamily="2"/>
                <a:cs typeface="Arial" pitchFamily="34"/>
              </a:rPr>
              <a:t/>
            </a:r>
            <a:br>
              <a:rPr lang="de-DE" sz="2000" b="0" i="0" u="none" strike="noStrike" kern="1200" spc="0" dirty="0" smtClean="0">
                <a:ln>
                  <a:noFill/>
                </a:ln>
                <a:solidFill>
                  <a:srgbClr val="000000"/>
                </a:solidFill>
                <a:latin typeface="Arial" pitchFamily="18"/>
                <a:ea typeface="ヒラギノ角ゴ Pro W3" pitchFamily="2"/>
                <a:cs typeface="Arial" pitchFamily="34"/>
              </a:rPr>
            </a:br>
            <a:r>
              <a:rPr lang="de-DE" sz="2000" b="0" i="0" u="none" strike="noStrike" kern="1200" spc="0" dirty="0" smtClean="0">
                <a:ln>
                  <a:noFill/>
                </a:ln>
                <a:solidFill>
                  <a:srgbClr val="000000"/>
                </a:solidFill>
                <a:latin typeface="Arial" pitchFamily="18"/>
                <a:ea typeface="ヒラギノ角ゴ Pro W3" pitchFamily="2"/>
                <a:cs typeface="Arial" pitchFamily="34"/>
              </a:rPr>
              <a:t>im </a:t>
            </a:r>
            <a:r>
              <a:rPr lang="de-DE" sz="2000" b="0" i="0" u="none" strike="noStrike" kern="1200" spc="0" dirty="0">
                <a:ln>
                  <a:noFill/>
                </a:ln>
                <a:solidFill>
                  <a:srgbClr val="000000"/>
                </a:solidFill>
                <a:latin typeface="Arial" pitchFamily="18"/>
                <a:ea typeface="ヒラギノ角ゴ Pro W3" pitchFamily="2"/>
                <a:cs typeface="Arial" pitchFamily="34"/>
              </a:rPr>
              <a:t>Rahmen Ihrer zentralen Funktion als Informationsversorger des Managements bereiten Controller Informationen auf (meistens im Form vom Zahlen</a:t>
            </a:r>
            <a:r>
              <a:rPr lang="de-DE" sz="2000" b="0" i="0" u="none" strike="noStrike" kern="1200" spc="0" dirty="0" smtClean="0">
                <a:ln>
                  <a:noFill/>
                </a:ln>
                <a:solidFill>
                  <a:srgbClr val="000000"/>
                </a:solidFill>
                <a:latin typeface="Arial" pitchFamily="18"/>
                <a:ea typeface="ヒラギノ角ゴ Pro W3" pitchFamily="2"/>
                <a:cs typeface="Arial" pitchFamily="34"/>
              </a:rPr>
              <a:t>); </a:t>
            </a:r>
            <a:br>
              <a:rPr lang="de-DE" sz="2000" b="0" i="0" u="none" strike="noStrike" kern="1200" spc="0" dirty="0" smtClean="0">
                <a:ln>
                  <a:noFill/>
                </a:ln>
                <a:solidFill>
                  <a:srgbClr val="000000"/>
                </a:solidFill>
                <a:latin typeface="Arial" pitchFamily="18"/>
                <a:ea typeface="ヒラギノ角ゴ Pro W3" pitchFamily="2"/>
                <a:cs typeface="Arial" pitchFamily="34"/>
              </a:rPr>
            </a:br>
            <a:r>
              <a:rPr lang="de-DE" sz="2000" b="0" i="0" u="none" strike="noStrike" kern="1200" spc="0" dirty="0" smtClean="0">
                <a:ln>
                  <a:noFill/>
                </a:ln>
                <a:solidFill>
                  <a:srgbClr val="000000"/>
                </a:solidFill>
                <a:latin typeface="Arial" pitchFamily="18"/>
                <a:ea typeface="ヒラギノ角ゴ Pro W3" pitchFamily="2"/>
                <a:cs typeface="Arial" pitchFamily="34"/>
              </a:rPr>
              <a:t>Entscheider </a:t>
            </a:r>
            <a:r>
              <a:rPr lang="de-DE" sz="2000" b="0" i="0" u="none" strike="noStrike" kern="1200" spc="0" dirty="0">
                <a:ln>
                  <a:noFill/>
                </a:ln>
                <a:solidFill>
                  <a:srgbClr val="000000"/>
                </a:solidFill>
                <a:latin typeface="Arial" pitchFamily="18"/>
                <a:ea typeface="ヒラギノ角ゴ Pro W3" pitchFamily="2"/>
                <a:cs typeface="Arial" pitchFamily="34"/>
              </a:rPr>
              <a:t>(Manager) sollen darauf aufbauend eine möglichst rationale Entscheidung treffen.</a:t>
            </a:r>
          </a:p>
          <a:p>
            <a:pPr marL="538163" marR="0" lvl="1" indent="-274638" algn="l" rtl="0" hangingPunct="1">
              <a:lnSpc>
                <a:spcPct val="100000"/>
              </a:lnSpc>
              <a:spcBef>
                <a:spcPts val="0"/>
              </a:spcBef>
              <a:spcAft>
                <a:spcPts val="598"/>
              </a:spcAft>
              <a:buClr>
                <a:srgbClr val="000000"/>
              </a:buClr>
              <a:buSzPct val="100000"/>
              <a:buFont typeface="Times New Roman" pitchFamily="16"/>
              <a:buChar char="–"/>
              <a:tabLst/>
              <a:defRPr sz="1800"/>
            </a:pPr>
            <a:r>
              <a:rPr lang="de-DE" sz="2000" b="0" i="0" u="none" strike="noStrike" kern="1200" spc="0" dirty="0">
                <a:ln>
                  <a:noFill/>
                </a:ln>
                <a:solidFill>
                  <a:srgbClr val="000000"/>
                </a:solidFill>
                <a:latin typeface="Arial" pitchFamily="18"/>
                <a:ea typeface="ヒラギノ角ゴ Pro W3" pitchFamily="2"/>
                <a:cs typeface="Arial" pitchFamily="34"/>
              </a:rPr>
              <a:t>Die Erfahrung zeigt jedoch, dass Manager häufig nicht in der Form auf Controlling-Informationen reagieren, wie es von Controllern bei der Aufbereitung von Informationen erwartet </a:t>
            </a:r>
            <a:r>
              <a:rPr lang="de-DE" sz="2000" b="0" i="0" u="none" strike="noStrike" kern="1200" spc="0" dirty="0" smtClean="0">
                <a:ln>
                  <a:noFill/>
                </a:ln>
                <a:solidFill>
                  <a:srgbClr val="000000"/>
                </a:solidFill>
                <a:latin typeface="Arial" pitchFamily="18"/>
                <a:ea typeface="ヒラギノ角ゴ Pro W3" pitchFamily="2"/>
                <a:cs typeface="Arial" pitchFamily="34"/>
              </a:rPr>
              <a:t>wurde</a:t>
            </a:r>
          </a:p>
          <a:p>
            <a:pPr marL="80963" indent="-274638">
              <a:spcBef>
                <a:spcPts val="0"/>
              </a:spcBef>
              <a:spcAft>
                <a:spcPts val="598"/>
              </a:spcAft>
              <a:buClr>
                <a:srgbClr val="000000"/>
              </a:buClr>
              <a:buSzPct val="120000"/>
              <a:buFont typeface="Wingdings" pitchFamily="2" charset="2"/>
              <a:buChar char="§"/>
              <a:defRPr sz="1800"/>
            </a:pPr>
            <a:r>
              <a:rPr lang="de-DE" sz="2000" dirty="0" smtClean="0">
                <a:solidFill>
                  <a:srgbClr val="000000"/>
                </a:solidFill>
                <a:latin typeface="Arial" pitchFamily="18"/>
                <a:ea typeface="ヒラギノ角ゴ Pro W3" pitchFamily="2"/>
                <a:cs typeface="Arial" pitchFamily="34"/>
              </a:rPr>
              <a:t>Hierzu im Folgenden 3 Thesen:</a:t>
            </a:r>
            <a:endParaRPr lang="de-DE" sz="2000" b="0" i="0" u="none" strike="noStrike" kern="1200" spc="0" dirty="0">
              <a:ln>
                <a:noFill/>
              </a:ln>
              <a:solidFill>
                <a:srgbClr val="000000"/>
              </a:solidFill>
              <a:latin typeface="Arial" pitchFamily="18"/>
              <a:ea typeface="ヒラギノ角ゴ Pro W3" pitchFamily="2"/>
              <a:cs typeface="Arial" pitchFamily="34"/>
            </a:endParaRPr>
          </a:p>
          <a:p>
            <a:pPr marL="0" marR="0" lvl="0" indent="0" algn="l" rtl="0" hangingPunct="1">
              <a:lnSpc>
                <a:spcPct val="100000"/>
              </a:lnSpc>
              <a:spcBef>
                <a:spcPts val="0"/>
              </a:spcBef>
              <a:spcAft>
                <a:spcPts val="598"/>
              </a:spcAft>
              <a:buNone/>
              <a:tabLst/>
              <a:defRPr sz="1800"/>
            </a:pPr>
            <a:endParaRPr lang="de-DE" sz="1800" b="0" i="0" u="none" strike="noStrike" kern="1200" spc="0" dirty="0">
              <a:ln>
                <a:noFill/>
              </a:ln>
              <a:solidFill>
                <a:srgbClr val="000000"/>
              </a:solidFill>
              <a:latin typeface="Times New Roman" pitchFamily="18"/>
              <a:ea typeface="Lucida Sans Unicode" pitchFamily="2"/>
              <a:cs typeface="Tahoma" pitchFamily="2"/>
            </a:endParaRPr>
          </a:p>
        </p:txBody>
      </p:sp>
      <p:sp>
        <p:nvSpPr>
          <p:cNvPr id="4" name="Freihandform 3"/>
          <p:cNvSpPr/>
          <p:nvPr/>
        </p:nvSpPr>
        <p:spPr>
          <a:xfrm>
            <a:off x="-1082520" y="-1197000"/>
            <a:ext cx="2779200" cy="33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defRPr sz="1800"/>
            </a:pPr>
            <a:r>
              <a:rPr lang="de-DE" sz="1600" b="1" i="0" u="none" strike="noStrike" kern="1200" spc="0">
                <a:ln>
                  <a:noFill/>
                </a:ln>
                <a:solidFill>
                  <a:srgbClr val="2254A0"/>
                </a:solidFill>
                <a:latin typeface="Times New Roman" pitchFamily="18"/>
                <a:ea typeface="Lucida Sans Unicode" pitchFamily="2"/>
                <a:cs typeface="Tahoma" pitchFamily="2"/>
              </a:rPr>
              <a:t>. Einführung in das Thema</a:t>
            </a:r>
          </a:p>
        </p:txBody>
      </p:sp>
      <p:sp>
        <p:nvSpPr>
          <p:cNvPr id="5" name="Freihandform 4"/>
          <p:cNvSpPr/>
          <p:nvPr/>
        </p:nvSpPr>
        <p:spPr>
          <a:xfrm>
            <a:off x="500040" y="487440"/>
            <a:ext cx="7076880" cy="40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1600" b="1" i="0" u="none" strike="noStrike" kern="1200" spc="0" dirty="0">
                <a:ln>
                  <a:noFill/>
                </a:ln>
                <a:solidFill>
                  <a:srgbClr val="2254A0"/>
                </a:solidFill>
                <a:latin typeface="Arial" pitchFamily="34"/>
                <a:ea typeface="ヒラギノ角ゴ Pro W3" pitchFamily="2"/>
                <a:cs typeface="ヒラギノ角ゴ Pro W3" pitchFamily="2"/>
              </a:rPr>
              <a:t>1. Einführung in das Thema </a:t>
            </a:r>
            <a:br>
              <a:rPr lang="de-DE" sz="1600" b="1" i="0" u="none" strike="noStrike" kern="1200" spc="0" dirty="0">
                <a:ln>
                  <a:noFill/>
                </a:ln>
                <a:solidFill>
                  <a:srgbClr val="2254A0"/>
                </a:solidFill>
                <a:latin typeface="Arial" pitchFamily="34"/>
                <a:ea typeface="ヒラギノ角ゴ Pro W3" pitchFamily="2"/>
                <a:cs typeface="ヒラギノ角ゴ Pro W3" pitchFamily="2"/>
              </a:rPr>
            </a:br>
            <a:endParaRPr lang="de-DE" sz="1600" b="1" i="0" u="none" strike="noStrike" kern="1200" spc="0" dirty="0">
              <a:ln>
                <a:noFill/>
              </a:ln>
              <a:solidFill>
                <a:srgbClr val="2254A0"/>
              </a:solidFill>
              <a:latin typeface="Arial" pitchFamily="34"/>
              <a:ea typeface="ヒラギノ角ゴ Pro W3" pitchFamily="2"/>
              <a:cs typeface="ヒラギノ角ゴ Pro W3" pitchFamily="2"/>
            </a:endParaRP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9"/>
          <p:cNvSpPr>
            <a:spLocks noChangeArrowheads="1"/>
          </p:cNvSpPr>
          <p:nvPr/>
        </p:nvSpPr>
        <p:spPr bwMode="auto">
          <a:xfrm>
            <a:off x="250825" y="3798565"/>
            <a:ext cx="8642350" cy="576064"/>
          </a:xfrm>
          <a:prstGeom prst="rect">
            <a:avLst/>
          </a:prstGeom>
          <a:solidFill>
            <a:srgbClr val="8AACDB"/>
          </a:solidFill>
          <a:ln w="12700" algn="ctr">
            <a:noFill/>
            <a:miter lim="800000"/>
            <a:headEnd/>
            <a:tailEnd/>
          </a:ln>
        </p:spPr>
        <p:txBody>
          <a:bodyPr wrap="none" anchor="ctr"/>
          <a:lstStyle/>
          <a:p>
            <a:pPr eaLnBrk="0" hangingPunct="0"/>
            <a:endParaRPr lang="de-DE"/>
          </a:p>
        </p:txBody>
      </p:sp>
      <p:sp>
        <p:nvSpPr>
          <p:cNvPr id="15363" name="Rectangle 12"/>
          <p:cNvSpPr>
            <a:spLocks noChangeArrowheads="1"/>
          </p:cNvSpPr>
          <p:nvPr/>
        </p:nvSpPr>
        <p:spPr bwMode="auto">
          <a:xfrm>
            <a:off x="250825" y="184467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1</a:t>
            </a:r>
          </a:p>
        </p:txBody>
      </p:sp>
      <p:sp>
        <p:nvSpPr>
          <p:cNvPr id="15364" name="Rectangle 9"/>
          <p:cNvSpPr>
            <a:spLocks noChangeArrowheads="1"/>
          </p:cNvSpPr>
          <p:nvPr/>
        </p:nvSpPr>
        <p:spPr bwMode="auto">
          <a:xfrm>
            <a:off x="487363" y="1133475"/>
            <a:ext cx="8424167" cy="4647426"/>
          </a:xfrm>
          <a:prstGeom prst="rect">
            <a:avLst/>
          </a:prstGeom>
          <a:noFill/>
          <a:ln w="12700" algn="ctr">
            <a:noFill/>
            <a:miter lim="800000"/>
            <a:headEnd/>
            <a:tailEnd/>
          </a:ln>
        </p:spPr>
        <p:txBody>
          <a:bodyPr wrap="square">
            <a:spAutoFit/>
          </a:bodyPr>
          <a:lstStyle/>
          <a:p>
            <a:pPr eaLnBrk="0" hangingPunct="0">
              <a:buClr>
                <a:srgbClr val="262673"/>
              </a:buClr>
              <a:buSzPct val="120000"/>
              <a:tabLst>
                <a:tab pos="5200650" algn="r"/>
              </a:tabLst>
            </a:pPr>
            <a:r>
              <a:rPr lang="de-DE" dirty="0">
                <a:cs typeface="Arial" pitchFamily="34" charset="0"/>
              </a:rPr>
              <a:t/>
            </a:r>
            <a:br>
              <a:rPr lang="de-DE" dirty="0">
                <a:cs typeface="Arial" pitchFamily="34" charset="0"/>
              </a:rPr>
            </a:br>
            <a:endParaRPr lang="de-DE" dirty="0">
              <a:cs typeface="Arial" pitchFamily="34" charset="0"/>
            </a:endParaRPr>
          </a:p>
          <a:p>
            <a:pPr eaLnBrk="0" hangingPunct="0">
              <a:buClr>
                <a:srgbClr val="262673"/>
              </a:buClr>
              <a:buSzPct val="120000"/>
              <a:tabLst>
                <a:tab pos="5200650" algn="r"/>
                <a:tab pos="6362700" algn="l"/>
              </a:tabLst>
            </a:pPr>
            <a:r>
              <a:rPr lang="de-DE" sz="2000" dirty="0">
                <a:cs typeface="Arial" pitchFamily="34" charset="0"/>
              </a:rPr>
              <a:t>Einführung in das Thema 		</a:t>
            </a:r>
            <a:r>
              <a:rPr lang="de-DE" sz="1200" b="1" dirty="0" smtClean="0">
                <a:cs typeface="Arial" pitchFamily="34" charset="0"/>
              </a:rPr>
              <a:t>Olivier </a:t>
            </a:r>
            <a:r>
              <a:rPr lang="de-DE" sz="1200" b="1" dirty="0">
                <a:cs typeface="Arial" pitchFamily="34" charset="0"/>
              </a:rPr>
              <a:t>Chesnel</a:t>
            </a:r>
          </a:p>
          <a:p>
            <a:pPr eaLnBrk="0" hangingPunct="0">
              <a:buClr>
                <a:srgbClr val="262673"/>
              </a:buClr>
              <a:buSzPct val="120000"/>
              <a:tabLst>
                <a:tab pos="5200650" algn="r"/>
                <a:tab pos="6362700" algn="l"/>
              </a:tabLst>
            </a:pPr>
            <a:r>
              <a:rPr lang="de-DE" sz="2000" dirty="0">
                <a:cs typeface="Arial" pitchFamily="34" charset="0"/>
              </a:rPr>
              <a:t>	</a:t>
            </a:r>
            <a:r>
              <a:rPr lang="de-DE" sz="1200" dirty="0">
                <a:cs typeface="Arial" pitchFamily="34" charset="0"/>
              </a:rPr>
              <a:t>      		</a:t>
            </a:r>
            <a:r>
              <a:rPr lang="de-DE" sz="2000" dirty="0">
                <a:cs typeface="Arial" pitchFamily="34" charset="0"/>
              </a:rPr>
              <a:t>	</a:t>
            </a:r>
            <a:r>
              <a:rPr lang="de-DE" sz="12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Wie </a:t>
            </a:r>
            <a:r>
              <a:rPr lang="de-DE" sz="2000" dirty="0" smtClean="0">
                <a:cs typeface="Arial" pitchFamily="34" charset="0"/>
              </a:rPr>
              <a:t>wirken wir aufeinander ?</a:t>
            </a:r>
            <a:r>
              <a:rPr lang="de-DE" sz="2000" dirty="0">
                <a:cs typeface="Arial" pitchFamily="34" charset="0"/>
              </a:rPr>
              <a:t/>
            </a:r>
            <a:br>
              <a:rPr lang="de-DE" sz="2000" dirty="0">
                <a:cs typeface="Arial" pitchFamily="34" charset="0"/>
              </a:rPr>
            </a:br>
            <a:r>
              <a:rPr lang="de-DE" sz="2000" dirty="0">
                <a:cs typeface="Arial" pitchFamily="34" charset="0"/>
              </a:rPr>
              <a:t>a) Erkennen und Einschätzen von </a:t>
            </a:r>
            <a:r>
              <a:rPr lang="de-DE" sz="2000" dirty="0" smtClean="0">
                <a:cs typeface="Arial" pitchFamily="34" charset="0"/>
              </a:rPr>
              <a:t>Menschen-Typen  	</a:t>
            </a:r>
            <a:r>
              <a:rPr lang="de-DE" sz="1200" b="1" dirty="0" smtClean="0">
                <a:cs typeface="Arial" pitchFamily="34" charset="0"/>
              </a:rPr>
              <a:t>Annette </a:t>
            </a:r>
            <a:r>
              <a:rPr lang="de-DE" sz="1200" b="1" dirty="0">
                <a:cs typeface="Arial" pitchFamily="34" charset="0"/>
              </a:rPr>
              <a:t>Siering</a:t>
            </a:r>
            <a:r>
              <a:rPr lang="de-DE" sz="2000" dirty="0">
                <a:cs typeface="Arial" pitchFamily="34" charset="0"/>
              </a:rPr>
              <a:t/>
            </a:r>
            <a:br>
              <a:rPr lang="de-DE" sz="2000" dirty="0">
                <a:cs typeface="Arial" pitchFamily="34" charset="0"/>
              </a:rPr>
            </a:br>
            <a:r>
              <a:rPr lang="de-DE" sz="2000" dirty="0">
                <a:cs typeface="Arial" pitchFamily="34" charset="0"/>
              </a:rPr>
              <a:t>b) </a:t>
            </a:r>
            <a:r>
              <a:rPr lang="de-DE" sz="2000" dirty="0" smtClean="0">
                <a:cs typeface="Arial" pitchFamily="34" charset="0"/>
              </a:rPr>
              <a:t>Erkennen, wie wir aufeinander wirken 	</a:t>
            </a:r>
            <a:r>
              <a:rPr lang="de-DE" sz="2000" dirty="0">
                <a:cs typeface="Arial" pitchFamily="34" charset="0"/>
              </a:rPr>
              <a:t>	</a:t>
            </a:r>
            <a:r>
              <a:rPr lang="de-DE" sz="1200" b="1" dirty="0" smtClean="0">
                <a:cs typeface="Arial" pitchFamily="34" charset="0"/>
              </a:rPr>
              <a:t>Katrin </a:t>
            </a:r>
            <a:r>
              <a:rPr lang="de-DE" sz="1200" b="1" dirty="0">
                <a:cs typeface="Arial" pitchFamily="34" charset="0"/>
              </a:rPr>
              <a:t>Kirsch-Brunkow</a:t>
            </a:r>
            <a:endParaRPr lang="de-DE" sz="2000"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Wie können wir </a:t>
            </a:r>
            <a:r>
              <a:rPr lang="de-DE" sz="2000" dirty="0" smtClean="0">
                <a:cs typeface="Arial" pitchFamily="34" charset="0"/>
              </a:rPr>
              <a:t>verstanden </a:t>
            </a:r>
            <a:r>
              <a:rPr lang="de-DE" sz="2000" dirty="0">
                <a:cs typeface="Arial" pitchFamily="34" charset="0"/>
              </a:rPr>
              <a:t>werden ?		</a:t>
            </a:r>
            <a:r>
              <a:rPr lang="de-DE" sz="1200" b="1" dirty="0" smtClean="0">
                <a:cs typeface="Arial" pitchFamily="34" charset="0"/>
              </a:rPr>
              <a:t>Herwig </a:t>
            </a:r>
            <a:r>
              <a:rPr lang="de-DE" sz="1200" b="1" dirty="0">
                <a:cs typeface="Arial" pitchFamily="34" charset="0"/>
              </a:rPr>
              <a:t>Friedag</a:t>
            </a:r>
            <a:r>
              <a:rPr lang="de-DE" sz="20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smtClean="0">
                <a:cs typeface="Arial" pitchFamily="34" charset="0"/>
              </a:rPr>
              <a:t>Wie </a:t>
            </a:r>
            <a:r>
              <a:rPr lang="de-DE" sz="2000" dirty="0">
                <a:cs typeface="Arial" pitchFamily="34" charset="0"/>
              </a:rPr>
              <a:t>können wir Entscheidungen </a:t>
            </a:r>
            <a:r>
              <a:rPr lang="de-DE" sz="2000" dirty="0" smtClean="0">
                <a:cs typeface="Arial" pitchFamily="34" charset="0"/>
              </a:rPr>
              <a:t>beeinflussen </a:t>
            </a:r>
            <a:r>
              <a:rPr lang="de-DE" sz="2000" dirty="0">
                <a:cs typeface="Arial" pitchFamily="34" charset="0"/>
              </a:rPr>
              <a:t>?</a:t>
            </a:r>
            <a:r>
              <a:rPr lang="pl-PL" sz="2000" dirty="0">
                <a:cs typeface="Arial" pitchFamily="34" charset="0"/>
              </a:rPr>
              <a:t> </a:t>
            </a:r>
            <a:r>
              <a:rPr lang="de-DE" sz="2000" dirty="0" smtClean="0">
                <a:cs typeface="Arial" pitchFamily="34" charset="0"/>
              </a:rPr>
              <a:t>	</a:t>
            </a:r>
            <a:r>
              <a:rPr lang="de-DE" sz="1200" b="1" dirty="0" smtClean="0">
                <a:cs typeface="Arial" pitchFamily="34" charset="0"/>
              </a:rPr>
              <a:t>Marlene Rauschenbach</a:t>
            </a:r>
            <a:r>
              <a:rPr lang="de-DE" sz="800" dirty="0">
                <a:cs typeface="Arial" pitchFamily="34" charset="0"/>
              </a:rPr>
              <a:t>	</a:t>
            </a:r>
            <a:r>
              <a:rPr lang="de-DE" sz="1200" b="1" dirty="0">
                <a:cs typeface="Arial" pitchFamily="34" charset="0"/>
              </a:rPr>
              <a:t/>
            </a:r>
            <a:br>
              <a:rPr lang="de-DE" sz="1200" b="1" dirty="0">
                <a:cs typeface="Arial" pitchFamily="34" charset="0"/>
              </a:rPr>
            </a:br>
            <a:r>
              <a:rPr lang="de-DE" sz="1600" b="1" dirty="0" smtClean="0">
                <a:cs typeface="Arial" pitchFamily="34" charset="0"/>
              </a:rPr>
              <a:t/>
            </a:r>
            <a:br>
              <a:rPr lang="de-DE" sz="1600" b="1" dirty="0" smtClean="0">
                <a:cs typeface="Arial" pitchFamily="34" charset="0"/>
              </a:rPr>
            </a:br>
            <a:r>
              <a:rPr lang="de-DE" sz="1200" b="1" dirty="0" smtClean="0">
                <a:cs typeface="Arial" pitchFamily="34" charset="0"/>
              </a:rPr>
              <a:t/>
            </a:r>
            <a:br>
              <a:rPr lang="de-DE" sz="1200" b="1" dirty="0" smtClean="0">
                <a:cs typeface="Arial" pitchFamily="34" charset="0"/>
              </a:rPr>
            </a:br>
            <a:r>
              <a:rPr lang="de-DE" sz="2000" dirty="0" smtClean="0">
                <a:cs typeface="Arial" pitchFamily="34" charset="0"/>
              </a:rPr>
              <a:t>Quintessenz</a:t>
            </a:r>
            <a:r>
              <a:rPr lang="de-DE" sz="2000" dirty="0">
                <a:cs typeface="Arial" pitchFamily="34" charset="0"/>
              </a:rPr>
              <a:t>: Haben wir die Erwartungen erfüllt </a:t>
            </a:r>
            <a:r>
              <a:rPr lang="de-DE" sz="2000" dirty="0" smtClean="0">
                <a:cs typeface="Arial" pitchFamily="34" charset="0"/>
              </a:rPr>
              <a:t>?       	</a:t>
            </a:r>
            <a:r>
              <a:rPr lang="de-DE" sz="1200" b="1" dirty="0" smtClean="0">
                <a:cs typeface="Arial" pitchFamily="34" charset="0"/>
              </a:rPr>
              <a:t>Olivier </a:t>
            </a:r>
            <a:r>
              <a:rPr lang="de-DE" sz="1200" b="1" dirty="0">
                <a:cs typeface="Arial" pitchFamily="34" charset="0"/>
              </a:rPr>
              <a:t>Chesnel</a:t>
            </a:r>
            <a:endParaRPr lang="pl-PL" sz="1200" b="1" dirty="0">
              <a:cs typeface="Arial" pitchFamily="34" charset="0"/>
            </a:endParaRPr>
          </a:p>
        </p:txBody>
      </p:sp>
      <p:sp>
        <p:nvSpPr>
          <p:cNvPr id="9" name="Rectangle 2"/>
          <p:cNvSpPr txBox="1">
            <a:spLocks noChangeArrowheads="1"/>
          </p:cNvSpPr>
          <p:nvPr/>
        </p:nvSpPr>
        <p:spPr bwMode="auto">
          <a:xfrm>
            <a:off x="506413" y="1106488"/>
            <a:ext cx="7077075" cy="622300"/>
          </a:xfrm>
          <a:prstGeom prst="rect">
            <a:avLst/>
          </a:prstGeom>
          <a:noFill/>
          <a:ln w="9525">
            <a:noFill/>
            <a:miter lim="800000"/>
            <a:headEnd/>
            <a:tailEnd/>
          </a:ln>
        </p:spPr>
        <p:txBody>
          <a:bodyPr/>
          <a:lstStyle/>
          <a:p>
            <a:pPr>
              <a:defRPr/>
            </a:pPr>
            <a:r>
              <a:rPr lang="de-DE" sz="3200" b="1" kern="0" dirty="0">
                <a:solidFill>
                  <a:srgbClr val="2254A0"/>
                </a:solidFill>
                <a:latin typeface="+mj-lt"/>
                <a:ea typeface="+mj-ea"/>
                <a:cs typeface="+mj-cs"/>
              </a:rPr>
              <a:t>Agenda</a:t>
            </a:r>
            <a:br>
              <a:rPr lang="de-DE" sz="3200" b="1" kern="0" dirty="0">
                <a:solidFill>
                  <a:srgbClr val="2254A0"/>
                </a:solidFill>
                <a:latin typeface="+mj-lt"/>
                <a:ea typeface="+mj-ea"/>
                <a:cs typeface="+mj-cs"/>
              </a:rPr>
            </a:br>
            <a:endParaRPr lang="de-DE" b="1" kern="0" dirty="0">
              <a:solidFill>
                <a:srgbClr val="2254A0"/>
              </a:solidFill>
              <a:latin typeface="+mj-lt"/>
              <a:ea typeface="+mj-ea"/>
              <a:cs typeface="+mj-cs"/>
            </a:endParaRPr>
          </a:p>
        </p:txBody>
      </p:sp>
      <p:sp>
        <p:nvSpPr>
          <p:cNvPr id="15366" name="Textfeld 2"/>
          <p:cNvSpPr txBox="1">
            <a:spLocks noChangeArrowheads="1"/>
          </p:cNvSpPr>
          <p:nvPr/>
        </p:nvSpPr>
        <p:spPr bwMode="auto">
          <a:xfrm>
            <a:off x="539750" y="476250"/>
            <a:ext cx="5940425" cy="338138"/>
          </a:xfrm>
          <a:prstGeom prst="rect">
            <a:avLst/>
          </a:prstGeom>
          <a:noFill/>
          <a:ln w="9525">
            <a:noFill/>
            <a:miter lim="800000"/>
            <a:headEnd/>
            <a:tailEnd/>
          </a:ln>
        </p:spPr>
        <p:txBody>
          <a:bodyPr>
            <a:spAutoFit/>
          </a:bodyPr>
          <a:lstStyle/>
          <a:p>
            <a:pPr eaLnBrk="0" hangingPunct="0"/>
            <a:r>
              <a:rPr lang="de-DE" sz="1600" b="1" dirty="0" err="1" smtClean="0">
                <a:solidFill>
                  <a:srgbClr val="2254A0"/>
                </a:solidFill>
              </a:rPr>
              <a:t>Behavioural</a:t>
            </a:r>
            <a:r>
              <a:rPr lang="de-DE" sz="1600" b="1" dirty="0" smtClean="0">
                <a:solidFill>
                  <a:srgbClr val="2254A0"/>
                </a:solidFill>
              </a:rPr>
              <a:t> </a:t>
            </a:r>
            <a:r>
              <a:rPr lang="de-DE" sz="1600" b="1" dirty="0">
                <a:solidFill>
                  <a:srgbClr val="2254A0"/>
                </a:solidFill>
              </a:rPr>
              <a:t>Controlling</a:t>
            </a:r>
            <a:endParaRPr lang="de-DE" sz="1600" dirty="0"/>
          </a:p>
        </p:txBody>
      </p:sp>
      <p:sp>
        <p:nvSpPr>
          <p:cNvPr id="15367" name="Rectangle 12"/>
          <p:cNvSpPr>
            <a:spLocks noChangeArrowheads="1"/>
          </p:cNvSpPr>
          <p:nvPr/>
        </p:nvSpPr>
        <p:spPr bwMode="auto">
          <a:xfrm>
            <a:off x="250825" y="250507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2</a:t>
            </a:r>
          </a:p>
        </p:txBody>
      </p:sp>
      <p:sp>
        <p:nvSpPr>
          <p:cNvPr id="15368" name="Rectangle 12"/>
          <p:cNvSpPr>
            <a:spLocks noChangeArrowheads="1"/>
          </p:cNvSpPr>
          <p:nvPr/>
        </p:nvSpPr>
        <p:spPr bwMode="auto">
          <a:xfrm>
            <a:off x="250825" y="5345113"/>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5</a:t>
            </a:r>
          </a:p>
        </p:txBody>
      </p:sp>
      <p:sp>
        <p:nvSpPr>
          <p:cNvPr id="15369" name="Rectangle 12"/>
          <p:cNvSpPr>
            <a:spLocks noChangeArrowheads="1"/>
          </p:cNvSpPr>
          <p:nvPr/>
        </p:nvSpPr>
        <p:spPr bwMode="auto">
          <a:xfrm>
            <a:off x="250825" y="458152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4</a:t>
            </a:r>
          </a:p>
        </p:txBody>
      </p:sp>
      <p:sp>
        <p:nvSpPr>
          <p:cNvPr id="15370" name="Rectangle 12"/>
          <p:cNvSpPr>
            <a:spLocks noChangeArrowheads="1"/>
          </p:cNvSpPr>
          <p:nvPr/>
        </p:nvSpPr>
        <p:spPr bwMode="auto">
          <a:xfrm>
            <a:off x="250825" y="3860800"/>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3</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txBox="1">
            <a:spLocks noChangeArrowheads="1"/>
          </p:cNvSpPr>
          <p:nvPr/>
        </p:nvSpPr>
        <p:spPr bwMode="auto">
          <a:xfrm>
            <a:off x="500063" y="487363"/>
            <a:ext cx="7077075" cy="404812"/>
          </a:xfrm>
          <a:prstGeom prst="rect">
            <a:avLst/>
          </a:prstGeom>
          <a:noFill/>
          <a:ln w="9525">
            <a:noFill/>
            <a:miter lim="800000"/>
            <a:headEnd/>
            <a:tailEnd/>
          </a:ln>
        </p:spPr>
        <p:txBody>
          <a:bodyPr/>
          <a:lstStyle/>
          <a:p>
            <a:r>
              <a:rPr lang="de-DE" sz="1600" b="1" dirty="0">
                <a:solidFill>
                  <a:srgbClr val="2254A0"/>
                </a:solidFill>
              </a:rPr>
              <a:t>3</a:t>
            </a:r>
            <a:r>
              <a:rPr lang="pl-PL" sz="1600" b="1" dirty="0">
                <a:solidFill>
                  <a:srgbClr val="2254A0"/>
                </a:solidFill>
              </a:rPr>
              <a:t>. </a:t>
            </a:r>
            <a:r>
              <a:rPr lang="de-DE" sz="1600" b="1" dirty="0" smtClean="0">
                <a:solidFill>
                  <a:srgbClr val="2254A0"/>
                </a:solidFill>
              </a:rPr>
              <a:t>Wie können wir verstanden werden ?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
        <p:nvSpPr>
          <p:cNvPr id="24579" name="Rectangle 9"/>
          <p:cNvSpPr>
            <a:spLocks noChangeArrowheads="1"/>
          </p:cNvSpPr>
          <p:nvPr/>
        </p:nvSpPr>
        <p:spPr bwMode="auto">
          <a:xfrm>
            <a:off x="467544" y="947738"/>
            <a:ext cx="8065269" cy="4616648"/>
          </a:xfrm>
          <a:prstGeom prst="rect">
            <a:avLst/>
          </a:prstGeom>
          <a:noFill/>
          <a:ln w="12700" algn="ctr">
            <a:noFill/>
            <a:miter lim="800000"/>
            <a:headEnd/>
            <a:tailEnd/>
          </a:ln>
        </p:spPr>
        <p:txBody>
          <a:bodyPr wrap="square">
            <a:spAutoFit/>
          </a:bodyPr>
          <a:lstStyle/>
          <a:p>
            <a:pPr marL="273050" indent="-273050" eaLnBrk="0" hangingPunct="0">
              <a:buClr>
                <a:srgbClr val="262673"/>
              </a:buClr>
              <a:buSzPct val="120000"/>
              <a:tabLst>
                <a:tab pos="273050" algn="r"/>
                <a:tab pos="5200650" algn="r"/>
              </a:tabLst>
            </a:pPr>
            <a:r>
              <a:rPr lang="de-DE" b="1" dirty="0" smtClean="0">
                <a:cs typeface="Arial" pitchFamily="34" charset="0"/>
              </a:rPr>
              <a:t>Perspektivenvielfalt</a:t>
            </a:r>
            <a:endParaRPr lang="de-DE" b="1" dirty="0">
              <a:cs typeface="Arial" pitchFamily="34" charset="0"/>
            </a:endParaRPr>
          </a:p>
          <a:p>
            <a:pPr marL="273050" indent="-273050" eaLnBrk="0" hangingPunct="0">
              <a:buClr>
                <a:srgbClr val="262673"/>
              </a:buClr>
              <a:buSzPct val="120000"/>
              <a:tabLst>
                <a:tab pos="273050" algn="r"/>
                <a:tab pos="5200650" algn="r"/>
              </a:tabLst>
            </a:pPr>
            <a:endParaRPr lang="de-DE" sz="2000" dirty="0">
              <a:cs typeface="Arial" pitchFamily="34" charset="0"/>
            </a:endParaRP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Kunden sind (meist) recht unterschiedlich. </a:t>
            </a:r>
            <a:br>
              <a:rPr lang="de-DE" sz="2000" dirty="0" smtClean="0"/>
            </a:br>
            <a:r>
              <a:rPr lang="de-DE" sz="2000" dirty="0" smtClean="0"/>
              <a:t>Daher ist interne Perspektivenvielfalt bei der Entscheidungsfindung hilfreich. </a:t>
            </a:r>
            <a:r>
              <a:rPr lang="de-DE" sz="2000" baseline="30000" dirty="0" smtClean="0"/>
              <a:t>1</a:t>
            </a:r>
            <a:endParaRPr lang="de-DE" sz="2000" dirty="0" smtClean="0"/>
          </a:p>
          <a:p>
            <a:pPr marL="714375" indent="-361950" eaLnBrk="0" hangingPunct="0">
              <a:spcAft>
                <a:spcPts val="600"/>
              </a:spcAft>
              <a:buClr>
                <a:srgbClr val="262673"/>
              </a:buClr>
              <a:buSzPct val="120000"/>
              <a:buFont typeface="Wingdings"/>
              <a:buChar char="à"/>
              <a:tabLst>
                <a:tab pos="714375" algn="r"/>
                <a:tab pos="5200650" algn="r"/>
              </a:tabLst>
            </a:pPr>
            <a:r>
              <a:rPr lang="de-DE" sz="2000" dirty="0" smtClean="0">
                <a:sym typeface="Wingdings" pitchFamily="2" charset="2"/>
              </a:rPr>
              <a:t>jedes Unternehmen sollte versuchen, möglichst Menschen mit unterschiedlichen „Sichten“, Perspektiven, Lebensmustern </a:t>
            </a:r>
            <a:br>
              <a:rPr lang="de-DE" sz="2000" dirty="0" smtClean="0">
                <a:sym typeface="Wingdings" pitchFamily="2" charset="2"/>
              </a:rPr>
            </a:br>
            <a:r>
              <a:rPr lang="de-DE" sz="2000" dirty="0" smtClean="0">
                <a:sym typeface="Wingdings" pitchFamily="2" charset="2"/>
              </a:rPr>
              <a:t>(demografische wie kognitive </a:t>
            </a:r>
            <a:r>
              <a:rPr lang="de-DE" sz="2000" dirty="0" err="1" smtClean="0">
                <a:sym typeface="Wingdings" pitchFamily="2" charset="2"/>
              </a:rPr>
              <a:t>Diversität</a:t>
            </a:r>
            <a:r>
              <a:rPr lang="de-DE" sz="2000" dirty="0" smtClean="0">
                <a:sym typeface="Wingdings" pitchFamily="2" charset="2"/>
              </a:rPr>
              <a:t>) zu beschäftigen, zu integrieren und bei der Entscheidungsfindung hinzuzuziehen</a:t>
            </a:r>
            <a:endParaRPr lang="de-DE" sz="2000" dirty="0" smtClean="0"/>
          </a:p>
          <a:p>
            <a:pPr marL="273050" indent="-273050" eaLnBrk="0" hangingPunct="0">
              <a:buClr>
                <a:srgbClr val="262673"/>
              </a:buClr>
              <a:buSzPct val="120000"/>
              <a:buFont typeface="Wingdings"/>
              <a:buChar char="à"/>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None/>
              <a:tabLst>
                <a:tab pos="273050" algn="r"/>
                <a:tab pos="5200650" algn="r"/>
              </a:tabLst>
            </a:pPr>
            <a:r>
              <a:rPr lang="de-DE" sz="2000" dirty="0"/>
              <a:t/>
            </a:r>
            <a:br>
              <a:rPr lang="de-DE" sz="2000" dirty="0"/>
            </a:br>
            <a:r>
              <a:rPr lang="de-DE" sz="2000" dirty="0"/>
              <a:t/>
            </a:r>
            <a:br>
              <a:rPr lang="de-DE" sz="2000" dirty="0"/>
            </a:br>
            <a:endParaRPr lang="pl-PL" sz="2000" dirty="0"/>
          </a:p>
        </p:txBody>
      </p:sp>
      <p:sp>
        <p:nvSpPr>
          <p:cNvPr id="4" name="Textfeld 3"/>
          <p:cNvSpPr txBox="1"/>
          <p:nvPr/>
        </p:nvSpPr>
        <p:spPr>
          <a:xfrm>
            <a:off x="510977" y="5987380"/>
            <a:ext cx="8021836" cy="338554"/>
          </a:xfrm>
          <a:prstGeom prst="rect">
            <a:avLst/>
          </a:prstGeom>
          <a:noFill/>
        </p:spPr>
        <p:txBody>
          <a:bodyPr wrap="square" rtlCol="0">
            <a:spAutoFit/>
          </a:bodyPr>
          <a:lstStyle/>
          <a:p>
            <a:r>
              <a:rPr lang="de-DE" sz="1600" baseline="30000" dirty="0" smtClean="0"/>
              <a:t>1</a:t>
            </a:r>
            <a:r>
              <a:rPr lang="de-DE" sz="1600" dirty="0" smtClean="0"/>
              <a:t> aus: ICV-Ideenwerkstatt-Bericht: Was macht Controller erfolgreicher?</a:t>
            </a:r>
            <a:endParaRPr lang="de-DE" sz="1600" dirty="0"/>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9"/>
          <p:cNvSpPr>
            <a:spLocks noChangeArrowheads="1"/>
          </p:cNvSpPr>
          <p:nvPr/>
        </p:nvSpPr>
        <p:spPr bwMode="auto">
          <a:xfrm>
            <a:off x="467544" y="947738"/>
            <a:ext cx="8280920" cy="2308324"/>
          </a:xfrm>
          <a:prstGeom prst="rect">
            <a:avLst/>
          </a:prstGeom>
          <a:noFill/>
          <a:ln w="12700" algn="ctr">
            <a:noFill/>
            <a:miter lim="800000"/>
            <a:headEnd/>
            <a:tailEnd/>
          </a:ln>
        </p:spPr>
        <p:txBody>
          <a:bodyPr wrap="square">
            <a:spAutoFit/>
          </a:bodyPr>
          <a:lstStyle/>
          <a:p>
            <a:pPr marL="273050" indent="-273050" eaLnBrk="0" hangingPunct="0">
              <a:buClr>
                <a:srgbClr val="262673"/>
              </a:buClr>
              <a:buSzPct val="120000"/>
              <a:tabLst>
                <a:tab pos="273050" algn="r"/>
                <a:tab pos="5200650" algn="r"/>
              </a:tabLst>
            </a:pPr>
            <a:r>
              <a:rPr lang="de-DE" b="1" dirty="0" err="1" smtClean="0">
                <a:cs typeface="Arial" pitchFamily="34" charset="0"/>
              </a:rPr>
              <a:t>Diversitäts</a:t>
            </a:r>
            <a:r>
              <a:rPr lang="de-DE" b="1" dirty="0" smtClean="0">
                <a:cs typeface="Arial" pitchFamily="34" charset="0"/>
              </a:rPr>
              <a:t>-Merkmale</a:t>
            </a:r>
            <a:endParaRPr lang="de-DE" b="1" dirty="0">
              <a:cs typeface="Arial" pitchFamily="34" charset="0"/>
            </a:endParaRPr>
          </a:p>
          <a:p>
            <a:pPr marL="273050" indent="-273050" eaLnBrk="0" hangingPunct="0">
              <a:buClr>
                <a:srgbClr val="262673"/>
              </a:buClr>
              <a:buSzPct val="120000"/>
              <a:tabLst>
                <a:tab pos="273050" algn="r"/>
                <a:tab pos="5200650" algn="r"/>
              </a:tabLst>
            </a:pPr>
            <a:endParaRPr lang="de-DE" sz="2000" dirty="0">
              <a:cs typeface="Arial" pitchFamily="34" charset="0"/>
            </a:endParaRPr>
          </a:p>
          <a:p>
            <a:pPr marL="273050" indent="-273050" eaLnBrk="0" hangingPunct="0">
              <a:buClr>
                <a:srgbClr val="262673"/>
              </a:buClr>
              <a:buSzPct val="120000"/>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None/>
              <a:tabLst>
                <a:tab pos="273050" algn="r"/>
                <a:tab pos="5200650" algn="r"/>
              </a:tabLst>
            </a:pPr>
            <a:r>
              <a:rPr lang="de-DE" sz="2000" dirty="0"/>
              <a:t/>
            </a:r>
            <a:br>
              <a:rPr lang="de-DE" sz="2000" dirty="0"/>
            </a:br>
            <a:r>
              <a:rPr lang="de-DE" sz="2000" dirty="0"/>
              <a:t/>
            </a:r>
            <a:br>
              <a:rPr lang="de-DE" sz="2000" dirty="0"/>
            </a:br>
            <a:endParaRPr lang="pl-PL" sz="2000" dirty="0"/>
          </a:p>
        </p:txBody>
      </p:sp>
      <p:sp>
        <p:nvSpPr>
          <p:cNvPr id="4" name="Textfeld 3"/>
          <p:cNvSpPr txBox="1"/>
          <p:nvPr/>
        </p:nvSpPr>
        <p:spPr>
          <a:xfrm>
            <a:off x="530027" y="6102126"/>
            <a:ext cx="8021836" cy="307777"/>
          </a:xfrm>
          <a:prstGeom prst="rect">
            <a:avLst/>
          </a:prstGeom>
          <a:noFill/>
        </p:spPr>
        <p:txBody>
          <a:bodyPr wrap="square" rtlCol="0">
            <a:spAutoFit/>
          </a:bodyPr>
          <a:lstStyle/>
          <a:p>
            <a:r>
              <a:rPr lang="de-DE" sz="1400" dirty="0" smtClean="0"/>
              <a:t>aus: http://www.wi.fh-koeln.de/homepages/s-franken/docs/Aktuelles/Alsdorf19.03.09.pdf</a:t>
            </a:r>
            <a:endParaRPr lang="de-DE" sz="1400" dirty="0"/>
          </a:p>
        </p:txBody>
      </p:sp>
      <p:pic>
        <p:nvPicPr>
          <p:cNvPr id="1026" name="Picture 2"/>
          <p:cNvPicPr>
            <a:picLocks noChangeAspect="1" noChangeArrowheads="1"/>
          </p:cNvPicPr>
          <p:nvPr/>
        </p:nvPicPr>
        <p:blipFill>
          <a:blip r:embed="rId3" cstate="print"/>
          <a:srcRect l="20582" t="26563" r="21368" b="8961"/>
          <a:stretch>
            <a:fillRect/>
          </a:stretch>
        </p:blipFill>
        <p:spPr bwMode="auto">
          <a:xfrm>
            <a:off x="458787" y="1412776"/>
            <a:ext cx="6951265" cy="4612357"/>
          </a:xfrm>
          <a:prstGeom prst="rect">
            <a:avLst/>
          </a:prstGeom>
          <a:noFill/>
          <a:ln w="9525">
            <a:noFill/>
            <a:miter lim="800000"/>
            <a:headEnd/>
            <a:tailEnd/>
          </a:ln>
        </p:spPr>
      </p:pic>
      <p:sp>
        <p:nvSpPr>
          <p:cNvPr id="6" name="Rechteck 5"/>
          <p:cNvSpPr/>
          <p:nvPr/>
        </p:nvSpPr>
        <p:spPr bwMode="auto">
          <a:xfrm>
            <a:off x="631378" y="1807696"/>
            <a:ext cx="6711431" cy="1477288"/>
          </a:xfrm>
          <a:prstGeom prst="rect">
            <a:avLst/>
          </a:prstGeom>
          <a:solidFill>
            <a:srgbClr val="FF0000">
              <a:alpha val="3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7" name="Rechteck 6"/>
          <p:cNvSpPr/>
          <p:nvPr/>
        </p:nvSpPr>
        <p:spPr bwMode="auto">
          <a:xfrm>
            <a:off x="630610" y="3313559"/>
            <a:ext cx="6711431" cy="763513"/>
          </a:xfrm>
          <a:prstGeom prst="rect">
            <a:avLst/>
          </a:prstGeom>
          <a:solidFill>
            <a:srgbClr val="FF0000">
              <a:alpha val="3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8" name="Rechteck 7"/>
          <p:cNvSpPr/>
          <p:nvPr/>
        </p:nvSpPr>
        <p:spPr bwMode="auto">
          <a:xfrm>
            <a:off x="641275" y="4634086"/>
            <a:ext cx="6711431" cy="484972"/>
          </a:xfrm>
          <a:prstGeom prst="rect">
            <a:avLst/>
          </a:prstGeom>
          <a:solidFill>
            <a:srgbClr val="FFCC66">
              <a:alpha val="3882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 name="Rechteck 8"/>
          <p:cNvSpPr/>
          <p:nvPr/>
        </p:nvSpPr>
        <p:spPr bwMode="auto">
          <a:xfrm>
            <a:off x="611188" y="5157192"/>
            <a:ext cx="6711431" cy="808287"/>
          </a:xfrm>
          <a:prstGeom prst="rect">
            <a:avLst/>
          </a:prstGeom>
          <a:solidFill>
            <a:srgbClr val="FF0000">
              <a:alpha val="3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0" name="Rectangle 2"/>
          <p:cNvSpPr txBox="1">
            <a:spLocks noChangeArrowheads="1"/>
          </p:cNvSpPr>
          <p:nvPr/>
        </p:nvSpPr>
        <p:spPr bwMode="auto">
          <a:xfrm>
            <a:off x="500063" y="487363"/>
            <a:ext cx="7077075" cy="404812"/>
          </a:xfrm>
          <a:prstGeom prst="rect">
            <a:avLst/>
          </a:prstGeom>
          <a:noFill/>
          <a:ln w="9525">
            <a:noFill/>
            <a:miter lim="800000"/>
            <a:headEnd/>
            <a:tailEnd/>
          </a:ln>
        </p:spPr>
        <p:txBody>
          <a:bodyPr/>
          <a:lstStyle/>
          <a:p>
            <a:r>
              <a:rPr lang="de-DE" sz="1600" b="1" dirty="0">
                <a:solidFill>
                  <a:srgbClr val="2254A0"/>
                </a:solidFill>
              </a:rPr>
              <a:t>3</a:t>
            </a:r>
            <a:r>
              <a:rPr lang="pl-PL" sz="1600" b="1" dirty="0">
                <a:solidFill>
                  <a:srgbClr val="2254A0"/>
                </a:solidFill>
              </a:rPr>
              <a:t>. </a:t>
            </a:r>
            <a:r>
              <a:rPr lang="de-DE" sz="1600" b="1" dirty="0" smtClean="0">
                <a:solidFill>
                  <a:srgbClr val="2254A0"/>
                </a:solidFill>
              </a:rPr>
              <a:t>Wie können wir verstanden werden ?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9"/>
          <p:cNvSpPr>
            <a:spLocks noChangeArrowheads="1"/>
          </p:cNvSpPr>
          <p:nvPr/>
        </p:nvSpPr>
        <p:spPr bwMode="auto">
          <a:xfrm>
            <a:off x="467544" y="947738"/>
            <a:ext cx="8065269" cy="6309420"/>
          </a:xfrm>
          <a:prstGeom prst="rect">
            <a:avLst/>
          </a:prstGeom>
          <a:noFill/>
          <a:ln w="12700" algn="ctr">
            <a:noFill/>
            <a:miter lim="800000"/>
            <a:headEnd/>
            <a:tailEnd/>
          </a:ln>
        </p:spPr>
        <p:txBody>
          <a:bodyPr wrap="square">
            <a:spAutoFit/>
          </a:bodyPr>
          <a:lstStyle/>
          <a:p>
            <a:pPr marL="273050" indent="-273050" eaLnBrk="0" hangingPunct="0">
              <a:buClr>
                <a:srgbClr val="262673"/>
              </a:buClr>
              <a:buSzPct val="120000"/>
              <a:tabLst>
                <a:tab pos="273050" algn="r"/>
                <a:tab pos="5200650" algn="r"/>
              </a:tabLst>
            </a:pPr>
            <a:r>
              <a:rPr lang="de-DE" b="1" dirty="0" smtClean="0">
                <a:cs typeface="Arial" pitchFamily="34" charset="0"/>
              </a:rPr>
              <a:t>Perspektivenvielfalt</a:t>
            </a:r>
            <a:br>
              <a:rPr lang="de-DE" b="1" dirty="0" smtClean="0">
                <a:cs typeface="Arial" pitchFamily="34" charset="0"/>
              </a:rPr>
            </a:br>
            <a:endParaRPr lang="de-DE" sz="2000" dirty="0">
              <a:cs typeface="Arial" pitchFamily="34" charset="0"/>
            </a:endParaRP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Kunden sind (meist) recht unterschiedlich. </a:t>
            </a:r>
            <a:br>
              <a:rPr lang="de-DE" sz="2000" dirty="0" smtClean="0"/>
            </a:br>
            <a:r>
              <a:rPr lang="de-DE" sz="2000" dirty="0" smtClean="0"/>
              <a:t>Daher ist Perspektivenvielfalt bei der Entscheidungsfindung hilfreich. </a:t>
            </a:r>
            <a:r>
              <a:rPr lang="de-DE" sz="2000" baseline="30000" dirty="0" smtClean="0"/>
              <a:t>1</a:t>
            </a:r>
            <a:endParaRPr lang="de-DE" sz="2000" dirty="0" smtClean="0"/>
          </a:p>
          <a:p>
            <a:pPr marL="542925" indent="-276225" eaLnBrk="0" hangingPunct="0">
              <a:spcAft>
                <a:spcPts val="600"/>
              </a:spcAft>
              <a:buClr>
                <a:srgbClr val="262673"/>
              </a:buClr>
              <a:buSzPct val="120000"/>
              <a:tabLst>
                <a:tab pos="542925" algn="r"/>
                <a:tab pos="5200650" algn="r"/>
              </a:tabLst>
            </a:pPr>
            <a:r>
              <a:rPr lang="de-DE" sz="2000" dirty="0" smtClean="0">
                <a:sym typeface="Wingdings" pitchFamily="2" charset="2"/>
              </a:rPr>
              <a:t> jedes Unternehmen sollte versuchen, möglichst Menschen mit unterschiedlichen „Sichten“, Perspektiven, Lebensmustern </a:t>
            </a:r>
            <a:br>
              <a:rPr lang="de-DE" sz="2000" dirty="0" smtClean="0">
                <a:sym typeface="Wingdings" pitchFamily="2" charset="2"/>
              </a:rPr>
            </a:br>
            <a:r>
              <a:rPr lang="de-DE" sz="2000" dirty="0" smtClean="0">
                <a:sym typeface="Wingdings" pitchFamily="2" charset="2"/>
              </a:rPr>
              <a:t>(demografische wie kognitive </a:t>
            </a:r>
            <a:r>
              <a:rPr lang="de-DE" sz="2000" dirty="0" err="1" smtClean="0">
                <a:sym typeface="Wingdings" pitchFamily="2" charset="2"/>
              </a:rPr>
              <a:t>Diversität</a:t>
            </a:r>
            <a:r>
              <a:rPr lang="de-DE" sz="2000" dirty="0" smtClean="0">
                <a:sym typeface="Wingdings" pitchFamily="2" charset="2"/>
              </a:rPr>
              <a:t>) zu beschäftigen, zu integrieren und bei der Entscheidungsfindung hinzuzuziehen, denn:</a:t>
            </a:r>
            <a:endParaRPr lang="de-DE" sz="2000" dirty="0" smtClean="0"/>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Die unterschiedlichen Denkweisen, Betrachtungsperspektiven, Lösungsstrategien oder Arbeitsstile von Menschen, </a:t>
            </a:r>
            <a:br>
              <a:rPr lang="de-DE" sz="2000" dirty="0" smtClean="0"/>
            </a:br>
            <a:r>
              <a:rPr lang="de-DE" sz="2000" dirty="0" smtClean="0"/>
              <a:t>- zusammengefasst unter dem Begriff kognitive </a:t>
            </a:r>
            <a:r>
              <a:rPr lang="de-DE" sz="2000" dirty="0" err="1" smtClean="0"/>
              <a:t>Diversität</a:t>
            </a:r>
            <a:r>
              <a:rPr lang="de-DE" sz="2000" dirty="0" smtClean="0"/>
              <a:t> - </a:t>
            </a:r>
            <a:br>
              <a:rPr lang="de-DE" sz="2000" dirty="0" smtClean="0"/>
            </a:br>
            <a:r>
              <a:rPr lang="de-DE" sz="2000" dirty="0" smtClean="0"/>
              <a:t>sind eine wichtige Ressource in Unternehmen. </a:t>
            </a:r>
            <a:r>
              <a:rPr lang="de-DE" sz="1600" baseline="30000" dirty="0" smtClean="0"/>
              <a:t>1</a:t>
            </a:r>
            <a:endParaRPr lang="de-DE" sz="1600" baseline="30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None/>
              <a:tabLst>
                <a:tab pos="273050" algn="r"/>
                <a:tab pos="5200650" algn="r"/>
              </a:tabLst>
            </a:pPr>
            <a:r>
              <a:rPr lang="de-DE" sz="2000" dirty="0"/>
              <a:t/>
            </a:r>
            <a:br>
              <a:rPr lang="de-DE" sz="2000" dirty="0"/>
            </a:br>
            <a:r>
              <a:rPr lang="de-DE" sz="2000" dirty="0"/>
              <a:t/>
            </a:r>
            <a:br>
              <a:rPr lang="de-DE" sz="2000" dirty="0"/>
            </a:br>
            <a:endParaRPr lang="pl-PL" sz="2000" dirty="0"/>
          </a:p>
        </p:txBody>
      </p:sp>
      <p:sp>
        <p:nvSpPr>
          <p:cNvPr id="4" name="Textfeld 3"/>
          <p:cNvSpPr txBox="1"/>
          <p:nvPr/>
        </p:nvSpPr>
        <p:spPr>
          <a:xfrm>
            <a:off x="510977" y="5987380"/>
            <a:ext cx="8021836" cy="338554"/>
          </a:xfrm>
          <a:prstGeom prst="rect">
            <a:avLst/>
          </a:prstGeom>
          <a:noFill/>
        </p:spPr>
        <p:txBody>
          <a:bodyPr wrap="square" rtlCol="0">
            <a:spAutoFit/>
          </a:bodyPr>
          <a:lstStyle/>
          <a:p>
            <a:r>
              <a:rPr lang="de-DE" sz="1600" baseline="30000" dirty="0" smtClean="0"/>
              <a:t>1</a:t>
            </a:r>
            <a:r>
              <a:rPr lang="de-DE" sz="1600" dirty="0" smtClean="0"/>
              <a:t> aus: ICV-Ideenwerkstatt-Bericht: Was macht Controller erfolgreicher?</a:t>
            </a:r>
            <a:endParaRPr lang="de-DE" sz="1600" dirty="0"/>
          </a:p>
        </p:txBody>
      </p:sp>
      <p:sp>
        <p:nvSpPr>
          <p:cNvPr id="5" name="Rectangle 2"/>
          <p:cNvSpPr txBox="1">
            <a:spLocks noChangeArrowheads="1"/>
          </p:cNvSpPr>
          <p:nvPr/>
        </p:nvSpPr>
        <p:spPr bwMode="auto">
          <a:xfrm>
            <a:off x="500063" y="487363"/>
            <a:ext cx="7077075" cy="404812"/>
          </a:xfrm>
          <a:prstGeom prst="rect">
            <a:avLst/>
          </a:prstGeom>
          <a:noFill/>
          <a:ln w="9525">
            <a:noFill/>
            <a:miter lim="800000"/>
            <a:headEnd/>
            <a:tailEnd/>
          </a:ln>
        </p:spPr>
        <p:txBody>
          <a:bodyPr/>
          <a:lstStyle/>
          <a:p>
            <a:r>
              <a:rPr lang="de-DE" sz="1600" b="1" dirty="0">
                <a:solidFill>
                  <a:srgbClr val="2254A0"/>
                </a:solidFill>
              </a:rPr>
              <a:t>3</a:t>
            </a:r>
            <a:r>
              <a:rPr lang="pl-PL" sz="1600" b="1" dirty="0">
                <a:solidFill>
                  <a:srgbClr val="2254A0"/>
                </a:solidFill>
              </a:rPr>
              <a:t>. </a:t>
            </a:r>
            <a:r>
              <a:rPr lang="de-DE" sz="1600" b="1" dirty="0" smtClean="0">
                <a:solidFill>
                  <a:srgbClr val="2254A0"/>
                </a:solidFill>
              </a:rPr>
              <a:t>Wie können wir verstanden werden ?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9"/>
          <p:cNvSpPr>
            <a:spLocks noChangeArrowheads="1"/>
          </p:cNvSpPr>
          <p:nvPr/>
        </p:nvSpPr>
        <p:spPr bwMode="auto">
          <a:xfrm>
            <a:off x="505644" y="947738"/>
            <a:ext cx="8064500" cy="3323987"/>
          </a:xfrm>
          <a:prstGeom prst="rect">
            <a:avLst/>
          </a:prstGeom>
          <a:noFill/>
          <a:ln w="12700" algn="ctr">
            <a:noFill/>
            <a:miter lim="800000"/>
            <a:headEnd/>
            <a:tailEnd/>
          </a:ln>
        </p:spPr>
        <p:txBody>
          <a:bodyPr>
            <a:spAutoFit/>
          </a:bodyPr>
          <a:lstStyle/>
          <a:p>
            <a:pPr eaLnBrk="0" hangingPunct="0">
              <a:buClr>
                <a:srgbClr val="262673"/>
              </a:buClr>
              <a:buSzPct val="120000"/>
              <a:tabLst>
                <a:tab pos="5200650" algn="r"/>
              </a:tabLst>
            </a:pPr>
            <a:r>
              <a:rPr lang="de-DE" b="1" dirty="0" smtClean="0">
                <a:cs typeface="Arial" pitchFamily="34" charset="0"/>
              </a:rPr>
              <a:t>Wie müssen Controlling-Instrumente in welchen Situationen gestaltet werden?</a:t>
            </a:r>
          </a:p>
          <a:p>
            <a:pPr marL="273050" indent="-273050" eaLnBrk="0" hangingPunct="0">
              <a:buClr>
                <a:srgbClr val="262673"/>
              </a:buClr>
              <a:buSzPct val="120000"/>
              <a:tabLst>
                <a:tab pos="273050" algn="r"/>
                <a:tab pos="5200650" algn="r"/>
              </a:tabLst>
            </a:pPr>
            <a:endParaRPr lang="de-DE" sz="1200" dirty="0">
              <a:cs typeface="Arial" pitchFamily="34" charset="0"/>
            </a:endParaRPr>
          </a:p>
          <a:p>
            <a:pPr marL="0" lvl="8" eaLnBrk="0" fontAlgn="base" hangingPunct="0">
              <a:spcBef>
                <a:spcPct val="0"/>
              </a:spcBef>
              <a:spcAft>
                <a:spcPts val="600"/>
              </a:spcAft>
              <a:buClr>
                <a:srgbClr val="262673"/>
              </a:buClr>
              <a:buSzPct val="120000"/>
              <a:tabLst>
                <a:tab pos="5200650" algn="r"/>
              </a:tabLst>
            </a:pPr>
            <a:r>
              <a:rPr lang="de-DE" sz="2000" dirty="0" smtClean="0"/>
              <a:t>Ich will versuchen zu beschreiben, wie der Weg von der reinen Informations-Versorgungsfunktion hin zu einer „Rationalitäts-Sicherungs-Funktion“ aussehen könnte:</a:t>
            </a:r>
          </a:p>
          <a:p>
            <a:pPr marL="273050" lvl="8" indent="-273050" eaLnBrk="0" fontAlgn="base" hangingPunct="0">
              <a:spcBef>
                <a:spcPct val="0"/>
              </a:spcBef>
              <a:spcAft>
                <a:spcPts val="600"/>
              </a:spcAft>
              <a:buClr>
                <a:srgbClr val="262673"/>
              </a:buClr>
              <a:buSzPct val="120000"/>
              <a:buFont typeface="Wingdings" pitchFamily="2" charset="2"/>
              <a:buChar char="§"/>
              <a:tabLst>
                <a:tab pos="273050" algn="r"/>
                <a:tab pos="5200650" algn="r"/>
              </a:tabLst>
            </a:pPr>
            <a:r>
              <a:rPr lang="de-DE" sz="2000" dirty="0" smtClean="0"/>
              <a:t>wie sollten die Information aufbereitet werden, damit der Controller besser verstanden wird</a:t>
            </a:r>
          </a:p>
          <a:p>
            <a:pPr marL="273050" indent="-273050" eaLnBrk="0" hangingPunct="0">
              <a:spcAft>
                <a:spcPts val="600"/>
              </a:spcAft>
              <a:buClr>
                <a:srgbClr val="262673"/>
              </a:buClr>
              <a:buSzPct val="120000"/>
              <a:buFont typeface="Wingdings" pitchFamily="2" charset="2"/>
              <a:buChar char="§"/>
              <a:tabLst>
                <a:tab pos="447675" algn="r"/>
                <a:tab pos="5200650" algn="r"/>
              </a:tabLst>
            </a:pPr>
            <a:r>
              <a:rPr lang="de-DE" sz="2000" dirty="0" smtClean="0"/>
              <a:t>wie könnten Controlling-Instrumente für welchen Situationen gestaltet werden: </a:t>
            </a:r>
            <a:endParaRPr lang="pl-PL" sz="2000" dirty="0"/>
          </a:p>
        </p:txBody>
      </p:sp>
      <p:pic>
        <p:nvPicPr>
          <p:cNvPr id="2050" name="Picture 2"/>
          <p:cNvPicPr>
            <a:picLocks noChangeAspect="1" noChangeArrowheads="1"/>
          </p:cNvPicPr>
          <p:nvPr/>
        </p:nvPicPr>
        <p:blipFill>
          <a:blip r:embed="rId3" cstate="print"/>
          <a:srcRect l="21932" t="31640" r="23393" b="37040"/>
          <a:stretch>
            <a:fillRect/>
          </a:stretch>
        </p:blipFill>
        <p:spPr bwMode="auto">
          <a:xfrm>
            <a:off x="683568" y="4196705"/>
            <a:ext cx="7056784" cy="1944216"/>
          </a:xfrm>
          <a:prstGeom prst="rect">
            <a:avLst/>
          </a:prstGeom>
          <a:noFill/>
          <a:ln w="9525">
            <a:noFill/>
            <a:miter lim="800000"/>
            <a:headEnd/>
            <a:tailEnd/>
          </a:ln>
        </p:spPr>
      </p:pic>
      <p:sp>
        <p:nvSpPr>
          <p:cNvPr id="5" name="Abgerundetes Rechteck 4"/>
          <p:cNvSpPr/>
          <p:nvPr/>
        </p:nvSpPr>
        <p:spPr bwMode="auto">
          <a:xfrm>
            <a:off x="611188" y="4249663"/>
            <a:ext cx="7129164" cy="576000"/>
          </a:xfrm>
          <a:prstGeom prst="roundRect">
            <a:avLst/>
          </a:prstGeom>
          <a:solidFill>
            <a:srgbClr val="FFFF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6" name="Rectangle 2"/>
          <p:cNvSpPr txBox="1">
            <a:spLocks noChangeArrowheads="1"/>
          </p:cNvSpPr>
          <p:nvPr/>
        </p:nvSpPr>
        <p:spPr bwMode="auto">
          <a:xfrm>
            <a:off x="500063" y="487363"/>
            <a:ext cx="7077075" cy="404812"/>
          </a:xfrm>
          <a:prstGeom prst="rect">
            <a:avLst/>
          </a:prstGeom>
          <a:noFill/>
          <a:ln w="9525">
            <a:noFill/>
            <a:miter lim="800000"/>
            <a:headEnd/>
            <a:tailEnd/>
          </a:ln>
        </p:spPr>
        <p:txBody>
          <a:bodyPr/>
          <a:lstStyle/>
          <a:p>
            <a:r>
              <a:rPr lang="de-DE" sz="1600" b="1" dirty="0">
                <a:solidFill>
                  <a:srgbClr val="2254A0"/>
                </a:solidFill>
              </a:rPr>
              <a:t>3</a:t>
            </a:r>
            <a:r>
              <a:rPr lang="pl-PL" sz="1600" b="1" dirty="0">
                <a:solidFill>
                  <a:srgbClr val="2254A0"/>
                </a:solidFill>
              </a:rPr>
              <a:t>. </a:t>
            </a:r>
            <a:r>
              <a:rPr lang="de-DE" sz="1600" b="1" dirty="0" smtClean="0">
                <a:solidFill>
                  <a:srgbClr val="2254A0"/>
                </a:solidFill>
              </a:rPr>
              <a:t>Wie können wir verstanden werden ?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
        <p:nvSpPr>
          <p:cNvPr id="7" name="Textfeld 6"/>
          <p:cNvSpPr txBox="1"/>
          <p:nvPr/>
        </p:nvSpPr>
        <p:spPr>
          <a:xfrm>
            <a:off x="755576" y="6165304"/>
            <a:ext cx="6840760" cy="461665"/>
          </a:xfrm>
          <a:prstGeom prst="rect">
            <a:avLst/>
          </a:prstGeom>
          <a:noFill/>
        </p:spPr>
        <p:txBody>
          <a:bodyPr wrap="square" rtlCol="0">
            <a:spAutoFit/>
          </a:bodyPr>
          <a:lstStyle/>
          <a:p>
            <a:r>
              <a:rPr lang="de-DE" sz="1200" baseline="30000" dirty="0" smtClean="0"/>
              <a:t>1</a:t>
            </a:r>
            <a:r>
              <a:rPr lang="de-DE" sz="1200" dirty="0" smtClean="0"/>
              <a:t> aus: </a:t>
            </a:r>
            <a:r>
              <a:rPr lang="de-DE" sz="1200" dirty="0" err="1" smtClean="0"/>
              <a:t>Ariely</a:t>
            </a:r>
            <a:r>
              <a:rPr lang="de-DE" sz="1200" dirty="0" smtClean="0"/>
              <a:t>, Dan: Fühlen nützt nichts, hilft aber: Warum wir uns immer wieder</a:t>
            </a:r>
            <a:br>
              <a:rPr lang="de-DE" sz="1200" dirty="0" smtClean="0"/>
            </a:br>
            <a:r>
              <a:rPr lang="de-DE" sz="1200" dirty="0" smtClean="0"/>
              <a:t>                              unvernünftig verhalten</a:t>
            </a:r>
            <a:endParaRPr lang="de-DE" sz="1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9"/>
          <p:cNvSpPr>
            <a:spLocks noChangeArrowheads="1"/>
          </p:cNvSpPr>
          <p:nvPr/>
        </p:nvSpPr>
        <p:spPr bwMode="auto">
          <a:xfrm>
            <a:off x="496119" y="947738"/>
            <a:ext cx="8064500" cy="7309693"/>
          </a:xfrm>
          <a:prstGeom prst="rect">
            <a:avLst/>
          </a:prstGeom>
          <a:noFill/>
          <a:ln w="12700" algn="ctr">
            <a:noFill/>
            <a:miter lim="800000"/>
            <a:headEnd/>
            <a:tailEnd/>
          </a:ln>
        </p:spPr>
        <p:txBody>
          <a:bodyPr>
            <a:spAutoFit/>
          </a:bodyPr>
          <a:lstStyle/>
          <a:p>
            <a:pPr marL="273050" indent="-273050" eaLnBrk="0" hangingPunct="0">
              <a:buClr>
                <a:srgbClr val="262673"/>
              </a:buClr>
              <a:buSzPct val="120000"/>
              <a:tabLst>
                <a:tab pos="273050" algn="r"/>
                <a:tab pos="5200650" algn="r"/>
              </a:tabLst>
            </a:pPr>
            <a:r>
              <a:rPr lang="de-DE" b="1" dirty="0" smtClean="0">
                <a:cs typeface="Arial" pitchFamily="34" charset="0"/>
              </a:rPr>
              <a:t>Ideen zur Informationsaufbereitung</a:t>
            </a:r>
            <a:endParaRPr lang="de-DE" b="1" dirty="0">
              <a:cs typeface="Arial" pitchFamily="34" charset="0"/>
            </a:endParaRPr>
          </a:p>
          <a:p>
            <a:pPr marL="273050" indent="-273050" eaLnBrk="0" hangingPunct="0">
              <a:buClr>
                <a:srgbClr val="262673"/>
              </a:buClr>
              <a:buSzPct val="120000"/>
              <a:tabLst>
                <a:tab pos="273050" algn="r"/>
                <a:tab pos="5200650" algn="r"/>
              </a:tabLst>
            </a:pPr>
            <a:endParaRPr lang="de-DE" sz="2000" dirty="0">
              <a:cs typeface="Arial" pitchFamily="34" charset="0"/>
            </a:endParaRP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cs typeface="Arial" pitchFamily="34" charset="0"/>
              </a:rPr>
              <a:t>Aussage von Annette: „Ökonomischer Erfolg kann gefördert werden, wenn die unterschiedlichen Stile verstanden und berücksichtigt werden.“ </a:t>
            </a:r>
            <a:endParaRPr lang="de-DE" sz="2000" dirty="0"/>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Wie kann im Controlling am besten auf die vier Grundstile eingegangen werden?</a:t>
            </a:r>
            <a:br>
              <a:rPr lang="de-DE" sz="2000" dirty="0" smtClean="0"/>
            </a:br>
            <a:r>
              <a:rPr lang="de-DE" sz="1000" dirty="0" smtClean="0"/>
              <a:t/>
            </a:r>
            <a:br>
              <a:rPr lang="de-DE" sz="1000" dirty="0" smtClean="0"/>
            </a:br>
            <a:r>
              <a:rPr lang="de-DE" sz="2000" dirty="0" smtClean="0"/>
              <a:t>Fokus auf ...</a:t>
            </a:r>
          </a:p>
          <a:p>
            <a:pPr marL="914400" lvl="1" indent="-457200" eaLnBrk="0" hangingPunct="0">
              <a:spcAft>
                <a:spcPts val="600"/>
              </a:spcAft>
              <a:buClr>
                <a:srgbClr val="262673"/>
              </a:buClr>
              <a:buSzPct val="120000"/>
              <a:buFont typeface="+mj-lt"/>
              <a:buAutoNum type="arabicPeriod"/>
              <a:tabLst>
                <a:tab pos="273050" algn="r"/>
                <a:tab pos="5200650" algn="r"/>
              </a:tabLst>
            </a:pPr>
            <a:r>
              <a:rPr lang="de-DE" sz="2000" dirty="0" smtClean="0">
                <a:cs typeface="Arial" pitchFamily="34" charset="0"/>
              </a:rPr>
              <a:t>Leistung und Werte</a:t>
            </a:r>
          </a:p>
          <a:p>
            <a:pPr marL="914400" lvl="1" indent="-457200" eaLnBrk="0" hangingPunct="0">
              <a:spcAft>
                <a:spcPts val="600"/>
              </a:spcAft>
              <a:buClr>
                <a:srgbClr val="262673"/>
              </a:buClr>
              <a:buSzPct val="120000"/>
              <a:buFont typeface="+mj-lt"/>
              <a:buAutoNum type="arabicPeriod"/>
              <a:tabLst>
                <a:tab pos="273050" algn="r"/>
                <a:tab pos="5200650" algn="r"/>
              </a:tabLst>
            </a:pPr>
            <a:r>
              <a:rPr lang="de-DE" sz="2000" dirty="0" smtClean="0">
                <a:cs typeface="Arial" pitchFamily="34" charset="0"/>
              </a:rPr>
              <a:t>Aktivität und Ergebnis</a:t>
            </a:r>
          </a:p>
          <a:p>
            <a:pPr marL="914400" lvl="1" indent="-457200" eaLnBrk="0" hangingPunct="0">
              <a:spcAft>
                <a:spcPts val="600"/>
              </a:spcAft>
              <a:buClr>
                <a:srgbClr val="262673"/>
              </a:buClr>
              <a:buSzPct val="120000"/>
              <a:buFont typeface="+mj-lt"/>
              <a:buAutoNum type="arabicPeriod"/>
              <a:tabLst>
                <a:tab pos="273050" algn="r"/>
                <a:tab pos="5200650" algn="r"/>
              </a:tabLst>
            </a:pPr>
            <a:r>
              <a:rPr lang="de-DE" sz="2000" dirty="0" smtClean="0">
                <a:cs typeface="Arial" pitchFamily="34" charset="0"/>
              </a:rPr>
              <a:t>Vernunft und Ordnung</a:t>
            </a:r>
          </a:p>
          <a:p>
            <a:pPr marL="914400" lvl="1" indent="-457200" eaLnBrk="0" hangingPunct="0">
              <a:spcAft>
                <a:spcPts val="600"/>
              </a:spcAft>
              <a:buClr>
                <a:srgbClr val="262673"/>
              </a:buClr>
              <a:buSzPct val="120000"/>
              <a:buFont typeface="+mj-lt"/>
              <a:buAutoNum type="arabicPeriod"/>
              <a:tabLst>
                <a:tab pos="273050" algn="r"/>
                <a:tab pos="5200650" algn="r"/>
              </a:tabLst>
            </a:pPr>
            <a:r>
              <a:rPr lang="de-DE" sz="2000" dirty="0" smtClean="0">
                <a:cs typeface="Arial" pitchFamily="34" charset="0"/>
              </a:rPr>
              <a:t>Kooperation und Harmonie</a:t>
            </a: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None/>
              <a:tabLst>
                <a:tab pos="273050" algn="r"/>
                <a:tab pos="5200650" algn="r"/>
              </a:tabLst>
            </a:pPr>
            <a:r>
              <a:rPr lang="de-DE" sz="2000" dirty="0"/>
              <a:t/>
            </a:r>
            <a:br>
              <a:rPr lang="de-DE" sz="2000" dirty="0"/>
            </a:br>
            <a:r>
              <a:rPr lang="de-DE" sz="2000" dirty="0"/>
              <a:t/>
            </a:r>
            <a:br>
              <a:rPr lang="de-DE" sz="2000" dirty="0"/>
            </a:br>
            <a:endParaRPr lang="pl-PL" sz="2000" dirty="0"/>
          </a:p>
        </p:txBody>
      </p:sp>
      <p:sp>
        <p:nvSpPr>
          <p:cNvPr id="4" name="Rectangle 2"/>
          <p:cNvSpPr txBox="1">
            <a:spLocks noChangeArrowheads="1"/>
          </p:cNvSpPr>
          <p:nvPr/>
        </p:nvSpPr>
        <p:spPr bwMode="auto">
          <a:xfrm>
            <a:off x="500063" y="487363"/>
            <a:ext cx="7077075" cy="404812"/>
          </a:xfrm>
          <a:prstGeom prst="rect">
            <a:avLst/>
          </a:prstGeom>
          <a:noFill/>
          <a:ln w="9525">
            <a:noFill/>
            <a:miter lim="800000"/>
            <a:headEnd/>
            <a:tailEnd/>
          </a:ln>
        </p:spPr>
        <p:txBody>
          <a:bodyPr/>
          <a:lstStyle/>
          <a:p>
            <a:r>
              <a:rPr lang="de-DE" sz="1600" b="1" dirty="0">
                <a:solidFill>
                  <a:srgbClr val="2254A0"/>
                </a:solidFill>
              </a:rPr>
              <a:t>3</a:t>
            </a:r>
            <a:r>
              <a:rPr lang="pl-PL" sz="1600" b="1" dirty="0">
                <a:solidFill>
                  <a:srgbClr val="2254A0"/>
                </a:solidFill>
              </a:rPr>
              <a:t>. </a:t>
            </a:r>
            <a:r>
              <a:rPr lang="de-DE" sz="1600" b="1" dirty="0" smtClean="0">
                <a:solidFill>
                  <a:srgbClr val="2254A0"/>
                </a:solidFill>
              </a:rPr>
              <a:t>Wie können wir verstanden werden ?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9"/>
          <p:cNvSpPr>
            <a:spLocks noChangeArrowheads="1"/>
          </p:cNvSpPr>
          <p:nvPr/>
        </p:nvSpPr>
        <p:spPr bwMode="auto">
          <a:xfrm>
            <a:off x="486594" y="947738"/>
            <a:ext cx="8064500" cy="8402300"/>
          </a:xfrm>
          <a:prstGeom prst="rect">
            <a:avLst/>
          </a:prstGeom>
          <a:noFill/>
          <a:ln w="12700" algn="ctr">
            <a:noFill/>
            <a:miter lim="800000"/>
            <a:headEnd/>
            <a:tailEnd/>
          </a:ln>
        </p:spPr>
        <p:txBody>
          <a:bodyPr>
            <a:spAutoFit/>
          </a:bodyPr>
          <a:lstStyle/>
          <a:p>
            <a:pPr marL="273050" indent="-273050" eaLnBrk="0" hangingPunct="0">
              <a:buClr>
                <a:srgbClr val="262673"/>
              </a:buClr>
              <a:buSzPct val="120000"/>
              <a:tabLst>
                <a:tab pos="273050" algn="r"/>
                <a:tab pos="5200650" algn="r"/>
              </a:tabLst>
            </a:pPr>
            <a:r>
              <a:rPr lang="de-DE" b="1" dirty="0" smtClean="0">
                <a:cs typeface="Arial" pitchFamily="34" charset="0"/>
              </a:rPr>
              <a:t>1 Fokus auf Leistung und Werte </a:t>
            </a:r>
            <a:r>
              <a:rPr lang="de-DE" baseline="30000" dirty="0" smtClean="0">
                <a:cs typeface="Arial" pitchFamily="34" charset="0"/>
              </a:rPr>
              <a:t>1</a:t>
            </a:r>
            <a:endParaRPr lang="de-DE" baseline="30000" dirty="0">
              <a:cs typeface="Arial" pitchFamily="34" charset="0"/>
            </a:endParaRPr>
          </a:p>
          <a:p>
            <a:pPr marL="273050" indent="-273050" eaLnBrk="0" hangingPunct="0">
              <a:buClr>
                <a:srgbClr val="262673"/>
              </a:buClr>
              <a:buSzPct val="120000"/>
              <a:tabLst>
                <a:tab pos="273050" algn="r"/>
                <a:tab pos="5200650" algn="r"/>
              </a:tabLst>
            </a:pPr>
            <a:endParaRPr lang="de-DE" sz="2000" dirty="0">
              <a:cs typeface="Arial" pitchFamily="34" charset="0"/>
            </a:endParaRP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Bewundert die Leistung anderer</a:t>
            </a:r>
            <a:br>
              <a:rPr lang="de-DE" sz="2000" dirty="0" smtClean="0"/>
            </a:br>
            <a:r>
              <a:rPr lang="de-DE" sz="2000" dirty="0" smtClean="0">
                <a:solidFill>
                  <a:srgbClr val="2254A1"/>
                </a:solidFill>
                <a:sym typeface="Wingdings" pitchFamily="2" charset="2"/>
              </a:rPr>
              <a:t> Benchmark </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Stellt hohe Ansprüche an sich</a:t>
            </a:r>
            <a:br>
              <a:rPr lang="de-DE" sz="2000" dirty="0" smtClean="0"/>
            </a:br>
            <a:r>
              <a:rPr lang="de-DE" sz="2000" dirty="0" smtClean="0">
                <a:solidFill>
                  <a:srgbClr val="2254A1"/>
                </a:solidFill>
                <a:sym typeface="Wingdings" pitchFamily="2" charset="2"/>
              </a:rPr>
              <a:t> Benchmark</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Unterstützt die Leistung anderer</a:t>
            </a:r>
            <a:br>
              <a:rPr lang="de-DE" sz="2000" dirty="0" smtClean="0"/>
            </a:br>
            <a:r>
              <a:rPr lang="de-DE" sz="2000" dirty="0" smtClean="0">
                <a:solidFill>
                  <a:srgbClr val="2254A1"/>
                </a:solidFill>
                <a:sym typeface="Wingdings" pitchFamily="2" charset="2"/>
              </a:rPr>
              <a:t> Bereichsprämien anregen, Berater-Kreis aufbauen, </a:t>
            </a:r>
            <a:br>
              <a:rPr lang="de-DE" sz="2000" dirty="0" smtClean="0">
                <a:solidFill>
                  <a:srgbClr val="2254A1"/>
                </a:solidFill>
                <a:sym typeface="Wingdings" pitchFamily="2" charset="2"/>
              </a:rPr>
            </a:br>
            <a:r>
              <a:rPr lang="de-DE" sz="2000" dirty="0" smtClean="0">
                <a:solidFill>
                  <a:srgbClr val="2254A1"/>
                </a:solidFill>
                <a:sym typeface="Wingdings" pitchFamily="2" charset="2"/>
              </a:rPr>
              <a:t>    höhere Budgets zuteilen, Ideenboni, „Strasse der Besten“</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Stellt hohe Ansprüche an andere</a:t>
            </a:r>
            <a:r>
              <a:rPr lang="de-DE" sz="2000" dirty="0" smtClean="0">
                <a:cs typeface="Arial" pitchFamily="34" charset="0"/>
              </a:rPr>
              <a:t> </a:t>
            </a:r>
            <a:br>
              <a:rPr lang="de-DE" sz="2000" dirty="0" smtClean="0">
                <a:cs typeface="Arial" pitchFamily="34" charset="0"/>
              </a:rPr>
            </a:br>
            <a:r>
              <a:rPr lang="de-DE" sz="2000" dirty="0" smtClean="0">
                <a:solidFill>
                  <a:srgbClr val="2254A1"/>
                </a:solidFill>
                <a:sym typeface="Wingdings" pitchFamily="2" charset="2"/>
              </a:rPr>
              <a:t> besonders hohe Ziele diskutieren, KVP</a:t>
            </a:r>
            <a:r>
              <a:rPr lang="de-DE" sz="2000" dirty="0" smtClean="0">
                <a:cs typeface="Arial" pitchFamily="34" charset="0"/>
                <a:sym typeface="Wingdings" pitchFamily="2" charset="2"/>
              </a:rPr>
              <a:t/>
            </a:r>
            <a:br>
              <a:rPr lang="de-DE" sz="2000" dirty="0" smtClean="0">
                <a:cs typeface="Arial" pitchFamily="34" charset="0"/>
                <a:sym typeface="Wingdings" pitchFamily="2" charset="2"/>
              </a:rPr>
            </a:br>
            <a:r>
              <a:rPr lang="de-DE" sz="2000" dirty="0" smtClean="0">
                <a:cs typeface="Arial" pitchFamily="34" charset="0"/>
                <a:sym typeface="Wingdings" pitchFamily="2" charset="2"/>
              </a:rPr>
              <a:t/>
            </a:r>
            <a:br>
              <a:rPr lang="de-DE" sz="2000" dirty="0" smtClean="0">
                <a:cs typeface="Arial" pitchFamily="34" charset="0"/>
                <a:sym typeface="Wingdings" pitchFamily="2" charset="2"/>
              </a:rPr>
            </a:br>
            <a:r>
              <a:rPr lang="de-DE" sz="2000" dirty="0" smtClean="0">
                <a:cs typeface="Arial" pitchFamily="34" charset="0"/>
                <a:sym typeface="Wingdings" pitchFamily="2" charset="2"/>
              </a:rPr>
              <a:t/>
            </a:r>
            <a:br>
              <a:rPr lang="de-DE" sz="2000" dirty="0" smtClean="0">
                <a:cs typeface="Arial" pitchFamily="34" charset="0"/>
                <a:sym typeface="Wingdings" pitchFamily="2" charset="2"/>
              </a:rPr>
            </a:br>
            <a:r>
              <a:rPr lang="de-DE" sz="2000" dirty="0" smtClean="0">
                <a:cs typeface="Arial" pitchFamily="34" charset="0"/>
                <a:sym typeface="Wingdings" pitchFamily="2" charset="2"/>
              </a:rPr>
              <a:t/>
            </a:r>
            <a:br>
              <a:rPr lang="de-DE" sz="2000" dirty="0" smtClean="0">
                <a:cs typeface="Arial" pitchFamily="34" charset="0"/>
                <a:sym typeface="Wingdings" pitchFamily="2" charset="2"/>
              </a:rPr>
            </a:br>
            <a:r>
              <a:rPr lang="de-DE" sz="2000" dirty="0" smtClean="0">
                <a:cs typeface="Arial" pitchFamily="34" charset="0"/>
                <a:sym typeface="Wingdings" pitchFamily="2" charset="2"/>
              </a:rPr>
              <a:t/>
            </a:r>
            <a:br>
              <a:rPr lang="de-DE" sz="2000" dirty="0" smtClean="0">
                <a:cs typeface="Arial" pitchFamily="34" charset="0"/>
                <a:sym typeface="Wingdings" pitchFamily="2" charset="2"/>
              </a:rPr>
            </a:br>
            <a:endParaRPr lang="de-DE" sz="2000" dirty="0" smtClean="0">
              <a:cs typeface="Arial" pitchFamily="34" charset="0"/>
              <a:sym typeface="Wingdings" pitchFamily="2" charset="2"/>
            </a:endParaRPr>
          </a:p>
          <a:p>
            <a:pPr marL="273050" indent="-273050" eaLnBrk="0" hangingPunct="0">
              <a:spcAft>
                <a:spcPts val="600"/>
              </a:spcAft>
              <a:buClr>
                <a:srgbClr val="262673"/>
              </a:buClr>
              <a:buSzPct val="120000"/>
              <a:tabLst>
                <a:tab pos="273050" algn="r"/>
                <a:tab pos="5200650" algn="r"/>
              </a:tabLst>
            </a:pPr>
            <a:r>
              <a:rPr lang="de-DE" sz="1600" baseline="30000" dirty="0" smtClean="0">
                <a:cs typeface="Arial" pitchFamily="34" charset="0"/>
                <a:sym typeface="Wingdings" pitchFamily="2" charset="2"/>
              </a:rPr>
              <a:t>1</a:t>
            </a:r>
            <a:r>
              <a:rPr lang="de-DE" sz="1600" dirty="0" smtClean="0">
                <a:cs typeface="Arial" pitchFamily="34" charset="0"/>
                <a:sym typeface="Wingdings" pitchFamily="2" charset="2"/>
              </a:rPr>
              <a:t> Beschränkung nur auf „Stärken“</a:t>
            </a:r>
            <a:endParaRPr lang="de-DE" sz="1600" dirty="0"/>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None/>
              <a:tabLst>
                <a:tab pos="273050" algn="r"/>
                <a:tab pos="5200650" algn="r"/>
              </a:tabLst>
            </a:pPr>
            <a:r>
              <a:rPr lang="de-DE" sz="2000" dirty="0"/>
              <a:t/>
            </a:r>
            <a:br>
              <a:rPr lang="de-DE" sz="2000" dirty="0"/>
            </a:br>
            <a:r>
              <a:rPr lang="de-DE" sz="2000" dirty="0"/>
              <a:t/>
            </a:r>
            <a:br>
              <a:rPr lang="de-DE" sz="2000" dirty="0"/>
            </a:br>
            <a:endParaRPr lang="pl-PL" sz="2000" dirty="0"/>
          </a:p>
        </p:txBody>
      </p:sp>
      <p:sp>
        <p:nvSpPr>
          <p:cNvPr id="4" name="Rectangle 2"/>
          <p:cNvSpPr txBox="1">
            <a:spLocks noChangeArrowheads="1"/>
          </p:cNvSpPr>
          <p:nvPr/>
        </p:nvSpPr>
        <p:spPr bwMode="auto">
          <a:xfrm>
            <a:off x="500063" y="487363"/>
            <a:ext cx="7077075" cy="404812"/>
          </a:xfrm>
          <a:prstGeom prst="rect">
            <a:avLst/>
          </a:prstGeom>
          <a:noFill/>
          <a:ln w="9525">
            <a:noFill/>
            <a:miter lim="800000"/>
            <a:headEnd/>
            <a:tailEnd/>
          </a:ln>
        </p:spPr>
        <p:txBody>
          <a:bodyPr/>
          <a:lstStyle/>
          <a:p>
            <a:r>
              <a:rPr lang="de-DE" sz="1600" b="1" dirty="0">
                <a:solidFill>
                  <a:srgbClr val="2254A0"/>
                </a:solidFill>
              </a:rPr>
              <a:t>3</a:t>
            </a:r>
            <a:r>
              <a:rPr lang="pl-PL" sz="1600" b="1" dirty="0">
                <a:solidFill>
                  <a:srgbClr val="2254A0"/>
                </a:solidFill>
              </a:rPr>
              <a:t>. </a:t>
            </a:r>
            <a:r>
              <a:rPr lang="de-DE" sz="1600" b="1" dirty="0" smtClean="0">
                <a:solidFill>
                  <a:srgbClr val="2254A0"/>
                </a:solidFill>
              </a:rPr>
              <a:t>Wie können wir verstanden werden ?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9"/>
          <p:cNvSpPr>
            <a:spLocks noChangeArrowheads="1"/>
          </p:cNvSpPr>
          <p:nvPr/>
        </p:nvSpPr>
        <p:spPr bwMode="auto">
          <a:xfrm>
            <a:off x="486594" y="947738"/>
            <a:ext cx="8064500" cy="8094524"/>
          </a:xfrm>
          <a:prstGeom prst="rect">
            <a:avLst/>
          </a:prstGeom>
          <a:noFill/>
          <a:ln w="12700" algn="ctr">
            <a:noFill/>
            <a:miter lim="800000"/>
            <a:headEnd/>
            <a:tailEnd/>
          </a:ln>
        </p:spPr>
        <p:txBody>
          <a:bodyPr>
            <a:spAutoFit/>
          </a:bodyPr>
          <a:lstStyle/>
          <a:p>
            <a:pPr marL="273050" indent="-273050" eaLnBrk="0" hangingPunct="0">
              <a:buClr>
                <a:srgbClr val="262673"/>
              </a:buClr>
              <a:buSzPct val="120000"/>
              <a:tabLst>
                <a:tab pos="273050" algn="r"/>
                <a:tab pos="5200650" algn="r"/>
              </a:tabLst>
            </a:pPr>
            <a:r>
              <a:rPr lang="de-DE" b="1" dirty="0" smtClean="0">
                <a:cs typeface="Arial" pitchFamily="34" charset="0"/>
              </a:rPr>
              <a:t>2 Fokus auf Aktivität und Ergebnis </a:t>
            </a:r>
            <a:r>
              <a:rPr lang="de-DE" baseline="30000" dirty="0" smtClean="0">
                <a:cs typeface="Arial" pitchFamily="34" charset="0"/>
              </a:rPr>
              <a:t>1</a:t>
            </a:r>
            <a:endParaRPr lang="de-DE" baseline="30000" dirty="0">
              <a:cs typeface="Arial" pitchFamily="34" charset="0"/>
            </a:endParaRPr>
          </a:p>
          <a:p>
            <a:pPr marL="273050" indent="-273050" eaLnBrk="0" hangingPunct="0">
              <a:buClr>
                <a:srgbClr val="262673"/>
              </a:buClr>
              <a:buSzPct val="120000"/>
              <a:tabLst>
                <a:tab pos="273050" algn="r"/>
                <a:tab pos="5200650" algn="r"/>
              </a:tabLst>
            </a:pPr>
            <a:endParaRPr lang="de-DE" sz="2000" dirty="0">
              <a:cs typeface="Arial" pitchFamily="34" charset="0"/>
            </a:endParaRP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Übernimmt Führung </a:t>
            </a:r>
            <a:br>
              <a:rPr lang="de-DE" sz="2000" dirty="0" smtClean="0"/>
            </a:br>
            <a:r>
              <a:rPr lang="de-DE" sz="2000" dirty="0" smtClean="0">
                <a:solidFill>
                  <a:srgbClr val="2254A1"/>
                </a:solidFill>
                <a:sym typeface="Wingdings" pitchFamily="2" charset="2"/>
              </a:rPr>
              <a:t> Innovationsideen fördern, </a:t>
            </a:r>
            <a:br>
              <a:rPr lang="de-DE" sz="2000" dirty="0" smtClean="0">
                <a:solidFill>
                  <a:srgbClr val="2254A1"/>
                </a:solidFill>
                <a:sym typeface="Wingdings" pitchFamily="2" charset="2"/>
              </a:rPr>
            </a:br>
            <a:r>
              <a:rPr lang="de-DE" sz="2000" dirty="0" smtClean="0">
                <a:solidFill>
                  <a:srgbClr val="2254A1"/>
                </a:solidFill>
                <a:sym typeface="Wingdings" pitchFamily="2" charset="2"/>
              </a:rPr>
              <a:t>    betriebliche, betriebswirtschaftliche Potenziale aufzeigen</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Freut sich an Herausforderungen </a:t>
            </a:r>
            <a:br>
              <a:rPr lang="de-DE" sz="2000" dirty="0" smtClean="0"/>
            </a:br>
            <a:r>
              <a:rPr lang="de-DE" sz="2000" dirty="0" smtClean="0">
                <a:solidFill>
                  <a:srgbClr val="2254A1"/>
                </a:solidFill>
                <a:sym typeface="Wingdings" pitchFamily="2" charset="2"/>
              </a:rPr>
              <a:t> herausfordernde Ziele ansprechen</a:t>
            </a:r>
            <a:br>
              <a:rPr lang="de-DE" sz="2000" dirty="0" smtClean="0">
                <a:solidFill>
                  <a:srgbClr val="2254A1"/>
                </a:solidFill>
                <a:sym typeface="Wingdings" pitchFamily="2" charset="2"/>
              </a:rPr>
            </a:br>
            <a:r>
              <a:rPr lang="de-DE" sz="2000" dirty="0" smtClean="0">
                <a:solidFill>
                  <a:srgbClr val="2254A1"/>
                </a:solidFill>
                <a:sym typeface="Wingdings" pitchFamily="2" charset="2"/>
              </a:rPr>
              <a:t>    mögliche neue Verantwortungsbereiche aufzeigen</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sucht verborgene Widerstände </a:t>
            </a:r>
            <a:br>
              <a:rPr lang="de-DE" sz="2000" dirty="0" smtClean="0"/>
            </a:br>
            <a:r>
              <a:rPr lang="de-DE" sz="2000" dirty="0" smtClean="0">
                <a:solidFill>
                  <a:srgbClr val="2254A1"/>
                </a:solidFill>
                <a:sym typeface="Wingdings" pitchFamily="2" charset="2"/>
              </a:rPr>
              <a:t> offene Diskussionen anregen, Netzwerk aufbauen</a:t>
            </a:r>
          </a:p>
          <a:p>
            <a:pPr marL="273050" indent="-273050" eaLnBrk="0" hangingPunct="0">
              <a:spcAft>
                <a:spcPts val="600"/>
              </a:spcAft>
              <a:buClr>
                <a:srgbClr val="262673"/>
              </a:buClr>
              <a:buSzPct val="120000"/>
              <a:tabLst>
                <a:tab pos="273050" algn="r"/>
                <a:tab pos="5200650" algn="r"/>
              </a:tabLst>
            </a:pPr>
            <a:r>
              <a:rPr lang="de-DE" sz="2000" dirty="0" smtClean="0">
                <a:cs typeface="Arial" pitchFamily="34" charset="0"/>
                <a:sym typeface="Wingdings" pitchFamily="2" charset="2"/>
              </a:rPr>
              <a:t/>
            </a:r>
            <a:br>
              <a:rPr lang="de-DE" sz="2000" dirty="0" smtClean="0">
                <a:cs typeface="Arial" pitchFamily="34" charset="0"/>
                <a:sym typeface="Wingdings" pitchFamily="2" charset="2"/>
              </a:rPr>
            </a:br>
            <a:r>
              <a:rPr lang="de-DE" sz="2000" dirty="0" smtClean="0">
                <a:cs typeface="Arial" pitchFamily="34" charset="0"/>
                <a:sym typeface="Wingdings" pitchFamily="2" charset="2"/>
              </a:rPr>
              <a:t/>
            </a:r>
            <a:br>
              <a:rPr lang="de-DE" sz="2000" dirty="0" smtClean="0">
                <a:cs typeface="Arial" pitchFamily="34" charset="0"/>
                <a:sym typeface="Wingdings" pitchFamily="2" charset="2"/>
              </a:rPr>
            </a:br>
            <a:r>
              <a:rPr lang="de-DE" sz="2000" dirty="0" smtClean="0">
                <a:cs typeface="Arial" pitchFamily="34" charset="0"/>
                <a:sym typeface="Wingdings" pitchFamily="2" charset="2"/>
              </a:rPr>
              <a:t/>
            </a:r>
            <a:br>
              <a:rPr lang="de-DE" sz="2000" dirty="0" smtClean="0">
                <a:cs typeface="Arial" pitchFamily="34" charset="0"/>
                <a:sym typeface="Wingdings" pitchFamily="2" charset="2"/>
              </a:rPr>
            </a:br>
            <a:r>
              <a:rPr lang="de-DE" sz="2000" dirty="0" smtClean="0">
                <a:cs typeface="Arial" pitchFamily="34" charset="0"/>
                <a:sym typeface="Wingdings" pitchFamily="2" charset="2"/>
              </a:rPr>
              <a:t/>
            </a:r>
            <a:br>
              <a:rPr lang="de-DE" sz="2000" dirty="0" smtClean="0">
                <a:cs typeface="Arial" pitchFamily="34" charset="0"/>
                <a:sym typeface="Wingdings" pitchFamily="2" charset="2"/>
              </a:rPr>
            </a:br>
            <a:endParaRPr lang="de-DE" sz="2000" dirty="0" smtClean="0">
              <a:cs typeface="Arial" pitchFamily="34" charset="0"/>
              <a:sym typeface="Wingdings" pitchFamily="2" charset="2"/>
            </a:endParaRPr>
          </a:p>
          <a:p>
            <a:pPr marL="273050" indent="-273050" eaLnBrk="0" hangingPunct="0">
              <a:spcAft>
                <a:spcPts val="600"/>
              </a:spcAft>
              <a:buClr>
                <a:srgbClr val="262673"/>
              </a:buClr>
              <a:buSzPct val="120000"/>
              <a:tabLst>
                <a:tab pos="273050" algn="r"/>
                <a:tab pos="5200650" algn="r"/>
              </a:tabLst>
            </a:pPr>
            <a:r>
              <a:rPr lang="de-DE" sz="1600" baseline="30000" dirty="0" smtClean="0">
                <a:cs typeface="Arial" pitchFamily="34" charset="0"/>
                <a:sym typeface="Wingdings" pitchFamily="2" charset="2"/>
              </a:rPr>
              <a:t>1</a:t>
            </a:r>
            <a:r>
              <a:rPr lang="de-DE" sz="1600" dirty="0" smtClean="0">
                <a:cs typeface="Arial" pitchFamily="34" charset="0"/>
                <a:sym typeface="Wingdings" pitchFamily="2" charset="2"/>
              </a:rPr>
              <a:t> Beschränkung nur auf „Stärken“</a:t>
            </a:r>
            <a:endParaRPr lang="de-DE" sz="1600" dirty="0"/>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None/>
              <a:tabLst>
                <a:tab pos="273050" algn="r"/>
                <a:tab pos="5200650" algn="r"/>
              </a:tabLst>
            </a:pPr>
            <a:r>
              <a:rPr lang="de-DE" sz="2000" dirty="0"/>
              <a:t/>
            </a:r>
            <a:br>
              <a:rPr lang="de-DE" sz="2000" dirty="0"/>
            </a:br>
            <a:r>
              <a:rPr lang="de-DE" sz="2000" dirty="0"/>
              <a:t/>
            </a:r>
            <a:br>
              <a:rPr lang="de-DE" sz="2000" dirty="0"/>
            </a:br>
            <a:endParaRPr lang="pl-PL" sz="2000" dirty="0"/>
          </a:p>
        </p:txBody>
      </p:sp>
      <p:sp>
        <p:nvSpPr>
          <p:cNvPr id="4" name="Rectangle 2"/>
          <p:cNvSpPr txBox="1">
            <a:spLocks noChangeArrowheads="1"/>
          </p:cNvSpPr>
          <p:nvPr/>
        </p:nvSpPr>
        <p:spPr bwMode="auto">
          <a:xfrm>
            <a:off x="500063" y="487363"/>
            <a:ext cx="7077075" cy="404812"/>
          </a:xfrm>
          <a:prstGeom prst="rect">
            <a:avLst/>
          </a:prstGeom>
          <a:noFill/>
          <a:ln w="9525">
            <a:noFill/>
            <a:miter lim="800000"/>
            <a:headEnd/>
            <a:tailEnd/>
          </a:ln>
        </p:spPr>
        <p:txBody>
          <a:bodyPr/>
          <a:lstStyle/>
          <a:p>
            <a:r>
              <a:rPr lang="de-DE" sz="1600" b="1" dirty="0">
                <a:solidFill>
                  <a:srgbClr val="2254A0"/>
                </a:solidFill>
              </a:rPr>
              <a:t>3</a:t>
            </a:r>
            <a:r>
              <a:rPr lang="pl-PL" sz="1600" b="1" dirty="0">
                <a:solidFill>
                  <a:srgbClr val="2254A0"/>
                </a:solidFill>
              </a:rPr>
              <a:t>. </a:t>
            </a:r>
            <a:r>
              <a:rPr lang="de-DE" sz="1600" b="1" dirty="0" smtClean="0">
                <a:solidFill>
                  <a:srgbClr val="2254A0"/>
                </a:solidFill>
              </a:rPr>
              <a:t>Wie können wir verstanden werden ?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9"/>
          <p:cNvSpPr>
            <a:spLocks noChangeArrowheads="1"/>
          </p:cNvSpPr>
          <p:nvPr/>
        </p:nvSpPr>
        <p:spPr bwMode="auto">
          <a:xfrm>
            <a:off x="486594" y="947738"/>
            <a:ext cx="8064500" cy="8402300"/>
          </a:xfrm>
          <a:prstGeom prst="rect">
            <a:avLst/>
          </a:prstGeom>
          <a:noFill/>
          <a:ln w="12700" algn="ctr">
            <a:noFill/>
            <a:miter lim="800000"/>
            <a:headEnd/>
            <a:tailEnd/>
          </a:ln>
        </p:spPr>
        <p:txBody>
          <a:bodyPr>
            <a:spAutoFit/>
          </a:bodyPr>
          <a:lstStyle/>
          <a:p>
            <a:pPr marL="273050" indent="-273050" eaLnBrk="0" hangingPunct="0">
              <a:buClr>
                <a:srgbClr val="262673"/>
              </a:buClr>
              <a:buSzPct val="120000"/>
              <a:tabLst>
                <a:tab pos="273050" algn="r"/>
                <a:tab pos="5200650" algn="r"/>
              </a:tabLst>
            </a:pPr>
            <a:r>
              <a:rPr lang="de-DE" b="1" dirty="0" smtClean="0">
                <a:cs typeface="Arial" pitchFamily="34" charset="0"/>
              </a:rPr>
              <a:t>3 Fokus auf Vernunft und Ordnung </a:t>
            </a:r>
            <a:r>
              <a:rPr lang="de-DE" baseline="30000" dirty="0" smtClean="0">
                <a:cs typeface="Arial" pitchFamily="34" charset="0"/>
              </a:rPr>
              <a:t>1</a:t>
            </a:r>
            <a:endParaRPr lang="de-DE" baseline="30000" dirty="0">
              <a:cs typeface="Arial" pitchFamily="34" charset="0"/>
            </a:endParaRPr>
          </a:p>
          <a:p>
            <a:pPr marL="273050" indent="-273050" eaLnBrk="0" hangingPunct="0">
              <a:buClr>
                <a:srgbClr val="262673"/>
              </a:buClr>
              <a:buSzPct val="120000"/>
              <a:tabLst>
                <a:tab pos="273050" algn="r"/>
                <a:tab pos="5200650" algn="r"/>
              </a:tabLst>
            </a:pPr>
            <a:endParaRPr lang="de-DE" sz="2000" dirty="0">
              <a:cs typeface="Arial" pitchFamily="34" charset="0"/>
            </a:endParaRP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Analysiert, interpretiert und betont Fakten </a:t>
            </a:r>
            <a:br>
              <a:rPr lang="de-DE" sz="2000" dirty="0" smtClean="0"/>
            </a:br>
            <a:r>
              <a:rPr lang="de-DE" sz="2000" dirty="0" smtClean="0">
                <a:solidFill>
                  <a:srgbClr val="2254A1"/>
                </a:solidFill>
                <a:sym typeface="Wingdings" pitchFamily="2" charset="2"/>
              </a:rPr>
              <a:t> detaillierte Auswertungen, </a:t>
            </a:r>
            <a:br>
              <a:rPr lang="de-DE" sz="2000" dirty="0" smtClean="0">
                <a:solidFill>
                  <a:srgbClr val="2254A1"/>
                </a:solidFill>
                <a:sym typeface="Wingdings" pitchFamily="2" charset="2"/>
              </a:rPr>
            </a:br>
            <a:r>
              <a:rPr lang="de-DE" sz="2000" dirty="0" smtClean="0">
                <a:solidFill>
                  <a:srgbClr val="2254A1"/>
                </a:solidFill>
                <a:sym typeface="Wingdings" pitchFamily="2" charset="2"/>
              </a:rPr>
              <a:t>    flexible schnelle hochintegrierte Auswertungsmöglichkeiten</a:t>
            </a:r>
            <a:endParaRPr lang="de-DE" sz="2000" dirty="0" smtClean="0">
              <a:solidFill>
                <a:srgbClr val="2254A1"/>
              </a:solidFill>
            </a:endParaRP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Begründet seine Meinung </a:t>
            </a:r>
            <a:br>
              <a:rPr lang="de-DE" sz="2000" dirty="0" smtClean="0"/>
            </a:br>
            <a:r>
              <a:rPr lang="de-DE" sz="2000" dirty="0" smtClean="0">
                <a:sym typeface="Wingdings" pitchFamily="2" charset="2"/>
              </a:rPr>
              <a:t> </a:t>
            </a:r>
            <a:r>
              <a:rPr lang="de-DE" sz="2000" dirty="0" smtClean="0">
                <a:solidFill>
                  <a:srgbClr val="2254A1"/>
                </a:solidFill>
                <a:sym typeface="Wingdings" pitchFamily="2" charset="2"/>
              </a:rPr>
              <a:t>zuhören</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zeigt Alternativen </a:t>
            </a:r>
            <a:br>
              <a:rPr lang="de-DE" sz="2000" dirty="0" smtClean="0"/>
            </a:br>
            <a:r>
              <a:rPr lang="de-DE" sz="2000" dirty="0" smtClean="0">
                <a:sym typeface="Wingdings" pitchFamily="2" charset="2"/>
              </a:rPr>
              <a:t> </a:t>
            </a:r>
            <a:r>
              <a:rPr lang="de-DE" sz="2000" dirty="0" err="1" smtClean="0">
                <a:solidFill>
                  <a:srgbClr val="2254A1"/>
                </a:solidFill>
                <a:sym typeface="Wingdings" pitchFamily="2" charset="2"/>
              </a:rPr>
              <a:t>Szenariorechnung</a:t>
            </a:r>
            <a:endParaRPr lang="de-DE" sz="2000" dirty="0" smtClean="0">
              <a:solidFill>
                <a:srgbClr val="2254A1"/>
              </a:solidFill>
              <a:sym typeface="Wingdings" pitchFamily="2" charset="2"/>
            </a:endParaRP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maximiert, was bereits vorhanden ist </a:t>
            </a:r>
            <a:r>
              <a:rPr lang="de-DE" sz="2000" dirty="0" smtClean="0">
                <a:cs typeface="Arial" pitchFamily="34" charset="0"/>
              </a:rPr>
              <a:t/>
            </a:r>
            <a:br>
              <a:rPr lang="de-DE" sz="2000" dirty="0" smtClean="0">
                <a:cs typeface="Arial" pitchFamily="34" charset="0"/>
              </a:rPr>
            </a:br>
            <a:r>
              <a:rPr lang="de-DE" sz="2000" dirty="0" smtClean="0">
                <a:solidFill>
                  <a:srgbClr val="2254A1"/>
                </a:solidFill>
                <a:sym typeface="Wingdings" pitchFamily="2" charset="2"/>
              </a:rPr>
              <a:t> weitere Möglichkeiten vorhandener Systeme aufzeigen</a:t>
            </a:r>
            <a:br>
              <a:rPr lang="de-DE" sz="2000" dirty="0" smtClean="0">
                <a:solidFill>
                  <a:srgbClr val="2254A1"/>
                </a:solidFill>
                <a:sym typeface="Wingdings" pitchFamily="2" charset="2"/>
              </a:rPr>
            </a:br>
            <a:r>
              <a:rPr lang="de-DE" sz="2000" dirty="0" smtClean="0">
                <a:solidFill>
                  <a:srgbClr val="2254A1"/>
                </a:solidFill>
                <a:sym typeface="Wingdings" pitchFamily="2" charset="2"/>
              </a:rPr>
              <a:t/>
            </a:r>
            <a:br>
              <a:rPr lang="de-DE" sz="2000" dirty="0" smtClean="0">
                <a:solidFill>
                  <a:srgbClr val="2254A1"/>
                </a:solidFill>
                <a:sym typeface="Wingdings" pitchFamily="2" charset="2"/>
              </a:rPr>
            </a:br>
            <a:r>
              <a:rPr lang="de-DE" sz="2000" dirty="0" smtClean="0">
                <a:cs typeface="Arial" pitchFamily="34" charset="0"/>
                <a:sym typeface="Wingdings" pitchFamily="2" charset="2"/>
              </a:rPr>
              <a:t/>
            </a:r>
            <a:br>
              <a:rPr lang="de-DE" sz="2000" dirty="0" smtClean="0">
                <a:cs typeface="Arial" pitchFamily="34" charset="0"/>
                <a:sym typeface="Wingdings" pitchFamily="2" charset="2"/>
              </a:rPr>
            </a:br>
            <a:r>
              <a:rPr lang="de-DE" sz="2000" dirty="0" smtClean="0">
                <a:cs typeface="Arial" pitchFamily="34" charset="0"/>
                <a:sym typeface="Wingdings" pitchFamily="2" charset="2"/>
              </a:rPr>
              <a:t/>
            </a:r>
            <a:br>
              <a:rPr lang="de-DE" sz="2000" dirty="0" smtClean="0">
                <a:cs typeface="Arial" pitchFamily="34" charset="0"/>
                <a:sym typeface="Wingdings" pitchFamily="2" charset="2"/>
              </a:rPr>
            </a:br>
            <a:r>
              <a:rPr lang="de-DE" sz="2000" dirty="0" smtClean="0">
                <a:cs typeface="Arial" pitchFamily="34" charset="0"/>
                <a:sym typeface="Wingdings" pitchFamily="2" charset="2"/>
              </a:rPr>
              <a:t/>
            </a:r>
            <a:br>
              <a:rPr lang="de-DE" sz="2000" dirty="0" smtClean="0">
                <a:cs typeface="Arial" pitchFamily="34" charset="0"/>
                <a:sym typeface="Wingdings" pitchFamily="2" charset="2"/>
              </a:rPr>
            </a:br>
            <a:endParaRPr lang="de-DE" sz="2000" dirty="0" smtClean="0">
              <a:cs typeface="Arial" pitchFamily="34" charset="0"/>
              <a:sym typeface="Wingdings" pitchFamily="2" charset="2"/>
            </a:endParaRPr>
          </a:p>
          <a:p>
            <a:pPr marL="273050" indent="-273050" eaLnBrk="0" hangingPunct="0">
              <a:spcAft>
                <a:spcPts val="600"/>
              </a:spcAft>
              <a:buClr>
                <a:srgbClr val="262673"/>
              </a:buClr>
              <a:buSzPct val="120000"/>
              <a:tabLst>
                <a:tab pos="273050" algn="r"/>
                <a:tab pos="5200650" algn="r"/>
              </a:tabLst>
            </a:pPr>
            <a:r>
              <a:rPr lang="de-DE" sz="1600" baseline="30000" dirty="0" smtClean="0">
                <a:cs typeface="Arial" pitchFamily="34" charset="0"/>
                <a:sym typeface="Wingdings" pitchFamily="2" charset="2"/>
              </a:rPr>
              <a:t>1</a:t>
            </a:r>
            <a:r>
              <a:rPr lang="de-DE" sz="1600" dirty="0" smtClean="0">
                <a:cs typeface="Arial" pitchFamily="34" charset="0"/>
                <a:sym typeface="Wingdings" pitchFamily="2" charset="2"/>
              </a:rPr>
              <a:t> Beschränkung nur auf „Stärken“</a:t>
            </a:r>
            <a:endParaRPr lang="de-DE" sz="1600" dirty="0"/>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None/>
              <a:tabLst>
                <a:tab pos="273050" algn="r"/>
                <a:tab pos="5200650" algn="r"/>
              </a:tabLst>
            </a:pPr>
            <a:r>
              <a:rPr lang="de-DE" sz="2000" dirty="0"/>
              <a:t/>
            </a:r>
            <a:br>
              <a:rPr lang="de-DE" sz="2000" dirty="0"/>
            </a:br>
            <a:r>
              <a:rPr lang="de-DE" sz="2000" dirty="0"/>
              <a:t/>
            </a:r>
            <a:br>
              <a:rPr lang="de-DE" sz="2000" dirty="0"/>
            </a:br>
            <a:endParaRPr lang="pl-PL" sz="2000" dirty="0"/>
          </a:p>
        </p:txBody>
      </p:sp>
      <p:sp>
        <p:nvSpPr>
          <p:cNvPr id="4" name="Rectangle 2"/>
          <p:cNvSpPr txBox="1">
            <a:spLocks noChangeArrowheads="1"/>
          </p:cNvSpPr>
          <p:nvPr/>
        </p:nvSpPr>
        <p:spPr bwMode="auto">
          <a:xfrm>
            <a:off x="500063" y="487363"/>
            <a:ext cx="7077075" cy="404812"/>
          </a:xfrm>
          <a:prstGeom prst="rect">
            <a:avLst/>
          </a:prstGeom>
          <a:noFill/>
          <a:ln w="9525">
            <a:noFill/>
            <a:miter lim="800000"/>
            <a:headEnd/>
            <a:tailEnd/>
          </a:ln>
        </p:spPr>
        <p:txBody>
          <a:bodyPr/>
          <a:lstStyle/>
          <a:p>
            <a:r>
              <a:rPr lang="de-DE" sz="1600" b="1" dirty="0">
                <a:solidFill>
                  <a:srgbClr val="2254A0"/>
                </a:solidFill>
              </a:rPr>
              <a:t>3</a:t>
            </a:r>
            <a:r>
              <a:rPr lang="pl-PL" sz="1600" b="1" dirty="0">
                <a:solidFill>
                  <a:srgbClr val="2254A0"/>
                </a:solidFill>
              </a:rPr>
              <a:t>. </a:t>
            </a:r>
            <a:r>
              <a:rPr lang="de-DE" sz="1600" b="1" dirty="0" smtClean="0">
                <a:solidFill>
                  <a:srgbClr val="2254A0"/>
                </a:solidFill>
              </a:rPr>
              <a:t>Wie können wir verstanden werden ?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9"/>
          <p:cNvSpPr>
            <a:spLocks noChangeArrowheads="1"/>
          </p:cNvSpPr>
          <p:nvPr/>
        </p:nvSpPr>
        <p:spPr bwMode="auto">
          <a:xfrm>
            <a:off x="486594" y="947738"/>
            <a:ext cx="8064500" cy="8710077"/>
          </a:xfrm>
          <a:prstGeom prst="rect">
            <a:avLst/>
          </a:prstGeom>
          <a:noFill/>
          <a:ln w="12700" algn="ctr">
            <a:noFill/>
            <a:miter lim="800000"/>
            <a:headEnd/>
            <a:tailEnd/>
          </a:ln>
        </p:spPr>
        <p:txBody>
          <a:bodyPr>
            <a:spAutoFit/>
          </a:bodyPr>
          <a:lstStyle/>
          <a:p>
            <a:pPr marL="273050" indent="-273050" eaLnBrk="0" hangingPunct="0">
              <a:buClr>
                <a:srgbClr val="262673"/>
              </a:buClr>
              <a:buSzPct val="120000"/>
              <a:tabLst>
                <a:tab pos="273050" algn="r"/>
                <a:tab pos="5200650" algn="r"/>
              </a:tabLst>
            </a:pPr>
            <a:r>
              <a:rPr lang="de-DE" b="1" dirty="0" smtClean="0">
                <a:cs typeface="Arial" pitchFamily="34" charset="0"/>
              </a:rPr>
              <a:t>4 Fokus auf Kooperation und Harmonie </a:t>
            </a:r>
            <a:r>
              <a:rPr lang="de-DE" baseline="30000" dirty="0" smtClean="0">
                <a:cs typeface="Arial" pitchFamily="34" charset="0"/>
              </a:rPr>
              <a:t>1</a:t>
            </a:r>
            <a:endParaRPr lang="de-DE" baseline="30000" dirty="0">
              <a:cs typeface="Arial" pitchFamily="34" charset="0"/>
            </a:endParaRPr>
          </a:p>
          <a:p>
            <a:pPr marL="273050" indent="-273050" eaLnBrk="0" hangingPunct="0">
              <a:buClr>
                <a:srgbClr val="262673"/>
              </a:buClr>
              <a:buSzPct val="120000"/>
              <a:tabLst>
                <a:tab pos="273050" algn="r"/>
                <a:tab pos="5200650" algn="r"/>
              </a:tabLst>
            </a:pPr>
            <a:endParaRPr lang="de-DE" sz="2000" dirty="0">
              <a:cs typeface="Arial" pitchFamily="34" charset="0"/>
            </a:endParaRP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Hat ein feines Gespür für Gefühle und Bedürfnisse </a:t>
            </a:r>
            <a:br>
              <a:rPr lang="de-DE" sz="2000" dirty="0" smtClean="0"/>
            </a:br>
            <a:r>
              <a:rPr lang="de-DE" sz="2000" dirty="0" smtClean="0">
                <a:solidFill>
                  <a:srgbClr val="2254A1"/>
                </a:solidFill>
                <a:sym typeface="Wingdings" pitchFamily="2" charset="2"/>
              </a:rPr>
              <a:t> die jeweils Verantwortlichen berichten regelmäßig</a:t>
            </a:r>
            <a:br>
              <a:rPr lang="de-DE" sz="2000" dirty="0" smtClean="0">
                <a:solidFill>
                  <a:srgbClr val="2254A1"/>
                </a:solidFill>
                <a:sym typeface="Wingdings" pitchFamily="2" charset="2"/>
              </a:rPr>
            </a:br>
            <a:r>
              <a:rPr lang="de-DE" sz="2000" dirty="0" smtClean="0">
                <a:solidFill>
                  <a:srgbClr val="2254A1"/>
                </a:solidFill>
                <a:sym typeface="Wingdings" pitchFamily="2" charset="2"/>
              </a:rPr>
              <a:t>    ausgeprägte Meeting-Struktur</a:t>
            </a:r>
            <a:endParaRPr lang="de-DE" sz="2000" dirty="0" smtClean="0">
              <a:solidFill>
                <a:srgbClr val="2254A1"/>
              </a:solidFill>
            </a:endParaRP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Gestaltet Beziehungen </a:t>
            </a:r>
            <a:br>
              <a:rPr lang="de-DE" sz="2000" dirty="0" smtClean="0"/>
            </a:br>
            <a:r>
              <a:rPr lang="de-DE" sz="2000" dirty="0" smtClean="0">
                <a:solidFill>
                  <a:srgbClr val="2254A1"/>
                </a:solidFill>
                <a:sym typeface="Wingdings" pitchFamily="2" charset="2"/>
              </a:rPr>
              <a:t> Teamarbeit forcieren, </a:t>
            </a:r>
            <a:br>
              <a:rPr lang="de-DE" sz="2000" dirty="0" smtClean="0">
                <a:solidFill>
                  <a:srgbClr val="2254A1"/>
                </a:solidFill>
                <a:sym typeface="Wingdings" pitchFamily="2" charset="2"/>
              </a:rPr>
            </a:br>
            <a:r>
              <a:rPr lang="de-DE" sz="2000" dirty="0" smtClean="0">
                <a:solidFill>
                  <a:srgbClr val="2254A1"/>
                </a:solidFill>
                <a:sym typeface="Wingdings" pitchFamily="2" charset="2"/>
              </a:rPr>
              <a:t>     Patenschaften im Unternehmen aufbauen</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Reagiert flexibel </a:t>
            </a:r>
            <a:br>
              <a:rPr lang="de-DE" sz="2000" dirty="0" smtClean="0"/>
            </a:br>
            <a:r>
              <a:rPr lang="de-DE" sz="2000" dirty="0" smtClean="0">
                <a:solidFill>
                  <a:srgbClr val="2254A1"/>
                </a:solidFill>
                <a:sym typeface="Wingdings" pitchFamily="2" charset="2"/>
              </a:rPr>
              <a:t> Korridore in der Planung berücksichtigen</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vermittelt bei gegensätzlichen Meinungen </a:t>
            </a:r>
            <a:r>
              <a:rPr lang="de-DE" sz="2000" dirty="0" smtClean="0">
                <a:cs typeface="Arial" pitchFamily="34" charset="0"/>
              </a:rPr>
              <a:t/>
            </a:r>
            <a:br>
              <a:rPr lang="de-DE" sz="2000" dirty="0" smtClean="0">
                <a:cs typeface="Arial" pitchFamily="34" charset="0"/>
              </a:rPr>
            </a:br>
            <a:r>
              <a:rPr lang="de-DE" sz="2000" dirty="0" smtClean="0">
                <a:solidFill>
                  <a:srgbClr val="2254A1"/>
                </a:solidFill>
                <a:sym typeface="Wingdings" pitchFamily="2" charset="2"/>
              </a:rPr>
              <a:t> unterschiedliche Sichten bewusst aufzeigen, diskutieren</a:t>
            </a:r>
            <a:br>
              <a:rPr lang="de-DE" sz="2000" dirty="0" smtClean="0">
                <a:solidFill>
                  <a:srgbClr val="2254A1"/>
                </a:solidFill>
                <a:sym typeface="Wingdings" pitchFamily="2" charset="2"/>
              </a:rPr>
            </a:br>
            <a:r>
              <a:rPr lang="de-DE" sz="2000" dirty="0" smtClean="0">
                <a:cs typeface="Arial" pitchFamily="34" charset="0"/>
                <a:sym typeface="Wingdings" pitchFamily="2" charset="2"/>
              </a:rPr>
              <a:t/>
            </a:r>
            <a:br>
              <a:rPr lang="de-DE" sz="2000" dirty="0" smtClean="0">
                <a:cs typeface="Arial" pitchFamily="34" charset="0"/>
                <a:sym typeface="Wingdings" pitchFamily="2" charset="2"/>
              </a:rPr>
            </a:br>
            <a:r>
              <a:rPr lang="de-DE" sz="2000" dirty="0" smtClean="0">
                <a:cs typeface="Arial" pitchFamily="34" charset="0"/>
                <a:sym typeface="Wingdings" pitchFamily="2" charset="2"/>
              </a:rPr>
              <a:t/>
            </a:r>
            <a:br>
              <a:rPr lang="de-DE" sz="2000" dirty="0" smtClean="0">
                <a:cs typeface="Arial" pitchFamily="34" charset="0"/>
                <a:sym typeface="Wingdings" pitchFamily="2" charset="2"/>
              </a:rPr>
            </a:br>
            <a:r>
              <a:rPr lang="de-DE" sz="2000" dirty="0" smtClean="0">
                <a:cs typeface="Arial" pitchFamily="34" charset="0"/>
                <a:sym typeface="Wingdings" pitchFamily="2" charset="2"/>
              </a:rPr>
              <a:t/>
            </a:r>
            <a:br>
              <a:rPr lang="de-DE" sz="2000" dirty="0" smtClean="0">
                <a:cs typeface="Arial" pitchFamily="34" charset="0"/>
                <a:sym typeface="Wingdings" pitchFamily="2" charset="2"/>
              </a:rPr>
            </a:br>
            <a:endParaRPr lang="de-DE" sz="2000" dirty="0" smtClean="0">
              <a:cs typeface="Arial" pitchFamily="34" charset="0"/>
              <a:sym typeface="Wingdings" pitchFamily="2" charset="2"/>
            </a:endParaRPr>
          </a:p>
          <a:p>
            <a:pPr marL="273050" indent="-273050" eaLnBrk="0" hangingPunct="0">
              <a:spcAft>
                <a:spcPts val="600"/>
              </a:spcAft>
              <a:buClr>
                <a:srgbClr val="262673"/>
              </a:buClr>
              <a:buSzPct val="120000"/>
              <a:tabLst>
                <a:tab pos="273050" algn="r"/>
                <a:tab pos="5200650" algn="r"/>
              </a:tabLst>
            </a:pPr>
            <a:r>
              <a:rPr lang="de-DE" sz="1600" baseline="30000" dirty="0" smtClean="0">
                <a:cs typeface="Arial" pitchFamily="34" charset="0"/>
                <a:sym typeface="Wingdings" pitchFamily="2" charset="2"/>
              </a:rPr>
              <a:t>1</a:t>
            </a:r>
            <a:r>
              <a:rPr lang="de-DE" sz="1600" dirty="0" smtClean="0">
                <a:cs typeface="Arial" pitchFamily="34" charset="0"/>
                <a:sym typeface="Wingdings" pitchFamily="2" charset="2"/>
              </a:rPr>
              <a:t> Beschränkung nur auf „Stärken“</a:t>
            </a:r>
            <a:endParaRPr lang="de-DE" sz="1600" dirty="0"/>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None/>
              <a:tabLst>
                <a:tab pos="273050" algn="r"/>
                <a:tab pos="5200650" algn="r"/>
              </a:tabLst>
            </a:pPr>
            <a:r>
              <a:rPr lang="de-DE" sz="2000" dirty="0"/>
              <a:t/>
            </a:r>
            <a:br>
              <a:rPr lang="de-DE" sz="2000" dirty="0"/>
            </a:br>
            <a:r>
              <a:rPr lang="de-DE" sz="2000" dirty="0"/>
              <a:t/>
            </a:r>
            <a:br>
              <a:rPr lang="de-DE" sz="2000" dirty="0"/>
            </a:br>
            <a:endParaRPr lang="pl-PL" sz="2000" dirty="0"/>
          </a:p>
        </p:txBody>
      </p:sp>
      <p:sp>
        <p:nvSpPr>
          <p:cNvPr id="4" name="Rectangle 2"/>
          <p:cNvSpPr txBox="1">
            <a:spLocks noChangeArrowheads="1"/>
          </p:cNvSpPr>
          <p:nvPr/>
        </p:nvSpPr>
        <p:spPr bwMode="auto">
          <a:xfrm>
            <a:off x="500063" y="487363"/>
            <a:ext cx="7077075" cy="404812"/>
          </a:xfrm>
          <a:prstGeom prst="rect">
            <a:avLst/>
          </a:prstGeom>
          <a:noFill/>
          <a:ln w="9525">
            <a:noFill/>
            <a:miter lim="800000"/>
            <a:headEnd/>
            <a:tailEnd/>
          </a:ln>
        </p:spPr>
        <p:txBody>
          <a:bodyPr/>
          <a:lstStyle/>
          <a:p>
            <a:r>
              <a:rPr lang="de-DE" sz="1600" b="1" dirty="0">
                <a:solidFill>
                  <a:srgbClr val="2254A0"/>
                </a:solidFill>
              </a:rPr>
              <a:t>3</a:t>
            </a:r>
            <a:r>
              <a:rPr lang="pl-PL" sz="1600" b="1" dirty="0">
                <a:solidFill>
                  <a:srgbClr val="2254A0"/>
                </a:solidFill>
              </a:rPr>
              <a:t>. </a:t>
            </a:r>
            <a:r>
              <a:rPr lang="de-DE" sz="1600" b="1" dirty="0" smtClean="0">
                <a:solidFill>
                  <a:srgbClr val="2254A0"/>
                </a:solidFill>
              </a:rPr>
              <a:t>Wie können wir verstanden werden ?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500040" y="487440"/>
            <a:ext cx="7076880" cy="40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1600" b="1" i="0" u="none" strike="noStrike" kern="1200" spc="0" dirty="0">
                <a:ln>
                  <a:noFill/>
                </a:ln>
                <a:solidFill>
                  <a:srgbClr val="2254A0"/>
                </a:solidFill>
                <a:latin typeface="Arial" pitchFamily="34"/>
                <a:ea typeface="ヒラギノ角ゴ Pro W3" pitchFamily="2"/>
                <a:cs typeface="ヒラギノ角ゴ Pro W3" pitchFamily="2"/>
              </a:rPr>
              <a:t>1. Einführung in das Thema </a:t>
            </a:r>
            <a:br>
              <a:rPr lang="de-DE" sz="1600" b="1" i="0" u="none" strike="noStrike" kern="1200" spc="0" dirty="0">
                <a:ln>
                  <a:noFill/>
                </a:ln>
                <a:solidFill>
                  <a:srgbClr val="2254A0"/>
                </a:solidFill>
                <a:latin typeface="Arial" pitchFamily="34"/>
                <a:ea typeface="ヒラギノ角ゴ Pro W3" pitchFamily="2"/>
                <a:cs typeface="ヒラギノ角ゴ Pro W3" pitchFamily="2"/>
              </a:rPr>
            </a:br>
            <a:endParaRPr lang="de-DE" sz="1600" b="1" i="0" u="none" strike="noStrike" kern="1200" spc="0" dirty="0">
              <a:ln>
                <a:noFill/>
              </a:ln>
              <a:solidFill>
                <a:srgbClr val="2254A0"/>
              </a:solidFill>
              <a:latin typeface="Arial" pitchFamily="34"/>
              <a:ea typeface="ヒラギノ角ゴ Pro W3" pitchFamily="2"/>
              <a:cs typeface="ヒラギノ角ゴ Pro W3" pitchFamily="2"/>
            </a:endParaRPr>
          </a:p>
        </p:txBody>
      </p:sp>
      <p:sp>
        <p:nvSpPr>
          <p:cNvPr id="3" name="Freihandform 2"/>
          <p:cNvSpPr/>
          <p:nvPr/>
        </p:nvSpPr>
        <p:spPr>
          <a:xfrm>
            <a:off x="500040" y="918359"/>
            <a:ext cx="8063999" cy="429040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r>
              <a:rPr lang="de-DE" sz="2400" b="1" i="0" u="none" strike="noStrike" kern="1200" spc="0" dirty="0">
                <a:ln>
                  <a:noFill/>
                </a:ln>
                <a:solidFill>
                  <a:srgbClr val="000000"/>
                </a:solidFill>
                <a:latin typeface="Arial" pitchFamily="34"/>
                <a:ea typeface="Arial" pitchFamily="1"/>
                <a:cs typeface="Arial" pitchFamily="34"/>
              </a:rPr>
              <a:t>Verschiedene Facetten des </a:t>
            </a:r>
            <a:r>
              <a:rPr lang="de-DE" sz="2400" b="1" i="0" u="none" strike="noStrike" kern="1200" spc="0" dirty="0" err="1" smtClean="0">
                <a:ln>
                  <a:noFill/>
                </a:ln>
                <a:solidFill>
                  <a:srgbClr val="000000"/>
                </a:solidFill>
                <a:latin typeface="Arial" pitchFamily="34"/>
                <a:ea typeface="Arial" pitchFamily="1"/>
                <a:cs typeface="Arial" pitchFamily="34"/>
              </a:rPr>
              <a:t>Behavioural</a:t>
            </a:r>
            <a:r>
              <a:rPr lang="de-DE" sz="2400" b="1" i="0" u="none" strike="noStrike" kern="1200" spc="0" dirty="0" smtClean="0">
                <a:ln>
                  <a:noFill/>
                </a:ln>
                <a:solidFill>
                  <a:srgbClr val="000000"/>
                </a:solidFill>
                <a:latin typeface="Arial" pitchFamily="34"/>
                <a:ea typeface="Arial" pitchFamily="1"/>
                <a:cs typeface="Arial" pitchFamily="34"/>
              </a:rPr>
              <a:t> Controllings</a:t>
            </a:r>
          </a:p>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endParaRPr lang="de-DE" sz="2400" b="1" i="0" u="none" strike="noStrike" kern="1200" spc="0" dirty="0" smtClean="0">
              <a:ln>
                <a:noFill/>
              </a:ln>
              <a:solidFill>
                <a:srgbClr val="000000"/>
              </a:solidFill>
              <a:latin typeface="Arial" pitchFamily="34"/>
              <a:ea typeface="Arial" pitchFamily="1"/>
              <a:cs typeface="Arial" pitchFamily="34"/>
            </a:endParaRPr>
          </a:p>
          <a:p>
            <a:pPr marL="263525" indent="-263525">
              <a:spcBef>
                <a:spcPts val="0"/>
              </a:spcBef>
              <a:spcAft>
                <a:spcPts val="598"/>
              </a:spcAft>
              <a:buClr>
                <a:srgbClr val="262673"/>
              </a:buClr>
              <a:buSzPct val="120000"/>
              <a:buNone/>
            </a:pPr>
            <a:r>
              <a:rPr lang="de-DE" sz="2000" dirty="0" smtClean="0">
                <a:solidFill>
                  <a:srgbClr val="000000"/>
                </a:solidFill>
                <a:latin typeface="Arial" pitchFamily="18"/>
                <a:ea typeface="ヒラギノ角ゴ Pro W3" pitchFamily="2"/>
                <a:cs typeface="Arial" pitchFamily="34"/>
              </a:rPr>
              <a:t>These 1: </a:t>
            </a:r>
          </a:p>
          <a:p>
            <a:pPr marL="263525" indent="-263525">
              <a:spcBef>
                <a:spcPts val="0"/>
              </a:spcBef>
              <a:spcAft>
                <a:spcPts val="598"/>
              </a:spcAft>
              <a:buClr>
                <a:srgbClr val="262673"/>
              </a:buClr>
              <a:buSzPct val="120000"/>
              <a:buFont typeface="Wingdings"/>
              <a:buChar char=""/>
            </a:pPr>
            <a:r>
              <a:rPr lang="de-DE" sz="2000" dirty="0" smtClean="0">
                <a:solidFill>
                  <a:srgbClr val="000000"/>
                </a:solidFill>
                <a:latin typeface="Arial" pitchFamily="18"/>
                <a:ea typeface="ヒラギノ角ゴ Pro W3" pitchFamily="2"/>
                <a:cs typeface="Arial" pitchFamily="34"/>
              </a:rPr>
              <a:t>Es liegt an der Unterschiedlichkeit zwischen Controller und Manager:</a:t>
            </a:r>
          </a:p>
          <a:p>
            <a:pPr marL="538163" lvl="8" indent="-274638">
              <a:spcAft>
                <a:spcPts val="598"/>
              </a:spcAft>
              <a:buClr>
                <a:srgbClr val="000000"/>
              </a:buClr>
              <a:buSzPct val="100000"/>
              <a:buFont typeface="Times New Roman" pitchFamily="16"/>
              <a:buChar char="–"/>
              <a:defRPr sz="1800"/>
            </a:pPr>
            <a:r>
              <a:rPr lang="de-DE" sz="2000" dirty="0">
                <a:solidFill>
                  <a:srgbClr val="000000"/>
                </a:solidFill>
                <a:latin typeface="Arial" pitchFamily="18"/>
                <a:ea typeface="ヒラギノ角ゴ Pro W3" pitchFamily="2"/>
                <a:cs typeface="Arial" pitchFamily="34"/>
              </a:rPr>
              <a:t>Controller und Manager </a:t>
            </a:r>
            <a:r>
              <a:rPr lang="de-DE" sz="2000" dirty="0" smtClean="0">
                <a:solidFill>
                  <a:srgbClr val="000000"/>
                </a:solidFill>
                <a:latin typeface="Arial" pitchFamily="18"/>
                <a:ea typeface="ヒラギノ角ゴ Pro W3" pitchFamily="2"/>
                <a:cs typeface="Arial" pitchFamily="34"/>
              </a:rPr>
              <a:t>denken / ticken </a:t>
            </a:r>
            <a:r>
              <a:rPr lang="de-DE" sz="2000" dirty="0">
                <a:solidFill>
                  <a:srgbClr val="000000"/>
                </a:solidFill>
                <a:latin typeface="Arial" pitchFamily="18"/>
                <a:ea typeface="ヒラギノ角ゴ Pro W3" pitchFamily="2"/>
                <a:cs typeface="Arial" pitchFamily="34"/>
              </a:rPr>
              <a:t>unterschiedlich</a:t>
            </a:r>
          </a:p>
          <a:p>
            <a:pPr marL="538163" lvl="8" indent="-274638">
              <a:spcAft>
                <a:spcPts val="598"/>
              </a:spcAft>
              <a:buClr>
                <a:srgbClr val="000000"/>
              </a:buClr>
              <a:buSzPct val="100000"/>
              <a:buFont typeface="Times New Roman" pitchFamily="16"/>
              <a:buChar char="–"/>
              <a:defRPr sz="1800"/>
            </a:pPr>
            <a:r>
              <a:rPr lang="de-DE" sz="2000" dirty="0">
                <a:solidFill>
                  <a:srgbClr val="000000"/>
                </a:solidFill>
                <a:latin typeface="Arial" pitchFamily="18"/>
                <a:ea typeface="ヒラギノ角ゴ Pro W3" pitchFamily="2"/>
                <a:cs typeface="Arial" pitchFamily="34"/>
              </a:rPr>
              <a:t>Sie greifen auf unterschiedliche Erfahrungen/Ziele zurück</a:t>
            </a:r>
          </a:p>
          <a:p>
            <a:pPr marL="538163" lvl="8" indent="-274638">
              <a:spcAft>
                <a:spcPts val="598"/>
              </a:spcAft>
              <a:buClr>
                <a:srgbClr val="000000"/>
              </a:buClr>
              <a:buSzPct val="100000"/>
              <a:buFont typeface="Times New Roman" pitchFamily="16"/>
              <a:buChar char="–"/>
              <a:defRPr sz="1800"/>
            </a:pPr>
            <a:r>
              <a:rPr lang="de-DE" sz="2000" dirty="0">
                <a:solidFill>
                  <a:srgbClr val="000000"/>
                </a:solidFill>
                <a:latin typeface="Arial" pitchFamily="18"/>
                <a:ea typeface="ヒラギノ角ゴ Pro W3" pitchFamily="2"/>
                <a:cs typeface="Arial" pitchFamily="34"/>
              </a:rPr>
              <a:t>Sie unterscheiden sich in ihrer Persönlichkeiten</a:t>
            </a:r>
          </a:p>
          <a:p>
            <a:pPr marL="0" marR="0" lvl="8" indent="0" algn="l" rtl="0" hangingPunct="1">
              <a:lnSpc>
                <a:spcPct val="100000"/>
              </a:lnSpc>
              <a:spcBef>
                <a:spcPts val="0"/>
              </a:spcBef>
              <a:spcAft>
                <a:spcPts val="598"/>
              </a:spcAft>
              <a:buClr>
                <a:srgbClr val="000000"/>
              </a:buClr>
              <a:buSzPct val="100000"/>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endParaRPr lang="de-DE" sz="2000" b="0" i="0" u="none" strike="noStrike" kern="1200" spc="0" dirty="0">
              <a:ln>
                <a:noFill/>
              </a:ln>
              <a:solidFill>
                <a:srgbClr val="000000"/>
              </a:solidFill>
              <a:latin typeface="Arial" pitchFamily="18"/>
              <a:ea typeface="ヒラギノ角ゴ Pro W3" pitchFamily="2"/>
              <a:cs typeface="Arial" pitchFamily="34"/>
            </a:endParaRPr>
          </a:p>
          <a:p>
            <a:pPr marL="263525" indent="-263525">
              <a:spcBef>
                <a:spcPts val="0"/>
              </a:spcBef>
              <a:spcAft>
                <a:spcPts val="598"/>
              </a:spcAft>
              <a:buClr>
                <a:srgbClr val="262673"/>
              </a:buClr>
              <a:buSzPct val="120000"/>
              <a:buFont typeface="Wingdings"/>
              <a:buChar char=""/>
              <a:defRPr sz="1800"/>
            </a:pPr>
            <a:r>
              <a:rPr lang="de-DE" sz="2000" dirty="0" smtClean="0">
                <a:solidFill>
                  <a:srgbClr val="000000"/>
                </a:solidFill>
                <a:latin typeface="Arial" pitchFamily="18"/>
                <a:ea typeface="ヒラギノ角ゴ Pro W3" pitchFamily="2"/>
                <a:cs typeface="Arial" pitchFamily="34"/>
              </a:rPr>
              <a:t>Darüber hinaus stehen Controller und Manager in Interaktion. Kommunikation und Verhalten spielen dabei eine zentrale Rolle</a:t>
            </a:r>
          </a:p>
          <a:p>
            <a:pPr marL="0" marR="0" lvl="0" indent="0" algn="l" rtl="0" hangingPunct="1">
              <a:lnSpc>
                <a:spcPct val="100000"/>
              </a:lnSpc>
              <a:spcBef>
                <a:spcPts val="0"/>
              </a:spcBef>
              <a:spcAft>
                <a:spcPts val="598"/>
              </a:spcAft>
              <a:buClr>
                <a:srgbClr val="262673"/>
              </a:buClr>
              <a:buSzPct val="120000"/>
              <a:buFont typeface="Wingdings"/>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endParaRPr lang="de-DE" sz="2000" b="0" i="0" u="none" strike="noStrike" kern="1200" spc="0" dirty="0">
              <a:ln>
                <a:noFill/>
              </a:ln>
              <a:solidFill>
                <a:srgbClr val="000000"/>
              </a:solidFill>
              <a:latin typeface="Arial" pitchFamily="18"/>
              <a:ea typeface="ヒラギノ角ゴ Pro W3" pitchFamily="2"/>
              <a:cs typeface="Arial" pitchFamily="34"/>
            </a:endParaRPr>
          </a:p>
        </p:txBody>
      </p:sp>
      <p:sp>
        <p:nvSpPr>
          <p:cNvPr id="4" name="Freihandform 3"/>
          <p:cNvSpPr/>
          <p:nvPr/>
        </p:nvSpPr>
        <p:spPr>
          <a:xfrm>
            <a:off x="-1082520" y="-1197000"/>
            <a:ext cx="2779200" cy="33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1600" b="1" i="0" u="none" strike="noStrike" kern="1200" spc="0">
                <a:ln>
                  <a:noFill/>
                </a:ln>
                <a:solidFill>
                  <a:srgbClr val="2254A0"/>
                </a:solidFill>
                <a:latin typeface="Arial" pitchFamily="34"/>
                <a:ea typeface="ヒラギノ角ゴ Pro W3" pitchFamily="2"/>
                <a:cs typeface="ヒラギノ角ゴ Pro W3" pitchFamily="2"/>
              </a:rPr>
              <a:t>. Einführung in das Thema</a:t>
            </a: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9"/>
          <p:cNvSpPr>
            <a:spLocks noChangeArrowheads="1"/>
          </p:cNvSpPr>
          <p:nvPr/>
        </p:nvSpPr>
        <p:spPr bwMode="auto">
          <a:xfrm>
            <a:off x="496119" y="947738"/>
            <a:ext cx="8064500" cy="5786199"/>
          </a:xfrm>
          <a:prstGeom prst="rect">
            <a:avLst/>
          </a:prstGeom>
          <a:noFill/>
          <a:ln w="12700" algn="ctr">
            <a:noFill/>
            <a:miter lim="800000"/>
            <a:headEnd/>
            <a:tailEnd/>
          </a:ln>
        </p:spPr>
        <p:txBody>
          <a:bodyPr>
            <a:spAutoFit/>
          </a:bodyPr>
          <a:lstStyle/>
          <a:p>
            <a:pPr eaLnBrk="0" hangingPunct="0">
              <a:buClr>
                <a:srgbClr val="262673"/>
              </a:buClr>
              <a:buSzPct val="120000"/>
              <a:tabLst>
                <a:tab pos="5200650" algn="r"/>
              </a:tabLst>
            </a:pPr>
            <a:r>
              <a:rPr lang="de-DE" b="1" dirty="0" smtClean="0"/>
              <a:t>Zudem sollten Controlling-Berichte auf den jeweiligen Zielbereich ausgerichtet werden</a:t>
            </a:r>
            <a:endParaRPr lang="de-DE" b="1" dirty="0">
              <a:cs typeface="Arial" pitchFamily="34" charset="0"/>
            </a:endParaRPr>
          </a:p>
          <a:p>
            <a:pPr marL="273050" indent="-273050" eaLnBrk="0" hangingPunct="0">
              <a:buClr>
                <a:srgbClr val="262673"/>
              </a:buClr>
              <a:buSzPct val="120000"/>
              <a:tabLst>
                <a:tab pos="273050" algn="r"/>
                <a:tab pos="5200650" algn="r"/>
              </a:tabLst>
            </a:pPr>
            <a:endParaRPr lang="de-DE" sz="1200" dirty="0">
              <a:cs typeface="Arial" pitchFamily="34" charset="0"/>
            </a:endParaRP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Nur die Informationen, Zahlen liefern, die für einen Bereich relevant sind:</a:t>
            </a:r>
          </a:p>
          <a:p>
            <a:pPr marL="730250" lvl="1" indent="-273050" eaLnBrk="0" hangingPunct="0">
              <a:spcAft>
                <a:spcPts val="600"/>
              </a:spcAft>
              <a:buClr>
                <a:srgbClr val="262673"/>
              </a:buClr>
              <a:buSzPct val="120000"/>
              <a:buFont typeface="Symbol" pitchFamily="18" charset="2"/>
              <a:buChar char="-"/>
              <a:tabLst>
                <a:tab pos="273050" algn="r"/>
                <a:tab pos="5200650" algn="r"/>
              </a:tabLst>
            </a:pPr>
            <a:r>
              <a:rPr lang="de-DE" sz="2000" dirty="0" smtClean="0"/>
              <a:t>Sind diese für den Empfänger wirklich bedeutsam ?</a:t>
            </a:r>
          </a:p>
          <a:p>
            <a:pPr marL="730250" lvl="1" indent="-273050" eaLnBrk="0" hangingPunct="0">
              <a:spcAft>
                <a:spcPts val="600"/>
              </a:spcAft>
              <a:buClr>
                <a:srgbClr val="262673"/>
              </a:buClr>
              <a:buSzPct val="120000"/>
              <a:buFont typeface="Symbol" pitchFamily="18" charset="2"/>
              <a:buChar char="-"/>
              <a:tabLst>
                <a:tab pos="273050" algn="r"/>
                <a:tab pos="5200650" algn="r"/>
              </a:tabLst>
            </a:pPr>
            <a:r>
              <a:rPr lang="de-DE" sz="2000" dirty="0" smtClean="0"/>
              <a:t>Werden diese vom Empfänger auch verstanden ?</a:t>
            </a:r>
          </a:p>
          <a:p>
            <a:pPr marL="730250" lvl="1" indent="-273050" eaLnBrk="0" hangingPunct="0">
              <a:spcAft>
                <a:spcPts val="600"/>
              </a:spcAft>
              <a:buClr>
                <a:srgbClr val="262673"/>
              </a:buClr>
              <a:buSzPct val="120000"/>
              <a:buFont typeface="Symbol" pitchFamily="18" charset="2"/>
              <a:buChar char="-"/>
              <a:tabLst>
                <a:tab pos="273050" algn="r"/>
                <a:tab pos="5200650" algn="r"/>
              </a:tabLst>
            </a:pPr>
            <a:r>
              <a:rPr lang="de-DE" sz="2000" dirty="0" smtClean="0"/>
              <a:t>Kann der Empfänger diese selbst aktiv beeinflussen ?</a:t>
            </a:r>
            <a:endParaRPr lang="de-DE" sz="2000" dirty="0"/>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Reicht nicht eine Seite – mit Kommentaren, erstellt gemeinsam mit dem jeweils Verantwortlichen ?</a:t>
            </a:r>
            <a:br>
              <a:rPr lang="de-DE" sz="2000" dirty="0" smtClean="0"/>
            </a:br>
            <a:r>
              <a:rPr lang="de-DE" sz="2000" dirty="0" smtClean="0">
                <a:sym typeface="Wingdings" pitchFamily="2" charset="2"/>
              </a:rPr>
              <a:t> </a:t>
            </a:r>
            <a:r>
              <a:rPr lang="de-DE" sz="2000" dirty="0" err="1" smtClean="0">
                <a:sym typeface="Wingdings" pitchFamily="2" charset="2"/>
              </a:rPr>
              <a:t>one-page-only</a:t>
            </a:r>
            <a:endParaRPr lang="de-DE" sz="2000" dirty="0" smtClean="0"/>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Immer an die Kosten der Controlling-Aktivitäten denken !</a:t>
            </a: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None/>
              <a:tabLst>
                <a:tab pos="273050" algn="r"/>
                <a:tab pos="5200650" algn="r"/>
              </a:tabLst>
            </a:pPr>
            <a:r>
              <a:rPr lang="de-DE" sz="2000" dirty="0"/>
              <a:t/>
            </a:r>
            <a:br>
              <a:rPr lang="de-DE" sz="2000" dirty="0"/>
            </a:br>
            <a:r>
              <a:rPr lang="de-DE" sz="2000" dirty="0"/>
              <a:t/>
            </a:r>
            <a:br>
              <a:rPr lang="de-DE" sz="2000" dirty="0"/>
            </a:br>
            <a:endParaRPr lang="pl-PL" sz="2000" dirty="0"/>
          </a:p>
        </p:txBody>
      </p:sp>
      <p:sp>
        <p:nvSpPr>
          <p:cNvPr id="4" name="Rectangle 2"/>
          <p:cNvSpPr txBox="1">
            <a:spLocks noChangeArrowheads="1"/>
          </p:cNvSpPr>
          <p:nvPr/>
        </p:nvSpPr>
        <p:spPr bwMode="auto">
          <a:xfrm>
            <a:off x="500063" y="487363"/>
            <a:ext cx="7077075" cy="404812"/>
          </a:xfrm>
          <a:prstGeom prst="rect">
            <a:avLst/>
          </a:prstGeom>
          <a:noFill/>
          <a:ln w="9525">
            <a:noFill/>
            <a:miter lim="800000"/>
            <a:headEnd/>
            <a:tailEnd/>
          </a:ln>
        </p:spPr>
        <p:txBody>
          <a:bodyPr/>
          <a:lstStyle/>
          <a:p>
            <a:r>
              <a:rPr lang="de-DE" sz="1600" b="1" dirty="0">
                <a:solidFill>
                  <a:srgbClr val="2254A0"/>
                </a:solidFill>
              </a:rPr>
              <a:t>3</a:t>
            </a:r>
            <a:r>
              <a:rPr lang="pl-PL" sz="1600" b="1" dirty="0">
                <a:solidFill>
                  <a:srgbClr val="2254A0"/>
                </a:solidFill>
              </a:rPr>
              <a:t>. </a:t>
            </a:r>
            <a:r>
              <a:rPr lang="de-DE" sz="1600" b="1" dirty="0" smtClean="0">
                <a:solidFill>
                  <a:srgbClr val="2254A0"/>
                </a:solidFill>
              </a:rPr>
              <a:t>Wie können wir verstanden werden ?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9"/>
          <p:cNvSpPr>
            <a:spLocks noChangeArrowheads="1"/>
          </p:cNvSpPr>
          <p:nvPr/>
        </p:nvSpPr>
        <p:spPr bwMode="auto">
          <a:xfrm>
            <a:off x="467544" y="947738"/>
            <a:ext cx="8064500" cy="3693319"/>
          </a:xfrm>
          <a:prstGeom prst="rect">
            <a:avLst/>
          </a:prstGeom>
          <a:noFill/>
          <a:ln w="12700" algn="ctr">
            <a:noFill/>
            <a:miter lim="800000"/>
            <a:headEnd/>
            <a:tailEnd/>
          </a:ln>
        </p:spPr>
        <p:txBody>
          <a:bodyPr>
            <a:spAutoFit/>
          </a:bodyPr>
          <a:lstStyle/>
          <a:p>
            <a:pPr marL="273050" indent="-273050" eaLnBrk="0" hangingPunct="0">
              <a:buClr>
                <a:srgbClr val="262673"/>
              </a:buClr>
              <a:buSzPct val="120000"/>
              <a:tabLst>
                <a:tab pos="273050" algn="r"/>
                <a:tab pos="5200650" algn="r"/>
              </a:tabLst>
            </a:pPr>
            <a:r>
              <a:rPr lang="de-DE" b="1" dirty="0" smtClean="0">
                <a:cs typeface="Arial" pitchFamily="34" charset="0"/>
              </a:rPr>
              <a:t>Zusammenfassung</a:t>
            </a:r>
            <a:endParaRPr lang="de-DE" b="1" dirty="0">
              <a:cs typeface="Arial" pitchFamily="34" charset="0"/>
            </a:endParaRPr>
          </a:p>
          <a:p>
            <a:pPr marL="273050" indent="-273050" eaLnBrk="0" hangingPunct="0">
              <a:buClr>
                <a:srgbClr val="262673"/>
              </a:buClr>
              <a:buSzPct val="120000"/>
              <a:tabLst>
                <a:tab pos="273050" algn="r"/>
                <a:tab pos="5200650" algn="r"/>
              </a:tabLst>
            </a:pPr>
            <a:endParaRPr lang="de-DE" sz="2000" dirty="0">
              <a:cs typeface="Arial" pitchFamily="34" charset="0"/>
            </a:endParaRP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sym typeface="Wingdings" pitchFamily="2" charset="2"/>
              </a:rPr>
              <a:t>Demografische wie kognitive </a:t>
            </a:r>
            <a:r>
              <a:rPr lang="de-DE" sz="2000" dirty="0" err="1" smtClean="0">
                <a:sym typeface="Wingdings" pitchFamily="2" charset="2"/>
              </a:rPr>
              <a:t>Diversität</a:t>
            </a:r>
            <a:r>
              <a:rPr lang="de-DE" sz="2000" dirty="0" smtClean="0">
                <a:sym typeface="Wingdings" pitchFamily="2" charset="2"/>
              </a:rPr>
              <a:t> </a:t>
            </a:r>
            <a:r>
              <a:rPr lang="de-DE" sz="2000" dirty="0" smtClean="0"/>
              <a:t>ist anstrengend, aber für das Unternehmen eine Bereicherung</a:t>
            </a:r>
            <a:endParaRPr lang="de-DE" sz="2000" dirty="0"/>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Wir sollten versuchen, unsere Informationen, Berichte etc. an die Grundstile der Berichtsempfänger / Manager anzupassen</a:t>
            </a: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None/>
              <a:tabLst>
                <a:tab pos="273050" algn="r"/>
                <a:tab pos="5200650" algn="r"/>
              </a:tabLst>
            </a:pPr>
            <a:r>
              <a:rPr lang="de-DE" sz="2000" dirty="0"/>
              <a:t/>
            </a:r>
            <a:br>
              <a:rPr lang="de-DE" sz="2000" dirty="0"/>
            </a:br>
            <a:r>
              <a:rPr lang="de-DE" sz="2000" dirty="0"/>
              <a:t/>
            </a:r>
            <a:br>
              <a:rPr lang="de-DE" sz="2000" dirty="0"/>
            </a:br>
            <a:endParaRPr lang="pl-PL" sz="2000" dirty="0"/>
          </a:p>
        </p:txBody>
      </p:sp>
      <p:sp>
        <p:nvSpPr>
          <p:cNvPr id="4" name="Rectangle 2"/>
          <p:cNvSpPr txBox="1">
            <a:spLocks noChangeArrowheads="1"/>
          </p:cNvSpPr>
          <p:nvPr/>
        </p:nvSpPr>
        <p:spPr bwMode="auto">
          <a:xfrm>
            <a:off x="500063" y="487363"/>
            <a:ext cx="7077075" cy="404812"/>
          </a:xfrm>
          <a:prstGeom prst="rect">
            <a:avLst/>
          </a:prstGeom>
          <a:noFill/>
          <a:ln w="9525">
            <a:noFill/>
            <a:miter lim="800000"/>
            <a:headEnd/>
            <a:tailEnd/>
          </a:ln>
        </p:spPr>
        <p:txBody>
          <a:bodyPr/>
          <a:lstStyle/>
          <a:p>
            <a:r>
              <a:rPr lang="de-DE" sz="1600" b="1" dirty="0">
                <a:solidFill>
                  <a:srgbClr val="2254A0"/>
                </a:solidFill>
              </a:rPr>
              <a:t>3</a:t>
            </a:r>
            <a:r>
              <a:rPr lang="pl-PL" sz="1600" b="1" dirty="0">
                <a:solidFill>
                  <a:srgbClr val="2254A0"/>
                </a:solidFill>
              </a:rPr>
              <a:t>. </a:t>
            </a:r>
            <a:r>
              <a:rPr lang="de-DE" sz="1600" b="1" dirty="0" smtClean="0">
                <a:solidFill>
                  <a:srgbClr val="2254A0"/>
                </a:solidFill>
              </a:rPr>
              <a:t>Wie können wir verstanden werden ?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9"/>
          <p:cNvSpPr>
            <a:spLocks noChangeArrowheads="1"/>
          </p:cNvSpPr>
          <p:nvPr/>
        </p:nvSpPr>
        <p:spPr bwMode="auto">
          <a:xfrm>
            <a:off x="250825" y="4518645"/>
            <a:ext cx="8642350" cy="576064"/>
          </a:xfrm>
          <a:prstGeom prst="rect">
            <a:avLst/>
          </a:prstGeom>
          <a:solidFill>
            <a:srgbClr val="8AACDB"/>
          </a:solidFill>
          <a:ln w="12700" algn="ctr">
            <a:noFill/>
            <a:miter lim="800000"/>
            <a:headEnd/>
            <a:tailEnd/>
          </a:ln>
        </p:spPr>
        <p:txBody>
          <a:bodyPr wrap="none" anchor="ctr"/>
          <a:lstStyle/>
          <a:p>
            <a:pPr eaLnBrk="0" hangingPunct="0"/>
            <a:endParaRPr lang="de-DE"/>
          </a:p>
        </p:txBody>
      </p:sp>
      <p:sp>
        <p:nvSpPr>
          <p:cNvPr id="15363" name="Rectangle 12"/>
          <p:cNvSpPr>
            <a:spLocks noChangeArrowheads="1"/>
          </p:cNvSpPr>
          <p:nvPr/>
        </p:nvSpPr>
        <p:spPr bwMode="auto">
          <a:xfrm>
            <a:off x="250825" y="184467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1</a:t>
            </a:r>
          </a:p>
        </p:txBody>
      </p:sp>
      <p:sp>
        <p:nvSpPr>
          <p:cNvPr id="15364" name="Rectangle 9"/>
          <p:cNvSpPr>
            <a:spLocks noChangeArrowheads="1"/>
          </p:cNvSpPr>
          <p:nvPr/>
        </p:nvSpPr>
        <p:spPr bwMode="auto">
          <a:xfrm>
            <a:off x="487363" y="1133475"/>
            <a:ext cx="8424167" cy="4647426"/>
          </a:xfrm>
          <a:prstGeom prst="rect">
            <a:avLst/>
          </a:prstGeom>
          <a:noFill/>
          <a:ln w="12700" algn="ctr">
            <a:noFill/>
            <a:miter lim="800000"/>
            <a:headEnd/>
            <a:tailEnd/>
          </a:ln>
        </p:spPr>
        <p:txBody>
          <a:bodyPr wrap="square">
            <a:spAutoFit/>
          </a:bodyPr>
          <a:lstStyle/>
          <a:p>
            <a:pPr eaLnBrk="0" hangingPunct="0">
              <a:buClr>
                <a:srgbClr val="262673"/>
              </a:buClr>
              <a:buSzPct val="120000"/>
              <a:tabLst>
                <a:tab pos="5200650" algn="r"/>
              </a:tabLst>
            </a:pPr>
            <a:r>
              <a:rPr lang="de-DE" dirty="0">
                <a:cs typeface="Arial" pitchFamily="34" charset="0"/>
              </a:rPr>
              <a:t/>
            </a:r>
            <a:br>
              <a:rPr lang="de-DE" dirty="0">
                <a:cs typeface="Arial" pitchFamily="34" charset="0"/>
              </a:rPr>
            </a:br>
            <a:endParaRPr lang="de-DE" dirty="0">
              <a:cs typeface="Arial" pitchFamily="34" charset="0"/>
            </a:endParaRPr>
          </a:p>
          <a:p>
            <a:pPr eaLnBrk="0" hangingPunct="0">
              <a:buClr>
                <a:srgbClr val="262673"/>
              </a:buClr>
              <a:buSzPct val="120000"/>
              <a:tabLst>
                <a:tab pos="5200650" algn="r"/>
                <a:tab pos="6362700" algn="l"/>
              </a:tabLst>
            </a:pPr>
            <a:r>
              <a:rPr lang="de-DE" sz="2000" dirty="0">
                <a:cs typeface="Arial" pitchFamily="34" charset="0"/>
              </a:rPr>
              <a:t>Einführung in das Thema 		</a:t>
            </a:r>
            <a:r>
              <a:rPr lang="de-DE" sz="1200" b="1" dirty="0" smtClean="0">
                <a:cs typeface="Arial" pitchFamily="34" charset="0"/>
              </a:rPr>
              <a:t>Olivier </a:t>
            </a:r>
            <a:r>
              <a:rPr lang="de-DE" sz="1200" b="1" dirty="0">
                <a:cs typeface="Arial" pitchFamily="34" charset="0"/>
              </a:rPr>
              <a:t>Chesnel</a:t>
            </a:r>
          </a:p>
          <a:p>
            <a:pPr eaLnBrk="0" hangingPunct="0">
              <a:buClr>
                <a:srgbClr val="262673"/>
              </a:buClr>
              <a:buSzPct val="120000"/>
              <a:tabLst>
                <a:tab pos="5200650" algn="r"/>
                <a:tab pos="6362700" algn="l"/>
              </a:tabLst>
            </a:pPr>
            <a:r>
              <a:rPr lang="de-DE" sz="2000" dirty="0">
                <a:cs typeface="Arial" pitchFamily="34" charset="0"/>
              </a:rPr>
              <a:t>	</a:t>
            </a:r>
            <a:r>
              <a:rPr lang="de-DE" sz="1200" dirty="0">
                <a:cs typeface="Arial" pitchFamily="34" charset="0"/>
              </a:rPr>
              <a:t>      		</a:t>
            </a:r>
            <a:r>
              <a:rPr lang="de-DE" sz="2000" dirty="0">
                <a:cs typeface="Arial" pitchFamily="34" charset="0"/>
              </a:rPr>
              <a:t>	</a:t>
            </a:r>
            <a:r>
              <a:rPr lang="de-DE" sz="12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Wie </a:t>
            </a:r>
            <a:r>
              <a:rPr lang="de-DE" sz="2000" dirty="0" smtClean="0">
                <a:cs typeface="Arial" pitchFamily="34" charset="0"/>
              </a:rPr>
              <a:t>wirken wir aufeinander ?</a:t>
            </a:r>
            <a:r>
              <a:rPr lang="de-DE" sz="2000" dirty="0">
                <a:cs typeface="Arial" pitchFamily="34" charset="0"/>
              </a:rPr>
              <a:t/>
            </a:r>
            <a:br>
              <a:rPr lang="de-DE" sz="2000" dirty="0">
                <a:cs typeface="Arial" pitchFamily="34" charset="0"/>
              </a:rPr>
            </a:br>
            <a:r>
              <a:rPr lang="de-DE" sz="2000" dirty="0">
                <a:cs typeface="Arial" pitchFamily="34" charset="0"/>
              </a:rPr>
              <a:t>a) Erkennen und Einschätzen von </a:t>
            </a:r>
            <a:r>
              <a:rPr lang="de-DE" sz="2000" dirty="0" smtClean="0">
                <a:cs typeface="Arial" pitchFamily="34" charset="0"/>
              </a:rPr>
              <a:t>Menschen-Typen  	</a:t>
            </a:r>
            <a:r>
              <a:rPr lang="de-DE" sz="1200" b="1" dirty="0" smtClean="0">
                <a:cs typeface="Arial" pitchFamily="34" charset="0"/>
              </a:rPr>
              <a:t>Annette </a:t>
            </a:r>
            <a:r>
              <a:rPr lang="de-DE" sz="1200" b="1" dirty="0">
                <a:cs typeface="Arial" pitchFamily="34" charset="0"/>
              </a:rPr>
              <a:t>Siering</a:t>
            </a:r>
            <a:r>
              <a:rPr lang="de-DE" sz="2000" dirty="0">
                <a:cs typeface="Arial" pitchFamily="34" charset="0"/>
              </a:rPr>
              <a:t/>
            </a:r>
            <a:br>
              <a:rPr lang="de-DE" sz="2000" dirty="0">
                <a:cs typeface="Arial" pitchFamily="34" charset="0"/>
              </a:rPr>
            </a:br>
            <a:r>
              <a:rPr lang="de-DE" sz="2000" dirty="0">
                <a:cs typeface="Arial" pitchFamily="34" charset="0"/>
              </a:rPr>
              <a:t>b) </a:t>
            </a:r>
            <a:r>
              <a:rPr lang="de-DE" sz="2000" dirty="0" smtClean="0">
                <a:cs typeface="Arial" pitchFamily="34" charset="0"/>
              </a:rPr>
              <a:t>Erkennen, wie wir aufeinander wirken 	</a:t>
            </a:r>
            <a:r>
              <a:rPr lang="de-DE" sz="2000" dirty="0">
                <a:cs typeface="Arial" pitchFamily="34" charset="0"/>
              </a:rPr>
              <a:t>	</a:t>
            </a:r>
            <a:r>
              <a:rPr lang="de-DE" sz="1200" b="1" dirty="0" smtClean="0">
                <a:cs typeface="Arial" pitchFamily="34" charset="0"/>
              </a:rPr>
              <a:t>Katrin </a:t>
            </a:r>
            <a:r>
              <a:rPr lang="de-DE" sz="1200" b="1" dirty="0">
                <a:cs typeface="Arial" pitchFamily="34" charset="0"/>
              </a:rPr>
              <a:t>Kirsch-Brunkow</a:t>
            </a:r>
            <a:endParaRPr lang="de-DE" sz="2000"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Wie können wir </a:t>
            </a:r>
            <a:r>
              <a:rPr lang="de-DE" sz="2000" dirty="0" smtClean="0">
                <a:cs typeface="Arial" pitchFamily="34" charset="0"/>
              </a:rPr>
              <a:t>verstanden </a:t>
            </a:r>
            <a:r>
              <a:rPr lang="de-DE" sz="2000" dirty="0">
                <a:cs typeface="Arial" pitchFamily="34" charset="0"/>
              </a:rPr>
              <a:t>werden ?		</a:t>
            </a:r>
            <a:r>
              <a:rPr lang="de-DE" sz="1200" b="1" dirty="0" smtClean="0">
                <a:cs typeface="Arial" pitchFamily="34" charset="0"/>
              </a:rPr>
              <a:t>Herwig </a:t>
            </a:r>
            <a:r>
              <a:rPr lang="de-DE" sz="1200" b="1" dirty="0">
                <a:cs typeface="Arial" pitchFamily="34" charset="0"/>
              </a:rPr>
              <a:t>Friedag</a:t>
            </a:r>
            <a:r>
              <a:rPr lang="de-DE" sz="20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smtClean="0">
                <a:cs typeface="Arial" pitchFamily="34" charset="0"/>
              </a:rPr>
              <a:t>Wie </a:t>
            </a:r>
            <a:r>
              <a:rPr lang="de-DE" sz="2000" dirty="0">
                <a:cs typeface="Arial" pitchFamily="34" charset="0"/>
              </a:rPr>
              <a:t>können wir Entscheidungen </a:t>
            </a:r>
            <a:r>
              <a:rPr lang="de-DE" sz="2000" dirty="0" smtClean="0">
                <a:cs typeface="Arial" pitchFamily="34" charset="0"/>
              </a:rPr>
              <a:t>beeinflussen </a:t>
            </a:r>
            <a:r>
              <a:rPr lang="de-DE" sz="2000" dirty="0">
                <a:cs typeface="Arial" pitchFamily="34" charset="0"/>
              </a:rPr>
              <a:t>?</a:t>
            </a:r>
            <a:r>
              <a:rPr lang="pl-PL" sz="2000" dirty="0">
                <a:cs typeface="Arial" pitchFamily="34" charset="0"/>
              </a:rPr>
              <a:t> </a:t>
            </a:r>
            <a:r>
              <a:rPr lang="de-DE" sz="2000" dirty="0" smtClean="0">
                <a:cs typeface="Arial" pitchFamily="34" charset="0"/>
              </a:rPr>
              <a:t>	</a:t>
            </a:r>
            <a:r>
              <a:rPr lang="de-DE" sz="1200" b="1" dirty="0" smtClean="0">
                <a:cs typeface="Arial" pitchFamily="34" charset="0"/>
              </a:rPr>
              <a:t>Marlene Rauschenbach</a:t>
            </a:r>
            <a:r>
              <a:rPr lang="de-DE" sz="800" dirty="0">
                <a:cs typeface="Arial" pitchFamily="34" charset="0"/>
              </a:rPr>
              <a:t>	</a:t>
            </a:r>
            <a:r>
              <a:rPr lang="de-DE" sz="1200" b="1" dirty="0">
                <a:cs typeface="Arial" pitchFamily="34" charset="0"/>
              </a:rPr>
              <a:t/>
            </a:r>
            <a:br>
              <a:rPr lang="de-DE" sz="1200" b="1" dirty="0">
                <a:cs typeface="Arial" pitchFamily="34" charset="0"/>
              </a:rPr>
            </a:br>
            <a:r>
              <a:rPr lang="de-DE" sz="1600" b="1" dirty="0" smtClean="0">
                <a:cs typeface="Arial" pitchFamily="34" charset="0"/>
              </a:rPr>
              <a:t/>
            </a:r>
            <a:br>
              <a:rPr lang="de-DE" sz="1600" b="1" dirty="0" smtClean="0">
                <a:cs typeface="Arial" pitchFamily="34" charset="0"/>
              </a:rPr>
            </a:br>
            <a:r>
              <a:rPr lang="de-DE" sz="1200" b="1" dirty="0" smtClean="0">
                <a:cs typeface="Arial" pitchFamily="34" charset="0"/>
              </a:rPr>
              <a:t/>
            </a:r>
            <a:br>
              <a:rPr lang="de-DE" sz="1200" b="1" dirty="0" smtClean="0">
                <a:cs typeface="Arial" pitchFamily="34" charset="0"/>
              </a:rPr>
            </a:br>
            <a:r>
              <a:rPr lang="de-DE" sz="2000" dirty="0" smtClean="0">
                <a:cs typeface="Arial" pitchFamily="34" charset="0"/>
              </a:rPr>
              <a:t>Quintessenz</a:t>
            </a:r>
            <a:r>
              <a:rPr lang="de-DE" sz="2000" dirty="0">
                <a:cs typeface="Arial" pitchFamily="34" charset="0"/>
              </a:rPr>
              <a:t>: Haben wir die Erwartungen erfüllt </a:t>
            </a:r>
            <a:r>
              <a:rPr lang="de-DE" sz="2000" dirty="0" smtClean="0">
                <a:cs typeface="Arial" pitchFamily="34" charset="0"/>
              </a:rPr>
              <a:t>?       	</a:t>
            </a:r>
            <a:r>
              <a:rPr lang="de-DE" sz="1200" b="1" dirty="0" smtClean="0">
                <a:cs typeface="Arial" pitchFamily="34" charset="0"/>
              </a:rPr>
              <a:t>Olivier </a:t>
            </a:r>
            <a:r>
              <a:rPr lang="de-DE" sz="1200" b="1" dirty="0">
                <a:cs typeface="Arial" pitchFamily="34" charset="0"/>
              </a:rPr>
              <a:t>Chesnel</a:t>
            </a:r>
            <a:endParaRPr lang="pl-PL" sz="1200" b="1" dirty="0">
              <a:cs typeface="Arial" pitchFamily="34" charset="0"/>
            </a:endParaRPr>
          </a:p>
        </p:txBody>
      </p:sp>
      <p:sp>
        <p:nvSpPr>
          <p:cNvPr id="9" name="Rectangle 2"/>
          <p:cNvSpPr txBox="1">
            <a:spLocks noChangeArrowheads="1"/>
          </p:cNvSpPr>
          <p:nvPr/>
        </p:nvSpPr>
        <p:spPr bwMode="auto">
          <a:xfrm>
            <a:off x="506413" y="1106488"/>
            <a:ext cx="7077075" cy="622300"/>
          </a:xfrm>
          <a:prstGeom prst="rect">
            <a:avLst/>
          </a:prstGeom>
          <a:noFill/>
          <a:ln w="9525">
            <a:noFill/>
            <a:miter lim="800000"/>
            <a:headEnd/>
            <a:tailEnd/>
          </a:ln>
        </p:spPr>
        <p:txBody>
          <a:bodyPr/>
          <a:lstStyle/>
          <a:p>
            <a:pPr>
              <a:defRPr/>
            </a:pPr>
            <a:r>
              <a:rPr lang="de-DE" sz="3200" b="1" kern="0" dirty="0">
                <a:solidFill>
                  <a:srgbClr val="2254A0"/>
                </a:solidFill>
                <a:latin typeface="+mj-lt"/>
                <a:ea typeface="+mj-ea"/>
                <a:cs typeface="+mj-cs"/>
              </a:rPr>
              <a:t>Agenda</a:t>
            </a:r>
            <a:br>
              <a:rPr lang="de-DE" sz="3200" b="1" kern="0" dirty="0">
                <a:solidFill>
                  <a:srgbClr val="2254A0"/>
                </a:solidFill>
                <a:latin typeface="+mj-lt"/>
                <a:ea typeface="+mj-ea"/>
                <a:cs typeface="+mj-cs"/>
              </a:rPr>
            </a:br>
            <a:endParaRPr lang="de-DE" b="1" kern="0" dirty="0">
              <a:solidFill>
                <a:srgbClr val="2254A0"/>
              </a:solidFill>
              <a:latin typeface="+mj-lt"/>
              <a:ea typeface="+mj-ea"/>
              <a:cs typeface="+mj-cs"/>
            </a:endParaRPr>
          </a:p>
        </p:txBody>
      </p:sp>
      <p:sp>
        <p:nvSpPr>
          <p:cNvPr id="15366" name="Textfeld 2"/>
          <p:cNvSpPr txBox="1">
            <a:spLocks noChangeArrowheads="1"/>
          </p:cNvSpPr>
          <p:nvPr/>
        </p:nvSpPr>
        <p:spPr bwMode="auto">
          <a:xfrm>
            <a:off x="539750" y="476250"/>
            <a:ext cx="5940425" cy="338138"/>
          </a:xfrm>
          <a:prstGeom prst="rect">
            <a:avLst/>
          </a:prstGeom>
          <a:noFill/>
          <a:ln w="9525">
            <a:noFill/>
            <a:miter lim="800000"/>
            <a:headEnd/>
            <a:tailEnd/>
          </a:ln>
        </p:spPr>
        <p:txBody>
          <a:bodyPr>
            <a:spAutoFit/>
          </a:bodyPr>
          <a:lstStyle/>
          <a:p>
            <a:pPr eaLnBrk="0" hangingPunct="0"/>
            <a:r>
              <a:rPr lang="de-DE" sz="1600" b="1" dirty="0" err="1" smtClean="0">
                <a:solidFill>
                  <a:srgbClr val="2254A0"/>
                </a:solidFill>
              </a:rPr>
              <a:t>Behavioural</a:t>
            </a:r>
            <a:r>
              <a:rPr lang="de-DE" sz="1600" b="1" dirty="0" smtClean="0">
                <a:solidFill>
                  <a:srgbClr val="2254A0"/>
                </a:solidFill>
              </a:rPr>
              <a:t> </a:t>
            </a:r>
            <a:r>
              <a:rPr lang="de-DE" sz="1600" b="1" dirty="0">
                <a:solidFill>
                  <a:srgbClr val="2254A0"/>
                </a:solidFill>
              </a:rPr>
              <a:t>Controlling</a:t>
            </a:r>
            <a:endParaRPr lang="de-DE" sz="1600" dirty="0"/>
          </a:p>
        </p:txBody>
      </p:sp>
      <p:sp>
        <p:nvSpPr>
          <p:cNvPr id="15367" name="Rectangle 12"/>
          <p:cNvSpPr>
            <a:spLocks noChangeArrowheads="1"/>
          </p:cNvSpPr>
          <p:nvPr/>
        </p:nvSpPr>
        <p:spPr bwMode="auto">
          <a:xfrm>
            <a:off x="250825" y="250507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2</a:t>
            </a:r>
          </a:p>
        </p:txBody>
      </p:sp>
      <p:sp>
        <p:nvSpPr>
          <p:cNvPr id="15368" name="Rectangle 12"/>
          <p:cNvSpPr>
            <a:spLocks noChangeArrowheads="1"/>
          </p:cNvSpPr>
          <p:nvPr/>
        </p:nvSpPr>
        <p:spPr bwMode="auto">
          <a:xfrm>
            <a:off x="250825" y="5345113"/>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5</a:t>
            </a:r>
          </a:p>
        </p:txBody>
      </p:sp>
      <p:sp>
        <p:nvSpPr>
          <p:cNvPr id="15369" name="Rectangle 12"/>
          <p:cNvSpPr>
            <a:spLocks noChangeArrowheads="1"/>
          </p:cNvSpPr>
          <p:nvPr/>
        </p:nvSpPr>
        <p:spPr bwMode="auto">
          <a:xfrm>
            <a:off x="250825" y="458152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4</a:t>
            </a:r>
          </a:p>
        </p:txBody>
      </p:sp>
      <p:sp>
        <p:nvSpPr>
          <p:cNvPr id="15370" name="Rectangle 12"/>
          <p:cNvSpPr>
            <a:spLocks noChangeArrowheads="1"/>
          </p:cNvSpPr>
          <p:nvPr/>
        </p:nvSpPr>
        <p:spPr bwMode="auto">
          <a:xfrm>
            <a:off x="250825" y="3860800"/>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3</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feld 61"/>
          <p:cNvSpPr txBox="1"/>
          <p:nvPr/>
        </p:nvSpPr>
        <p:spPr>
          <a:xfrm>
            <a:off x="4929190" y="2348880"/>
            <a:ext cx="3143272" cy="584775"/>
          </a:xfrm>
          <a:prstGeom prst="rect">
            <a:avLst/>
          </a:prstGeom>
          <a:solidFill>
            <a:schemeClr val="bg1">
              <a:lumMod val="95000"/>
            </a:schemeClr>
          </a:solidFill>
          <a:ln>
            <a:solidFill>
              <a:schemeClr val="tx1"/>
            </a:solidFill>
          </a:ln>
        </p:spPr>
        <p:txBody>
          <a:bodyPr wrap="square" rtlCol="0">
            <a:spAutoFit/>
          </a:bodyPr>
          <a:lstStyle/>
          <a:p>
            <a:pPr algn="ctr"/>
            <a:r>
              <a:rPr lang="de-DE" sz="1600" i="1" dirty="0" smtClean="0">
                <a:solidFill>
                  <a:srgbClr val="2254A1"/>
                </a:solidFill>
              </a:rPr>
              <a:t>Deutsche:</a:t>
            </a:r>
          </a:p>
          <a:p>
            <a:pPr algn="ctr"/>
            <a:r>
              <a:rPr lang="de-DE" sz="1600" i="1" dirty="0" smtClean="0">
                <a:solidFill>
                  <a:srgbClr val="2254A1"/>
                </a:solidFill>
              </a:rPr>
              <a:t>100% richtig</a:t>
            </a:r>
          </a:p>
        </p:txBody>
      </p:sp>
      <p:sp>
        <p:nvSpPr>
          <p:cNvPr id="17410" name="Rectangle 2"/>
          <p:cNvSpPr txBox="1">
            <a:spLocks noChangeArrowheads="1"/>
          </p:cNvSpPr>
          <p:nvPr/>
        </p:nvSpPr>
        <p:spPr bwMode="auto">
          <a:xfrm>
            <a:off x="513682" y="595296"/>
            <a:ext cx="7077075" cy="404812"/>
          </a:xfrm>
          <a:prstGeom prst="rect">
            <a:avLst/>
          </a:prstGeom>
          <a:noFill/>
          <a:ln w="9525">
            <a:noFill/>
            <a:miter lim="800000"/>
            <a:headEnd/>
            <a:tailEnd/>
          </a:ln>
        </p:spPr>
        <p:txBody>
          <a:bodyPr/>
          <a:lstStyle/>
          <a:p>
            <a:r>
              <a:rPr lang="de-DE" sz="1600" b="1" dirty="0" smtClean="0">
                <a:solidFill>
                  <a:srgbClr val="2254A0"/>
                </a:solidFill>
              </a:rPr>
              <a:t>4.1 Beispiel: Verhalten bei einer Wahlentscheidung </a:t>
            </a:r>
          </a:p>
          <a:p>
            <a:r>
              <a:rPr lang="de-DE" sz="1600" b="1" dirty="0" smtClean="0">
                <a:solidFill>
                  <a:srgbClr val="2254A0"/>
                </a:solidFill>
              </a:rPr>
              <a:t>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
        <p:nvSpPr>
          <p:cNvPr id="17411" name="Rectangle 9"/>
          <p:cNvSpPr>
            <a:spLocks noChangeArrowheads="1"/>
          </p:cNvSpPr>
          <p:nvPr/>
        </p:nvSpPr>
        <p:spPr bwMode="auto">
          <a:xfrm>
            <a:off x="510308" y="1000108"/>
            <a:ext cx="8454180" cy="707886"/>
          </a:xfrm>
          <a:prstGeom prst="rect">
            <a:avLst/>
          </a:prstGeom>
          <a:noFill/>
          <a:ln w="12700" algn="ctr">
            <a:noFill/>
            <a:miter lim="800000"/>
            <a:headEnd/>
            <a:tailEnd/>
          </a:ln>
        </p:spPr>
        <p:txBody>
          <a:bodyPr wrap="square">
            <a:spAutoFit/>
          </a:bodyPr>
          <a:lstStyle/>
          <a:p>
            <a:pPr marL="273050" indent="-273050" eaLnBrk="0" hangingPunct="0">
              <a:spcAft>
                <a:spcPts val="600"/>
              </a:spcAft>
              <a:buClr>
                <a:srgbClr val="262673"/>
              </a:buClr>
              <a:buSzPct val="120000"/>
              <a:tabLst>
                <a:tab pos="273050" algn="r"/>
                <a:tab pos="5200650" algn="r"/>
              </a:tabLst>
            </a:pPr>
            <a:r>
              <a:rPr lang="de-DE" sz="2000" i="1" dirty="0" smtClean="0">
                <a:cs typeface="Arial" pitchFamily="34" charset="0"/>
              </a:rPr>
              <a:t>Frage:    </a:t>
            </a:r>
            <a:r>
              <a:rPr lang="de-DE" sz="2000" b="1" dirty="0" smtClean="0">
                <a:cs typeface="Arial" pitchFamily="34" charset="0"/>
              </a:rPr>
              <a:t>Welche Stadt hat mehr Einwohner, </a:t>
            </a:r>
            <a:br>
              <a:rPr lang="de-DE" sz="2000" b="1" dirty="0" smtClean="0">
                <a:cs typeface="Arial" pitchFamily="34" charset="0"/>
              </a:rPr>
            </a:br>
            <a:r>
              <a:rPr lang="de-DE" sz="2000" b="1" dirty="0" smtClean="0">
                <a:cs typeface="Arial" pitchFamily="34" charset="0"/>
              </a:rPr>
              <a:t>           San Diego oder San Antonio?</a:t>
            </a:r>
          </a:p>
        </p:txBody>
      </p:sp>
      <p:sp>
        <p:nvSpPr>
          <p:cNvPr id="84" name="Textfeld 83"/>
          <p:cNvSpPr txBox="1"/>
          <p:nvPr/>
        </p:nvSpPr>
        <p:spPr>
          <a:xfrm>
            <a:off x="4929190" y="3979230"/>
            <a:ext cx="3143272" cy="1067403"/>
          </a:xfrm>
          <a:prstGeom prst="rect">
            <a:avLst/>
          </a:prstGeom>
          <a:solidFill>
            <a:schemeClr val="bg1">
              <a:lumMod val="95000"/>
            </a:schemeClr>
          </a:solidFill>
          <a:ln>
            <a:solidFill>
              <a:schemeClr val="tx1"/>
            </a:solidFill>
          </a:ln>
        </p:spPr>
        <p:txBody>
          <a:bodyPr wrap="square" bIns="36000" rtlCol="0">
            <a:spAutoFit/>
          </a:bodyPr>
          <a:lstStyle/>
          <a:p>
            <a:r>
              <a:rPr lang="de-DE" sz="1600" dirty="0" smtClean="0">
                <a:solidFill>
                  <a:schemeClr val="accent4"/>
                </a:solidFill>
              </a:rPr>
              <a:t>Besitzen z.T. nur spärliche oder gar keine Informationen: -&gt; Behelf über </a:t>
            </a:r>
            <a:r>
              <a:rPr lang="de-DE" sz="1600" b="1" dirty="0" err="1" smtClean="0">
                <a:solidFill>
                  <a:schemeClr val="accent4"/>
                </a:solidFill>
              </a:rPr>
              <a:t>Rekognitionsheuristik</a:t>
            </a:r>
            <a:r>
              <a:rPr lang="de-DE" sz="1600" dirty="0" smtClean="0">
                <a:solidFill>
                  <a:schemeClr val="accent4"/>
                </a:solidFill>
              </a:rPr>
              <a:t>:</a:t>
            </a:r>
          </a:p>
        </p:txBody>
      </p:sp>
      <p:sp>
        <p:nvSpPr>
          <p:cNvPr id="86" name="Textfeld 85"/>
          <p:cNvSpPr txBox="1"/>
          <p:nvPr/>
        </p:nvSpPr>
        <p:spPr>
          <a:xfrm>
            <a:off x="928662" y="2349451"/>
            <a:ext cx="3143272" cy="584775"/>
          </a:xfrm>
          <a:prstGeom prst="rect">
            <a:avLst/>
          </a:prstGeom>
          <a:solidFill>
            <a:schemeClr val="bg1">
              <a:lumMod val="95000"/>
            </a:schemeClr>
          </a:solidFill>
          <a:ln>
            <a:solidFill>
              <a:schemeClr val="tx1"/>
            </a:solidFill>
          </a:ln>
        </p:spPr>
        <p:txBody>
          <a:bodyPr wrap="square" rtlCol="0">
            <a:spAutoFit/>
          </a:bodyPr>
          <a:lstStyle/>
          <a:p>
            <a:pPr algn="ctr"/>
            <a:r>
              <a:rPr lang="de-DE" sz="1600" i="1" dirty="0" smtClean="0">
                <a:solidFill>
                  <a:srgbClr val="2254A1"/>
                </a:solidFill>
              </a:rPr>
              <a:t>Amerikaner:</a:t>
            </a:r>
          </a:p>
          <a:p>
            <a:pPr algn="ctr"/>
            <a:r>
              <a:rPr lang="de-DE" sz="1600" i="1" dirty="0" smtClean="0">
                <a:solidFill>
                  <a:srgbClr val="2254A1"/>
                </a:solidFill>
              </a:rPr>
              <a:t>62% richtig</a:t>
            </a:r>
          </a:p>
        </p:txBody>
      </p:sp>
      <p:sp>
        <p:nvSpPr>
          <p:cNvPr id="87" name="Textfeld 86"/>
          <p:cNvSpPr txBox="1"/>
          <p:nvPr/>
        </p:nvSpPr>
        <p:spPr>
          <a:xfrm>
            <a:off x="4929191" y="5130812"/>
            <a:ext cx="3143272" cy="1323439"/>
          </a:xfrm>
          <a:prstGeom prst="rect">
            <a:avLst/>
          </a:prstGeom>
          <a:solidFill>
            <a:schemeClr val="bg1">
              <a:lumMod val="95000"/>
            </a:schemeClr>
          </a:solidFill>
          <a:ln>
            <a:solidFill>
              <a:schemeClr val="tx1"/>
            </a:solidFill>
          </a:ln>
        </p:spPr>
        <p:txBody>
          <a:bodyPr wrap="square" rtlCol="0">
            <a:spAutoFit/>
          </a:bodyPr>
          <a:lstStyle/>
          <a:p>
            <a:r>
              <a:rPr lang="de-DE" sz="1600" dirty="0" smtClean="0">
                <a:solidFill>
                  <a:schemeClr val="accent4"/>
                </a:solidFill>
              </a:rPr>
              <a:t>Wenn du den Namen einer Stadt erkennst und den Namen der anderen nicht, dann schließe daraus, dass die erkannte Stadt mehr Einwohner hat.</a:t>
            </a:r>
          </a:p>
        </p:txBody>
      </p:sp>
      <p:sp>
        <p:nvSpPr>
          <p:cNvPr id="88" name="Textfeld 87"/>
          <p:cNvSpPr txBox="1"/>
          <p:nvPr/>
        </p:nvSpPr>
        <p:spPr>
          <a:xfrm>
            <a:off x="928662" y="3296781"/>
            <a:ext cx="7143800" cy="338554"/>
          </a:xfrm>
          <a:prstGeom prst="rect">
            <a:avLst/>
          </a:prstGeom>
          <a:solidFill>
            <a:schemeClr val="bg1">
              <a:lumMod val="95000"/>
            </a:schemeClr>
          </a:solidFill>
          <a:ln>
            <a:solidFill>
              <a:schemeClr val="tx1"/>
            </a:solidFill>
          </a:ln>
        </p:spPr>
        <p:txBody>
          <a:bodyPr wrap="square" lIns="90000" rIns="0" rtlCol="0">
            <a:spAutoFit/>
          </a:bodyPr>
          <a:lstStyle/>
          <a:p>
            <a:pPr algn="ctr"/>
            <a:r>
              <a:rPr lang="de-DE" sz="1600" dirty="0" smtClean="0"/>
              <a:t>Wie erklären sich diese Entscheidungsergebnisse?</a:t>
            </a:r>
            <a:endParaRPr lang="de-DE" sz="1600" dirty="0" smtClean="0">
              <a:solidFill>
                <a:srgbClr val="2254A1"/>
              </a:solidFill>
            </a:endParaRPr>
          </a:p>
        </p:txBody>
      </p:sp>
      <p:sp>
        <p:nvSpPr>
          <p:cNvPr id="90" name="Pfeil nach unten 89"/>
          <p:cNvSpPr/>
          <p:nvPr/>
        </p:nvSpPr>
        <p:spPr bwMode="auto">
          <a:xfrm>
            <a:off x="2364882" y="3012879"/>
            <a:ext cx="252892" cy="193828"/>
          </a:xfrm>
          <a:prstGeom prst="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6" name="Pfeil nach unten 95"/>
          <p:cNvSpPr/>
          <p:nvPr/>
        </p:nvSpPr>
        <p:spPr bwMode="auto">
          <a:xfrm>
            <a:off x="6357950" y="3012879"/>
            <a:ext cx="252892" cy="193828"/>
          </a:xfrm>
          <a:prstGeom prst="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8" name="Pfeil nach unten 97"/>
          <p:cNvSpPr/>
          <p:nvPr/>
        </p:nvSpPr>
        <p:spPr bwMode="auto">
          <a:xfrm>
            <a:off x="2357422" y="3714711"/>
            <a:ext cx="252892" cy="193828"/>
          </a:xfrm>
          <a:prstGeom prst="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9" name="Pfeil nach unten 98"/>
          <p:cNvSpPr/>
          <p:nvPr/>
        </p:nvSpPr>
        <p:spPr bwMode="auto">
          <a:xfrm>
            <a:off x="6357950" y="3701900"/>
            <a:ext cx="252892" cy="193828"/>
          </a:xfrm>
          <a:prstGeom prst="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61" name="Rectangle 2"/>
          <p:cNvSpPr txBox="1">
            <a:spLocks noChangeArrowheads="1"/>
          </p:cNvSpPr>
          <p:nvPr/>
        </p:nvSpPr>
        <p:spPr bwMode="auto">
          <a:xfrm>
            <a:off x="505644" y="289223"/>
            <a:ext cx="7077075" cy="353696"/>
          </a:xfrm>
          <a:prstGeom prst="rect">
            <a:avLst/>
          </a:prstGeom>
          <a:noFill/>
          <a:ln w="9525">
            <a:noFill/>
            <a:miter lim="800000"/>
            <a:headEnd/>
            <a:tailEnd/>
          </a:ln>
        </p:spPr>
        <p:txBody>
          <a:bodyPr/>
          <a:lstStyle/>
          <a:p>
            <a:pPr>
              <a:spcAft>
                <a:spcPts val="600"/>
              </a:spcAft>
            </a:pPr>
            <a:r>
              <a:rPr lang="de-DE" sz="1600" b="1" dirty="0" smtClean="0">
                <a:solidFill>
                  <a:srgbClr val="2254A1"/>
                </a:solidFill>
              </a:rPr>
              <a:t>4</a:t>
            </a:r>
            <a:r>
              <a:rPr lang="pl-PL" sz="1600" b="1" dirty="0" smtClean="0">
                <a:solidFill>
                  <a:srgbClr val="2254A1"/>
                </a:solidFill>
              </a:rPr>
              <a:t>. </a:t>
            </a:r>
            <a:r>
              <a:rPr lang="de-DE" sz="1600" b="1" dirty="0" smtClean="0">
                <a:solidFill>
                  <a:srgbClr val="2254A1"/>
                </a:solidFill>
              </a:rPr>
              <a:t>Wie können wir Entscheidungen beeinflussen?</a:t>
            </a:r>
          </a:p>
          <a:p>
            <a:endParaRPr lang="de-DE" sz="1600" b="1" dirty="0" smtClean="0">
              <a:solidFill>
                <a:srgbClr val="2254A1"/>
              </a:solidFill>
            </a:endParaRPr>
          </a:p>
          <a:p>
            <a:r>
              <a:rPr lang="pl-PL" sz="1600" b="1" dirty="0" smtClean="0">
                <a:solidFill>
                  <a:srgbClr val="2254A1"/>
                </a:solidFill>
              </a:rPr>
              <a:t> </a:t>
            </a:r>
            <a:r>
              <a:rPr lang="de-DE" sz="1600" b="1" dirty="0" smtClean="0">
                <a:solidFill>
                  <a:srgbClr val="2254A1"/>
                </a:solidFill>
              </a:rPr>
              <a:t/>
            </a:r>
            <a:br>
              <a:rPr lang="de-DE" sz="1600" b="1" dirty="0" smtClean="0">
                <a:solidFill>
                  <a:srgbClr val="2254A1"/>
                </a:solidFill>
              </a:rPr>
            </a:br>
            <a:endParaRPr lang="de-DE" sz="1600" b="1" dirty="0" smtClean="0">
              <a:solidFill>
                <a:srgbClr val="2254A1"/>
              </a:solidFill>
            </a:endParaRPr>
          </a:p>
        </p:txBody>
      </p:sp>
      <p:sp>
        <p:nvSpPr>
          <p:cNvPr id="17" name="Textfeld 16"/>
          <p:cNvSpPr txBox="1"/>
          <p:nvPr/>
        </p:nvSpPr>
        <p:spPr>
          <a:xfrm>
            <a:off x="928662" y="4000504"/>
            <a:ext cx="3143272" cy="574961"/>
          </a:xfrm>
          <a:prstGeom prst="rect">
            <a:avLst/>
          </a:prstGeom>
          <a:solidFill>
            <a:schemeClr val="bg1">
              <a:lumMod val="95000"/>
            </a:schemeClr>
          </a:solidFill>
          <a:ln>
            <a:solidFill>
              <a:schemeClr val="tx1"/>
            </a:solidFill>
          </a:ln>
        </p:spPr>
        <p:txBody>
          <a:bodyPr wrap="square" bIns="36000" rtlCol="0">
            <a:spAutoFit/>
          </a:bodyPr>
          <a:lstStyle/>
          <a:p>
            <a:r>
              <a:rPr lang="de-DE" sz="1600" dirty="0" smtClean="0">
                <a:solidFill>
                  <a:schemeClr val="accent4"/>
                </a:solidFill>
              </a:rPr>
              <a:t>Nutzung z.T. ausreichend vorhandener Informationen</a:t>
            </a:r>
          </a:p>
        </p:txBody>
      </p:sp>
      <p:sp>
        <p:nvSpPr>
          <p:cNvPr id="16" name="Rectangle 9"/>
          <p:cNvSpPr>
            <a:spLocks noChangeArrowheads="1"/>
          </p:cNvSpPr>
          <p:nvPr/>
        </p:nvSpPr>
        <p:spPr bwMode="auto">
          <a:xfrm>
            <a:off x="510308" y="1710557"/>
            <a:ext cx="8454180" cy="400110"/>
          </a:xfrm>
          <a:prstGeom prst="rect">
            <a:avLst/>
          </a:prstGeom>
          <a:noFill/>
          <a:ln w="12700" algn="ctr">
            <a:noFill/>
            <a:miter lim="800000"/>
            <a:headEnd/>
            <a:tailEnd/>
          </a:ln>
        </p:spPr>
        <p:txBody>
          <a:bodyPr wrap="square">
            <a:spAutoFit/>
          </a:bodyPr>
          <a:lstStyle/>
          <a:p>
            <a:pPr marL="273050" indent="-273050" eaLnBrk="0" hangingPunct="0">
              <a:spcAft>
                <a:spcPts val="600"/>
              </a:spcAft>
              <a:buClr>
                <a:srgbClr val="262673"/>
              </a:buClr>
              <a:buSzPct val="120000"/>
              <a:tabLst>
                <a:tab pos="273050" algn="r"/>
                <a:tab pos="5200650" algn="r"/>
              </a:tabLst>
            </a:pPr>
            <a:r>
              <a:rPr lang="de-DE" sz="2000" i="1" dirty="0" smtClean="0">
                <a:cs typeface="Arial" pitchFamily="34" charset="0"/>
              </a:rPr>
              <a:t>Richtige Antwort:    </a:t>
            </a:r>
            <a:r>
              <a:rPr lang="de-DE" sz="2000" b="1" dirty="0" smtClean="0">
                <a:cs typeface="Arial" pitchFamily="34" charset="0"/>
              </a:rPr>
              <a:t>San Diego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4" grpId="0" animBg="1"/>
      <p:bldP spid="86" grpId="0" animBg="1"/>
      <p:bldP spid="87" grpId="0" animBg="1"/>
      <p:bldP spid="88" grpId="0" animBg="1"/>
      <p:bldP spid="90" grpId="0" animBg="1"/>
      <p:bldP spid="96" grpId="0" animBg="1"/>
      <p:bldP spid="98" grpId="0" animBg="1"/>
      <p:bldP spid="99" grpId="0" animBg="1"/>
      <p:bldP spid="17" grpId="0" animBg="1"/>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txBox="1">
            <a:spLocks noChangeArrowheads="1"/>
          </p:cNvSpPr>
          <p:nvPr/>
        </p:nvSpPr>
        <p:spPr bwMode="auto">
          <a:xfrm>
            <a:off x="519261" y="642918"/>
            <a:ext cx="7077075" cy="404812"/>
          </a:xfrm>
          <a:prstGeom prst="rect">
            <a:avLst/>
          </a:prstGeom>
          <a:noFill/>
          <a:ln w="9525">
            <a:noFill/>
            <a:miter lim="800000"/>
            <a:headEnd/>
            <a:tailEnd/>
          </a:ln>
        </p:spPr>
        <p:txBody>
          <a:bodyPr/>
          <a:lstStyle/>
          <a:p>
            <a:r>
              <a:rPr lang="de-DE" sz="1600" b="1" dirty="0">
                <a:solidFill>
                  <a:srgbClr val="2254A0"/>
                </a:solidFill>
              </a:rPr>
              <a:t>4</a:t>
            </a:r>
            <a:r>
              <a:rPr lang="pl-PL" sz="1600" b="1" dirty="0" smtClean="0">
                <a:solidFill>
                  <a:srgbClr val="2254A0"/>
                </a:solidFill>
              </a:rPr>
              <a:t>.</a:t>
            </a:r>
            <a:r>
              <a:rPr lang="de-DE" sz="1600" b="1" dirty="0" smtClean="0">
                <a:solidFill>
                  <a:srgbClr val="2254A0"/>
                </a:solidFill>
              </a:rPr>
              <a:t>2 Entscheidungsverhalten: Homo </a:t>
            </a:r>
            <a:r>
              <a:rPr lang="de-DE" sz="1600" b="1" dirty="0" err="1" smtClean="0">
                <a:solidFill>
                  <a:srgbClr val="2254A0"/>
                </a:solidFill>
              </a:rPr>
              <a:t>oeconomicus</a:t>
            </a:r>
            <a:r>
              <a:rPr lang="de-DE" sz="1600" b="1" dirty="0" smtClean="0">
                <a:solidFill>
                  <a:srgbClr val="2254A0"/>
                </a:solidFill>
              </a:rPr>
              <a:t> vs. Homo </a:t>
            </a:r>
            <a:r>
              <a:rPr lang="de-DE" sz="1600" b="1" dirty="0" err="1" smtClean="0">
                <a:solidFill>
                  <a:srgbClr val="2254A0"/>
                </a:solidFill>
              </a:rPr>
              <a:t>heuristicus</a:t>
            </a:r>
            <a:endParaRPr lang="de-DE" sz="1600" b="1" dirty="0">
              <a:solidFill>
                <a:srgbClr val="2254A0"/>
              </a:solidFill>
            </a:endParaRPr>
          </a:p>
        </p:txBody>
      </p:sp>
      <p:sp>
        <p:nvSpPr>
          <p:cNvPr id="57" name="Rechteck 56"/>
          <p:cNvSpPr/>
          <p:nvPr/>
        </p:nvSpPr>
        <p:spPr bwMode="auto">
          <a:xfrm>
            <a:off x="250824" y="1000107"/>
            <a:ext cx="360364" cy="1643075"/>
          </a:xfrm>
          <a:prstGeom prst="rect">
            <a:avLst/>
          </a:prstGeom>
          <a:solidFill>
            <a:srgbClr val="2254A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58" name="Rechteck 57"/>
          <p:cNvSpPr/>
          <p:nvPr/>
        </p:nvSpPr>
        <p:spPr bwMode="auto">
          <a:xfrm>
            <a:off x="250824" y="2643182"/>
            <a:ext cx="363653" cy="2571768"/>
          </a:xfrm>
          <a:prstGeom prst="rect">
            <a:avLst/>
          </a:prstGeom>
          <a:solidFill>
            <a:srgbClr val="2254A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59" name="Rechteck 58"/>
          <p:cNvSpPr/>
          <p:nvPr/>
        </p:nvSpPr>
        <p:spPr bwMode="auto">
          <a:xfrm>
            <a:off x="250824" y="5214950"/>
            <a:ext cx="360363" cy="1357322"/>
          </a:xfrm>
          <a:prstGeom prst="rect">
            <a:avLst/>
          </a:prstGeom>
          <a:solidFill>
            <a:srgbClr val="2254A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61" name="Textfeld 60"/>
          <p:cNvSpPr txBox="1"/>
          <p:nvPr/>
        </p:nvSpPr>
        <p:spPr>
          <a:xfrm>
            <a:off x="-96870" y="1714488"/>
            <a:ext cx="1000132" cy="246221"/>
          </a:xfrm>
          <a:prstGeom prst="rect">
            <a:avLst/>
          </a:prstGeom>
          <a:noFill/>
          <a:scene3d>
            <a:camera prst="orthographicFront">
              <a:rot lat="0" lon="0" rev="5400000"/>
            </a:camera>
            <a:lightRig rig="threePt" dir="t"/>
          </a:scene3d>
        </p:spPr>
        <p:txBody>
          <a:bodyPr wrap="square" lIns="0" tIns="0" rIns="0" bIns="0" rtlCol="0">
            <a:spAutoFit/>
          </a:bodyPr>
          <a:lstStyle/>
          <a:p>
            <a:r>
              <a:rPr lang="de-DE" sz="1600" dirty="0" smtClean="0">
                <a:solidFill>
                  <a:schemeClr val="bg1"/>
                </a:solidFill>
              </a:rPr>
              <a:t>Annahmen</a:t>
            </a:r>
            <a:endParaRPr lang="de-DE" sz="1600" dirty="0">
              <a:solidFill>
                <a:schemeClr val="bg1"/>
              </a:solidFill>
            </a:endParaRPr>
          </a:p>
        </p:txBody>
      </p:sp>
      <p:sp>
        <p:nvSpPr>
          <p:cNvPr id="62" name="Textfeld 61"/>
          <p:cNvSpPr txBox="1"/>
          <p:nvPr/>
        </p:nvSpPr>
        <p:spPr>
          <a:xfrm>
            <a:off x="-830422" y="3668714"/>
            <a:ext cx="2595706" cy="246221"/>
          </a:xfrm>
          <a:prstGeom prst="rect">
            <a:avLst/>
          </a:prstGeom>
          <a:noFill/>
          <a:scene3d>
            <a:camera prst="orthographicFront">
              <a:rot lat="0" lon="0" rev="5400000"/>
            </a:camera>
            <a:lightRig rig="threePt" dir="t"/>
          </a:scene3d>
        </p:spPr>
        <p:txBody>
          <a:bodyPr wrap="square" lIns="0" tIns="0" rIns="0" bIns="0" rtlCol="0">
            <a:spAutoFit/>
          </a:bodyPr>
          <a:lstStyle/>
          <a:p>
            <a:r>
              <a:rPr lang="de-DE" sz="1600" dirty="0" smtClean="0">
                <a:solidFill>
                  <a:schemeClr val="bg1"/>
                </a:solidFill>
              </a:rPr>
              <a:t>Prozess Entscheidung</a:t>
            </a:r>
            <a:endParaRPr lang="de-DE" sz="1600" dirty="0">
              <a:solidFill>
                <a:schemeClr val="bg1"/>
              </a:solidFill>
            </a:endParaRPr>
          </a:p>
        </p:txBody>
      </p:sp>
      <p:sp>
        <p:nvSpPr>
          <p:cNvPr id="63" name="Textfeld 62"/>
          <p:cNvSpPr txBox="1"/>
          <p:nvPr/>
        </p:nvSpPr>
        <p:spPr>
          <a:xfrm>
            <a:off x="-250159" y="5598626"/>
            <a:ext cx="1428760" cy="246221"/>
          </a:xfrm>
          <a:prstGeom prst="rect">
            <a:avLst/>
          </a:prstGeom>
          <a:noFill/>
          <a:scene3d>
            <a:camera prst="orthographicFront">
              <a:rot lat="0" lon="0" rev="5400000"/>
            </a:camera>
            <a:lightRig rig="threePt" dir="t"/>
          </a:scene3d>
        </p:spPr>
        <p:txBody>
          <a:bodyPr wrap="square" lIns="0" tIns="0" rIns="0" bIns="0" rtlCol="0">
            <a:spAutoFit/>
          </a:bodyPr>
          <a:lstStyle/>
          <a:p>
            <a:r>
              <a:rPr lang="de-DE" sz="1600" dirty="0" smtClean="0">
                <a:solidFill>
                  <a:schemeClr val="bg1"/>
                </a:solidFill>
              </a:rPr>
              <a:t>Ergebnis</a:t>
            </a:r>
            <a:endParaRPr lang="de-DE" sz="1600" dirty="0">
              <a:solidFill>
                <a:schemeClr val="bg1"/>
              </a:solidFill>
            </a:endParaRPr>
          </a:p>
        </p:txBody>
      </p:sp>
      <p:sp>
        <p:nvSpPr>
          <p:cNvPr id="27" name="Textfeld 26"/>
          <p:cNvSpPr txBox="1"/>
          <p:nvPr/>
        </p:nvSpPr>
        <p:spPr>
          <a:xfrm>
            <a:off x="955958" y="3571876"/>
            <a:ext cx="3529013" cy="1600438"/>
          </a:xfrm>
          <a:prstGeom prst="rect">
            <a:avLst/>
          </a:prstGeom>
          <a:solidFill>
            <a:schemeClr val="bg1">
              <a:lumMod val="95000"/>
            </a:schemeClr>
          </a:solidFill>
          <a:ln>
            <a:solidFill>
              <a:schemeClr val="tx1"/>
            </a:solidFill>
          </a:ln>
        </p:spPr>
        <p:txBody>
          <a:bodyPr wrap="square" rtlCol="0">
            <a:spAutoFit/>
          </a:bodyPr>
          <a:lstStyle/>
          <a:p>
            <a:r>
              <a:rPr lang="de-DE" sz="1400" dirty="0" smtClean="0"/>
              <a:t>Abwägung von Kosten &amp; Nutzen aller Optionen ;</a:t>
            </a:r>
          </a:p>
          <a:p>
            <a:r>
              <a:rPr lang="de-DE" sz="1400" i="1" dirty="0" smtClean="0"/>
              <a:t>Annahme: </a:t>
            </a:r>
            <a:r>
              <a:rPr lang="de-DE" sz="1400" dirty="0" smtClean="0"/>
              <a:t>Entscheider kennt alle Handlungsalternativen, daraus resultierende mögliche Ergebnisse &amp; Wahrscheinlichkeiten des Eintritts dieser;</a:t>
            </a:r>
          </a:p>
          <a:p>
            <a:r>
              <a:rPr lang="de-DE" sz="1400" i="1" dirty="0" smtClean="0"/>
              <a:t>(eine allgemein anwendbare Methode)</a:t>
            </a:r>
            <a:endParaRPr lang="de-DE" sz="1400" dirty="0" smtClean="0"/>
          </a:p>
        </p:txBody>
      </p:sp>
      <p:sp>
        <p:nvSpPr>
          <p:cNvPr id="87" name="Rectangle 2"/>
          <p:cNvSpPr txBox="1">
            <a:spLocks noChangeArrowheads="1"/>
          </p:cNvSpPr>
          <p:nvPr/>
        </p:nvSpPr>
        <p:spPr bwMode="auto">
          <a:xfrm>
            <a:off x="505644" y="289223"/>
            <a:ext cx="7077075" cy="404812"/>
          </a:xfrm>
          <a:prstGeom prst="rect">
            <a:avLst/>
          </a:prstGeom>
          <a:noFill/>
          <a:ln w="9525">
            <a:noFill/>
            <a:miter lim="800000"/>
            <a:headEnd/>
            <a:tailEnd/>
          </a:ln>
        </p:spPr>
        <p:txBody>
          <a:bodyPr/>
          <a:lstStyle/>
          <a:p>
            <a:r>
              <a:rPr lang="de-DE" sz="1600" b="1" dirty="0" smtClean="0">
                <a:solidFill>
                  <a:srgbClr val="2254A1"/>
                </a:solidFill>
              </a:rPr>
              <a:t>4</a:t>
            </a:r>
            <a:r>
              <a:rPr lang="pl-PL" sz="1600" b="1" dirty="0" smtClean="0">
                <a:solidFill>
                  <a:srgbClr val="2254A1"/>
                </a:solidFill>
              </a:rPr>
              <a:t>. </a:t>
            </a:r>
            <a:r>
              <a:rPr lang="de-DE" sz="1600" b="1" dirty="0" smtClean="0">
                <a:solidFill>
                  <a:srgbClr val="2254A1"/>
                </a:solidFill>
              </a:rPr>
              <a:t>Wie können wir Entscheidungen beeinflussen ?</a:t>
            </a:r>
            <a:r>
              <a:rPr lang="pl-PL" sz="1600" b="1" dirty="0" smtClean="0">
                <a:solidFill>
                  <a:srgbClr val="2254A1"/>
                </a:solidFill>
              </a:rPr>
              <a:t> </a:t>
            </a:r>
            <a:r>
              <a:rPr lang="de-DE" sz="1600" b="1" dirty="0" smtClean="0">
                <a:solidFill>
                  <a:srgbClr val="2254A1"/>
                </a:solidFill>
              </a:rPr>
              <a:t/>
            </a:r>
            <a:br>
              <a:rPr lang="de-DE" sz="1600" b="1" dirty="0" smtClean="0">
                <a:solidFill>
                  <a:srgbClr val="2254A1"/>
                </a:solidFill>
              </a:rPr>
            </a:br>
            <a:endParaRPr lang="de-DE" sz="1600" b="1" dirty="0" smtClean="0">
              <a:solidFill>
                <a:srgbClr val="2254A1"/>
              </a:solidFill>
            </a:endParaRPr>
          </a:p>
        </p:txBody>
      </p:sp>
      <p:sp>
        <p:nvSpPr>
          <p:cNvPr id="88" name="Textfeld 87"/>
          <p:cNvSpPr txBox="1"/>
          <p:nvPr/>
        </p:nvSpPr>
        <p:spPr>
          <a:xfrm>
            <a:off x="934245" y="6264495"/>
            <a:ext cx="3532185" cy="307777"/>
          </a:xfrm>
          <a:prstGeom prst="rect">
            <a:avLst/>
          </a:prstGeom>
          <a:solidFill>
            <a:schemeClr val="bg1"/>
          </a:solidFill>
          <a:ln>
            <a:solidFill>
              <a:srgbClr val="FF0000"/>
            </a:solidFill>
            <a:prstDash val="dash"/>
          </a:ln>
        </p:spPr>
        <p:txBody>
          <a:bodyPr wrap="square" rtlCol="0">
            <a:spAutoFit/>
          </a:bodyPr>
          <a:lstStyle/>
          <a:p>
            <a:pPr algn="ctr"/>
            <a:r>
              <a:rPr lang="de-DE" sz="1400" i="1" dirty="0" err="1" smtClean="0">
                <a:solidFill>
                  <a:srgbClr val="FF0000"/>
                </a:solidFill>
              </a:rPr>
              <a:t>Laaaangwieriger</a:t>
            </a:r>
            <a:r>
              <a:rPr lang="de-DE" sz="1400" i="1" dirty="0" smtClean="0">
                <a:solidFill>
                  <a:srgbClr val="FF0000"/>
                </a:solidFill>
              </a:rPr>
              <a:t> Entscheidungsprozess!</a:t>
            </a:r>
          </a:p>
        </p:txBody>
      </p:sp>
      <p:sp>
        <p:nvSpPr>
          <p:cNvPr id="89" name="Textfeld 88"/>
          <p:cNvSpPr txBox="1"/>
          <p:nvPr/>
        </p:nvSpPr>
        <p:spPr>
          <a:xfrm>
            <a:off x="5000629" y="6263366"/>
            <a:ext cx="3532184" cy="523220"/>
          </a:xfrm>
          <a:prstGeom prst="rect">
            <a:avLst/>
          </a:prstGeom>
          <a:solidFill>
            <a:schemeClr val="bg1"/>
          </a:solidFill>
          <a:ln>
            <a:solidFill>
              <a:srgbClr val="FF0000"/>
            </a:solidFill>
            <a:prstDash val="dash"/>
          </a:ln>
        </p:spPr>
        <p:txBody>
          <a:bodyPr wrap="square" rtlCol="0">
            <a:spAutoFit/>
          </a:bodyPr>
          <a:lstStyle/>
          <a:p>
            <a:pPr algn="ctr"/>
            <a:r>
              <a:rPr lang="de-DE" sz="1400" i="1" dirty="0" smtClean="0">
                <a:solidFill>
                  <a:srgbClr val="FF0000"/>
                </a:solidFill>
              </a:rPr>
              <a:t>Smarte Heuristiken garantieren keine korrekten Antworten!</a:t>
            </a:r>
          </a:p>
        </p:txBody>
      </p:sp>
      <p:grpSp>
        <p:nvGrpSpPr>
          <p:cNvPr id="2" name="Gruppieren 106"/>
          <p:cNvGrpSpPr/>
          <p:nvPr/>
        </p:nvGrpSpPr>
        <p:grpSpPr>
          <a:xfrm>
            <a:off x="971550" y="1042494"/>
            <a:ext cx="3532210" cy="5101150"/>
            <a:chOff x="971550" y="1042494"/>
            <a:chExt cx="3532210" cy="5101150"/>
          </a:xfrm>
        </p:grpSpPr>
        <p:sp>
          <p:nvSpPr>
            <p:cNvPr id="14" name="Textfeld 13"/>
            <p:cNvSpPr txBox="1"/>
            <p:nvPr/>
          </p:nvSpPr>
          <p:spPr>
            <a:xfrm>
              <a:off x="974747" y="2857496"/>
              <a:ext cx="3529013" cy="523220"/>
            </a:xfrm>
            <a:prstGeom prst="rect">
              <a:avLst/>
            </a:prstGeom>
            <a:solidFill>
              <a:schemeClr val="bg1">
                <a:lumMod val="95000"/>
              </a:schemeClr>
            </a:solidFill>
            <a:ln>
              <a:solidFill>
                <a:schemeClr val="tx1"/>
              </a:solidFill>
            </a:ln>
          </p:spPr>
          <p:txBody>
            <a:bodyPr wrap="square" rtlCol="0">
              <a:spAutoFit/>
            </a:bodyPr>
            <a:lstStyle/>
            <a:p>
              <a:r>
                <a:rPr lang="de-DE" sz="1400" dirty="0" smtClean="0"/>
                <a:t>Keine Komplexitätsreduktion:</a:t>
              </a:r>
            </a:p>
            <a:p>
              <a:endParaRPr lang="de-DE" sz="1400" dirty="0" smtClean="0"/>
            </a:p>
          </p:txBody>
        </p:sp>
        <p:sp>
          <p:nvSpPr>
            <p:cNvPr id="28" name="Textfeld 27"/>
            <p:cNvSpPr txBox="1"/>
            <p:nvPr/>
          </p:nvSpPr>
          <p:spPr>
            <a:xfrm>
              <a:off x="971550" y="5404980"/>
              <a:ext cx="3529013" cy="738664"/>
            </a:xfrm>
            <a:prstGeom prst="rect">
              <a:avLst/>
            </a:prstGeom>
            <a:solidFill>
              <a:schemeClr val="bg1">
                <a:lumMod val="95000"/>
              </a:schemeClr>
            </a:solidFill>
            <a:ln>
              <a:solidFill>
                <a:schemeClr val="tx1"/>
              </a:solidFill>
            </a:ln>
          </p:spPr>
          <p:txBody>
            <a:bodyPr wrap="square" rtlCol="0">
              <a:spAutoFit/>
            </a:bodyPr>
            <a:lstStyle/>
            <a:p>
              <a:r>
                <a:rPr lang="de-DE" sz="1400" dirty="0" smtClean="0"/>
                <a:t>Wahl der Alternative, die den maximalen Nutzen stiftet</a:t>
              </a:r>
            </a:p>
            <a:p>
              <a:r>
                <a:rPr lang="de-DE" sz="1400" dirty="0" smtClean="0">
                  <a:solidFill>
                    <a:schemeClr val="bg1">
                      <a:lumMod val="95000"/>
                    </a:schemeClr>
                  </a:solidFill>
                </a:rPr>
                <a:t>x</a:t>
              </a:r>
            </a:p>
          </p:txBody>
        </p:sp>
        <p:grpSp>
          <p:nvGrpSpPr>
            <p:cNvPr id="3" name="Gruppieren 113"/>
            <p:cNvGrpSpPr/>
            <p:nvPr/>
          </p:nvGrpSpPr>
          <p:grpSpPr>
            <a:xfrm>
              <a:off x="971550" y="1349952"/>
              <a:ext cx="3529012" cy="1293230"/>
              <a:chOff x="250825" y="1052513"/>
              <a:chExt cx="3529012" cy="1586970"/>
            </a:xfrm>
          </p:grpSpPr>
          <p:sp>
            <p:nvSpPr>
              <p:cNvPr id="4" name="Rechteck 3"/>
              <p:cNvSpPr/>
              <p:nvPr/>
            </p:nvSpPr>
            <p:spPr bwMode="auto">
              <a:xfrm>
                <a:off x="250825" y="1052513"/>
                <a:ext cx="3529012" cy="1571636"/>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5" name="Textfeld 4"/>
              <p:cNvSpPr txBox="1"/>
              <p:nvPr/>
            </p:nvSpPr>
            <p:spPr>
              <a:xfrm>
                <a:off x="1065193" y="1087376"/>
                <a:ext cx="2685118" cy="226610"/>
              </a:xfrm>
              <a:prstGeom prst="rect">
                <a:avLst/>
              </a:prstGeom>
              <a:solidFill>
                <a:schemeClr val="bg1">
                  <a:lumMod val="85000"/>
                </a:schemeClr>
              </a:solidFill>
            </p:spPr>
            <p:txBody>
              <a:bodyPr wrap="square" lIns="0" tIns="0" rIns="0" bIns="0" rtlCol="0">
                <a:spAutoFit/>
              </a:bodyPr>
              <a:lstStyle/>
              <a:p>
                <a:r>
                  <a:rPr lang="de-DE" sz="1200" dirty="0" smtClean="0">
                    <a:solidFill>
                      <a:schemeClr val="accent4"/>
                    </a:solidFill>
                  </a:rPr>
                  <a:t>Unsichere &amp; komplexe Umwelt</a:t>
                </a:r>
                <a:endParaRPr lang="de-DE" sz="1200" dirty="0">
                  <a:solidFill>
                    <a:schemeClr val="accent4"/>
                  </a:solidFill>
                </a:endParaRPr>
              </a:p>
            </p:txBody>
          </p:sp>
          <p:sp>
            <p:nvSpPr>
              <p:cNvPr id="9" name="Smiley 8"/>
              <p:cNvSpPr/>
              <p:nvPr/>
            </p:nvSpPr>
            <p:spPr bwMode="auto">
              <a:xfrm>
                <a:off x="1401590" y="1481141"/>
                <a:ext cx="1150765" cy="1000132"/>
              </a:xfrm>
              <a:prstGeom prst="smileyFac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1" name="Freihandform 10"/>
              <p:cNvSpPr/>
              <p:nvPr/>
            </p:nvSpPr>
            <p:spPr bwMode="auto">
              <a:xfrm>
                <a:off x="425316" y="2324115"/>
                <a:ext cx="1320671" cy="273050"/>
              </a:xfrm>
              <a:custGeom>
                <a:avLst/>
                <a:gdLst>
                  <a:gd name="connsiteX0" fmla="*/ 1191683 w 1229783"/>
                  <a:gd name="connsiteY0" fmla="*/ 127000 h 273050"/>
                  <a:gd name="connsiteX1" fmla="*/ 696383 w 1229783"/>
                  <a:gd name="connsiteY1" fmla="*/ 139700 h 273050"/>
                  <a:gd name="connsiteX2" fmla="*/ 328083 w 1229783"/>
                  <a:gd name="connsiteY2" fmla="*/ 101600 h 273050"/>
                  <a:gd name="connsiteX3" fmla="*/ 201083 w 1229783"/>
                  <a:gd name="connsiteY3" fmla="*/ 12700 h 273050"/>
                  <a:gd name="connsiteX4" fmla="*/ 175683 w 1229783"/>
                  <a:gd name="connsiteY4" fmla="*/ 25400 h 273050"/>
                  <a:gd name="connsiteX5" fmla="*/ 175683 w 1229783"/>
                  <a:gd name="connsiteY5" fmla="*/ 88900 h 273050"/>
                  <a:gd name="connsiteX6" fmla="*/ 201083 w 1229783"/>
                  <a:gd name="connsiteY6" fmla="*/ 88900 h 273050"/>
                  <a:gd name="connsiteX7" fmla="*/ 61383 w 1229783"/>
                  <a:gd name="connsiteY7" fmla="*/ 88900 h 273050"/>
                  <a:gd name="connsiteX8" fmla="*/ 35983 w 1229783"/>
                  <a:gd name="connsiteY8" fmla="*/ 139700 h 273050"/>
                  <a:gd name="connsiteX9" fmla="*/ 23283 w 1229783"/>
                  <a:gd name="connsiteY9" fmla="*/ 203200 h 273050"/>
                  <a:gd name="connsiteX10" fmla="*/ 175683 w 1229783"/>
                  <a:gd name="connsiteY10" fmla="*/ 241300 h 273050"/>
                  <a:gd name="connsiteX11" fmla="*/ 264583 w 1229783"/>
                  <a:gd name="connsiteY11" fmla="*/ 228600 h 273050"/>
                  <a:gd name="connsiteX12" fmla="*/ 378883 w 1229783"/>
                  <a:gd name="connsiteY12" fmla="*/ 228600 h 273050"/>
                  <a:gd name="connsiteX13" fmla="*/ 785283 w 1229783"/>
                  <a:gd name="connsiteY13" fmla="*/ 266700 h 273050"/>
                  <a:gd name="connsiteX14" fmla="*/ 1229783 w 1229783"/>
                  <a:gd name="connsiteY14" fmla="*/ 266700 h 273050"/>
                  <a:gd name="connsiteX15" fmla="*/ 1217083 w 1229783"/>
                  <a:gd name="connsiteY15" fmla="*/ 26670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9783" h="273050">
                    <a:moveTo>
                      <a:pt x="1191683" y="127000"/>
                    </a:moveTo>
                    <a:cubicBezTo>
                      <a:pt x="1015999" y="135466"/>
                      <a:pt x="840316" y="143933"/>
                      <a:pt x="696383" y="139700"/>
                    </a:cubicBezTo>
                    <a:cubicBezTo>
                      <a:pt x="552450" y="135467"/>
                      <a:pt x="410633" y="122767"/>
                      <a:pt x="328083" y="101600"/>
                    </a:cubicBezTo>
                    <a:cubicBezTo>
                      <a:pt x="245533" y="80433"/>
                      <a:pt x="226483" y="25400"/>
                      <a:pt x="201083" y="12700"/>
                    </a:cubicBezTo>
                    <a:cubicBezTo>
                      <a:pt x="175683" y="0"/>
                      <a:pt x="179916" y="12700"/>
                      <a:pt x="175683" y="25400"/>
                    </a:cubicBezTo>
                    <a:cubicBezTo>
                      <a:pt x="171450" y="38100"/>
                      <a:pt x="171450" y="78317"/>
                      <a:pt x="175683" y="88900"/>
                    </a:cubicBezTo>
                    <a:cubicBezTo>
                      <a:pt x="179916" y="99483"/>
                      <a:pt x="201083" y="88900"/>
                      <a:pt x="201083" y="88900"/>
                    </a:cubicBezTo>
                    <a:cubicBezTo>
                      <a:pt x="182033" y="88900"/>
                      <a:pt x="88900" y="80433"/>
                      <a:pt x="61383" y="88900"/>
                    </a:cubicBezTo>
                    <a:cubicBezTo>
                      <a:pt x="33866" y="97367"/>
                      <a:pt x="42333" y="120650"/>
                      <a:pt x="35983" y="139700"/>
                    </a:cubicBezTo>
                    <a:cubicBezTo>
                      <a:pt x="29633" y="158750"/>
                      <a:pt x="0" y="186267"/>
                      <a:pt x="23283" y="203200"/>
                    </a:cubicBezTo>
                    <a:cubicBezTo>
                      <a:pt x="46566" y="220133"/>
                      <a:pt x="135466" y="237067"/>
                      <a:pt x="175683" y="241300"/>
                    </a:cubicBezTo>
                    <a:cubicBezTo>
                      <a:pt x="215900" y="245533"/>
                      <a:pt x="230716" y="230717"/>
                      <a:pt x="264583" y="228600"/>
                    </a:cubicBezTo>
                    <a:cubicBezTo>
                      <a:pt x="298450" y="226483"/>
                      <a:pt x="292100" y="222250"/>
                      <a:pt x="378883" y="228600"/>
                    </a:cubicBezTo>
                    <a:cubicBezTo>
                      <a:pt x="465666" y="234950"/>
                      <a:pt x="643466" y="260350"/>
                      <a:pt x="785283" y="266700"/>
                    </a:cubicBezTo>
                    <a:cubicBezTo>
                      <a:pt x="927100" y="273050"/>
                      <a:pt x="1229783" y="266700"/>
                      <a:pt x="1229783" y="266700"/>
                    </a:cubicBezTo>
                    <a:lnTo>
                      <a:pt x="1217083" y="266700"/>
                    </a:lnTo>
                  </a:path>
                </a:pathLst>
              </a:cu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2" name="Freihandform 11"/>
              <p:cNvSpPr/>
              <p:nvPr/>
            </p:nvSpPr>
            <p:spPr bwMode="auto">
              <a:xfrm>
                <a:off x="2102864" y="2366448"/>
                <a:ext cx="1613900" cy="266700"/>
              </a:xfrm>
              <a:custGeom>
                <a:avLst/>
                <a:gdLst>
                  <a:gd name="connsiteX0" fmla="*/ 201083 w 1502833"/>
                  <a:gd name="connsiteY0" fmla="*/ 84667 h 266700"/>
                  <a:gd name="connsiteX1" fmla="*/ 772583 w 1502833"/>
                  <a:gd name="connsiteY1" fmla="*/ 97367 h 266700"/>
                  <a:gd name="connsiteX2" fmla="*/ 1128183 w 1502833"/>
                  <a:gd name="connsiteY2" fmla="*/ 71967 h 266700"/>
                  <a:gd name="connsiteX3" fmla="*/ 1293283 w 1502833"/>
                  <a:gd name="connsiteY3" fmla="*/ 8467 h 266700"/>
                  <a:gd name="connsiteX4" fmla="*/ 1369483 w 1502833"/>
                  <a:gd name="connsiteY4" fmla="*/ 21167 h 266700"/>
                  <a:gd name="connsiteX5" fmla="*/ 1280583 w 1502833"/>
                  <a:gd name="connsiteY5" fmla="*/ 71967 h 266700"/>
                  <a:gd name="connsiteX6" fmla="*/ 1445683 w 1502833"/>
                  <a:gd name="connsiteY6" fmla="*/ 97367 h 266700"/>
                  <a:gd name="connsiteX7" fmla="*/ 1496483 w 1502833"/>
                  <a:gd name="connsiteY7" fmla="*/ 211667 h 266700"/>
                  <a:gd name="connsiteX8" fmla="*/ 1407583 w 1502833"/>
                  <a:gd name="connsiteY8" fmla="*/ 224367 h 266700"/>
                  <a:gd name="connsiteX9" fmla="*/ 1229783 w 1502833"/>
                  <a:gd name="connsiteY9" fmla="*/ 237067 h 266700"/>
                  <a:gd name="connsiteX10" fmla="*/ 734483 w 1502833"/>
                  <a:gd name="connsiteY10" fmla="*/ 262467 h 266700"/>
                  <a:gd name="connsiteX11" fmla="*/ 112183 w 1502833"/>
                  <a:gd name="connsiteY11" fmla="*/ 211667 h 266700"/>
                  <a:gd name="connsiteX12" fmla="*/ 61383 w 1502833"/>
                  <a:gd name="connsiteY12" fmla="*/ 19896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2833" h="266700">
                    <a:moveTo>
                      <a:pt x="201083" y="84667"/>
                    </a:moveTo>
                    <a:cubicBezTo>
                      <a:pt x="409574" y="92075"/>
                      <a:pt x="618066" y="99484"/>
                      <a:pt x="772583" y="97367"/>
                    </a:cubicBezTo>
                    <a:cubicBezTo>
                      <a:pt x="927100" y="95250"/>
                      <a:pt x="1041400" y="86784"/>
                      <a:pt x="1128183" y="71967"/>
                    </a:cubicBezTo>
                    <a:cubicBezTo>
                      <a:pt x="1214966" y="57150"/>
                      <a:pt x="1253067" y="16934"/>
                      <a:pt x="1293283" y="8467"/>
                    </a:cubicBezTo>
                    <a:cubicBezTo>
                      <a:pt x="1333499" y="0"/>
                      <a:pt x="1371600" y="10584"/>
                      <a:pt x="1369483" y="21167"/>
                    </a:cubicBezTo>
                    <a:cubicBezTo>
                      <a:pt x="1367366" y="31750"/>
                      <a:pt x="1267883" y="59267"/>
                      <a:pt x="1280583" y="71967"/>
                    </a:cubicBezTo>
                    <a:cubicBezTo>
                      <a:pt x="1293283" y="84667"/>
                      <a:pt x="1409700" y="74084"/>
                      <a:pt x="1445683" y="97367"/>
                    </a:cubicBezTo>
                    <a:cubicBezTo>
                      <a:pt x="1481666" y="120650"/>
                      <a:pt x="1502833" y="190500"/>
                      <a:pt x="1496483" y="211667"/>
                    </a:cubicBezTo>
                    <a:cubicBezTo>
                      <a:pt x="1490133" y="232834"/>
                      <a:pt x="1452033" y="220134"/>
                      <a:pt x="1407583" y="224367"/>
                    </a:cubicBezTo>
                    <a:cubicBezTo>
                      <a:pt x="1363133" y="228600"/>
                      <a:pt x="1229783" y="237067"/>
                      <a:pt x="1229783" y="237067"/>
                    </a:cubicBezTo>
                    <a:cubicBezTo>
                      <a:pt x="1117600" y="243417"/>
                      <a:pt x="920750" y="266700"/>
                      <a:pt x="734483" y="262467"/>
                    </a:cubicBezTo>
                    <a:cubicBezTo>
                      <a:pt x="548216" y="258234"/>
                      <a:pt x="224366" y="222250"/>
                      <a:pt x="112183" y="211667"/>
                    </a:cubicBezTo>
                    <a:cubicBezTo>
                      <a:pt x="0" y="201084"/>
                      <a:pt x="30691" y="200025"/>
                      <a:pt x="61383" y="198967"/>
                    </a:cubicBezTo>
                  </a:path>
                </a:pathLst>
              </a:cu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nvGrpSpPr>
              <p:cNvPr id="6" name="Gruppieren 77"/>
              <p:cNvGrpSpPr/>
              <p:nvPr/>
            </p:nvGrpSpPr>
            <p:grpSpPr>
              <a:xfrm>
                <a:off x="2552355" y="1337065"/>
                <a:ext cx="1019513" cy="358390"/>
                <a:chOff x="2552355" y="1337065"/>
                <a:chExt cx="1019513" cy="358390"/>
              </a:xfrm>
            </p:grpSpPr>
            <p:cxnSp>
              <p:nvCxnSpPr>
                <p:cNvPr id="22" name="Gerade Verbindung mit Pfeil 21"/>
                <p:cNvCxnSpPr/>
                <p:nvPr/>
              </p:nvCxnSpPr>
              <p:spPr bwMode="auto">
                <a:xfrm rot="10800000" flipV="1">
                  <a:off x="2552355" y="1481141"/>
                  <a:ext cx="920612" cy="214314"/>
                </a:xfrm>
                <a:prstGeom prst="straightConnector1">
                  <a:avLst/>
                </a:prstGeom>
                <a:solidFill>
                  <a:schemeClr val="bg1">
                    <a:lumMod val="65000"/>
                  </a:schemeClr>
                </a:solidFill>
                <a:ln w="9525" cap="flat" cmpd="sng" algn="ctr">
                  <a:solidFill>
                    <a:schemeClr val="tx1"/>
                  </a:solidFill>
                  <a:prstDash val="solid"/>
                  <a:round/>
                  <a:headEnd type="none" w="med" len="med"/>
                  <a:tailEnd type="triangle"/>
                </a:ln>
                <a:effectLst/>
              </p:spPr>
            </p:cxnSp>
            <p:sp>
              <p:nvSpPr>
                <p:cNvPr id="46" name="Textfeld 45"/>
                <p:cNvSpPr txBox="1"/>
                <p:nvPr/>
              </p:nvSpPr>
              <p:spPr>
                <a:xfrm>
                  <a:off x="3182956" y="1337065"/>
                  <a:ext cx="388912" cy="184666"/>
                </a:xfrm>
                <a:prstGeom prst="rect">
                  <a:avLst/>
                </a:prstGeom>
                <a:noFill/>
                <a:ln>
                  <a:noFill/>
                </a:ln>
                <a:scene3d>
                  <a:camera prst="orthographicFront">
                    <a:rot lat="0" lon="0" rev="600000"/>
                  </a:camera>
                  <a:lightRig rig="threePt" dir="t"/>
                </a:scene3d>
              </p:spPr>
              <p:txBody>
                <a:bodyPr wrap="square" lIns="0" tIns="0" rIns="0" bIns="0" rtlCol="0">
                  <a:spAutoFit/>
                </a:bodyPr>
                <a:lstStyle/>
                <a:p>
                  <a:r>
                    <a:rPr lang="de-DE" sz="1200" dirty="0" smtClean="0"/>
                    <a:t>Info</a:t>
                  </a:r>
                </a:p>
              </p:txBody>
            </p:sp>
          </p:grpSp>
          <p:grpSp>
            <p:nvGrpSpPr>
              <p:cNvPr id="7" name="Gruppieren 54"/>
              <p:cNvGrpSpPr/>
              <p:nvPr/>
            </p:nvGrpSpPr>
            <p:grpSpPr>
              <a:xfrm>
                <a:off x="1716617" y="2444750"/>
                <a:ext cx="577850" cy="194733"/>
                <a:chOff x="1716617" y="2444750"/>
                <a:chExt cx="577850" cy="194733"/>
              </a:xfrm>
              <a:solidFill>
                <a:schemeClr val="bg1">
                  <a:lumMod val="85000"/>
                </a:schemeClr>
              </a:solidFill>
            </p:grpSpPr>
            <p:sp>
              <p:nvSpPr>
                <p:cNvPr id="13" name="Ellipse 12"/>
                <p:cNvSpPr/>
                <p:nvPr/>
              </p:nvSpPr>
              <p:spPr bwMode="auto">
                <a:xfrm>
                  <a:off x="1916450" y="2481273"/>
                  <a:ext cx="153435" cy="142876"/>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47" name="Freihandform 46"/>
                <p:cNvSpPr/>
                <p:nvPr/>
              </p:nvSpPr>
              <p:spPr bwMode="auto">
                <a:xfrm>
                  <a:off x="2057400" y="2444750"/>
                  <a:ext cx="237067" cy="194733"/>
                </a:xfrm>
                <a:custGeom>
                  <a:avLst/>
                  <a:gdLst>
                    <a:gd name="connsiteX0" fmla="*/ 0 w 237067"/>
                    <a:gd name="connsiteY0" fmla="*/ 57150 h 194733"/>
                    <a:gd name="connsiteX1" fmla="*/ 127000 w 237067"/>
                    <a:gd name="connsiteY1" fmla="*/ 6350 h 194733"/>
                    <a:gd name="connsiteX2" fmla="*/ 203200 w 237067"/>
                    <a:gd name="connsiteY2" fmla="*/ 19050 h 194733"/>
                    <a:gd name="connsiteX3" fmla="*/ 215900 w 237067"/>
                    <a:gd name="connsiteY3" fmla="*/ 69850 h 194733"/>
                    <a:gd name="connsiteX4" fmla="*/ 228600 w 237067"/>
                    <a:gd name="connsiteY4" fmla="*/ 120650 h 194733"/>
                    <a:gd name="connsiteX5" fmla="*/ 215900 w 237067"/>
                    <a:gd name="connsiteY5" fmla="*/ 184150 h 194733"/>
                    <a:gd name="connsiteX6" fmla="*/ 101600 w 237067"/>
                    <a:gd name="connsiteY6" fmla="*/ 184150 h 194733"/>
                    <a:gd name="connsiteX7" fmla="*/ 63500 w 237067"/>
                    <a:gd name="connsiteY7" fmla="*/ 158750 h 194733"/>
                    <a:gd name="connsiteX8" fmla="*/ 25400 w 237067"/>
                    <a:gd name="connsiteY8" fmla="*/ 146050 h 194733"/>
                    <a:gd name="connsiteX9" fmla="*/ 25400 w 237067"/>
                    <a:gd name="connsiteY9" fmla="*/ 158750 h 1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67" h="194733">
                      <a:moveTo>
                        <a:pt x="0" y="57150"/>
                      </a:moveTo>
                      <a:cubicBezTo>
                        <a:pt x="46566" y="34925"/>
                        <a:pt x="93133" y="12700"/>
                        <a:pt x="127000" y="6350"/>
                      </a:cubicBezTo>
                      <a:cubicBezTo>
                        <a:pt x="160867" y="0"/>
                        <a:pt x="188383" y="8467"/>
                        <a:pt x="203200" y="19050"/>
                      </a:cubicBezTo>
                      <a:cubicBezTo>
                        <a:pt x="218017" y="29633"/>
                        <a:pt x="215900" y="69850"/>
                        <a:pt x="215900" y="69850"/>
                      </a:cubicBezTo>
                      <a:cubicBezTo>
                        <a:pt x="220133" y="86783"/>
                        <a:pt x="228600" y="101600"/>
                        <a:pt x="228600" y="120650"/>
                      </a:cubicBezTo>
                      <a:cubicBezTo>
                        <a:pt x="228600" y="139700"/>
                        <a:pt x="237067" y="173567"/>
                        <a:pt x="215900" y="184150"/>
                      </a:cubicBezTo>
                      <a:cubicBezTo>
                        <a:pt x="194733" y="194733"/>
                        <a:pt x="127000" y="188383"/>
                        <a:pt x="101600" y="184150"/>
                      </a:cubicBezTo>
                      <a:cubicBezTo>
                        <a:pt x="76200" y="179917"/>
                        <a:pt x="76200" y="165100"/>
                        <a:pt x="63500" y="158750"/>
                      </a:cubicBezTo>
                      <a:cubicBezTo>
                        <a:pt x="50800" y="152400"/>
                        <a:pt x="31750" y="146050"/>
                        <a:pt x="25400" y="146050"/>
                      </a:cubicBezTo>
                      <a:cubicBezTo>
                        <a:pt x="19050" y="146050"/>
                        <a:pt x="22225" y="152400"/>
                        <a:pt x="25400" y="15875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51" name="Freihandform 50"/>
                <p:cNvSpPr/>
                <p:nvPr/>
              </p:nvSpPr>
              <p:spPr bwMode="auto">
                <a:xfrm>
                  <a:off x="1716617" y="2451100"/>
                  <a:ext cx="201083" cy="184150"/>
                </a:xfrm>
                <a:custGeom>
                  <a:avLst/>
                  <a:gdLst>
                    <a:gd name="connsiteX0" fmla="*/ 188383 w 201083"/>
                    <a:gd name="connsiteY0" fmla="*/ 63500 h 184150"/>
                    <a:gd name="connsiteX1" fmla="*/ 137583 w 201083"/>
                    <a:gd name="connsiteY1" fmla="*/ 38100 h 184150"/>
                    <a:gd name="connsiteX2" fmla="*/ 86783 w 201083"/>
                    <a:gd name="connsiteY2" fmla="*/ 0 h 184150"/>
                    <a:gd name="connsiteX3" fmla="*/ 23283 w 201083"/>
                    <a:gd name="connsiteY3" fmla="*/ 38100 h 184150"/>
                    <a:gd name="connsiteX4" fmla="*/ 23283 w 201083"/>
                    <a:gd name="connsiteY4" fmla="*/ 63500 h 184150"/>
                    <a:gd name="connsiteX5" fmla="*/ 10583 w 201083"/>
                    <a:gd name="connsiteY5" fmla="*/ 165100 h 184150"/>
                    <a:gd name="connsiteX6" fmla="*/ 86783 w 201083"/>
                    <a:gd name="connsiteY6" fmla="*/ 177800 h 184150"/>
                    <a:gd name="connsiteX7" fmla="*/ 201083 w 201083"/>
                    <a:gd name="connsiteY7" fmla="*/ 152400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83" h="184150">
                      <a:moveTo>
                        <a:pt x="188383" y="63500"/>
                      </a:moveTo>
                      <a:cubicBezTo>
                        <a:pt x="169333" y="53975"/>
                        <a:pt x="154516" y="48683"/>
                        <a:pt x="137583" y="38100"/>
                      </a:cubicBezTo>
                      <a:cubicBezTo>
                        <a:pt x="120650" y="27517"/>
                        <a:pt x="105833" y="0"/>
                        <a:pt x="86783" y="0"/>
                      </a:cubicBezTo>
                      <a:cubicBezTo>
                        <a:pt x="67733" y="0"/>
                        <a:pt x="33866" y="27517"/>
                        <a:pt x="23283" y="38100"/>
                      </a:cubicBezTo>
                      <a:cubicBezTo>
                        <a:pt x="12700" y="48683"/>
                        <a:pt x="25400" y="42333"/>
                        <a:pt x="23283" y="63500"/>
                      </a:cubicBezTo>
                      <a:cubicBezTo>
                        <a:pt x="21166" y="84667"/>
                        <a:pt x="0" y="146050"/>
                        <a:pt x="10583" y="165100"/>
                      </a:cubicBezTo>
                      <a:cubicBezTo>
                        <a:pt x="21166" y="184150"/>
                        <a:pt x="55033" y="179917"/>
                        <a:pt x="86783" y="177800"/>
                      </a:cubicBezTo>
                      <a:cubicBezTo>
                        <a:pt x="118533" y="175683"/>
                        <a:pt x="201083" y="152400"/>
                        <a:pt x="201083" y="15240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grpSp>
            <p:nvGrpSpPr>
              <p:cNvPr id="8" name="Gruppieren 110"/>
              <p:cNvGrpSpPr/>
              <p:nvPr/>
            </p:nvGrpSpPr>
            <p:grpSpPr>
              <a:xfrm>
                <a:off x="2629072" y="2071172"/>
                <a:ext cx="994437" cy="195787"/>
                <a:chOff x="2629072" y="2071172"/>
                <a:chExt cx="994437" cy="195787"/>
              </a:xfrm>
            </p:grpSpPr>
            <p:cxnSp>
              <p:nvCxnSpPr>
                <p:cNvPr id="26" name="Gerade Verbindung mit Pfeil 25"/>
                <p:cNvCxnSpPr/>
                <p:nvPr/>
              </p:nvCxnSpPr>
              <p:spPr bwMode="auto">
                <a:xfrm rot="10800000">
                  <a:off x="2629072" y="2124083"/>
                  <a:ext cx="843894" cy="142876"/>
                </a:xfrm>
                <a:prstGeom prst="straightConnector1">
                  <a:avLst/>
                </a:prstGeom>
                <a:solidFill>
                  <a:schemeClr val="bg1">
                    <a:lumMod val="65000"/>
                  </a:schemeClr>
                </a:solidFill>
                <a:ln w="9525" cap="flat" cmpd="sng" algn="ctr">
                  <a:solidFill>
                    <a:schemeClr val="tx1"/>
                  </a:solidFill>
                  <a:prstDash val="solid"/>
                  <a:round/>
                  <a:headEnd type="none" w="med" len="med"/>
                  <a:tailEnd type="triangle"/>
                </a:ln>
                <a:effectLst/>
              </p:spPr>
            </p:cxnSp>
            <p:sp>
              <p:nvSpPr>
                <p:cNvPr id="71" name="Textfeld 70"/>
                <p:cNvSpPr txBox="1"/>
                <p:nvPr/>
              </p:nvSpPr>
              <p:spPr>
                <a:xfrm>
                  <a:off x="3234597" y="2071172"/>
                  <a:ext cx="388912" cy="184666"/>
                </a:xfrm>
                <a:prstGeom prst="rect">
                  <a:avLst/>
                </a:prstGeom>
                <a:noFill/>
                <a:ln>
                  <a:noFill/>
                </a:ln>
                <a:scene3d>
                  <a:camera prst="orthographicFront">
                    <a:rot lat="0" lon="0" rev="21000000"/>
                  </a:camera>
                  <a:lightRig rig="threePt" dir="t"/>
                </a:scene3d>
              </p:spPr>
              <p:txBody>
                <a:bodyPr wrap="square" lIns="0" tIns="0" rIns="0" bIns="0" rtlCol="0">
                  <a:spAutoFit/>
                </a:bodyPr>
                <a:lstStyle/>
                <a:p>
                  <a:r>
                    <a:rPr lang="de-DE" sz="1200" dirty="0" smtClean="0"/>
                    <a:t>Info</a:t>
                  </a:r>
                </a:p>
              </p:txBody>
            </p:sp>
          </p:grpSp>
          <p:grpSp>
            <p:nvGrpSpPr>
              <p:cNvPr id="10" name="Gruppieren 109"/>
              <p:cNvGrpSpPr/>
              <p:nvPr/>
            </p:nvGrpSpPr>
            <p:grpSpPr>
              <a:xfrm>
                <a:off x="2629072" y="1720836"/>
                <a:ext cx="1060272" cy="190521"/>
                <a:chOff x="2629072" y="1720836"/>
                <a:chExt cx="1060272" cy="190521"/>
              </a:xfrm>
            </p:grpSpPr>
            <p:cxnSp>
              <p:nvCxnSpPr>
                <p:cNvPr id="24" name="Gerade Verbindung mit Pfeil 23"/>
                <p:cNvCxnSpPr/>
                <p:nvPr/>
              </p:nvCxnSpPr>
              <p:spPr bwMode="auto">
                <a:xfrm rot="10800000">
                  <a:off x="2629072" y="1909769"/>
                  <a:ext cx="920612" cy="1588"/>
                </a:xfrm>
                <a:prstGeom prst="straightConnector1">
                  <a:avLst/>
                </a:prstGeom>
                <a:solidFill>
                  <a:schemeClr val="bg1">
                    <a:lumMod val="65000"/>
                  </a:schemeClr>
                </a:solidFill>
                <a:ln w="9525" cap="flat" cmpd="sng" algn="ctr">
                  <a:solidFill>
                    <a:schemeClr val="tx1"/>
                  </a:solidFill>
                  <a:prstDash val="solid"/>
                  <a:round/>
                  <a:headEnd type="none" w="med" len="med"/>
                  <a:tailEnd type="triangle"/>
                </a:ln>
                <a:effectLst/>
              </p:spPr>
            </p:cxnSp>
            <p:sp>
              <p:nvSpPr>
                <p:cNvPr id="72" name="Textfeld 71"/>
                <p:cNvSpPr txBox="1"/>
                <p:nvPr/>
              </p:nvSpPr>
              <p:spPr>
                <a:xfrm>
                  <a:off x="3300432" y="1720836"/>
                  <a:ext cx="388912" cy="184666"/>
                </a:xfrm>
                <a:prstGeom prst="rect">
                  <a:avLst/>
                </a:prstGeom>
                <a:noFill/>
                <a:ln>
                  <a:noFill/>
                </a:ln>
              </p:spPr>
              <p:txBody>
                <a:bodyPr wrap="square" lIns="0" tIns="0" rIns="0" bIns="0" rtlCol="0">
                  <a:spAutoFit/>
                </a:bodyPr>
                <a:lstStyle/>
                <a:p>
                  <a:r>
                    <a:rPr lang="de-DE" sz="1200" dirty="0" smtClean="0"/>
                    <a:t>Info</a:t>
                  </a:r>
                </a:p>
              </p:txBody>
            </p:sp>
          </p:grpSp>
          <p:grpSp>
            <p:nvGrpSpPr>
              <p:cNvPr id="15" name="Gruppieren 111"/>
              <p:cNvGrpSpPr/>
              <p:nvPr/>
            </p:nvGrpSpPr>
            <p:grpSpPr>
              <a:xfrm>
                <a:off x="538038" y="2064262"/>
                <a:ext cx="863552" cy="202697"/>
                <a:chOff x="538038" y="2064262"/>
                <a:chExt cx="863552" cy="202697"/>
              </a:xfrm>
            </p:grpSpPr>
            <p:cxnSp>
              <p:nvCxnSpPr>
                <p:cNvPr id="20" name="Gerade Verbindung mit Pfeil 19"/>
                <p:cNvCxnSpPr/>
                <p:nvPr/>
              </p:nvCxnSpPr>
              <p:spPr bwMode="auto">
                <a:xfrm flipV="1">
                  <a:off x="557696" y="2124083"/>
                  <a:ext cx="843894" cy="142876"/>
                </a:xfrm>
                <a:prstGeom prst="straightConnector1">
                  <a:avLst/>
                </a:prstGeom>
                <a:solidFill>
                  <a:schemeClr val="bg1">
                    <a:lumMod val="65000"/>
                  </a:schemeClr>
                </a:solidFill>
                <a:ln w="9525" cap="flat" cmpd="sng" algn="ctr">
                  <a:solidFill>
                    <a:schemeClr val="tx1"/>
                  </a:solidFill>
                  <a:prstDash val="solid"/>
                  <a:round/>
                  <a:headEnd type="none" w="med" len="med"/>
                  <a:tailEnd type="triangle"/>
                </a:ln>
                <a:effectLst/>
              </p:spPr>
            </p:cxnSp>
            <p:sp>
              <p:nvSpPr>
                <p:cNvPr id="73" name="Textfeld 72"/>
                <p:cNvSpPr txBox="1"/>
                <p:nvPr/>
              </p:nvSpPr>
              <p:spPr>
                <a:xfrm>
                  <a:off x="538038" y="2064262"/>
                  <a:ext cx="388912" cy="184666"/>
                </a:xfrm>
                <a:prstGeom prst="rect">
                  <a:avLst/>
                </a:prstGeom>
                <a:noFill/>
                <a:ln>
                  <a:noFill/>
                </a:ln>
                <a:scene3d>
                  <a:camera prst="orthographicFront">
                    <a:rot lat="0" lon="0" rev="600000"/>
                  </a:camera>
                  <a:lightRig rig="threePt" dir="t"/>
                </a:scene3d>
              </p:spPr>
              <p:txBody>
                <a:bodyPr wrap="square" lIns="0" tIns="0" rIns="0" bIns="0" rtlCol="0">
                  <a:spAutoFit/>
                </a:bodyPr>
                <a:lstStyle/>
                <a:p>
                  <a:r>
                    <a:rPr lang="de-DE" sz="1200" dirty="0" smtClean="0"/>
                    <a:t>Info</a:t>
                  </a:r>
                </a:p>
              </p:txBody>
            </p:sp>
          </p:grpSp>
          <p:grpSp>
            <p:nvGrpSpPr>
              <p:cNvPr id="17" name="Gruppieren 81"/>
              <p:cNvGrpSpPr/>
              <p:nvPr/>
            </p:nvGrpSpPr>
            <p:grpSpPr>
              <a:xfrm>
                <a:off x="634413" y="1349983"/>
                <a:ext cx="843894" cy="345472"/>
                <a:chOff x="634413" y="1349983"/>
                <a:chExt cx="843894" cy="345472"/>
              </a:xfrm>
            </p:grpSpPr>
            <p:cxnSp>
              <p:nvCxnSpPr>
                <p:cNvPr id="18" name="Gerade Verbindung mit Pfeil 17"/>
                <p:cNvCxnSpPr/>
                <p:nvPr/>
              </p:nvCxnSpPr>
              <p:spPr bwMode="auto">
                <a:xfrm>
                  <a:off x="634413" y="1481141"/>
                  <a:ext cx="843894" cy="214314"/>
                </a:xfrm>
                <a:prstGeom prst="straightConnector1">
                  <a:avLst/>
                </a:prstGeom>
                <a:solidFill>
                  <a:schemeClr val="bg1">
                    <a:lumMod val="65000"/>
                  </a:schemeClr>
                </a:solidFill>
                <a:ln w="9525" cap="flat" cmpd="sng" algn="ctr">
                  <a:solidFill>
                    <a:schemeClr val="tx1"/>
                  </a:solidFill>
                  <a:prstDash val="solid"/>
                  <a:round/>
                  <a:headEnd type="none" w="med" len="med"/>
                  <a:tailEnd type="triangle"/>
                </a:ln>
                <a:effectLst/>
              </p:spPr>
            </p:cxnSp>
            <p:sp>
              <p:nvSpPr>
                <p:cNvPr id="74" name="Textfeld 73"/>
                <p:cNvSpPr txBox="1"/>
                <p:nvPr/>
              </p:nvSpPr>
              <p:spPr>
                <a:xfrm>
                  <a:off x="672170" y="1349983"/>
                  <a:ext cx="388912" cy="184666"/>
                </a:xfrm>
                <a:prstGeom prst="rect">
                  <a:avLst/>
                </a:prstGeom>
                <a:noFill/>
                <a:ln>
                  <a:noFill/>
                </a:ln>
                <a:scene3d>
                  <a:camera prst="orthographicFront">
                    <a:rot lat="0" lon="0" rev="20700000"/>
                  </a:camera>
                  <a:lightRig rig="threePt" dir="t"/>
                </a:scene3d>
              </p:spPr>
              <p:txBody>
                <a:bodyPr wrap="square" lIns="0" tIns="0" rIns="0" bIns="0" rtlCol="0">
                  <a:spAutoFit/>
                </a:bodyPr>
                <a:lstStyle/>
                <a:p>
                  <a:r>
                    <a:rPr lang="de-DE" sz="1200" dirty="0" smtClean="0"/>
                    <a:t>Info</a:t>
                  </a:r>
                </a:p>
              </p:txBody>
            </p:sp>
          </p:grpSp>
          <p:grpSp>
            <p:nvGrpSpPr>
              <p:cNvPr id="19" name="Gruppieren 112"/>
              <p:cNvGrpSpPr/>
              <p:nvPr/>
            </p:nvGrpSpPr>
            <p:grpSpPr>
              <a:xfrm>
                <a:off x="404260" y="1714488"/>
                <a:ext cx="920612" cy="196869"/>
                <a:chOff x="404260" y="1714488"/>
                <a:chExt cx="920612" cy="196869"/>
              </a:xfrm>
            </p:grpSpPr>
            <p:cxnSp>
              <p:nvCxnSpPr>
                <p:cNvPr id="16" name="Gerade Verbindung mit Pfeil 15"/>
                <p:cNvCxnSpPr/>
                <p:nvPr/>
              </p:nvCxnSpPr>
              <p:spPr bwMode="auto">
                <a:xfrm>
                  <a:off x="404260" y="1909769"/>
                  <a:ext cx="920612" cy="1588"/>
                </a:xfrm>
                <a:prstGeom prst="straightConnector1">
                  <a:avLst/>
                </a:prstGeom>
                <a:solidFill>
                  <a:schemeClr val="bg1">
                    <a:lumMod val="65000"/>
                  </a:schemeClr>
                </a:solidFill>
                <a:ln w="9525" cap="flat" cmpd="sng" algn="ctr">
                  <a:solidFill>
                    <a:schemeClr val="tx1"/>
                  </a:solidFill>
                  <a:prstDash val="solid"/>
                  <a:round/>
                  <a:headEnd type="none" w="med" len="med"/>
                  <a:tailEnd type="triangle"/>
                </a:ln>
                <a:effectLst/>
              </p:spPr>
            </p:cxnSp>
            <p:sp>
              <p:nvSpPr>
                <p:cNvPr id="76" name="Textfeld 75"/>
                <p:cNvSpPr txBox="1"/>
                <p:nvPr/>
              </p:nvSpPr>
              <p:spPr>
                <a:xfrm>
                  <a:off x="416732" y="1714488"/>
                  <a:ext cx="388912" cy="184666"/>
                </a:xfrm>
                <a:prstGeom prst="rect">
                  <a:avLst/>
                </a:prstGeom>
                <a:noFill/>
                <a:ln>
                  <a:noFill/>
                </a:ln>
              </p:spPr>
              <p:txBody>
                <a:bodyPr wrap="square" lIns="0" tIns="0" rIns="0" bIns="0" rtlCol="0">
                  <a:spAutoFit/>
                </a:bodyPr>
                <a:lstStyle/>
                <a:p>
                  <a:r>
                    <a:rPr lang="de-DE" sz="1200" dirty="0" smtClean="0"/>
                    <a:t>Info</a:t>
                  </a:r>
                </a:p>
              </p:txBody>
            </p:sp>
          </p:grpSp>
        </p:grpSp>
        <p:sp>
          <p:nvSpPr>
            <p:cNvPr id="132" name="Textfeld 131"/>
            <p:cNvSpPr txBox="1"/>
            <p:nvPr/>
          </p:nvSpPr>
          <p:spPr>
            <a:xfrm>
              <a:off x="971550" y="1042494"/>
              <a:ext cx="3529013" cy="338554"/>
            </a:xfrm>
            <a:prstGeom prst="rect">
              <a:avLst/>
            </a:prstGeom>
            <a:solidFill>
              <a:schemeClr val="bg1">
                <a:lumMod val="85000"/>
              </a:schemeClr>
            </a:solidFill>
            <a:ln>
              <a:solidFill>
                <a:schemeClr val="tx1"/>
              </a:solidFill>
            </a:ln>
          </p:spPr>
          <p:txBody>
            <a:bodyPr wrap="square" rtlCol="0">
              <a:spAutoFit/>
            </a:bodyPr>
            <a:lstStyle/>
            <a:p>
              <a:pPr algn="ctr"/>
              <a:r>
                <a:rPr lang="de-DE" sz="1600" dirty="0" smtClean="0"/>
                <a:t>Homo </a:t>
              </a:r>
              <a:r>
                <a:rPr lang="de-DE" sz="1600" dirty="0" err="1" smtClean="0"/>
                <a:t>oeconomicus</a:t>
              </a:r>
              <a:endParaRPr lang="de-DE" sz="1600" dirty="0" smtClean="0"/>
            </a:p>
          </p:txBody>
        </p:sp>
        <p:cxnSp>
          <p:nvCxnSpPr>
            <p:cNvPr id="134" name="Gerade Verbindung 133"/>
            <p:cNvCxnSpPr/>
            <p:nvPr/>
          </p:nvCxnSpPr>
          <p:spPr bwMode="auto">
            <a:xfrm>
              <a:off x="971550" y="1379836"/>
              <a:ext cx="3529013" cy="1588"/>
            </a:xfrm>
            <a:prstGeom prst="line">
              <a:avLst/>
            </a:prstGeom>
            <a:solidFill>
              <a:schemeClr val="accent1"/>
            </a:solidFill>
            <a:ln w="25400" cap="flat" cmpd="sng" algn="ctr">
              <a:solidFill>
                <a:schemeClr val="bg1"/>
              </a:solidFill>
              <a:prstDash val="solid"/>
              <a:round/>
              <a:headEnd type="none" w="med" len="med"/>
              <a:tailEnd type="none" w="med" len="med"/>
            </a:ln>
            <a:effectLst/>
          </p:spPr>
        </p:cxnSp>
        <p:sp>
          <p:nvSpPr>
            <p:cNvPr id="91" name="Pfeil nach unten 90"/>
            <p:cNvSpPr/>
            <p:nvPr/>
          </p:nvSpPr>
          <p:spPr bwMode="auto">
            <a:xfrm>
              <a:off x="2609358" y="2655882"/>
              <a:ext cx="252892" cy="193828"/>
            </a:xfrm>
            <a:prstGeom prst="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2" name="Pfeil nach unten 91"/>
            <p:cNvSpPr/>
            <p:nvPr/>
          </p:nvSpPr>
          <p:spPr bwMode="auto">
            <a:xfrm>
              <a:off x="2599292" y="3378048"/>
              <a:ext cx="252892" cy="193828"/>
            </a:xfrm>
            <a:prstGeom prst="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4" name="Pfeil nach unten 93"/>
            <p:cNvSpPr/>
            <p:nvPr/>
          </p:nvSpPr>
          <p:spPr bwMode="auto">
            <a:xfrm>
              <a:off x="2599292" y="5184636"/>
              <a:ext cx="252892" cy="193828"/>
            </a:xfrm>
            <a:prstGeom prst="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grpSp>
        <p:nvGrpSpPr>
          <p:cNvPr id="21" name="Gruppieren 104"/>
          <p:cNvGrpSpPr/>
          <p:nvPr/>
        </p:nvGrpSpPr>
        <p:grpSpPr>
          <a:xfrm>
            <a:off x="4991133" y="1040587"/>
            <a:ext cx="3541680" cy="5103057"/>
            <a:chOff x="4991133" y="1040587"/>
            <a:chExt cx="3541680" cy="5103057"/>
          </a:xfrm>
        </p:grpSpPr>
        <p:sp>
          <p:nvSpPr>
            <p:cNvPr id="50" name="Textfeld 49"/>
            <p:cNvSpPr txBox="1"/>
            <p:nvPr/>
          </p:nvSpPr>
          <p:spPr>
            <a:xfrm>
              <a:off x="4991133" y="2857496"/>
              <a:ext cx="3535357" cy="523220"/>
            </a:xfrm>
            <a:prstGeom prst="rect">
              <a:avLst/>
            </a:prstGeom>
            <a:solidFill>
              <a:schemeClr val="bg1">
                <a:lumMod val="95000"/>
              </a:schemeClr>
            </a:solidFill>
            <a:ln>
              <a:solidFill>
                <a:schemeClr val="tx1"/>
              </a:solidFill>
            </a:ln>
          </p:spPr>
          <p:txBody>
            <a:bodyPr wrap="square" rtlCol="0">
              <a:spAutoFit/>
            </a:bodyPr>
            <a:lstStyle/>
            <a:p>
              <a:r>
                <a:rPr lang="de-DE" sz="1400" dirty="0" smtClean="0"/>
                <a:t>Komplexitätsreduktion mittels </a:t>
              </a:r>
              <a:r>
                <a:rPr lang="de-DE" sz="1400" b="1" dirty="0" smtClean="0"/>
                <a:t>Heuristiken</a:t>
              </a:r>
            </a:p>
            <a:p>
              <a:r>
                <a:rPr lang="de-DE" sz="1400" dirty="0" smtClean="0"/>
                <a:t>(vereinfachte Entscheidungsregeln):</a:t>
              </a:r>
            </a:p>
          </p:txBody>
        </p:sp>
        <p:sp>
          <p:nvSpPr>
            <p:cNvPr id="52" name="Textfeld 51"/>
            <p:cNvSpPr txBox="1"/>
            <p:nvPr/>
          </p:nvSpPr>
          <p:spPr>
            <a:xfrm>
              <a:off x="4991133" y="3571876"/>
              <a:ext cx="3535357" cy="1600438"/>
            </a:xfrm>
            <a:prstGeom prst="rect">
              <a:avLst/>
            </a:prstGeom>
            <a:solidFill>
              <a:schemeClr val="bg1">
                <a:lumMod val="95000"/>
              </a:schemeClr>
            </a:solidFill>
            <a:ln>
              <a:solidFill>
                <a:schemeClr val="tx1"/>
              </a:solidFill>
            </a:ln>
          </p:spPr>
          <p:txBody>
            <a:bodyPr wrap="square" rtlCol="0">
              <a:spAutoFit/>
            </a:bodyPr>
            <a:lstStyle/>
            <a:p>
              <a:r>
                <a:rPr lang="de-DE" sz="1400" dirty="0" smtClean="0"/>
                <a:t>Vereinfachung der Entscheidungssituation durch Nutzung von:</a:t>
              </a:r>
            </a:p>
            <a:p>
              <a:r>
                <a:rPr lang="de-DE" sz="1400" dirty="0" smtClean="0"/>
                <a:t>    </a:t>
              </a:r>
              <a:r>
                <a:rPr lang="de-DE" sz="1400" dirty="0" smtClean="0">
                  <a:sym typeface="Wingdings" pitchFamily="2" charset="2"/>
                </a:rPr>
                <a:t></a:t>
              </a:r>
              <a:r>
                <a:rPr lang="de-DE" sz="1400" dirty="0" smtClean="0"/>
                <a:t> Intuition (</a:t>
              </a:r>
              <a:r>
                <a:rPr lang="de-DE" sz="1400" dirty="0" err="1" smtClean="0"/>
                <a:t>z.Tl</a:t>
              </a:r>
              <a:r>
                <a:rPr lang="de-DE" sz="1400" dirty="0" smtClean="0"/>
                <a:t>. evolutionär erworben),</a:t>
              </a:r>
            </a:p>
            <a:p>
              <a:r>
                <a:rPr lang="de-DE" sz="1400" dirty="0" smtClean="0"/>
                <a:t>    </a:t>
              </a:r>
              <a:r>
                <a:rPr lang="de-DE" sz="1400" dirty="0" smtClean="0">
                  <a:sym typeface="Wingdings" pitchFamily="2" charset="2"/>
                </a:rPr>
                <a:t></a:t>
              </a:r>
              <a:r>
                <a:rPr lang="de-DE" sz="1400" dirty="0" smtClean="0"/>
                <a:t> Erfahrung,</a:t>
              </a:r>
              <a:br>
                <a:rPr lang="de-DE" sz="1400" dirty="0" smtClean="0"/>
              </a:br>
              <a:r>
                <a:rPr lang="de-DE" sz="1400" dirty="0" smtClean="0"/>
                <a:t>    </a:t>
              </a:r>
              <a:r>
                <a:rPr lang="de-DE" sz="1400" dirty="0" smtClean="0">
                  <a:sym typeface="Wingdings" pitchFamily="2" charset="2"/>
                </a:rPr>
                <a:t></a:t>
              </a:r>
              <a:r>
                <a:rPr lang="de-DE" sz="1400" dirty="0" smtClean="0"/>
                <a:t> Ignorieren von Informationen</a:t>
              </a:r>
            </a:p>
            <a:p>
              <a:r>
                <a:rPr lang="de-DE" sz="1400" i="1" dirty="0" smtClean="0"/>
                <a:t>(Werkzeugkiste spezifischer vereinfachender Entscheidungsregeln)</a:t>
              </a:r>
            </a:p>
          </p:txBody>
        </p:sp>
        <p:sp>
          <p:nvSpPr>
            <p:cNvPr id="53" name="Textfeld 52"/>
            <p:cNvSpPr txBox="1"/>
            <p:nvPr/>
          </p:nvSpPr>
          <p:spPr>
            <a:xfrm>
              <a:off x="6805623" y="5403864"/>
              <a:ext cx="1708167" cy="738664"/>
            </a:xfrm>
            <a:prstGeom prst="rect">
              <a:avLst/>
            </a:prstGeom>
            <a:solidFill>
              <a:schemeClr val="bg1">
                <a:lumMod val="95000"/>
              </a:schemeClr>
            </a:solidFill>
            <a:ln>
              <a:solidFill>
                <a:schemeClr val="tx1"/>
              </a:solidFill>
            </a:ln>
          </p:spPr>
          <p:txBody>
            <a:bodyPr wrap="square" rtlCol="0">
              <a:spAutoFit/>
            </a:bodyPr>
            <a:lstStyle/>
            <a:p>
              <a:r>
                <a:rPr lang="de-DE" sz="1400" dirty="0" smtClean="0"/>
                <a:t>Verzerrung/</a:t>
              </a:r>
            </a:p>
            <a:p>
              <a:r>
                <a:rPr lang="de-DE" sz="1400" dirty="0" smtClean="0"/>
                <a:t>Denkfehler/</a:t>
              </a:r>
              <a:r>
                <a:rPr lang="de-DE" sz="1400" dirty="0" err="1" smtClean="0"/>
                <a:t>Biase</a:t>
              </a:r>
              <a:r>
                <a:rPr lang="de-DE" sz="1400" dirty="0" smtClean="0"/>
                <a:t>  </a:t>
              </a:r>
              <a:r>
                <a:rPr lang="de-DE" sz="1400" dirty="0" smtClean="0">
                  <a:solidFill>
                    <a:schemeClr val="bg1">
                      <a:lumMod val="95000"/>
                    </a:schemeClr>
                  </a:solidFill>
                </a:rPr>
                <a:t>d</a:t>
              </a:r>
              <a:r>
                <a:rPr lang="de-DE" sz="1400" dirty="0" smtClean="0"/>
                <a:t> </a:t>
              </a:r>
              <a:r>
                <a:rPr lang="de-DE" sz="900" dirty="0" smtClean="0"/>
                <a:t>(kognitive Heuristik)</a:t>
              </a:r>
            </a:p>
          </p:txBody>
        </p:sp>
        <p:sp>
          <p:nvSpPr>
            <p:cNvPr id="54" name="Textfeld 53"/>
            <p:cNvSpPr txBox="1"/>
            <p:nvPr/>
          </p:nvSpPr>
          <p:spPr>
            <a:xfrm>
              <a:off x="5000628" y="5404980"/>
              <a:ext cx="1714512" cy="738664"/>
            </a:xfrm>
            <a:prstGeom prst="rect">
              <a:avLst/>
            </a:prstGeom>
            <a:solidFill>
              <a:schemeClr val="bg1">
                <a:lumMod val="95000"/>
              </a:schemeClr>
            </a:solidFill>
            <a:ln>
              <a:solidFill>
                <a:schemeClr val="tx1"/>
              </a:solidFill>
            </a:ln>
          </p:spPr>
          <p:txBody>
            <a:bodyPr wrap="square" rtlCol="0">
              <a:spAutoFit/>
            </a:bodyPr>
            <a:lstStyle/>
            <a:p>
              <a:r>
                <a:rPr lang="de-DE" sz="1400" dirty="0" smtClean="0"/>
                <a:t>Wahl einer </a:t>
              </a:r>
              <a:r>
                <a:rPr lang="de-DE" sz="1400" dirty="0" err="1" smtClean="0"/>
                <a:t>zufried-enstellenden</a:t>
              </a:r>
              <a:r>
                <a:rPr lang="de-DE" sz="1400" dirty="0" smtClean="0"/>
                <a:t> Alter-native </a:t>
              </a:r>
              <a:r>
                <a:rPr lang="de-DE" sz="900" dirty="0" smtClean="0"/>
                <a:t>(smarte Heuristik)</a:t>
              </a:r>
            </a:p>
          </p:txBody>
        </p:sp>
        <p:grpSp>
          <p:nvGrpSpPr>
            <p:cNvPr id="23" name="Gruppieren 138"/>
            <p:cNvGrpSpPr/>
            <p:nvPr/>
          </p:nvGrpSpPr>
          <p:grpSpPr>
            <a:xfrm>
              <a:off x="5000628" y="1368985"/>
              <a:ext cx="3529012" cy="1274197"/>
              <a:chOff x="5000628" y="1052513"/>
              <a:chExt cx="3529012" cy="1586970"/>
            </a:xfrm>
          </p:grpSpPr>
          <p:sp>
            <p:nvSpPr>
              <p:cNvPr id="32" name="Rechteck 31"/>
              <p:cNvSpPr/>
              <p:nvPr/>
            </p:nvSpPr>
            <p:spPr bwMode="auto">
              <a:xfrm>
                <a:off x="5000628" y="1052513"/>
                <a:ext cx="3529012" cy="1571636"/>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33" name="Textfeld 32"/>
              <p:cNvSpPr txBox="1"/>
              <p:nvPr/>
            </p:nvSpPr>
            <p:spPr>
              <a:xfrm>
                <a:off x="6000760" y="1087376"/>
                <a:ext cx="2500330" cy="229995"/>
              </a:xfrm>
              <a:prstGeom prst="rect">
                <a:avLst/>
              </a:prstGeom>
              <a:noFill/>
            </p:spPr>
            <p:txBody>
              <a:bodyPr wrap="square" lIns="0" tIns="0" rIns="0" bIns="0" rtlCol="0">
                <a:spAutoFit/>
              </a:bodyPr>
              <a:lstStyle/>
              <a:p>
                <a:r>
                  <a:rPr lang="de-DE" sz="1200" dirty="0" smtClean="0"/>
                  <a:t>Unsichere &amp; komplexe Umwelt</a:t>
                </a:r>
                <a:endParaRPr lang="de-DE" sz="1200" dirty="0"/>
              </a:p>
            </p:txBody>
          </p:sp>
          <p:sp>
            <p:nvSpPr>
              <p:cNvPr id="34" name="Smiley 33"/>
              <p:cNvSpPr/>
              <p:nvPr/>
            </p:nvSpPr>
            <p:spPr bwMode="auto">
              <a:xfrm>
                <a:off x="6250887" y="1481141"/>
                <a:ext cx="1071570" cy="1000132"/>
              </a:xfrm>
              <a:prstGeom prst="smileyFac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48" name="Freihandform 47"/>
              <p:cNvSpPr/>
              <p:nvPr/>
            </p:nvSpPr>
            <p:spPr bwMode="auto">
              <a:xfrm>
                <a:off x="6000760" y="1797050"/>
                <a:ext cx="535517" cy="806450"/>
              </a:xfrm>
              <a:custGeom>
                <a:avLst/>
                <a:gdLst>
                  <a:gd name="connsiteX0" fmla="*/ 459317 w 535517"/>
                  <a:gd name="connsiteY0" fmla="*/ 679450 h 806450"/>
                  <a:gd name="connsiteX1" fmla="*/ 218017 w 535517"/>
                  <a:gd name="connsiteY1" fmla="*/ 577850 h 806450"/>
                  <a:gd name="connsiteX2" fmla="*/ 179917 w 535517"/>
                  <a:gd name="connsiteY2" fmla="*/ 273050 h 806450"/>
                  <a:gd name="connsiteX3" fmla="*/ 218017 w 535517"/>
                  <a:gd name="connsiteY3" fmla="*/ 95250 h 806450"/>
                  <a:gd name="connsiteX4" fmla="*/ 154517 w 535517"/>
                  <a:gd name="connsiteY4" fmla="*/ 57150 h 806450"/>
                  <a:gd name="connsiteX5" fmla="*/ 141817 w 535517"/>
                  <a:gd name="connsiteY5" fmla="*/ 120650 h 806450"/>
                  <a:gd name="connsiteX6" fmla="*/ 103717 w 535517"/>
                  <a:gd name="connsiteY6" fmla="*/ 19050 h 806450"/>
                  <a:gd name="connsiteX7" fmla="*/ 14817 w 535517"/>
                  <a:gd name="connsiteY7" fmla="*/ 19050 h 806450"/>
                  <a:gd name="connsiteX8" fmla="*/ 14817 w 535517"/>
                  <a:gd name="connsiteY8" fmla="*/ 133350 h 806450"/>
                  <a:gd name="connsiteX9" fmla="*/ 52917 w 535517"/>
                  <a:gd name="connsiteY9" fmla="*/ 196850 h 806450"/>
                  <a:gd name="connsiteX10" fmla="*/ 116417 w 535517"/>
                  <a:gd name="connsiteY10" fmla="*/ 679450 h 806450"/>
                  <a:gd name="connsiteX11" fmla="*/ 535517 w 535517"/>
                  <a:gd name="connsiteY11" fmla="*/ 806450 h 806450"/>
                  <a:gd name="connsiteX12" fmla="*/ 535517 w 535517"/>
                  <a:gd name="connsiteY12" fmla="*/ 806450 h 8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5517" h="806450">
                    <a:moveTo>
                      <a:pt x="459317" y="679450"/>
                    </a:moveTo>
                    <a:cubicBezTo>
                      <a:pt x="361950" y="662516"/>
                      <a:pt x="264584" y="645583"/>
                      <a:pt x="218017" y="577850"/>
                    </a:cubicBezTo>
                    <a:cubicBezTo>
                      <a:pt x="171450" y="510117"/>
                      <a:pt x="179917" y="353483"/>
                      <a:pt x="179917" y="273050"/>
                    </a:cubicBezTo>
                    <a:cubicBezTo>
                      <a:pt x="179917" y="192617"/>
                      <a:pt x="222250" y="131233"/>
                      <a:pt x="218017" y="95250"/>
                    </a:cubicBezTo>
                    <a:cubicBezTo>
                      <a:pt x="213784" y="59267"/>
                      <a:pt x="167217" y="52917"/>
                      <a:pt x="154517" y="57150"/>
                    </a:cubicBezTo>
                    <a:cubicBezTo>
                      <a:pt x="141817" y="61383"/>
                      <a:pt x="150284" y="127000"/>
                      <a:pt x="141817" y="120650"/>
                    </a:cubicBezTo>
                    <a:cubicBezTo>
                      <a:pt x="133350" y="114300"/>
                      <a:pt x="124884" y="35983"/>
                      <a:pt x="103717" y="19050"/>
                    </a:cubicBezTo>
                    <a:cubicBezTo>
                      <a:pt x="82550" y="2117"/>
                      <a:pt x="29634" y="0"/>
                      <a:pt x="14817" y="19050"/>
                    </a:cubicBezTo>
                    <a:cubicBezTo>
                      <a:pt x="0" y="38100"/>
                      <a:pt x="8467" y="103717"/>
                      <a:pt x="14817" y="133350"/>
                    </a:cubicBezTo>
                    <a:cubicBezTo>
                      <a:pt x="21167" y="162983"/>
                      <a:pt x="35984" y="105833"/>
                      <a:pt x="52917" y="196850"/>
                    </a:cubicBezTo>
                    <a:cubicBezTo>
                      <a:pt x="69850" y="287867"/>
                      <a:pt x="35984" y="577850"/>
                      <a:pt x="116417" y="679450"/>
                    </a:cubicBezTo>
                    <a:cubicBezTo>
                      <a:pt x="196850" y="781050"/>
                      <a:pt x="535517" y="806450"/>
                      <a:pt x="535517" y="806450"/>
                    </a:cubicBezTo>
                    <a:lnTo>
                      <a:pt x="535517" y="806450"/>
                    </a:lnTo>
                  </a:path>
                </a:pathLst>
              </a:cu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49" name="Freihandform 48"/>
              <p:cNvSpPr/>
              <p:nvPr/>
            </p:nvSpPr>
            <p:spPr bwMode="auto">
              <a:xfrm>
                <a:off x="7000722" y="1784350"/>
                <a:ext cx="673100" cy="855133"/>
              </a:xfrm>
              <a:custGeom>
                <a:avLst/>
                <a:gdLst>
                  <a:gd name="connsiteX0" fmla="*/ 88900 w 673100"/>
                  <a:gd name="connsiteY0" fmla="*/ 717550 h 855133"/>
                  <a:gd name="connsiteX1" fmla="*/ 406400 w 673100"/>
                  <a:gd name="connsiteY1" fmla="*/ 641350 h 855133"/>
                  <a:gd name="connsiteX2" fmla="*/ 469900 w 673100"/>
                  <a:gd name="connsiteY2" fmla="*/ 323850 h 855133"/>
                  <a:gd name="connsiteX3" fmla="*/ 469900 w 673100"/>
                  <a:gd name="connsiteY3" fmla="*/ 184150 h 855133"/>
                  <a:gd name="connsiteX4" fmla="*/ 457200 w 673100"/>
                  <a:gd name="connsiteY4" fmla="*/ 82550 h 855133"/>
                  <a:gd name="connsiteX5" fmla="*/ 533400 w 673100"/>
                  <a:gd name="connsiteY5" fmla="*/ 69850 h 855133"/>
                  <a:gd name="connsiteX6" fmla="*/ 533400 w 673100"/>
                  <a:gd name="connsiteY6" fmla="*/ 133350 h 855133"/>
                  <a:gd name="connsiteX7" fmla="*/ 584200 w 673100"/>
                  <a:gd name="connsiteY7" fmla="*/ 19050 h 855133"/>
                  <a:gd name="connsiteX8" fmla="*/ 635000 w 673100"/>
                  <a:gd name="connsiteY8" fmla="*/ 19050 h 855133"/>
                  <a:gd name="connsiteX9" fmla="*/ 660400 w 673100"/>
                  <a:gd name="connsiteY9" fmla="*/ 82550 h 855133"/>
                  <a:gd name="connsiteX10" fmla="*/ 660400 w 673100"/>
                  <a:gd name="connsiteY10" fmla="*/ 184150 h 855133"/>
                  <a:gd name="connsiteX11" fmla="*/ 584200 w 673100"/>
                  <a:gd name="connsiteY11" fmla="*/ 247650 h 855133"/>
                  <a:gd name="connsiteX12" fmla="*/ 558800 w 673100"/>
                  <a:gd name="connsiteY12" fmla="*/ 692150 h 855133"/>
                  <a:gd name="connsiteX13" fmla="*/ 241300 w 673100"/>
                  <a:gd name="connsiteY13" fmla="*/ 831850 h 855133"/>
                  <a:gd name="connsiteX14" fmla="*/ 0 w 673100"/>
                  <a:gd name="connsiteY14" fmla="*/ 831850 h 855133"/>
                  <a:gd name="connsiteX15" fmla="*/ 0 w 673100"/>
                  <a:gd name="connsiteY15" fmla="*/ 831850 h 8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3100" h="855133">
                    <a:moveTo>
                      <a:pt x="88900" y="717550"/>
                    </a:moveTo>
                    <a:cubicBezTo>
                      <a:pt x="215900" y="712258"/>
                      <a:pt x="342900" y="706967"/>
                      <a:pt x="406400" y="641350"/>
                    </a:cubicBezTo>
                    <a:cubicBezTo>
                      <a:pt x="469900" y="575733"/>
                      <a:pt x="459317" y="400050"/>
                      <a:pt x="469900" y="323850"/>
                    </a:cubicBezTo>
                    <a:cubicBezTo>
                      <a:pt x="480483" y="247650"/>
                      <a:pt x="472017" y="224367"/>
                      <a:pt x="469900" y="184150"/>
                    </a:cubicBezTo>
                    <a:cubicBezTo>
                      <a:pt x="467783" y="143933"/>
                      <a:pt x="446617" y="101600"/>
                      <a:pt x="457200" y="82550"/>
                    </a:cubicBezTo>
                    <a:cubicBezTo>
                      <a:pt x="467783" y="63500"/>
                      <a:pt x="520700" y="61383"/>
                      <a:pt x="533400" y="69850"/>
                    </a:cubicBezTo>
                    <a:cubicBezTo>
                      <a:pt x="546100" y="78317"/>
                      <a:pt x="524933" y="141817"/>
                      <a:pt x="533400" y="133350"/>
                    </a:cubicBezTo>
                    <a:cubicBezTo>
                      <a:pt x="541867" y="124883"/>
                      <a:pt x="567267" y="38100"/>
                      <a:pt x="584200" y="19050"/>
                    </a:cubicBezTo>
                    <a:cubicBezTo>
                      <a:pt x="601133" y="0"/>
                      <a:pt x="622300" y="8467"/>
                      <a:pt x="635000" y="19050"/>
                    </a:cubicBezTo>
                    <a:cubicBezTo>
                      <a:pt x="647700" y="29633"/>
                      <a:pt x="656167" y="55033"/>
                      <a:pt x="660400" y="82550"/>
                    </a:cubicBezTo>
                    <a:cubicBezTo>
                      <a:pt x="664633" y="110067"/>
                      <a:pt x="673100" y="156633"/>
                      <a:pt x="660400" y="184150"/>
                    </a:cubicBezTo>
                    <a:cubicBezTo>
                      <a:pt x="647700" y="211667"/>
                      <a:pt x="601133" y="162983"/>
                      <a:pt x="584200" y="247650"/>
                    </a:cubicBezTo>
                    <a:cubicBezTo>
                      <a:pt x="567267" y="332317"/>
                      <a:pt x="615950" y="594783"/>
                      <a:pt x="558800" y="692150"/>
                    </a:cubicBezTo>
                    <a:cubicBezTo>
                      <a:pt x="501650" y="789517"/>
                      <a:pt x="334433" y="808567"/>
                      <a:pt x="241300" y="831850"/>
                    </a:cubicBezTo>
                    <a:cubicBezTo>
                      <a:pt x="148167" y="855133"/>
                      <a:pt x="0" y="831850"/>
                      <a:pt x="0" y="831850"/>
                    </a:cubicBezTo>
                    <a:lnTo>
                      <a:pt x="0" y="831850"/>
                    </a:lnTo>
                  </a:path>
                </a:pathLst>
              </a:cu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nvGrpSpPr>
              <p:cNvPr id="25" name="Gruppieren 55"/>
              <p:cNvGrpSpPr/>
              <p:nvPr/>
            </p:nvGrpSpPr>
            <p:grpSpPr>
              <a:xfrm>
                <a:off x="6500826" y="2441568"/>
                <a:ext cx="577850" cy="194733"/>
                <a:chOff x="1716617" y="2444750"/>
                <a:chExt cx="577850" cy="194733"/>
              </a:xfrm>
              <a:solidFill>
                <a:schemeClr val="bg1">
                  <a:lumMod val="85000"/>
                </a:schemeClr>
              </a:solidFill>
            </p:grpSpPr>
            <p:sp>
              <p:nvSpPr>
                <p:cNvPr id="68" name="Ellipse 67"/>
                <p:cNvSpPr/>
                <p:nvPr/>
              </p:nvSpPr>
              <p:spPr bwMode="auto">
                <a:xfrm>
                  <a:off x="1916450" y="2481273"/>
                  <a:ext cx="153435" cy="142876"/>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69" name="Freihandform 68"/>
                <p:cNvSpPr/>
                <p:nvPr/>
              </p:nvSpPr>
              <p:spPr bwMode="auto">
                <a:xfrm>
                  <a:off x="2057400" y="2444750"/>
                  <a:ext cx="237067" cy="194733"/>
                </a:xfrm>
                <a:custGeom>
                  <a:avLst/>
                  <a:gdLst>
                    <a:gd name="connsiteX0" fmla="*/ 0 w 237067"/>
                    <a:gd name="connsiteY0" fmla="*/ 57150 h 194733"/>
                    <a:gd name="connsiteX1" fmla="*/ 127000 w 237067"/>
                    <a:gd name="connsiteY1" fmla="*/ 6350 h 194733"/>
                    <a:gd name="connsiteX2" fmla="*/ 203200 w 237067"/>
                    <a:gd name="connsiteY2" fmla="*/ 19050 h 194733"/>
                    <a:gd name="connsiteX3" fmla="*/ 215900 w 237067"/>
                    <a:gd name="connsiteY3" fmla="*/ 69850 h 194733"/>
                    <a:gd name="connsiteX4" fmla="*/ 228600 w 237067"/>
                    <a:gd name="connsiteY4" fmla="*/ 120650 h 194733"/>
                    <a:gd name="connsiteX5" fmla="*/ 215900 w 237067"/>
                    <a:gd name="connsiteY5" fmla="*/ 184150 h 194733"/>
                    <a:gd name="connsiteX6" fmla="*/ 101600 w 237067"/>
                    <a:gd name="connsiteY6" fmla="*/ 184150 h 194733"/>
                    <a:gd name="connsiteX7" fmla="*/ 63500 w 237067"/>
                    <a:gd name="connsiteY7" fmla="*/ 158750 h 194733"/>
                    <a:gd name="connsiteX8" fmla="*/ 25400 w 237067"/>
                    <a:gd name="connsiteY8" fmla="*/ 146050 h 194733"/>
                    <a:gd name="connsiteX9" fmla="*/ 25400 w 237067"/>
                    <a:gd name="connsiteY9" fmla="*/ 158750 h 1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67" h="194733">
                      <a:moveTo>
                        <a:pt x="0" y="57150"/>
                      </a:moveTo>
                      <a:cubicBezTo>
                        <a:pt x="46566" y="34925"/>
                        <a:pt x="93133" y="12700"/>
                        <a:pt x="127000" y="6350"/>
                      </a:cubicBezTo>
                      <a:cubicBezTo>
                        <a:pt x="160867" y="0"/>
                        <a:pt x="188383" y="8467"/>
                        <a:pt x="203200" y="19050"/>
                      </a:cubicBezTo>
                      <a:cubicBezTo>
                        <a:pt x="218017" y="29633"/>
                        <a:pt x="215900" y="69850"/>
                        <a:pt x="215900" y="69850"/>
                      </a:cubicBezTo>
                      <a:cubicBezTo>
                        <a:pt x="220133" y="86783"/>
                        <a:pt x="228600" y="101600"/>
                        <a:pt x="228600" y="120650"/>
                      </a:cubicBezTo>
                      <a:cubicBezTo>
                        <a:pt x="228600" y="139700"/>
                        <a:pt x="237067" y="173567"/>
                        <a:pt x="215900" y="184150"/>
                      </a:cubicBezTo>
                      <a:cubicBezTo>
                        <a:pt x="194733" y="194733"/>
                        <a:pt x="127000" y="188383"/>
                        <a:pt x="101600" y="184150"/>
                      </a:cubicBezTo>
                      <a:cubicBezTo>
                        <a:pt x="76200" y="179917"/>
                        <a:pt x="76200" y="165100"/>
                        <a:pt x="63500" y="158750"/>
                      </a:cubicBezTo>
                      <a:cubicBezTo>
                        <a:pt x="50800" y="152400"/>
                        <a:pt x="31750" y="146050"/>
                        <a:pt x="25400" y="146050"/>
                      </a:cubicBezTo>
                      <a:cubicBezTo>
                        <a:pt x="19050" y="146050"/>
                        <a:pt x="22225" y="152400"/>
                        <a:pt x="25400" y="15875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70" name="Freihandform 69"/>
                <p:cNvSpPr/>
                <p:nvPr/>
              </p:nvSpPr>
              <p:spPr bwMode="auto">
                <a:xfrm>
                  <a:off x="1716617" y="2451100"/>
                  <a:ext cx="201083" cy="184150"/>
                </a:xfrm>
                <a:custGeom>
                  <a:avLst/>
                  <a:gdLst>
                    <a:gd name="connsiteX0" fmla="*/ 188383 w 201083"/>
                    <a:gd name="connsiteY0" fmla="*/ 63500 h 184150"/>
                    <a:gd name="connsiteX1" fmla="*/ 137583 w 201083"/>
                    <a:gd name="connsiteY1" fmla="*/ 38100 h 184150"/>
                    <a:gd name="connsiteX2" fmla="*/ 86783 w 201083"/>
                    <a:gd name="connsiteY2" fmla="*/ 0 h 184150"/>
                    <a:gd name="connsiteX3" fmla="*/ 23283 w 201083"/>
                    <a:gd name="connsiteY3" fmla="*/ 38100 h 184150"/>
                    <a:gd name="connsiteX4" fmla="*/ 23283 w 201083"/>
                    <a:gd name="connsiteY4" fmla="*/ 63500 h 184150"/>
                    <a:gd name="connsiteX5" fmla="*/ 10583 w 201083"/>
                    <a:gd name="connsiteY5" fmla="*/ 165100 h 184150"/>
                    <a:gd name="connsiteX6" fmla="*/ 86783 w 201083"/>
                    <a:gd name="connsiteY6" fmla="*/ 177800 h 184150"/>
                    <a:gd name="connsiteX7" fmla="*/ 201083 w 201083"/>
                    <a:gd name="connsiteY7" fmla="*/ 152400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83" h="184150">
                      <a:moveTo>
                        <a:pt x="188383" y="63500"/>
                      </a:moveTo>
                      <a:cubicBezTo>
                        <a:pt x="169333" y="53975"/>
                        <a:pt x="154516" y="48683"/>
                        <a:pt x="137583" y="38100"/>
                      </a:cubicBezTo>
                      <a:cubicBezTo>
                        <a:pt x="120650" y="27517"/>
                        <a:pt x="105833" y="0"/>
                        <a:pt x="86783" y="0"/>
                      </a:cubicBezTo>
                      <a:cubicBezTo>
                        <a:pt x="67733" y="0"/>
                        <a:pt x="33866" y="27517"/>
                        <a:pt x="23283" y="38100"/>
                      </a:cubicBezTo>
                      <a:cubicBezTo>
                        <a:pt x="12700" y="48683"/>
                        <a:pt x="25400" y="42333"/>
                        <a:pt x="23283" y="63500"/>
                      </a:cubicBezTo>
                      <a:cubicBezTo>
                        <a:pt x="21166" y="84667"/>
                        <a:pt x="0" y="146050"/>
                        <a:pt x="10583" y="165100"/>
                      </a:cubicBezTo>
                      <a:cubicBezTo>
                        <a:pt x="21166" y="184150"/>
                        <a:pt x="55033" y="179917"/>
                        <a:pt x="86783" y="177800"/>
                      </a:cubicBezTo>
                      <a:cubicBezTo>
                        <a:pt x="118533" y="175683"/>
                        <a:pt x="201083" y="152400"/>
                        <a:pt x="201083" y="15240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grpSp>
            <p:nvGrpSpPr>
              <p:cNvPr id="29" name="Gruppieren 78"/>
              <p:cNvGrpSpPr/>
              <p:nvPr/>
            </p:nvGrpSpPr>
            <p:grpSpPr>
              <a:xfrm>
                <a:off x="7434132" y="1326326"/>
                <a:ext cx="1019513" cy="358390"/>
                <a:chOff x="2552355" y="1337065"/>
                <a:chExt cx="1019513" cy="358390"/>
              </a:xfrm>
            </p:grpSpPr>
            <p:cxnSp>
              <p:nvCxnSpPr>
                <p:cNvPr id="80" name="Gerade Verbindung mit Pfeil 79"/>
                <p:cNvCxnSpPr/>
                <p:nvPr/>
              </p:nvCxnSpPr>
              <p:spPr bwMode="auto">
                <a:xfrm rot="10800000" flipV="1">
                  <a:off x="2552355" y="1481141"/>
                  <a:ext cx="920612" cy="214314"/>
                </a:xfrm>
                <a:prstGeom prst="straightConnector1">
                  <a:avLst/>
                </a:prstGeom>
                <a:solidFill>
                  <a:schemeClr val="bg1">
                    <a:lumMod val="65000"/>
                  </a:schemeClr>
                </a:solidFill>
                <a:ln w="9525" cap="flat" cmpd="sng" algn="ctr">
                  <a:solidFill>
                    <a:schemeClr val="tx1"/>
                  </a:solidFill>
                  <a:prstDash val="solid"/>
                  <a:round/>
                  <a:headEnd type="none" w="med" len="med"/>
                  <a:tailEnd type="triangle"/>
                </a:ln>
                <a:effectLst/>
              </p:spPr>
            </p:cxnSp>
            <p:sp>
              <p:nvSpPr>
                <p:cNvPr id="81" name="Textfeld 80"/>
                <p:cNvSpPr txBox="1"/>
                <p:nvPr/>
              </p:nvSpPr>
              <p:spPr>
                <a:xfrm>
                  <a:off x="3182956" y="1337065"/>
                  <a:ext cx="388912" cy="184666"/>
                </a:xfrm>
                <a:prstGeom prst="rect">
                  <a:avLst/>
                </a:prstGeom>
                <a:noFill/>
                <a:ln>
                  <a:noFill/>
                </a:ln>
                <a:scene3d>
                  <a:camera prst="orthographicFront">
                    <a:rot lat="0" lon="0" rev="600000"/>
                  </a:camera>
                  <a:lightRig rig="threePt" dir="t"/>
                </a:scene3d>
              </p:spPr>
              <p:txBody>
                <a:bodyPr wrap="square" lIns="0" tIns="0" rIns="0" bIns="0" rtlCol="0">
                  <a:spAutoFit/>
                </a:bodyPr>
                <a:lstStyle/>
                <a:p>
                  <a:r>
                    <a:rPr lang="de-DE" sz="1200" dirty="0" smtClean="0"/>
                    <a:t>Info</a:t>
                  </a:r>
                </a:p>
              </p:txBody>
            </p:sp>
          </p:grpSp>
          <p:grpSp>
            <p:nvGrpSpPr>
              <p:cNvPr id="30" name="Gruppieren 82"/>
              <p:cNvGrpSpPr/>
              <p:nvPr/>
            </p:nvGrpSpPr>
            <p:grpSpPr>
              <a:xfrm>
                <a:off x="5417381" y="1311603"/>
                <a:ext cx="843894" cy="348227"/>
                <a:chOff x="546488" y="1326233"/>
                <a:chExt cx="843894" cy="348227"/>
              </a:xfrm>
            </p:grpSpPr>
            <p:cxnSp>
              <p:nvCxnSpPr>
                <p:cNvPr id="84" name="Gerade Verbindung mit Pfeil 83"/>
                <p:cNvCxnSpPr/>
                <p:nvPr/>
              </p:nvCxnSpPr>
              <p:spPr bwMode="auto">
                <a:xfrm>
                  <a:off x="546488" y="1460146"/>
                  <a:ext cx="843894" cy="214314"/>
                </a:xfrm>
                <a:prstGeom prst="straightConnector1">
                  <a:avLst/>
                </a:prstGeom>
                <a:solidFill>
                  <a:schemeClr val="bg1">
                    <a:lumMod val="65000"/>
                  </a:schemeClr>
                </a:solidFill>
                <a:ln w="9525" cap="flat" cmpd="sng" algn="ctr">
                  <a:solidFill>
                    <a:schemeClr val="tx1"/>
                  </a:solidFill>
                  <a:prstDash val="solid"/>
                  <a:round/>
                  <a:headEnd type="none" w="med" len="med"/>
                  <a:tailEnd type="triangle"/>
                </a:ln>
                <a:effectLst/>
              </p:spPr>
            </p:cxnSp>
            <p:sp>
              <p:nvSpPr>
                <p:cNvPr id="85" name="Textfeld 84"/>
                <p:cNvSpPr txBox="1"/>
                <p:nvPr/>
              </p:nvSpPr>
              <p:spPr>
                <a:xfrm>
                  <a:off x="600920" y="1326233"/>
                  <a:ext cx="388912" cy="184666"/>
                </a:xfrm>
                <a:prstGeom prst="rect">
                  <a:avLst/>
                </a:prstGeom>
                <a:noFill/>
                <a:ln>
                  <a:noFill/>
                </a:ln>
                <a:scene3d>
                  <a:camera prst="orthographicFront">
                    <a:rot lat="0" lon="0" rev="20700000"/>
                  </a:camera>
                  <a:lightRig rig="threePt" dir="t"/>
                </a:scene3d>
              </p:spPr>
              <p:txBody>
                <a:bodyPr wrap="square" lIns="0" tIns="0" rIns="0" bIns="0" rtlCol="0">
                  <a:spAutoFit/>
                </a:bodyPr>
                <a:lstStyle/>
                <a:p>
                  <a:r>
                    <a:rPr lang="de-DE" sz="1200" dirty="0" smtClean="0"/>
                    <a:t>Info</a:t>
                  </a:r>
                </a:p>
              </p:txBody>
            </p:sp>
          </p:grpSp>
          <p:grpSp>
            <p:nvGrpSpPr>
              <p:cNvPr id="31" name="Gruppieren 115"/>
              <p:cNvGrpSpPr/>
              <p:nvPr/>
            </p:nvGrpSpPr>
            <p:grpSpPr>
              <a:xfrm>
                <a:off x="7690624" y="1861252"/>
                <a:ext cx="676517" cy="117043"/>
                <a:chOff x="8043202" y="1861252"/>
                <a:chExt cx="676517" cy="117043"/>
              </a:xfrm>
            </p:grpSpPr>
            <p:sp>
              <p:nvSpPr>
                <p:cNvPr id="77" name="Freihandform 76"/>
                <p:cNvSpPr/>
                <p:nvPr/>
              </p:nvSpPr>
              <p:spPr bwMode="auto">
                <a:xfrm>
                  <a:off x="8043202" y="1861252"/>
                  <a:ext cx="197510" cy="117043"/>
                </a:xfrm>
                <a:custGeom>
                  <a:avLst/>
                  <a:gdLst>
                    <a:gd name="connsiteX0" fmla="*/ 197510 w 197510"/>
                    <a:gd name="connsiteY0" fmla="*/ 82905 h 117043"/>
                    <a:gd name="connsiteX1" fmla="*/ 168250 w 197510"/>
                    <a:gd name="connsiteY1" fmla="*/ 24384 h 117043"/>
                    <a:gd name="connsiteX2" fmla="*/ 153619 w 197510"/>
                    <a:gd name="connsiteY2" fmla="*/ 46329 h 117043"/>
                    <a:gd name="connsiteX3" fmla="*/ 131674 w 197510"/>
                    <a:gd name="connsiteY3" fmla="*/ 60960 h 117043"/>
                    <a:gd name="connsiteX4" fmla="*/ 124358 w 197510"/>
                    <a:gd name="connsiteY4" fmla="*/ 90220 h 117043"/>
                    <a:gd name="connsiteX5" fmla="*/ 109728 w 197510"/>
                    <a:gd name="connsiteY5" fmla="*/ 46329 h 117043"/>
                    <a:gd name="connsiteX6" fmla="*/ 65837 w 197510"/>
                    <a:gd name="connsiteY6" fmla="*/ 2438 h 117043"/>
                    <a:gd name="connsiteX7" fmla="*/ 58522 w 197510"/>
                    <a:gd name="connsiteY7" fmla="*/ 31699 h 117043"/>
                    <a:gd name="connsiteX8" fmla="*/ 36576 w 197510"/>
                    <a:gd name="connsiteY8" fmla="*/ 104851 h 117043"/>
                    <a:gd name="connsiteX9" fmla="*/ 21946 w 197510"/>
                    <a:gd name="connsiteY9" fmla="*/ 104851 h 117043"/>
                    <a:gd name="connsiteX10" fmla="*/ 7315 w 197510"/>
                    <a:gd name="connsiteY10" fmla="*/ 39014 h 117043"/>
                    <a:gd name="connsiteX11" fmla="*/ 0 w 197510"/>
                    <a:gd name="connsiteY11" fmla="*/ 46329 h 1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10" h="117043">
                      <a:moveTo>
                        <a:pt x="197510" y="82905"/>
                      </a:moveTo>
                      <a:cubicBezTo>
                        <a:pt x="186537" y="56692"/>
                        <a:pt x="175565" y="30480"/>
                        <a:pt x="168250" y="24384"/>
                      </a:cubicBezTo>
                      <a:cubicBezTo>
                        <a:pt x="160935" y="18288"/>
                        <a:pt x="159715" y="40233"/>
                        <a:pt x="153619" y="46329"/>
                      </a:cubicBezTo>
                      <a:cubicBezTo>
                        <a:pt x="147523" y="52425"/>
                        <a:pt x="136551" y="53645"/>
                        <a:pt x="131674" y="60960"/>
                      </a:cubicBezTo>
                      <a:cubicBezTo>
                        <a:pt x="126797" y="68275"/>
                        <a:pt x="128016" y="92659"/>
                        <a:pt x="124358" y="90220"/>
                      </a:cubicBezTo>
                      <a:cubicBezTo>
                        <a:pt x="120700" y="87782"/>
                        <a:pt x="119482" y="60959"/>
                        <a:pt x="109728" y="46329"/>
                      </a:cubicBezTo>
                      <a:cubicBezTo>
                        <a:pt x="99975" y="31699"/>
                        <a:pt x="74371" y="4876"/>
                        <a:pt x="65837" y="2438"/>
                      </a:cubicBezTo>
                      <a:cubicBezTo>
                        <a:pt x="57303" y="0"/>
                        <a:pt x="63399" y="14630"/>
                        <a:pt x="58522" y="31699"/>
                      </a:cubicBezTo>
                      <a:cubicBezTo>
                        <a:pt x="53645" y="48768"/>
                        <a:pt x="42672" y="92659"/>
                        <a:pt x="36576" y="104851"/>
                      </a:cubicBezTo>
                      <a:cubicBezTo>
                        <a:pt x="30480" y="117043"/>
                        <a:pt x="26823" y="115824"/>
                        <a:pt x="21946" y="104851"/>
                      </a:cubicBezTo>
                      <a:cubicBezTo>
                        <a:pt x="17069" y="93878"/>
                        <a:pt x="10973" y="48767"/>
                        <a:pt x="7315" y="39014"/>
                      </a:cubicBezTo>
                      <a:cubicBezTo>
                        <a:pt x="3657" y="29261"/>
                        <a:pt x="1828" y="37795"/>
                        <a:pt x="0" y="46329"/>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cxnSp>
              <p:nvCxnSpPr>
                <p:cNvPr id="86" name="Gerade Verbindung mit Pfeil 85"/>
                <p:cNvCxnSpPr/>
                <p:nvPr/>
              </p:nvCxnSpPr>
              <p:spPr bwMode="auto">
                <a:xfrm rot="10800000">
                  <a:off x="8250202" y="1940006"/>
                  <a:ext cx="469517" cy="4125"/>
                </a:xfrm>
                <a:prstGeom prst="straightConnector1">
                  <a:avLst/>
                </a:prstGeom>
                <a:solidFill>
                  <a:schemeClr val="bg1">
                    <a:lumMod val="65000"/>
                  </a:schemeClr>
                </a:solidFill>
                <a:ln w="9525" cap="flat" cmpd="sng" algn="ctr">
                  <a:solidFill>
                    <a:schemeClr val="tx1"/>
                  </a:solidFill>
                  <a:prstDash val="solid"/>
                  <a:round/>
                  <a:headEnd type="none" w="med" len="med"/>
                  <a:tailEnd type="none"/>
                </a:ln>
                <a:effectLst/>
              </p:spPr>
            </p:cxnSp>
          </p:grpSp>
          <p:grpSp>
            <p:nvGrpSpPr>
              <p:cNvPr id="16384" name="Gruppieren 97"/>
              <p:cNvGrpSpPr/>
              <p:nvPr/>
            </p:nvGrpSpPr>
            <p:grpSpPr>
              <a:xfrm>
                <a:off x="7610603" y="2139689"/>
                <a:ext cx="676070" cy="193861"/>
                <a:chOff x="8087092" y="2139689"/>
                <a:chExt cx="676070" cy="193861"/>
              </a:xfrm>
            </p:grpSpPr>
            <p:cxnSp>
              <p:nvCxnSpPr>
                <p:cNvPr id="93" name="Gerade Verbindung mit Pfeil 92"/>
                <p:cNvCxnSpPr/>
                <p:nvPr/>
              </p:nvCxnSpPr>
              <p:spPr bwMode="auto">
                <a:xfrm rot="10800000">
                  <a:off x="8288122" y="2216509"/>
                  <a:ext cx="475040" cy="117041"/>
                </a:xfrm>
                <a:prstGeom prst="straightConnector1">
                  <a:avLst/>
                </a:prstGeom>
                <a:solidFill>
                  <a:schemeClr val="bg1">
                    <a:lumMod val="65000"/>
                  </a:schemeClr>
                </a:solidFill>
                <a:ln w="9525" cap="flat" cmpd="sng" algn="ctr">
                  <a:solidFill>
                    <a:schemeClr val="tx1"/>
                  </a:solidFill>
                  <a:prstDash val="solid"/>
                  <a:round/>
                  <a:headEnd type="none" w="med" len="med"/>
                  <a:tailEnd type="none"/>
                </a:ln>
                <a:effectLst/>
              </p:spPr>
            </p:cxnSp>
            <p:sp>
              <p:nvSpPr>
                <p:cNvPr id="96" name="Freihandform 95"/>
                <p:cNvSpPr/>
                <p:nvPr/>
              </p:nvSpPr>
              <p:spPr bwMode="auto">
                <a:xfrm>
                  <a:off x="8087092" y="2139689"/>
                  <a:ext cx="197510" cy="117043"/>
                </a:xfrm>
                <a:custGeom>
                  <a:avLst/>
                  <a:gdLst>
                    <a:gd name="connsiteX0" fmla="*/ 197510 w 197510"/>
                    <a:gd name="connsiteY0" fmla="*/ 82905 h 117043"/>
                    <a:gd name="connsiteX1" fmla="*/ 168250 w 197510"/>
                    <a:gd name="connsiteY1" fmla="*/ 24384 h 117043"/>
                    <a:gd name="connsiteX2" fmla="*/ 153619 w 197510"/>
                    <a:gd name="connsiteY2" fmla="*/ 46329 h 117043"/>
                    <a:gd name="connsiteX3" fmla="*/ 131674 w 197510"/>
                    <a:gd name="connsiteY3" fmla="*/ 60960 h 117043"/>
                    <a:gd name="connsiteX4" fmla="*/ 124358 w 197510"/>
                    <a:gd name="connsiteY4" fmla="*/ 90220 h 117043"/>
                    <a:gd name="connsiteX5" fmla="*/ 109728 w 197510"/>
                    <a:gd name="connsiteY5" fmla="*/ 46329 h 117043"/>
                    <a:gd name="connsiteX6" fmla="*/ 65837 w 197510"/>
                    <a:gd name="connsiteY6" fmla="*/ 2438 h 117043"/>
                    <a:gd name="connsiteX7" fmla="*/ 58522 w 197510"/>
                    <a:gd name="connsiteY7" fmla="*/ 31699 h 117043"/>
                    <a:gd name="connsiteX8" fmla="*/ 36576 w 197510"/>
                    <a:gd name="connsiteY8" fmla="*/ 104851 h 117043"/>
                    <a:gd name="connsiteX9" fmla="*/ 21946 w 197510"/>
                    <a:gd name="connsiteY9" fmla="*/ 104851 h 117043"/>
                    <a:gd name="connsiteX10" fmla="*/ 7315 w 197510"/>
                    <a:gd name="connsiteY10" fmla="*/ 39014 h 117043"/>
                    <a:gd name="connsiteX11" fmla="*/ 0 w 197510"/>
                    <a:gd name="connsiteY11" fmla="*/ 46329 h 1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10" h="117043">
                      <a:moveTo>
                        <a:pt x="197510" y="82905"/>
                      </a:moveTo>
                      <a:cubicBezTo>
                        <a:pt x="186537" y="56692"/>
                        <a:pt x="175565" y="30480"/>
                        <a:pt x="168250" y="24384"/>
                      </a:cubicBezTo>
                      <a:cubicBezTo>
                        <a:pt x="160935" y="18288"/>
                        <a:pt x="159715" y="40233"/>
                        <a:pt x="153619" y="46329"/>
                      </a:cubicBezTo>
                      <a:cubicBezTo>
                        <a:pt x="147523" y="52425"/>
                        <a:pt x="136551" y="53645"/>
                        <a:pt x="131674" y="60960"/>
                      </a:cubicBezTo>
                      <a:cubicBezTo>
                        <a:pt x="126797" y="68275"/>
                        <a:pt x="128016" y="92659"/>
                        <a:pt x="124358" y="90220"/>
                      </a:cubicBezTo>
                      <a:cubicBezTo>
                        <a:pt x="120700" y="87782"/>
                        <a:pt x="119482" y="60959"/>
                        <a:pt x="109728" y="46329"/>
                      </a:cubicBezTo>
                      <a:cubicBezTo>
                        <a:pt x="99975" y="31699"/>
                        <a:pt x="74371" y="4876"/>
                        <a:pt x="65837" y="2438"/>
                      </a:cubicBezTo>
                      <a:cubicBezTo>
                        <a:pt x="57303" y="0"/>
                        <a:pt x="63399" y="14630"/>
                        <a:pt x="58522" y="31699"/>
                      </a:cubicBezTo>
                      <a:cubicBezTo>
                        <a:pt x="53645" y="48768"/>
                        <a:pt x="42672" y="92659"/>
                        <a:pt x="36576" y="104851"/>
                      </a:cubicBezTo>
                      <a:cubicBezTo>
                        <a:pt x="30480" y="117043"/>
                        <a:pt x="26823" y="115824"/>
                        <a:pt x="21946" y="104851"/>
                      </a:cubicBezTo>
                      <a:cubicBezTo>
                        <a:pt x="17069" y="93878"/>
                        <a:pt x="10973" y="48767"/>
                        <a:pt x="7315" y="39014"/>
                      </a:cubicBezTo>
                      <a:cubicBezTo>
                        <a:pt x="3657" y="29261"/>
                        <a:pt x="1828" y="37795"/>
                        <a:pt x="0" y="46329"/>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grpSp>
            <p:nvGrpSpPr>
              <p:cNvPr id="16385" name="Gruppieren 105"/>
              <p:cNvGrpSpPr/>
              <p:nvPr/>
            </p:nvGrpSpPr>
            <p:grpSpPr>
              <a:xfrm>
                <a:off x="5286380" y="2071422"/>
                <a:ext cx="717929" cy="247496"/>
                <a:chOff x="5451223" y="2122627"/>
                <a:chExt cx="717929" cy="247496"/>
              </a:xfrm>
            </p:grpSpPr>
            <p:cxnSp>
              <p:nvCxnSpPr>
                <p:cNvPr id="99" name="Gerade Verbindung mit Pfeil 98"/>
                <p:cNvCxnSpPr/>
                <p:nvPr/>
              </p:nvCxnSpPr>
              <p:spPr bwMode="auto">
                <a:xfrm flipV="1">
                  <a:off x="5451223" y="2205038"/>
                  <a:ext cx="549537" cy="165085"/>
                </a:xfrm>
                <a:prstGeom prst="straightConnector1">
                  <a:avLst/>
                </a:prstGeom>
                <a:solidFill>
                  <a:schemeClr val="bg1">
                    <a:lumMod val="65000"/>
                  </a:schemeClr>
                </a:solidFill>
                <a:ln w="9525" cap="flat" cmpd="sng" algn="ctr">
                  <a:solidFill>
                    <a:schemeClr val="tx1"/>
                  </a:solidFill>
                  <a:prstDash val="solid"/>
                  <a:round/>
                  <a:headEnd type="none" w="med" len="med"/>
                  <a:tailEnd type="none"/>
                </a:ln>
                <a:effectLst/>
              </p:spPr>
            </p:cxnSp>
            <p:sp>
              <p:nvSpPr>
                <p:cNvPr id="102" name="Freihandform 101"/>
                <p:cNvSpPr/>
                <p:nvPr/>
              </p:nvSpPr>
              <p:spPr bwMode="auto">
                <a:xfrm>
                  <a:off x="6005779" y="2122627"/>
                  <a:ext cx="163373" cy="117043"/>
                </a:xfrm>
                <a:custGeom>
                  <a:avLst/>
                  <a:gdLst>
                    <a:gd name="connsiteX0" fmla="*/ 0 w 163373"/>
                    <a:gd name="connsiteY0" fmla="*/ 79248 h 117043"/>
                    <a:gd name="connsiteX1" fmla="*/ 80467 w 163373"/>
                    <a:gd name="connsiteY1" fmla="*/ 101194 h 117043"/>
                    <a:gd name="connsiteX2" fmla="*/ 73152 w 163373"/>
                    <a:gd name="connsiteY2" fmla="*/ 64618 h 117043"/>
                    <a:gd name="connsiteX3" fmla="*/ 65837 w 163373"/>
                    <a:gd name="connsiteY3" fmla="*/ 64618 h 117043"/>
                    <a:gd name="connsiteX4" fmla="*/ 87783 w 163373"/>
                    <a:gd name="connsiteY4" fmla="*/ 6096 h 117043"/>
                    <a:gd name="connsiteX5" fmla="*/ 109728 w 163373"/>
                    <a:gd name="connsiteY5" fmla="*/ 28042 h 117043"/>
                    <a:gd name="connsiteX6" fmla="*/ 117043 w 163373"/>
                    <a:gd name="connsiteY6" fmla="*/ 64618 h 117043"/>
                    <a:gd name="connsiteX7" fmla="*/ 146304 w 163373"/>
                    <a:gd name="connsiteY7" fmla="*/ 115824 h 117043"/>
                    <a:gd name="connsiteX8" fmla="*/ 160935 w 163373"/>
                    <a:gd name="connsiteY8" fmla="*/ 57303 h 117043"/>
                    <a:gd name="connsiteX9" fmla="*/ 160935 w 163373"/>
                    <a:gd name="connsiteY9" fmla="*/ 28042 h 1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373" h="117043">
                      <a:moveTo>
                        <a:pt x="0" y="79248"/>
                      </a:moveTo>
                      <a:cubicBezTo>
                        <a:pt x="34137" y="91440"/>
                        <a:pt x="68275" y="103632"/>
                        <a:pt x="80467" y="101194"/>
                      </a:cubicBezTo>
                      <a:cubicBezTo>
                        <a:pt x="92659" y="98756"/>
                        <a:pt x="75590" y="70714"/>
                        <a:pt x="73152" y="64618"/>
                      </a:cubicBezTo>
                      <a:cubicBezTo>
                        <a:pt x="70714" y="58522"/>
                        <a:pt x="63399" y="74372"/>
                        <a:pt x="65837" y="64618"/>
                      </a:cubicBezTo>
                      <a:cubicBezTo>
                        <a:pt x="68275" y="54864"/>
                        <a:pt x="80468" y="12192"/>
                        <a:pt x="87783" y="6096"/>
                      </a:cubicBezTo>
                      <a:cubicBezTo>
                        <a:pt x="95098" y="0"/>
                        <a:pt x="104851" y="18288"/>
                        <a:pt x="109728" y="28042"/>
                      </a:cubicBezTo>
                      <a:cubicBezTo>
                        <a:pt x="114605" y="37796"/>
                        <a:pt x="110947" y="49988"/>
                        <a:pt x="117043" y="64618"/>
                      </a:cubicBezTo>
                      <a:cubicBezTo>
                        <a:pt x="123139" y="79248"/>
                        <a:pt x="138989" y="117043"/>
                        <a:pt x="146304" y="115824"/>
                      </a:cubicBezTo>
                      <a:cubicBezTo>
                        <a:pt x="153619" y="114605"/>
                        <a:pt x="158497" y="71933"/>
                        <a:pt x="160935" y="57303"/>
                      </a:cubicBezTo>
                      <a:cubicBezTo>
                        <a:pt x="163373" y="42673"/>
                        <a:pt x="162154" y="35357"/>
                        <a:pt x="160935" y="28042"/>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grpSp>
            <p:nvGrpSpPr>
              <p:cNvPr id="16387" name="Gruppieren 114"/>
              <p:cNvGrpSpPr/>
              <p:nvPr/>
            </p:nvGrpSpPr>
            <p:grpSpPr>
              <a:xfrm>
                <a:off x="5262630" y="1808102"/>
                <a:ext cx="678794" cy="98755"/>
                <a:chOff x="5715008" y="1808102"/>
                <a:chExt cx="678794" cy="98755"/>
              </a:xfrm>
            </p:grpSpPr>
            <p:sp>
              <p:nvSpPr>
                <p:cNvPr id="103" name="Freihandform 102"/>
                <p:cNvSpPr/>
                <p:nvPr/>
              </p:nvSpPr>
              <p:spPr bwMode="auto">
                <a:xfrm>
                  <a:off x="6279197" y="1808102"/>
                  <a:ext cx="114605" cy="98755"/>
                </a:xfrm>
                <a:custGeom>
                  <a:avLst/>
                  <a:gdLst>
                    <a:gd name="connsiteX0" fmla="*/ 0 w 114605"/>
                    <a:gd name="connsiteY0" fmla="*/ 95097 h 98755"/>
                    <a:gd name="connsiteX1" fmla="*/ 14631 w 114605"/>
                    <a:gd name="connsiteY1" fmla="*/ 21945 h 98755"/>
                    <a:gd name="connsiteX2" fmla="*/ 36576 w 114605"/>
                    <a:gd name="connsiteY2" fmla="*/ 14630 h 98755"/>
                    <a:gd name="connsiteX3" fmla="*/ 65837 w 114605"/>
                    <a:gd name="connsiteY3" fmla="*/ 87782 h 98755"/>
                    <a:gd name="connsiteX4" fmla="*/ 109728 w 114605"/>
                    <a:gd name="connsiteY4" fmla="*/ 80467 h 98755"/>
                    <a:gd name="connsiteX5" fmla="*/ 95098 w 114605"/>
                    <a:gd name="connsiteY5" fmla="*/ 29260 h 98755"/>
                    <a:gd name="connsiteX6" fmla="*/ 95098 w 114605"/>
                    <a:gd name="connsiteY6" fmla="*/ 0 h 9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05" h="98755">
                      <a:moveTo>
                        <a:pt x="0" y="95097"/>
                      </a:moveTo>
                      <a:cubicBezTo>
                        <a:pt x="4267" y="65226"/>
                        <a:pt x="8535" y="35356"/>
                        <a:pt x="14631" y="21945"/>
                      </a:cubicBezTo>
                      <a:cubicBezTo>
                        <a:pt x="20727" y="8534"/>
                        <a:pt x="28042" y="3657"/>
                        <a:pt x="36576" y="14630"/>
                      </a:cubicBezTo>
                      <a:cubicBezTo>
                        <a:pt x="45110" y="25603"/>
                        <a:pt x="53645" y="76809"/>
                        <a:pt x="65837" y="87782"/>
                      </a:cubicBezTo>
                      <a:cubicBezTo>
                        <a:pt x="78029" y="98755"/>
                        <a:pt x="104851" y="90221"/>
                        <a:pt x="109728" y="80467"/>
                      </a:cubicBezTo>
                      <a:cubicBezTo>
                        <a:pt x="114605" y="70713"/>
                        <a:pt x="97536" y="42671"/>
                        <a:pt x="95098" y="29260"/>
                      </a:cubicBezTo>
                      <a:cubicBezTo>
                        <a:pt x="92660" y="15849"/>
                        <a:pt x="93879" y="7924"/>
                        <a:pt x="95098" y="0"/>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cxnSp>
              <p:nvCxnSpPr>
                <p:cNvPr id="104" name="Gerade Verbindung mit Pfeil 103"/>
                <p:cNvCxnSpPr/>
                <p:nvPr/>
              </p:nvCxnSpPr>
              <p:spPr bwMode="auto">
                <a:xfrm>
                  <a:off x="5715008" y="1901485"/>
                  <a:ext cx="571504" cy="1588"/>
                </a:xfrm>
                <a:prstGeom prst="straightConnector1">
                  <a:avLst/>
                </a:prstGeom>
                <a:solidFill>
                  <a:schemeClr val="bg1">
                    <a:lumMod val="65000"/>
                  </a:schemeClr>
                </a:solidFill>
                <a:ln w="9525" cap="flat" cmpd="sng" algn="ctr">
                  <a:solidFill>
                    <a:schemeClr val="tx1"/>
                  </a:solidFill>
                  <a:prstDash val="solid"/>
                  <a:round/>
                  <a:headEnd type="none" w="med" len="med"/>
                  <a:tailEnd type="none"/>
                </a:ln>
                <a:effectLst/>
              </p:spPr>
            </p:cxnSp>
          </p:grpSp>
        </p:grpSp>
        <p:grpSp>
          <p:nvGrpSpPr>
            <p:cNvPr id="16388" name="Gruppieren 135"/>
            <p:cNvGrpSpPr/>
            <p:nvPr/>
          </p:nvGrpSpPr>
          <p:grpSpPr>
            <a:xfrm>
              <a:off x="5000628" y="1040587"/>
              <a:ext cx="3532185" cy="338554"/>
              <a:chOff x="971550" y="744736"/>
              <a:chExt cx="3529013" cy="338554"/>
            </a:xfrm>
          </p:grpSpPr>
          <p:sp>
            <p:nvSpPr>
              <p:cNvPr id="137" name="Textfeld 136"/>
              <p:cNvSpPr txBox="1"/>
              <p:nvPr/>
            </p:nvSpPr>
            <p:spPr>
              <a:xfrm>
                <a:off x="971550" y="744736"/>
                <a:ext cx="3529013" cy="338554"/>
              </a:xfrm>
              <a:prstGeom prst="rect">
                <a:avLst/>
              </a:prstGeom>
              <a:solidFill>
                <a:schemeClr val="bg1">
                  <a:lumMod val="85000"/>
                </a:schemeClr>
              </a:solidFill>
              <a:ln>
                <a:solidFill>
                  <a:schemeClr val="tx1"/>
                </a:solidFill>
              </a:ln>
            </p:spPr>
            <p:txBody>
              <a:bodyPr wrap="square" rtlCol="0">
                <a:spAutoFit/>
              </a:bodyPr>
              <a:lstStyle/>
              <a:p>
                <a:pPr algn="ctr"/>
                <a:r>
                  <a:rPr lang="de-DE" sz="1600" dirty="0" smtClean="0"/>
                  <a:t>Homo </a:t>
                </a:r>
                <a:r>
                  <a:rPr lang="de-DE" sz="1600" dirty="0" err="1" smtClean="0"/>
                  <a:t>heuristicus</a:t>
                </a:r>
                <a:endParaRPr lang="de-DE" sz="1600" dirty="0" smtClean="0"/>
              </a:p>
            </p:txBody>
          </p:sp>
          <p:cxnSp>
            <p:nvCxnSpPr>
              <p:cNvPr id="138" name="Gerade Verbindung 137"/>
              <p:cNvCxnSpPr/>
              <p:nvPr/>
            </p:nvCxnSpPr>
            <p:spPr bwMode="auto">
              <a:xfrm>
                <a:off x="971550" y="1076263"/>
                <a:ext cx="3529013" cy="1588"/>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sp>
          <p:nvSpPr>
            <p:cNvPr id="95" name="Pfeil nach unten 94"/>
            <p:cNvSpPr/>
            <p:nvPr/>
          </p:nvSpPr>
          <p:spPr bwMode="auto">
            <a:xfrm>
              <a:off x="6630524" y="2655882"/>
              <a:ext cx="252892" cy="193828"/>
            </a:xfrm>
            <a:prstGeom prst="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7" name="Pfeil nach unten 96"/>
            <p:cNvSpPr/>
            <p:nvPr/>
          </p:nvSpPr>
          <p:spPr bwMode="auto">
            <a:xfrm>
              <a:off x="6631002" y="3378048"/>
              <a:ext cx="252892" cy="193828"/>
            </a:xfrm>
            <a:prstGeom prst="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00" name="Pfeil nach unten 99"/>
            <p:cNvSpPr/>
            <p:nvPr/>
          </p:nvSpPr>
          <p:spPr bwMode="auto">
            <a:xfrm>
              <a:off x="5715008" y="5189550"/>
              <a:ext cx="252892" cy="193828"/>
            </a:xfrm>
            <a:prstGeom prst="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01" name="Pfeil nach unten 100"/>
            <p:cNvSpPr/>
            <p:nvPr/>
          </p:nvSpPr>
          <p:spPr bwMode="auto">
            <a:xfrm>
              <a:off x="7523182" y="5194312"/>
              <a:ext cx="252892" cy="193828"/>
            </a:xfrm>
            <a:prstGeom prst="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611188" y="571480"/>
            <a:ext cx="7643837" cy="404812"/>
          </a:xfrm>
          <a:prstGeom prst="rect">
            <a:avLst/>
          </a:prstGeom>
          <a:noFill/>
          <a:ln w="9525">
            <a:noFill/>
            <a:miter lim="800000"/>
            <a:headEnd/>
            <a:tailEnd/>
          </a:ln>
        </p:spPr>
        <p:txBody>
          <a:bodyPr/>
          <a:lstStyle/>
          <a:p>
            <a:r>
              <a:rPr lang="de-DE" sz="1600" b="1" dirty="0" smtClean="0">
                <a:solidFill>
                  <a:srgbClr val="2254A0"/>
                </a:solidFill>
              </a:rPr>
              <a:t>4.3 „smarte“ Heuristiken in der Unternehmensrealität – Beispiele </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grpSp>
        <p:nvGrpSpPr>
          <p:cNvPr id="2" name="Gruppieren 7"/>
          <p:cNvGrpSpPr/>
          <p:nvPr/>
        </p:nvGrpSpPr>
        <p:grpSpPr>
          <a:xfrm>
            <a:off x="611188" y="1058846"/>
            <a:ext cx="7921625" cy="4630890"/>
            <a:chOff x="611188" y="1509698"/>
            <a:chExt cx="7921625" cy="4630890"/>
          </a:xfrm>
        </p:grpSpPr>
        <p:sp>
          <p:nvSpPr>
            <p:cNvPr id="12" name="Textfeld 11"/>
            <p:cNvSpPr txBox="1"/>
            <p:nvPr/>
          </p:nvSpPr>
          <p:spPr>
            <a:xfrm>
              <a:off x="611188" y="1857364"/>
              <a:ext cx="7912610" cy="4283224"/>
            </a:xfrm>
            <a:prstGeom prst="rect">
              <a:avLst/>
            </a:prstGeom>
            <a:solidFill>
              <a:schemeClr val="bg1">
                <a:lumMod val="95000"/>
              </a:schemeClr>
            </a:solidFill>
            <a:ln>
              <a:solidFill>
                <a:schemeClr val="tx1"/>
              </a:solidFill>
            </a:ln>
          </p:spPr>
          <p:txBody>
            <a:bodyPr wrap="square" rtlCol="0">
              <a:spAutoFit/>
            </a:bodyPr>
            <a:lstStyle/>
            <a:p>
              <a:pPr>
                <a:spcAft>
                  <a:spcPts val="200"/>
                </a:spcAft>
              </a:pPr>
              <a:endParaRPr lang="de-DE" sz="300" dirty="0" smtClean="0"/>
            </a:p>
            <a:p>
              <a:pPr>
                <a:spcAft>
                  <a:spcPts val="200"/>
                </a:spcAft>
              </a:pPr>
              <a:r>
                <a:rPr lang="de-DE" sz="1600" dirty="0" err="1" smtClean="0"/>
                <a:t>Rekognitions</a:t>
              </a:r>
              <a:r>
                <a:rPr lang="de-DE" sz="1600" dirty="0" smtClean="0"/>
                <a:t>-	    - </a:t>
              </a:r>
              <a:r>
                <a:rPr lang="de-DE" sz="1600" b="1" i="1" dirty="0" smtClean="0"/>
                <a:t>Bsp</a:t>
              </a:r>
              <a:r>
                <a:rPr lang="de-DE" sz="1600" dirty="0" smtClean="0"/>
                <a:t>.: Aktien-Spekulation, Werbung ohne Produkthintergrund </a:t>
              </a:r>
            </a:p>
            <a:p>
              <a:pPr>
                <a:spcAft>
                  <a:spcPts val="200"/>
                </a:spcAft>
              </a:pPr>
              <a:r>
                <a:rPr lang="de-DE" sz="1600" dirty="0" smtClean="0"/>
                <a:t>Heuristik		    </a:t>
              </a:r>
              <a:r>
                <a:rPr lang="de-DE" sz="1600" i="1" dirty="0" smtClean="0"/>
                <a:t>- </a:t>
              </a:r>
              <a:r>
                <a:rPr lang="de-DE" sz="1600" i="1" dirty="0" smtClean="0">
                  <a:solidFill>
                    <a:schemeClr val="accent4"/>
                  </a:solidFill>
                </a:rPr>
                <a:t>Wenn du ein Objekt wiedererkennst, aber das andere nicht, 		      ziehe den Schluss, dass das wiedererkannte Objekt einen 		      höheren Wert hat.</a:t>
              </a:r>
              <a:endParaRPr lang="de-DE" sz="1600" dirty="0" smtClean="0">
                <a:solidFill>
                  <a:schemeClr val="accent4"/>
                </a:solidFill>
              </a:endParaRPr>
            </a:p>
            <a:p>
              <a:pPr>
                <a:spcAft>
                  <a:spcPts val="200"/>
                </a:spcAft>
              </a:pPr>
              <a:endParaRPr lang="de-DE" sz="1600" dirty="0" smtClean="0"/>
            </a:p>
            <a:p>
              <a:pPr>
                <a:spcAft>
                  <a:spcPts val="200"/>
                </a:spcAft>
              </a:pPr>
              <a:r>
                <a:rPr lang="de-DE" sz="1600" dirty="0" smtClean="0"/>
                <a:t>Hiatus-Heuristik	    - </a:t>
              </a:r>
              <a:r>
                <a:rPr lang="de-DE" sz="1600" b="1" i="1" dirty="0" smtClean="0"/>
                <a:t>Bsp</a:t>
              </a:r>
              <a:r>
                <a:rPr lang="de-DE" sz="1600" dirty="0" smtClean="0"/>
                <a:t>.: „Der Kunde wird in Zukunft keine Produkte mehr 			      nachfragen, wenn er in den letzten 6/9/12 Monaten keine 		      unserer Produkte mehr gekauft hat.“</a:t>
              </a:r>
            </a:p>
            <a:p>
              <a:pPr>
                <a:spcAft>
                  <a:spcPts val="200"/>
                </a:spcAft>
              </a:pPr>
              <a:r>
                <a:rPr lang="de-DE" sz="1600" i="1" dirty="0" smtClean="0"/>
                <a:t>		    - Trifft Einschätzung, ob ein Kunde noch ein aktiver 			      Käufer der Produkte des Unternehmens ist oder diese in 			      Zukunft nicht mehr nachfragen wird.</a:t>
              </a:r>
            </a:p>
            <a:p>
              <a:pPr>
                <a:spcAft>
                  <a:spcPts val="200"/>
                </a:spcAft>
                <a:buFont typeface="Wingdings" pitchFamily="2" charset="2"/>
                <a:buChar char="§"/>
              </a:pPr>
              <a:endParaRPr lang="de-DE" sz="1600" dirty="0" smtClean="0"/>
            </a:p>
            <a:p>
              <a:pPr>
                <a:spcAft>
                  <a:spcPts val="200"/>
                </a:spcAft>
              </a:pPr>
              <a:r>
                <a:rPr lang="de-DE" sz="1600" dirty="0" smtClean="0"/>
                <a:t>Effiziente 		    - </a:t>
              </a:r>
              <a:r>
                <a:rPr lang="de-DE" sz="1600" b="1" i="1" dirty="0" smtClean="0"/>
                <a:t>Bsp</a:t>
              </a:r>
              <a:r>
                <a:rPr lang="de-DE" sz="1600" dirty="0" smtClean="0"/>
                <a:t>.: Herzinfarkt-Heuristik (als transparente </a:t>
              </a:r>
              <a:r>
                <a:rPr lang="de-DE" sz="1600" dirty="0" err="1" smtClean="0"/>
                <a:t>Diagnostikregel</a:t>
              </a:r>
              <a:r>
                <a:rPr lang="de-DE" sz="1600" dirty="0" smtClean="0"/>
                <a:t> </a:t>
              </a:r>
              <a:br>
                <a:rPr lang="de-DE" sz="1600" dirty="0" smtClean="0"/>
              </a:br>
              <a:r>
                <a:rPr lang="de-DE" sz="1600" dirty="0" smtClean="0"/>
                <a:t>Entscheidungsbäume    im Krankenhaus)</a:t>
              </a:r>
            </a:p>
            <a:p>
              <a:pPr>
                <a:spcAft>
                  <a:spcPts val="200"/>
                </a:spcAft>
              </a:pPr>
              <a:r>
                <a:rPr lang="de-DE" sz="1600" dirty="0" smtClean="0"/>
                <a:t>		</a:t>
              </a:r>
              <a:r>
                <a:rPr lang="de-DE" sz="1600" i="1" dirty="0" smtClean="0"/>
                <a:t>    - Finden einer zufriedenstellenden Lösung durch sukzessives 		      Eingrenzen des Lösungsraumes.</a:t>
              </a:r>
            </a:p>
          </p:txBody>
        </p:sp>
        <p:sp>
          <p:nvSpPr>
            <p:cNvPr id="7" name="Textfeld 6"/>
            <p:cNvSpPr txBox="1"/>
            <p:nvPr/>
          </p:nvSpPr>
          <p:spPr>
            <a:xfrm>
              <a:off x="611188" y="1509698"/>
              <a:ext cx="7921625" cy="369332"/>
            </a:xfrm>
            <a:prstGeom prst="rect">
              <a:avLst/>
            </a:prstGeom>
            <a:solidFill>
              <a:srgbClr val="2254A1"/>
            </a:solidFill>
            <a:ln>
              <a:noFill/>
            </a:ln>
          </p:spPr>
          <p:txBody>
            <a:bodyPr wrap="square" lIns="0" tIns="0" rIns="0" bIns="0" rtlCol="0">
              <a:spAutoFit/>
            </a:bodyPr>
            <a:lstStyle/>
            <a:p>
              <a:endParaRPr lang="de-DE" sz="300" b="1" i="1" dirty="0" smtClean="0">
                <a:solidFill>
                  <a:schemeClr val="bg1"/>
                </a:solidFill>
              </a:endParaRPr>
            </a:p>
            <a:p>
              <a:r>
                <a:rPr lang="de-DE" sz="1600" b="1" i="1" dirty="0" smtClean="0">
                  <a:solidFill>
                    <a:schemeClr val="bg1"/>
                  </a:solidFill>
                </a:rPr>
                <a:t>„Smarte“ Heuristik:      Beispiel &amp; Beschreibung:</a:t>
              </a:r>
            </a:p>
            <a:p>
              <a:endParaRPr lang="de-DE" sz="500" b="1" i="1" dirty="0" smtClean="0">
                <a:solidFill>
                  <a:schemeClr val="bg1"/>
                </a:solidFill>
              </a:endParaRPr>
            </a:p>
          </p:txBody>
        </p:sp>
      </p:grpSp>
      <p:cxnSp>
        <p:nvCxnSpPr>
          <p:cNvPr id="13" name="Gerade Verbindung 12"/>
          <p:cNvCxnSpPr/>
          <p:nvPr/>
        </p:nvCxnSpPr>
        <p:spPr bwMode="auto">
          <a:xfrm>
            <a:off x="611188" y="2643182"/>
            <a:ext cx="7921625"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Gerade Verbindung 13"/>
          <p:cNvCxnSpPr/>
          <p:nvPr/>
        </p:nvCxnSpPr>
        <p:spPr bwMode="auto">
          <a:xfrm>
            <a:off x="611188" y="4449770"/>
            <a:ext cx="7921625"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Gerade Verbindung 16"/>
          <p:cNvCxnSpPr/>
          <p:nvPr/>
        </p:nvCxnSpPr>
        <p:spPr bwMode="auto">
          <a:xfrm rot="5400000">
            <a:off x="582585" y="3553607"/>
            <a:ext cx="4214842"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2"/>
          <p:cNvSpPr txBox="1">
            <a:spLocks noChangeArrowheads="1"/>
          </p:cNvSpPr>
          <p:nvPr/>
        </p:nvSpPr>
        <p:spPr bwMode="auto">
          <a:xfrm>
            <a:off x="505644" y="289223"/>
            <a:ext cx="7077075" cy="404812"/>
          </a:xfrm>
          <a:prstGeom prst="rect">
            <a:avLst/>
          </a:prstGeom>
          <a:noFill/>
          <a:ln w="9525">
            <a:noFill/>
            <a:miter lim="800000"/>
            <a:headEnd/>
            <a:tailEnd/>
          </a:ln>
        </p:spPr>
        <p:txBody>
          <a:bodyPr/>
          <a:lstStyle/>
          <a:p>
            <a:r>
              <a:rPr lang="de-DE" sz="1600" b="1" dirty="0" smtClean="0">
                <a:solidFill>
                  <a:srgbClr val="2254A1"/>
                </a:solidFill>
              </a:rPr>
              <a:t>4</a:t>
            </a:r>
            <a:r>
              <a:rPr lang="pl-PL" sz="1600" b="1" dirty="0" smtClean="0">
                <a:solidFill>
                  <a:srgbClr val="2254A1"/>
                </a:solidFill>
              </a:rPr>
              <a:t>. </a:t>
            </a:r>
            <a:r>
              <a:rPr lang="de-DE" sz="1600" b="1" dirty="0" smtClean="0">
                <a:solidFill>
                  <a:srgbClr val="2254A1"/>
                </a:solidFill>
              </a:rPr>
              <a:t>Wie können wir Entscheidungen beeinflussen ?</a:t>
            </a:r>
            <a:r>
              <a:rPr lang="pl-PL" sz="1600" b="1" dirty="0" smtClean="0">
                <a:solidFill>
                  <a:srgbClr val="2254A1"/>
                </a:solidFill>
              </a:rPr>
              <a:t> </a:t>
            </a:r>
            <a:r>
              <a:rPr lang="de-DE" sz="1600" b="1" dirty="0" smtClean="0">
                <a:solidFill>
                  <a:srgbClr val="2254A1"/>
                </a:solidFill>
              </a:rPr>
              <a:t/>
            </a:r>
            <a:br>
              <a:rPr lang="de-DE" sz="1600" b="1" dirty="0" smtClean="0">
                <a:solidFill>
                  <a:srgbClr val="2254A1"/>
                </a:solidFill>
              </a:rPr>
            </a:br>
            <a:endParaRPr lang="de-DE" sz="1600" b="1" dirty="0" smtClean="0">
              <a:solidFill>
                <a:srgbClr val="2254A1"/>
              </a:solidFill>
            </a:endParaRPr>
          </a:p>
        </p:txBody>
      </p:sp>
      <p:cxnSp>
        <p:nvCxnSpPr>
          <p:cNvPr id="21" name="Gerade Verbindung 20"/>
          <p:cNvCxnSpPr/>
          <p:nvPr/>
        </p:nvCxnSpPr>
        <p:spPr bwMode="auto">
          <a:xfrm rot="5400000">
            <a:off x="2501894" y="1233465"/>
            <a:ext cx="375432" cy="795"/>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525463" y="571480"/>
            <a:ext cx="7643837" cy="404812"/>
          </a:xfrm>
          <a:prstGeom prst="rect">
            <a:avLst/>
          </a:prstGeom>
          <a:noFill/>
          <a:ln w="9525">
            <a:noFill/>
            <a:miter lim="800000"/>
            <a:headEnd/>
            <a:tailEnd/>
          </a:ln>
        </p:spPr>
        <p:txBody>
          <a:bodyPr/>
          <a:lstStyle/>
          <a:p>
            <a:r>
              <a:rPr lang="de-DE" sz="1600" b="1" dirty="0" smtClean="0">
                <a:solidFill>
                  <a:srgbClr val="2254A0"/>
                </a:solidFill>
              </a:rPr>
              <a:t>4.3 Herzinfarktheuristik</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
        <p:nvSpPr>
          <p:cNvPr id="10" name="Rectangle 2"/>
          <p:cNvSpPr txBox="1">
            <a:spLocks noChangeArrowheads="1"/>
          </p:cNvSpPr>
          <p:nvPr/>
        </p:nvSpPr>
        <p:spPr bwMode="auto">
          <a:xfrm>
            <a:off x="505644" y="289223"/>
            <a:ext cx="7077075" cy="404812"/>
          </a:xfrm>
          <a:prstGeom prst="rect">
            <a:avLst/>
          </a:prstGeom>
          <a:noFill/>
          <a:ln w="9525">
            <a:noFill/>
            <a:miter lim="800000"/>
            <a:headEnd/>
            <a:tailEnd/>
          </a:ln>
        </p:spPr>
        <p:txBody>
          <a:bodyPr/>
          <a:lstStyle/>
          <a:p>
            <a:r>
              <a:rPr lang="de-DE" sz="1600" b="1" dirty="0" smtClean="0">
                <a:solidFill>
                  <a:srgbClr val="2254A1"/>
                </a:solidFill>
              </a:rPr>
              <a:t>4</a:t>
            </a:r>
            <a:r>
              <a:rPr lang="pl-PL" sz="1600" b="1" dirty="0" smtClean="0">
                <a:solidFill>
                  <a:srgbClr val="2254A1"/>
                </a:solidFill>
              </a:rPr>
              <a:t>. </a:t>
            </a:r>
            <a:r>
              <a:rPr lang="de-DE" sz="1600" b="1" dirty="0" smtClean="0">
                <a:solidFill>
                  <a:srgbClr val="2254A1"/>
                </a:solidFill>
              </a:rPr>
              <a:t>Wie können wir Entscheidungen beeinflussen ?</a:t>
            </a:r>
            <a:r>
              <a:rPr lang="pl-PL" sz="1600" b="1" dirty="0" smtClean="0">
                <a:solidFill>
                  <a:srgbClr val="2254A1"/>
                </a:solidFill>
              </a:rPr>
              <a:t> </a:t>
            </a:r>
            <a:r>
              <a:rPr lang="de-DE" sz="1600" b="1" dirty="0" smtClean="0">
                <a:solidFill>
                  <a:srgbClr val="2254A1"/>
                </a:solidFill>
              </a:rPr>
              <a:t/>
            </a:r>
            <a:br>
              <a:rPr lang="de-DE" sz="1600" b="1" dirty="0" smtClean="0">
                <a:solidFill>
                  <a:srgbClr val="2254A1"/>
                </a:solidFill>
              </a:rPr>
            </a:br>
            <a:endParaRPr lang="de-DE" sz="1600" b="1" dirty="0" smtClean="0">
              <a:solidFill>
                <a:srgbClr val="2254A1"/>
              </a:solidFill>
            </a:endParaRPr>
          </a:p>
        </p:txBody>
      </p:sp>
      <p:cxnSp>
        <p:nvCxnSpPr>
          <p:cNvPr id="21" name="Gerade Verbindung 20"/>
          <p:cNvCxnSpPr/>
          <p:nvPr/>
        </p:nvCxnSpPr>
        <p:spPr bwMode="auto">
          <a:xfrm rot="5400000">
            <a:off x="2501894" y="1240625"/>
            <a:ext cx="375432" cy="795"/>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1" name="Textfeld 10"/>
          <p:cNvSpPr txBox="1"/>
          <p:nvPr/>
        </p:nvSpPr>
        <p:spPr>
          <a:xfrm>
            <a:off x="4143372" y="1048392"/>
            <a:ext cx="2071702" cy="523220"/>
          </a:xfrm>
          <a:prstGeom prst="rect">
            <a:avLst/>
          </a:prstGeom>
          <a:solidFill>
            <a:schemeClr val="bg1">
              <a:lumMod val="85000"/>
            </a:schemeClr>
          </a:solidFill>
          <a:ln>
            <a:solidFill>
              <a:schemeClr val="bg1">
                <a:lumMod val="50000"/>
              </a:schemeClr>
            </a:solidFill>
          </a:ln>
        </p:spPr>
        <p:txBody>
          <a:bodyPr wrap="square" rtlCol="0">
            <a:spAutoFit/>
          </a:bodyPr>
          <a:lstStyle/>
          <a:p>
            <a:pPr algn="ctr"/>
            <a:r>
              <a:rPr lang="de-DE" sz="1400" dirty="0" smtClean="0"/>
              <a:t>Veränderung im </a:t>
            </a:r>
          </a:p>
          <a:p>
            <a:pPr algn="ctr"/>
            <a:r>
              <a:rPr lang="de-DE" sz="1400" dirty="0" smtClean="0"/>
              <a:t>ST-Segment?</a:t>
            </a:r>
            <a:endParaRPr lang="de-DE" sz="1400" dirty="0"/>
          </a:p>
        </p:txBody>
      </p:sp>
      <p:sp>
        <p:nvSpPr>
          <p:cNvPr id="15" name="Textfeld 14"/>
          <p:cNvSpPr txBox="1"/>
          <p:nvPr/>
        </p:nvSpPr>
        <p:spPr>
          <a:xfrm>
            <a:off x="4151310" y="1714488"/>
            <a:ext cx="571504" cy="307777"/>
          </a:xfrm>
          <a:prstGeom prst="rect">
            <a:avLst/>
          </a:prstGeom>
          <a:noFill/>
        </p:spPr>
        <p:txBody>
          <a:bodyPr wrap="square" rtlCol="0">
            <a:spAutoFit/>
          </a:bodyPr>
          <a:lstStyle/>
          <a:p>
            <a:r>
              <a:rPr lang="de-DE" sz="1400" dirty="0" smtClean="0"/>
              <a:t>nein</a:t>
            </a:r>
            <a:endParaRPr lang="de-DE" sz="1400" dirty="0"/>
          </a:p>
        </p:txBody>
      </p:sp>
      <p:sp>
        <p:nvSpPr>
          <p:cNvPr id="16" name="Textfeld 15"/>
          <p:cNvSpPr txBox="1"/>
          <p:nvPr/>
        </p:nvSpPr>
        <p:spPr>
          <a:xfrm>
            <a:off x="5929322" y="1714488"/>
            <a:ext cx="428628" cy="307777"/>
          </a:xfrm>
          <a:prstGeom prst="rect">
            <a:avLst/>
          </a:prstGeom>
          <a:noFill/>
        </p:spPr>
        <p:txBody>
          <a:bodyPr wrap="square" rtlCol="0">
            <a:spAutoFit/>
          </a:bodyPr>
          <a:lstStyle/>
          <a:p>
            <a:r>
              <a:rPr lang="de-DE" sz="1400" dirty="0" smtClean="0"/>
              <a:t>ja</a:t>
            </a:r>
            <a:endParaRPr lang="de-DE" sz="1400" dirty="0"/>
          </a:p>
        </p:txBody>
      </p:sp>
      <p:sp>
        <p:nvSpPr>
          <p:cNvPr id="18" name="Flussdiagramm: Verbindungsstelle 17"/>
          <p:cNvSpPr/>
          <p:nvPr/>
        </p:nvSpPr>
        <p:spPr bwMode="auto">
          <a:xfrm>
            <a:off x="6072198" y="2143116"/>
            <a:ext cx="1285884" cy="1079500"/>
          </a:xfrm>
          <a:prstGeom prst="flowChartConnector">
            <a:avLst/>
          </a:prstGeom>
          <a:solidFill>
            <a:srgbClr val="FF9966"/>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600" b="0" i="0" u="none" strike="noStrike" cap="none" normalizeH="0" baseline="0" dirty="0" smtClean="0">
              <a:ln>
                <a:noFill/>
              </a:ln>
              <a:solidFill>
                <a:schemeClr val="tx1"/>
              </a:solidFill>
              <a:effectLst/>
              <a:latin typeface="Arial" charset="0"/>
              <a:ea typeface="ヒラギノ角ゴ Pro W3"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charset="0"/>
                <a:ea typeface="ヒラギノ角ゴ Pro W3" pitchFamily="1" charset="-128"/>
              </a:rPr>
              <a:t>Intensiv-</a:t>
            </a:r>
            <a:r>
              <a:rPr kumimoji="0" lang="de-DE" sz="1400" b="0" i="0" u="none" strike="noStrike" cap="none" normalizeH="0" baseline="0" dirty="0" err="1" smtClean="0">
                <a:ln>
                  <a:noFill/>
                </a:ln>
                <a:solidFill>
                  <a:schemeClr val="tx1"/>
                </a:solidFill>
                <a:effectLst/>
                <a:latin typeface="Arial" charset="0"/>
                <a:ea typeface="ヒラギノ角ゴ Pro W3" pitchFamily="1" charset="-128"/>
              </a:rPr>
              <a:t>station</a:t>
            </a:r>
            <a:endParaRPr kumimoji="0" lang="de-DE" sz="1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9" name="Textfeld 18"/>
          <p:cNvSpPr txBox="1"/>
          <p:nvPr/>
        </p:nvSpPr>
        <p:spPr>
          <a:xfrm>
            <a:off x="2928926" y="2349500"/>
            <a:ext cx="2071702" cy="523220"/>
          </a:xfrm>
          <a:prstGeom prst="rect">
            <a:avLst/>
          </a:prstGeom>
          <a:solidFill>
            <a:schemeClr val="bg1">
              <a:lumMod val="85000"/>
            </a:schemeClr>
          </a:solidFill>
          <a:ln>
            <a:solidFill>
              <a:schemeClr val="bg1">
                <a:lumMod val="50000"/>
              </a:schemeClr>
            </a:solidFill>
          </a:ln>
        </p:spPr>
        <p:txBody>
          <a:bodyPr wrap="square" rtlCol="0">
            <a:spAutoFit/>
          </a:bodyPr>
          <a:lstStyle/>
          <a:p>
            <a:r>
              <a:rPr lang="de-DE" sz="1400" dirty="0" smtClean="0"/>
              <a:t>Starke Brustschmerzen?</a:t>
            </a:r>
            <a:endParaRPr lang="de-DE" sz="1400" dirty="0"/>
          </a:p>
        </p:txBody>
      </p:sp>
      <p:sp>
        <p:nvSpPr>
          <p:cNvPr id="20" name="Textfeld 19"/>
          <p:cNvSpPr txBox="1"/>
          <p:nvPr/>
        </p:nvSpPr>
        <p:spPr>
          <a:xfrm>
            <a:off x="4643438" y="3121223"/>
            <a:ext cx="642942" cy="307777"/>
          </a:xfrm>
          <a:prstGeom prst="rect">
            <a:avLst/>
          </a:prstGeom>
          <a:noFill/>
        </p:spPr>
        <p:txBody>
          <a:bodyPr wrap="square" rtlCol="0">
            <a:spAutoFit/>
          </a:bodyPr>
          <a:lstStyle/>
          <a:p>
            <a:r>
              <a:rPr lang="de-DE" sz="1400" dirty="0" smtClean="0"/>
              <a:t>nein</a:t>
            </a:r>
            <a:endParaRPr lang="de-DE" sz="1400" dirty="0"/>
          </a:p>
        </p:txBody>
      </p:sp>
      <p:sp>
        <p:nvSpPr>
          <p:cNvPr id="22" name="Flussdiagramm: Verbindungsstelle 21"/>
          <p:cNvSpPr/>
          <p:nvPr/>
        </p:nvSpPr>
        <p:spPr bwMode="auto">
          <a:xfrm>
            <a:off x="4929190" y="3635384"/>
            <a:ext cx="1285884" cy="1079500"/>
          </a:xfrm>
          <a:prstGeom prst="flowChartConnector">
            <a:avLst/>
          </a:prstGeom>
          <a:solidFill>
            <a:srgbClr val="CCFFCC"/>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600" b="0" i="0" u="none" strike="noStrike" cap="none" normalizeH="0" baseline="0" dirty="0" smtClean="0">
              <a:ln>
                <a:noFill/>
              </a:ln>
              <a:solidFill>
                <a:schemeClr val="tx1"/>
              </a:solidFill>
              <a:effectLst/>
              <a:latin typeface="Arial" charset="0"/>
              <a:ea typeface="ヒラギノ角ゴ Pro W3"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charset="0"/>
                <a:ea typeface="ヒラギノ角ゴ Pro W3" pitchFamily="1" charset="-128"/>
              </a:rPr>
              <a:t>Kranken-</a:t>
            </a:r>
          </a:p>
          <a:p>
            <a:pPr marL="0" marR="0" indent="0" algn="ctr" defTabSz="914400" rtl="0" eaLnBrk="0" fontAlgn="base" latinLnBrk="0" hangingPunct="0">
              <a:lnSpc>
                <a:spcPct val="100000"/>
              </a:lnSpc>
              <a:spcBef>
                <a:spcPct val="0"/>
              </a:spcBef>
              <a:spcAft>
                <a:spcPct val="0"/>
              </a:spcAft>
              <a:buClrTx/>
              <a:buSzTx/>
              <a:buFontTx/>
              <a:buNone/>
              <a:tabLst/>
            </a:pPr>
            <a:r>
              <a:rPr lang="de-DE" sz="1400" dirty="0" err="1" smtClean="0">
                <a:latin typeface="Arial" charset="0"/>
                <a:ea typeface="ヒラギノ角ゴ Pro W3" pitchFamily="1" charset="-128"/>
              </a:rPr>
              <a:t>bett</a:t>
            </a:r>
            <a:endParaRPr kumimoji="0" lang="de-DE" sz="1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3" name="Textfeld 22"/>
          <p:cNvSpPr txBox="1"/>
          <p:nvPr/>
        </p:nvSpPr>
        <p:spPr>
          <a:xfrm>
            <a:off x="3000364" y="3071810"/>
            <a:ext cx="571504" cy="307777"/>
          </a:xfrm>
          <a:prstGeom prst="rect">
            <a:avLst/>
          </a:prstGeom>
          <a:noFill/>
        </p:spPr>
        <p:txBody>
          <a:bodyPr wrap="square" rtlCol="0">
            <a:spAutoFit/>
          </a:bodyPr>
          <a:lstStyle/>
          <a:p>
            <a:r>
              <a:rPr lang="de-DE" sz="1400" dirty="0" smtClean="0"/>
              <a:t>ja</a:t>
            </a:r>
            <a:endParaRPr lang="de-DE" sz="1400" dirty="0"/>
          </a:p>
        </p:txBody>
      </p:sp>
      <p:sp>
        <p:nvSpPr>
          <p:cNvPr id="24" name="Textfeld 23"/>
          <p:cNvSpPr txBox="1"/>
          <p:nvPr/>
        </p:nvSpPr>
        <p:spPr>
          <a:xfrm>
            <a:off x="1785918" y="3643314"/>
            <a:ext cx="2071702" cy="523220"/>
          </a:xfrm>
          <a:prstGeom prst="rect">
            <a:avLst/>
          </a:prstGeom>
          <a:solidFill>
            <a:schemeClr val="bg1">
              <a:lumMod val="85000"/>
            </a:schemeClr>
          </a:solidFill>
          <a:ln>
            <a:solidFill>
              <a:schemeClr val="bg1">
                <a:lumMod val="50000"/>
              </a:schemeClr>
            </a:solidFill>
          </a:ln>
        </p:spPr>
        <p:txBody>
          <a:bodyPr wrap="square" rtlCol="0">
            <a:spAutoFit/>
          </a:bodyPr>
          <a:lstStyle/>
          <a:p>
            <a:r>
              <a:rPr lang="de-DE" sz="1400" dirty="0" smtClean="0"/>
              <a:t>Ein weiterer Faktor?</a:t>
            </a:r>
          </a:p>
          <a:p>
            <a:r>
              <a:rPr lang="de-DE" sz="1400" dirty="0" smtClean="0"/>
              <a:t>(NTG, MI, ST, T)</a:t>
            </a:r>
            <a:endParaRPr lang="de-DE" sz="1400" dirty="0"/>
          </a:p>
        </p:txBody>
      </p:sp>
      <p:sp>
        <p:nvSpPr>
          <p:cNvPr id="26" name="Textfeld 25"/>
          <p:cNvSpPr txBox="1"/>
          <p:nvPr/>
        </p:nvSpPr>
        <p:spPr>
          <a:xfrm>
            <a:off x="3443266" y="4407107"/>
            <a:ext cx="485792" cy="307777"/>
          </a:xfrm>
          <a:prstGeom prst="rect">
            <a:avLst/>
          </a:prstGeom>
          <a:noFill/>
        </p:spPr>
        <p:txBody>
          <a:bodyPr wrap="square" rtlCol="0">
            <a:spAutoFit/>
          </a:bodyPr>
          <a:lstStyle/>
          <a:p>
            <a:r>
              <a:rPr lang="de-DE" sz="1400" dirty="0" smtClean="0"/>
              <a:t>ja</a:t>
            </a:r>
            <a:endParaRPr lang="de-DE" sz="1400" dirty="0"/>
          </a:p>
        </p:txBody>
      </p:sp>
      <p:sp>
        <p:nvSpPr>
          <p:cNvPr id="28" name="Textfeld 27"/>
          <p:cNvSpPr txBox="1"/>
          <p:nvPr/>
        </p:nvSpPr>
        <p:spPr>
          <a:xfrm>
            <a:off x="1798618" y="4395794"/>
            <a:ext cx="642942" cy="307777"/>
          </a:xfrm>
          <a:prstGeom prst="rect">
            <a:avLst/>
          </a:prstGeom>
          <a:noFill/>
        </p:spPr>
        <p:txBody>
          <a:bodyPr wrap="square" rtlCol="0">
            <a:spAutoFit/>
          </a:bodyPr>
          <a:lstStyle/>
          <a:p>
            <a:r>
              <a:rPr lang="de-DE" sz="1400" dirty="0" smtClean="0"/>
              <a:t>nein</a:t>
            </a:r>
            <a:endParaRPr lang="de-DE" sz="1400" dirty="0"/>
          </a:p>
        </p:txBody>
      </p:sp>
      <p:sp>
        <p:nvSpPr>
          <p:cNvPr id="29" name="Flussdiagramm: Verbindungsstelle 28"/>
          <p:cNvSpPr/>
          <p:nvPr/>
        </p:nvSpPr>
        <p:spPr bwMode="auto">
          <a:xfrm>
            <a:off x="3428992" y="4857760"/>
            <a:ext cx="1285884" cy="1079500"/>
          </a:xfrm>
          <a:prstGeom prst="flowChartConnector">
            <a:avLst/>
          </a:prstGeom>
          <a:solidFill>
            <a:srgbClr val="FF9966"/>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600" b="0" i="0" u="none" strike="noStrike" cap="none" normalizeH="0" baseline="0" dirty="0" smtClean="0">
              <a:ln>
                <a:noFill/>
              </a:ln>
              <a:solidFill>
                <a:schemeClr val="tx1"/>
              </a:solidFill>
              <a:effectLst/>
              <a:latin typeface="Arial" charset="0"/>
              <a:ea typeface="ヒラギノ角ゴ Pro W3"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charset="0"/>
                <a:ea typeface="ヒラギノ角ゴ Pro W3" pitchFamily="1" charset="-128"/>
              </a:rPr>
              <a:t>Intensiv-</a:t>
            </a:r>
            <a:r>
              <a:rPr kumimoji="0" lang="de-DE" sz="1400" b="0" i="0" u="none" strike="noStrike" cap="none" normalizeH="0" baseline="0" dirty="0" err="1" smtClean="0">
                <a:ln>
                  <a:noFill/>
                </a:ln>
                <a:solidFill>
                  <a:schemeClr val="tx1"/>
                </a:solidFill>
                <a:effectLst/>
                <a:latin typeface="Arial" charset="0"/>
                <a:ea typeface="ヒラギノ角ゴ Pro W3" pitchFamily="1" charset="-128"/>
              </a:rPr>
              <a:t>station</a:t>
            </a:r>
            <a:endParaRPr kumimoji="0" lang="de-DE" sz="1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31" name="Flussdiagramm: Verbindungsstelle 30"/>
          <p:cNvSpPr/>
          <p:nvPr/>
        </p:nvSpPr>
        <p:spPr bwMode="auto">
          <a:xfrm>
            <a:off x="1000100" y="4857760"/>
            <a:ext cx="1285884" cy="1079500"/>
          </a:xfrm>
          <a:prstGeom prst="flowChartConnector">
            <a:avLst/>
          </a:prstGeom>
          <a:solidFill>
            <a:srgbClr val="CCFFCC"/>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600" b="0" i="0" u="none" strike="noStrike" cap="none" normalizeH="0" baseline="0" dirty="0" smtClean="0">
              <a:ln>
                <a:noFill/>
              </a:ln>
              <a:solidFill>
                <a:schemeClr val="tx1"/>
              </a:solidFill>
              <a:effectLst/>
              <a:latin typeface="Arial" charset="0"/>
              <a:ea typeface="ヒラギノ角ゴ Pro W3"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charset="0"/>
                <a:ea typeface="ヒラギノ角ゴ Pro W3" pitchFamily="1" charset="-128"/>
              </a:rPr>
              <a:t>Kranken-</a:t>
            </a:r>
          </a:p>
          <a:p>
            <a:pPr marL="0" marR="0" indent="0" algn="ctr" defTabSz="914400" rtl="0" eaLnBrk="0" fontAlgn="base" latinLnBrk="0" hangingPunct="0">
              <a:lnSpc>
                <a:spcPct val="100000"/>
              </a:lnSpc>
              <a:spcBef>
                <a:spcPct val="0"/>
              </a:spcBef>
              <a:spcAft>
                <a:spcPct val="0"/>
              </a:spcAft>
              <a:buClrTx/>
              <a:buSzTx/>
              <a:buFontTx/>
              <a:buNone/>
              <a:tabLst/>
            </a:pPr>
            <a:r>
              <a:rPr lang="de-DE" sz="1400" dirty="0" err="1" smtClean="0">
                <a:latin typeface="Arial" charset="0"/>
                <a:ea typeface="ヒラギノ角ゴ Pro W3" pitchFamily="1" charset="-128"/>
              </a:rPr>
              <a:t>bett</a:t>
            </a:r>
            <a:endParaRPr kumimoji="0" lang="de-DE" sz="1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32" name="Textfeld 31"/>
          <p:cNvSpPr txBox="1"/>
          <p:nvPr/>
        </p:nvSpPr>
        <p:spPr>
          <a:xfrm>
            <a:off x="611188" y="6143644"/>
            <a:ext cx="7924798" cy="276999"/>
          </a:xfrm>
          <a:prstGeom prst="rect">
            <a:avLst/>
          </a:prstGeom>
          <a:noFill/>
          <a:ln>
            <a:noFill/>
          </a:ln>
        </p:spPr>
        <p:txBody>
          <a:bodyPr wrap="square" rtlCol="0">
            <a:spAutoFit/>
          </a:bodyPr>
          <a:lstStyle/>
          <a:p>
            <a:r>
              <a:rPr lang="de-DE" sz="1200" i="1" dirty="0" smtClean="0"/>
              <a:t>Quelle: </a:t>
            </a:r>
            <a:r>
              <a:rPr lang="de-DE" sz="1200" i="1" dirty="0" err="1" smtClean="0"/>
              <a:t>Gigerenzer</a:t>
            </a:r>
            <a:r>
              <a:rPr lang="de-DE" sz="1200" i="1" dirty="0" smtClean="0"/>
              <a:t>, G., Bauchentscheidungen, Goldmann, 7. Aufl. 2008, S. 185</a:t>
            </a:r>
            <a:endParaRPr lang="de-DE" sz="900" i="1" dirty="0" smtClean="0"/>
          </a:p>
        </p:txBody>
      </p:sp>
      <p:cxnSp>
        <p:nvCxnSpPr>
          <p:cNvPr id="34" name="Gerade Verbindung mit Pfeil 33"/>
          <p:cNvCxnSpPr>
            <a:stCxn id="11" idx="2"/>
          </p:cNvCxnSpPr>
          <p:nvPr/>
        </p:nvCxnSpPr>
        <p:spPr bwMode="auto">
          <a:xfrm rot="5400000">
            <a:off x="4200916" y="1371193"/>
            <a:ext cx="777888" cy="1178727"/>
          </a:xfrm>
          <a:prstGeom prst="straightConnector1">
            <a:avLst/>
          </a:prstGeom>
          <a:solidFill>
            <a:schemeClr val="accent1"/>
          </a:solidFill>
          <a:ln w="19050" cap="flat" cmpd="sng" algn="ctr">
            <a:solidFill>
              <a:schemeClr val="bg1">
                <a:lumMod val="50000"/>
              </a:schemeClr>
            </a:solidFill>
            <a:prstDash val="solid"/>
            <a:round/>
            <a:headEnd type="none" w="med" len="med"/>
            <a:tailEnd type="triangle" w="lg" len="med"/>
          </a:ln>
          <a:effectLst/>
        </p:spPr>
      </p:cxnSp>
      <p:cxnSp>
        <p:nvCxnSpPr>
          <p:cNvPr id="36" name="Gerade Verbindung mit Pfeil 35"/>
          <p:cNvCxnSpPr>
            <a:stCxn id="11" idx="2"/>
          </p:cNvCxnSpPr>
          <p:nvPr/>
        </p:nvCxnSpPr>
        <p:spPr bwMode="auto">
          <a:xfrm rot="16200000" flipH="1">
            <a:off x="5482834" y="1268000"/>
            <a:ext cx="642942" cy="1250165"/>
          </a:xfrm>
          <a:prstGeom prst="straightConnector1">
            <a:avLst/>
          </a:prstGeom>
          <a:solidFill>
            <a:schemeClr val="accent1"/>
          </a:solidFill>
          <a:ln w="19050" cap="flat" cmpd="sng" algn="ctr">
            <a:solidFill>
              <a:schemeClr val="bg1">
                <a:lumMod val="50000"/>
              </a:schemeClr>
            </a:solidFill>
            <a:prstDash val="solid"/>
            <a:round/>
            <a:headEnd type="none" w="med" len="med"/>
            <a:tailEnd type="triangle" w="lg" len="med"/>
          </a:ln>
          <a:effectLst/>
        </p:spPr>
      </p:cxnSp>
      <p:cxnSp>
        <p:nvCxnSpPr>
          <p:cNvPr id="38" name="Gerade Verbindung mit Pfeil 37"/>
          <p:cNvCxnSpPr>
            <a:stCxn id="19" idx="2"/>
            <a:endCxn id="24" idx="0"/>
          </p:cNvCxnSpPr>
          <p:nvPr/>
        </p:nvCxnSpPr>
        <p:spPr bwMode="auto">
          <a:xfrm rot="5400000">
            <a:off x="3007976" y="2686513"/>
            <a:ext cx="770594" cy="1143008"/>
          </a:xfrm>
          <a:prstGeom prst="straightConnector1">
            <a:avLst/>
          </a:prstGeom>
          <a:solidFill>
            <a:schemeClr val="accent1"/>
          </a:solidFill>
          <a:ln w="19050" cap="flat" cmpd="sng" algn="ctr">
            <a:solidFill>
              <a:schemeClr val="bg1">
                <a:lumMod val="50000"/>
              </a:schemeClr>
            </a:solidFill>
            <a:prstDash val="solid"/>
            <a:round/>
            <a:headEnd type="none" w="med" len="med"/>
            <a:tailEnd type="triangle" w="lg" len="med"/>
          </a:ln>
          <a:effectLst/>
        </p:spPr>
      </p:cxnSp>
      <p:cxnSp>
        <p:nvCxnSpPr>
          <p:cNvPr id="40" name="Gerade Verbindung mit Pfeil 39"/>
          <p:cNvCxnSpPr>
            <a:stCxn id="19" idx="2"/>
          </p:cNvCxnSpPr>
          <p:nvPr/>
        </p:nvCxnSpPr>
        <p:spPr bwMode="auto">
          <a:xfrm rot="16200000" flipH="1">
            <a:off x="4204561" y="2632935"/>
            <a:ext cx="842034" cy="1321603"/>
          </a:xfrm>
          <a:prstGeom prst="straightConnector1">
            <a:avLst/>
          </a:prstGeom>
          <a:solidFill>
            <a:schemeClr val="accent1"/>
          </a:solidFill>
          <a:ln w="19050" cap="flat" cmpd="sng" algn="ctr">
            <a:solidFill>
              <a:schemeClr val="bg1">
                <a:lumMod val="50000"/>
              </a:schemeClr>
            </a:solidFill>
            <a:prstDash val="solid"/>
            <a:round/>
            <a:headEnd type="none" w="med" len="med"/>
            <a:tailEnd type="triangle" w="lg" len="med"/>
          </a:ln>
          <a:effectLst/>
        </p:spPr>
      </p:cxnSp>
      <p:cxnSp>
        <p:nvCxnSpPr>
          <p:cNvPr id="44" name="Gerade Verbindung mit Pfeil 43"/>
          <p:cNvCxnSpPr>
            <a:stCxn id="24" idx="2"/>
          </p:cNvCxnSpPr>
          <p:nvPr/>
        </p:nvCxnSpPr>
        <p:spPr bwMode="auto">
          <a:xfrm rot="5400000">
            <a:off x="1993950" y="4101379"/>
            <a:ext cx="762664" cy="892975"/>
          </a:xfrm>
          <a:prstGeom prst="straightConnector1">
            <a:avLst/>
          </a:prstGeom>
          <a:solidFill>
            <a:schemeClr val="accent1"/>
          </a:solidFill>
          <a:ln w="19050" cap="flat" cmpd="sng" algn="ctr">
            <a:solidFill>
              <a:schemeClr val="bg1">
                <a:lumMod val="50000"/>
              </a:schemeClr>
            </a:solidFill>
            <a:prstDash val="solid"/>
            <a:round/>
            <a:headEnd type="none" w="med" len="med"/>
            <a:tailEnd type="triangle" w="lg" len="med"/>
          </a:ln>
          <a:effectLst/>
        </p:spPr>
      </p:cxnSp>
      <p:cxnSp>
        <p:nvCxnSpPr>
          <p:cNvPr id="47" name="Gerade Verbindung mit Pfeil 46"/>
          <p:cNvCxnSpPr>
            <a:stCxn id="24" idx="2"/>
          </p:cNvCxnSpPr>
          <p:nvPr/>
        </p:nvCxnSpPr>
        <p:spPr bwMode="auto">
          <a:xfrm rot="16200000" flipH="1">
            <a:off x="2958362" y="4029940"/>
            <a:ext cx="762664" cy="1035851"/>
          </a:xfrm>
          <a:prstGeom prst="straightConnector1">
            <a:avLst/>
          </a:prstGeom>
          <a:solidFill>
            <a:schemeClr val="accent1"/>
          </a:solidFill>
          <a:ln w="19050" cap="flat" cmpd="sng" algn="ctr">
            <a:solidFill>
              <a:schemeClr val="bg1">
                <a:lumMod val="50000"/>
              </a:schemeClr>
            </a:solidFill>
            <a:prstDash val="solid"/>
            <a:round/>
            <a:headEnd type="none" w="med" len="med"/>
            <a:tailEnd type="triangle" w="lg" len="med"/>
          </a:ln>
          <a:effectLst/>
        </p:spPr>
      </p:cxn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520502" y="571480"/>
            <a:ext cx="7077075" cy="404812"/>
          </a:xfrm>
          <a:prstGeom prst="rect">
            <a:avLst/>
          </a:prstGeom>
          <a:noFill/>
          <a:ln w="9525">
            <a:noFill/>
            <a:miter lim="800000"/>
            <a:headEnd/>
            <a:tailEnd/>
          </a:ln>
        </p:spPr>
        <p:txBody>
          <a:bodyPr/>
          <a:lstStyle/>
          <a:p>
            <a:r>
              <a:rPr lang="de-DE" sz="1600" b="1" dirty="0" smtClean="0">
                <a:solidFill>
                  <a:srgbClr val="2254A0"/>
                </a:solidFill>
              </a:rPr>
              <a:t>4.4 Smarte Heuristiken: Gestaltungsempfehlung an das Controlling</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grpSp>
        <p:nvGrpSpPr>
          <p:cNvPr id="2" name="Gruppieren 86"/>
          <p:cNvGrpSpPr/>
          <p:nvPr/>
        </p:nvGrpSpPr>
        <p:grpSpPr>
          <a:xfrm>
            <a:off x="500034" y="1050304"/>
            <a:ext cx="3714777" cy="5353692"/>
            <a:chOff x="4389442" y="1052513"/>
            <a:chExt cx="3714777" cy="5353692"/>
          </a:xfrm>
        </p:grpSpPr>
        <p:sp>
          <p:nvSpPr>
            <p:cNvPr id="33" name="Textfeld 32"/>
            <p:cNvSpPr txBox="1"/>
            <p:nvPr/>
          </p:nvSpPr>
          <p:spPr>
            <a:xfrm>
              <a:off x="4500564" y="2927192"/>
              <a:ext cx="3600482" cy="1815882"/>
            </a:xfrm>
            <a:prstGeom prst="rect">
              <a:avLst/>
            </a:prstGeom>
            <a:solidFill>
              <a:schemeClr val="accent2">
                <a:lumMod val="40000"/>
                <a:lumOff val="60000"/>
              </a:schemeClr>
            </a:solidFill>
            <a:ln>
              <a:solidFill>
                <a:schemeClr val="tx1"/>
              </a:solidFill>
            </a:ln>
          </p:spPr>
          <p:txBody>
            <a:bodyPr wrap="square" rtlCol="0">
              <a:spAutoFit/>
            </a:bodyPr>
            <a:lstStyle/>
            <a:p>
              <a:r>
                <a:rPr lang="de-DE" sz="1600" dirty="0" smtClean="0">
                  <a:solidFill>
                    <a:schemeClr val="bg1"/>
                  </a:solidFill>
                </a:rPr>
                <a:t>Potentiell nutzbare Infos werden ignoriert, da sie die Entscheidung nicht verändern oder  wesentlich verbessern würden</a:t>
              </a:r>
            </a:p>
            <a:p>
              <a:r>
                <a:rPr lang="de-DE" sz="1600" dirty="0" smtClean="0">
                  <a:solidFill>
                    <a:schemeClr val="bg1"/>
                  </a:solidFill>
                </a:rPr>
                <a:t>-&gt; nur die Infos bereitstellen, die für Anwendung der Heuristik relevant sind</a:t>
              </a:r>
            </a:p>
          </p:txBody>
        </p:sp>
        <p:sp>
          <p:nvSpPr>
            <p:cNvPr id="36" name="Textfeld 35"/>
            <p:cNvSpPr txBox="1"/>
            <p:nvPr/>
          </p:nvSpPr>
          <p:spPr>
            <a:xfrm>
              <a:off x="4494219" y="1052513"/>
              <a:ext cx="3609999" cy="830997"/>
            </a:xfrm>
            <a:prstGeom prst="rect">
              <a:avLst/>
            </a:prstGeom>
            <a:solidFill>
              <a:srgbClr val="2254A1"/>
            </a:solidFill>
            <a:ln>
              <a:solidFill>
                <a:schemeClr val="tx1"/>
              </a:solidFill>
            </a:ln>
          </p:spPr>
          <p:txBody>
            <a:bodyPr wrap="square" rtlCol="0">
              <a:spAutoFit/>
            </a:bodyPr>
            <a:lstStyle/>
            <a:p>
              <a:r>
                <a:rPr lang="de-DE" sz="1600" dirty="0" smtClean="0">
                  <a:solidFill>
                    <a:schemeClr val="bg1"/>
                  </a:solidFill>
                </a:rPr>
                <a:t>Festlegung von </a:t>
              </a:r>
            </a:p>
            <a:p>
              <a:r>
                <a:rPr lang="de-DE" sz="1600" b="1" dirty="0" smtClean="0">
                  <a:solidFill>
                    <a:schemeClr val="bg1"/>
                  </a:solidFill>
                </a:rPr>
                <a:t>Richtlinien &amp; Situationen</a:t>
              </a:r>
            </a:p>
            <a:p>
              <a:r>
                <a:rPr lang="de-DE" sz="1600" dirty="0" smtClean="0">
                  <a:solidFill>
                    <a:schemeClr val="bg1"/>
                  </a:solidFill>
                </a:rPr>
                <a:t>für den Einsatz von Heuristiken!</a:t>
              </a:r>
            </a:p>
          </p:txBody>
        </p:sp>
        <p:sp>
          <p:nvSpPr>
            <p:cNvPr id="80" name="Textfeld 79"/>
            <p:cNvSpPr txBox="1"/>
            <p:nvPr/>
          </p:nvSpPr>
          <p:spPr>
            <a:xfrm>
              <a:off x="4500563" y="2048524"/>
              <a:ext cx="3603656" cy="769441"/>
            </a:xfrm>
            <a:prstGeom prst="rect">
              <a:avLst/>
            </a:prstGeom>
            <a:solidFill>
              <a:schemeClr val="accent2">
                <a:lumMod val="40000"/>
                <a:lumOff val="60000"/>
              </a:schemeClr>
            </a:solidFill>
            <a:ln>
              <a:solidFill>
                <a:schemeClr val="tx1"/>
              </a:solidFill>
            </a:ln>
          </p:spPr>
          <p:txBody>
            <a:bodyPr wrap="square" rtlCol="0">
              <a:spAutoFit/>
            </a:bodyPr>
            <a:lstStyle/>
            <a:p>
              <a:r>
                <a:rPr lang="de-DE" sz="1600" dirty="0" smtClean="0">
                  <a:solidFill>
                    <a:schemeClr val="bg1"/>
                  </a:solidFill>
                </a:rPr>
                <a:t>Intuition und Erfahrungswissen ernst nehmen!* </a:t>
              </a:r>
              <a:r>
                <a:rPr lang="de-DE" sz="1200" dirty="0" smtClean="0">
                  <a:solidFill>
                    <a:schemeClr val="bg1"/>
                  </a:solidFill>
                </a:rPr>
                <a:t> </a:t>
              </a:r>
            </a:p>
            <a:p>
              <a:r>
                <a:rPr lang="de-DE" sz="1200" i="1" dirty="0" smtClean="0">
                  <a:solidFill>
                    <a:schemeClr val="bg1"/>
                  </a:solidFill>
                </a:rPr>
                <a:t>Bsp.: </a:t>
              </a:r>
              <a:r>
                <a:rPr lang="de-DE" sz="1200" i="1" dirty="0" err="1" smtClean="0">
                  <a:solidFill>
                    <a:schemeClr val="bg1"/>
                  </a:solidFill>
                </a:rPr>
                <a:t>Crowdsourcing</a:t>
              </a:r>
              <a:r>
                <a:rPr lang="de-DE" sz="1200" i="1" dirty="0" smtClean="0">
                  <a:solidFill>
                    <a:schemeClr val="bg1"/>
                  </a:solidFill>
                </a:rPr>
                <a:t> mit Mitarbeitern</a:t>
              </a:r>
              <a:endParaRPr lang="de-DE" sz="1600" i="1" dirty="0" smtClean="0">
                <a:solidFill>
                  <a:srgbClr val="FF0000"/>
                </a:solidFill>
              </a:endParaRPr>
            </a:p>
          </p:txBody>
        </p:sp>
        <p:sp>
          <p:nvSpPr>
            <p:cNvPr id="81" name="Textfeld 80"/>
            <p:cNvSpPr txBox="1"/>
            <p:nvPr/>
          </p:nvSpPr>
          <p:spPr>
            <a:xfrm>
              <a:off x="4500563" y="4834942"/>
              <a:ext cx="3600483" cy="584775"/>
            </a:xfrm>
            <a:prstGeom prst="rect">
              <a:avLst/>
            </a:prstGeom>
            <a:solidFill>
              <a:schemeClr val="accent2">
                <a:lumMod val="40000"/>
                <a:lumOff val="60000"/>
              </a:schemeClr>
            </a:solidFill>
            <a:ln>
              <a:solidFill>
                <a:schemeClr val="tx1"/>
              </a:solidFill>
            </a:ln>
          </p:spPr>
          <p:txBody>
            <a:bodyPr wrap="square" rtlCol="0">
              <a:spAutoFit/>
            </a:bodyPr>
            <a:lstStyle/>
            <a:p>
              <a:r>
                <a:rPr lang="de-DE" sz="1600" dirty="0" smtClean="0">
                  <a:solidFill>
                    <a:schemeClr val="bg1"/>
                  </a:solidFill>
                </a:rPr>
                <a:t>Entscheidungskriterien priorisieren &amp; auf das Wesentliche konzentrieren!*</a:t>
              </a:r>
            </a:p>
          </p:txBody>
        </p:sp>
        <p:sp>
          <p:nvSpPr>
            <p:cNvPr id="82" name="Textfeld 81"/>
            <p:cNvSpPr txBox="1"/>
            <p:nvPr/>
          </p:nvSpPr>
          <p:spPr>
            <a:xfrm>
              <a:off x="4500563" y="5519160"/>
              <a:ext cx="3600483" cy="584775"/>
            </a:xfrm>
            <a:prstGeom prst="rect">
              <a:avLst/>
            </a:prstGeom>
            <a:solidFill>
              <a:schemeClr val="accent2">
                <a:lumMod val="40000"/>
                <a:lumOff val="60000"/>
              </a:schemeClr>
            </a:solidFill>
            <a:ln>
              <a:solidFill>
                <a:schemeClr val="tx1"/>
              </a:solidFill>
            </a:ln>
          </p:spPr>
          <p:txBody>
            <a:bodyPr wrap="square" rtlCol="0">
              <a:spAutoFit/>
            </a:bodyPr>
            <a:lstStyle/>
            <a:p>
              <a:r>
                <a:rPr lang="de-DE" sz="1600" dirty="0" smtClean="0">
                  <a:solidFill>
                    <a:schemeClr val="bg1"/>
                  </a:solidFill>
                </a:rPr>
                <a:t>Entscheidungsbäume &amp; sequentielle Entscheidungsregeln nutzen!*</a:t>
              </a:r>
            </a:p>
          </p:txBody>
        </p:sp>
        <p:sp>
          <p:nvSpPr>
            <p:cNvPr id="83" name="Textfeld 82"/>
            <p:cNvSpPr txBox="1"/>
            <p:nvPr/>
          </p:nvSpPr>
          <p:spPr>
            <a:xfrm>
              <a:off x="4389442" y="6175373"/>
              <a:ext cx="3714776" cy="230832"/>
            </a:xfrm>
            <a:prstGeom prst="rect">
              <a:avLst/>
            </a:prstGeom>
            <a:noFill/>
            <a:ln>
              <a:noFill/>
            </a:ln>
          </p:spPr>
          <p:txBody>
            <a:bodyPr wrap="square" rtlCol="0">
              <a:spAutoFit/>
            </a:bodyPr>
            <a:lstStyle/>
            <a:p>
              <a:r>
                <a:rPr lang="de-DE" sz="900" i="1" dirty="0" smtClean="0"/>
                <a:t>* … Vgl. </a:t>
              </a:r>
              <a:r>
                <a:rPr lang="de-DE" sz="900" i="1" dirty="0" err="1" smtClean="0"/>
                <a:t>Dream</a:t>
              </a:r>
              <a:r>
                <a:rPr lang="de-DE" sz="900" i="1" dirty="0" smtClean="0"/>
                <a:t> Car Bericht der Ideenwerkstatt des ICV 2012, S. 31f</a:t>
              </a:r>
            </a:p>
          </p:txBody>
        </p:sp>
      </p:grpSp>
      <p:sp>
        <p:nvSpPr>
          <p:cNvPr id="84" name="Rectangle 2"/>
          <p:cNvSpPr txBox="1">
            <a:spLocks noChangeArrowheads="1"/>
          </p:cNvSpPr>
          <p:nvPr/>
        </p:nvSpPr>
        <p:spPr bwMode="auto">
          <a:xfrm>
            <a:off x="505644" y="289223"/>
            <a:ext cx="7077075" cy="404812"/>
          </a:xfrm>
          <a:prstGeom prst="rect">
            <a:avLst/>
          </a:prstGeom>
          <a:noFill/>
          <a:ln w="9525">
            <a:noFill/>
            <a:miter lim="800000"/>
            <a:headEnd/>
            <a:tailEnd/>
          </a:ln>
        </p:spPr>
        <p:txBody>
          <a:bodyPr/>
          <a:lstStyle/>
          <a:p>
            <a:r>
              <a:rPr lang="de-DE" sz="1600" b="1" dirty="0" smtClean="0">
                <a:solidFill>
                  <a:srgbClr val="2254A1"/>
                </a:solidFill>
              </a:rPr>
              <a:t>4</a:t>
            </a:r>
            <a:r>
              <a:rPr lang="pl-PL" sz="1600" b="1" dirty="0" smtClean="0">
                <a:solidFill>
                  <a:srgbClr val="2254A1"/>
                </a:solidFill>
              </a:rPr>
              <a:t>. </a:t>
            </a:r>
            <a:r>
              <a:rPr lang="de-DE" sz="1600" b="1" dirty="0" smtClean="0">
                <a:solidFill>
                  <a:srgbClr val="2254A1"/>
                </a:solidFill>
              </a:rPr>
              <a:t>Wie können wir Entscheidungen beeinflussen ?</a:t>
            </a:r>
            <a:r>
              <a:rPr lang="pl-PL" sz="1600" b="1" dirty="0" smtClean="0">
                <a:solidFill>
                  <a:srgbClr val="2254A1"/>
                </a:solidFill>
              </a:rPr>
              <a:t> </a:t>
            </a:r>
            <a:r>
              <a:rPr lang="de-DE" sz="1600" b="1" dirty="0" smtClean="0">
                <a:solidFill>
                  <a:srgbClr val="2254A1"/>
                </a:solidFill>
              </a:rPr>
              <a:t/>
            </a:r>
            <a:br>
              <a:rPr lang="de-DE" sz="1600" b="1" dirty="0" smtClean="0">
                <a:solidFill>
                  <a:srgbClr val="2254A1"/>
                </a:solidFill>
              </a:rPr>
            </a:br>
            <a:endParaRPr lang="de-DE" sz="1600" b="1" dirty="0" smtClean="0">
              <a:solidFill>
                <a:srgbClr val="2254A1"/>
              </a:solidFill>
            </a:endParaRPr>
          </a:p>
        </p:txBody>
      </p:sp>
      <p:grpSp>
        <p:nvGrpSpPr>
          <p:cNvPr id="3" name="Gruppieren 87"/>
          <p:cNvGrpSpPr/>
          <p:nvPr/>
        </p:nvGrpSpPr>
        <p:grpSpPr>
          <a:xfrm>
            <a:off x="4991133" y="1040587"/>
            <a:ext cx="3541680" cy="5241556"/>
            <a:chOff x="4991133" y="1040587"/>
            <a:chExt cx="3541680" cy="5241556"/>
          </a:xfrm>
        </p:grpSpPr>
        <p:sp>
          <p:nvSpPr>
            <p:cNvPr id="89" name="Textfeld 88"/>
            <p:cNvSpPr txBox="1"/>
            <p:nvPr/>
          </p:nvSpPr>
          <p:spPr>
            <a:xfrm>
              <a:off x="4991133" y="2857496"/>
              <a:ext cx="3535357" cy="523220"/>
            </a:xfrm>
            <a:prstGeom prst="rect">
              <a:avLst/>
            </a:prstGeom>
            <a:solidFill>
              <a:schemeClr val="bg1">
                <a:lumMod val="95000"/>
              </a:schemeClr>
            </a:solidFill>
            <a:ln>
              <a:solidFill>
                <a:schemeClr val="bg1">
                  <a:lumMod val="65000"/>
                </a:schemeClr>
              </a:solidFill>
            </a:ln>
          </p:spPr>
          <p:txBody>
            <a:bodyPr wrap="square" rtlCol="0">
              <a:spAutoFit/>
            </a:bodyPr>
            <a:lstStyle/>
            <a:p>
              <a:r>
                <a:rPr lang="de-DE" sz="1400" dirty="0" smtClean="0">
                  <a:solidFill>
                    <a:schemeClr val="bg1">
                      <a:lumMod val="65000"/>
                    </a:schemeClr>
                  </a:solidFill>
                </a:rPr>
                <a:t>Komplexitätsreduktion mittels </a:t>
              </a:r>
              <a:r>
                <a:rPr lang="de-DE" sz="1400" b="1" dirty="0" smtClean="0">
                  <a:solidFill>
                    <a:schemeClr val="bg1">
                      <a:lumMod val="65000"/>
                    </a:schemeClr>
                  </a:solidFill>
                </a:rPr>
                <a:t>Heuristiken</a:t>
              </a:r>
            </a:p>
            <a:p>
              <a:r>
                <a:rPr lang="de-DE" sz="1400" dirty="0" smtClean="0">
                  <a:solidFill>
                    <a:schemeClr val="bg1">
                      <a:lumMod val="65000"/>
                    </a:schemeClr>
                  </a:solidFill>
                </a:rPr>
                <a:t>(vereinfachte Entscheidungsregeln):</a:t>
              </a:r>
            </a:p>
          </p:txBody>
        </p:sp>
        <p:sp>
          <p:nvSpPr>
            <p:cNvPr id="90" name="Textfeld 89"/>
            <p:cNvSpPr txBox="1"/>
            <p:nvPr/>
          </p:nvSpPr>
          <p:spPr>
            <a:xfrm>
              <a:off x="4991133" y="3571876"/>
              <a:ext cx="3535357" cy="1600438"/>
            </a:xfrm>
            <a:prstGeom prst="rect">
              <a:avLst/>
            </a:prstGeom>
            <a:solidFill>
              <a:schemeClr val="bg1">
                <a:lumMod val="95000"/>
              </a:schemeClr>
            </a:solidFill>
            <a:ln w="22225">
              <a:solidFill>
                <a:schemeClr val="tx1"/>
              </a:solidFill>
            </a:ln>
          </p:spPr>
          <p:txBody>
            <a:bodyPr wrap="square" rtlCol="0">
              <a:spAutoFit/>
            </a:bodyPr>
            <a:lstStyle/>
            <a:p>
              <a:r>
                <a:rPr lang="de-DE" sz="1400" dirty="0" smtClean="0"/>
                <a:t>Vereinfachung der Entscheidungssituation durch Nutzung von:</a:t>
              </a:r>
            </a:p>
            <a:p>
              <a:r>
                <a:rPr lang="de-DE" sz="1400" dirty="0" smtClean="0"/>
                <a:t>    </a:t>
              </a:r>
              <a:r>
                <a:rPr lang="de-DE" sz="1400" dirty="0" smtClean="0">
                  <a:sym typeface="Wingdings" pitchFamily="2" charset="2"/>
                </a:rPr>
                <a:t></a:t>
              </a:r>
              <a:r>
                <a:rPr lang="de-DE" sz="1400" dirty="0" smtClean="0"/>
                <a:t> Intuition (z.T. evolutionär erworben),</a:t>
              </a:r>
            </a:p>
            <a:p>
              <a:r>
                <a:rPr lang="de-DE" sz="1400" dirty="0" smtClean="0"/>
                <a:t>    </a:t>
              </a:r>
              <a:r>
                <a:rPr lang="de-DE" sz="1400" dirty="0" smtClean="0">
                  <a:sym typeface="Wingdings" pitchFamily="2" charset="2"/>
                </a:rPr>
                <a:t></a:t>
              </a:r>
              <a:r>
                <a:rPr lang="de-DE" sz="1400" dirty="0" smtClean="0"/>
                <a:t> Erfahrung,</a:t>
              </a:r>
              <a:br>
                <a:rPr lang="de-DE" sz="1400" dirty="0" smtClean="0"/>
              </a:br>
              <a:r>
                <a:rPr lang="de-DE" sz="1400" dirty="0" smtClean="0"/>
                <a:t>    </a:t>
              </a:r>
              <a:r>
                <a:rPr lang="de-DE" sz="1400" dirty="0" smtClean="0">
                  <a:sym typeface="Wingdings" pitchFamily="2" charset="2"/>
                </a:rPr>
                <a:t></a:t>
              </a:r>
              <a:r>
                <a:rPr lang="de-DE" sz="1400" dirty="0" smtClean="0"/>
                <a:t> Ignorieren von Informationen</a:t>
              </a:r>
            </a:p>
            <a:p>
              <a:r>
                <a:rPr lang="de-DE" sz="1400" i="1" dirty="0" smtClean="0"/>
                <a:t>(Werkzeugkiste spezifischer vereinfachender Entscheidungsregeln)</a:t>
              </a:r>
            </a:p>
          </p:txBody>
        </p:sp>
        <p:sp>
          <p:nvSpPr>
            <p:cNvPr id="91" name="Textfeld 90"/>
            <p:cNvSpPr txBox="1"/>
            <p:nvPr/>
          </p:nvSpPr>
          <p:spPr>
            <a:xfrm>
              <a:off x="6805623" y="5403864"/>
              <a:ext cx="1708167" cy="877163"/>
            </a:xfrm>
            <a:prstGeom prst="rect">
              <a:avLst/>
            </a:prstGeom>
            <a:solidFill>
              <a:schemeClr val="bg1">
                <a:lumMod val="95000"/>
              </a:schemeClr>
            </a:solidFill>
            <a:ln>
              <a:solidFill>
                <a:schemeClr val="bg1">
                  <a:lumMod val="65000"/>
                </a:schemeClr>
              </a:solidFill>
            </a:ln>
          </p:spPr>
          <p:txBody>
            <a:bodyPr wrap="square" rtlCol="0">
              <a:spAutoFit/>
            </a:bodyPr>
            <a:lstStyle/>
            <a:p>
              <a:r>
                <a:rPr lang="de-DE" sz="1400" dirty="0" smtClean="0">
                  <a:solidFill>
                    <a:schemeClr val="bg1">
                      <a:lumMod val="65000"/>
                    </a:schemeClr>
                  </a:solidFill>
                </a:rPr>
                <a:t>Verzerrung/</a:t>
              </a:r>
            </a:p>
            <a:p>
              <a:r>
                <a:rPr lang="de-DE" sz="1400" dirty="0" smtClean="0">
                  <a:solidFill>
                    <a:schemeClr val="bg1">
                      <a:lumMod val="65000"/>
                    </a:schemeClr>
                  </a:solidFill>
                </a:rPr>
                <a:t>Denkfehler/</a:t>
              </a:r>
              <a:r>
                <a:rPr lang="de-DE" sz="1400" dirty="0" err="1" smtClean="0">
                  <a:solidFill>
                    <a:schemeClr val="bg1">
                      <a:lumMod val="65000"/>
                    </a:schemeClr>
                  </a:solidFill>
                </a:rPr>
                <a:t>Biase</a:t>
              </a:r>
              <a:endParaRPr lang="de-DE" sz="1400" dirty="0" smtClean="0">
                <a:solidFill>
                  <a:schemeClr val="bg1">
                    <a:lumMod val="65000"/>
                  </a:schemeClr>
                </a:solidFill>
              </a:endParaRPr>
            </a:p>
            <a:p>
              <a:r>
                <a:rPr lang="de-DE" sz="1400" dirty="0" smtClean="0">
                  <a:solidFill>
                    <a:schemeClr val="bg1">
                      <a:lumMod val="65000"/>
                    </a:schemeClr>
                  </a:solidFill>
                </a:rPr>
                <a:t>  </a:t>
              </a:r>
              <a:r>
                <a:rPr lang="de-DE" sz="1400" dirty="0" smtClean="0">
                  <a:solidFill>
                    <a:schemeClr val="bg1">
                      <a:lumMod val="95000"/>
                    </a:schemeClr>
                  </a:solidFill>
                </a:rPr>
                <a:t>d</a:t>
              </a:r>
              <a:r>
                <a:rPr lang="de-DE" sz="1400" dirty="0" smtClean="0">
                  <a:solidFill>
                    <a:schemeClr val="bg1">
                      <a:lumMod val="65000"/>
                    </a:schemeClr>
                  </a:solidFill>
                </a:rPr>
                <a:t> </a:t>
              </a:r>
            </a:p>
            <a:p>
              <a:r>
                <a:rPr lang="de-DE" sz="900" dirty="0" smtClean="0">
                  <a:solidFill>
                    <a:schemeClr val="bg1">
                      <a:lumMod val="65000"/>
                    </a:schemeClr>
                  </a:solidFill>
                </a:rPr>
                <a:t>(kognitive Heuristik)</a:t>
              </a:r>
            </a:p>
          </p:txBody>
        </p:sp>
        <p:sp>
          <p:nvSpPr>
            <p:cNvPr id="92" name="Textfeld 91"/>
            <p:cNvSpPr txBox="1"/>
            <p:nvPr/>
          </p:nvSpPr>
          <p:spPr>
            <a:xfrm>
              <a:off x="5000628" y="5404980"/>
              <a:ext cx="1714512" cy="877163"/>
            </a:xfrm>
            <a:prstGeom prst="rect">
              <a:avLst/>
            </a:prstGeom>
            <a:solidFill>
              <a:schemeClr val="bg1">
                <a:lumMod val="95000"/>
              </a:schemeClr>
            </a:solidFill>
            <a:ln>
              <a:solidFill>
                <a:schemeClr val="bg1">
                  <a:lumMod val="65000"/>
                </a:schemeClr>
              </a:solidFill>
            </a:ln>
          </p:spPr>
          <p:txBody>
            <a:bodyPr wrap="square" rtlCol="0">
              <a:spAutoFit/>
            </a:bodyPr>
            <a:lstStyle/>
            <a:p>
              <a:r>
                <a:rPr lang="de-DE" sz="1400" dirty="0" smtClean="0">
                  <a:solidFill>
                    <a:schemeClr val="bg1">
                      <a:lumMod val="65000"/>
                    </a:schemeClr>
                  </a:solidFill>
                </a:rPr>
                <a:t>Wahl einer </a:t>
              </a:r>
              <a:r>
                <a:rPr lang="de-DE" sz="1400" dirty="0" err="1" smtClean="0">
                  <a:solidFill>
                    <a:schemeClr val="bg1">
                      <a:lumMod val="65000"/>
                    </a:schemeClr>
                  </a:solidFill>
                </a:rPr>
                <a:t>zufrie-denstellenden</a:t>
              </a:r>
              <a:r>
                <a:rPr lang="de-DE" sz="1400" dirty="0" smtClean="0">
                  <a:solidFill>
                    <a:schemeClr val="bg1">
                      <a:lumMod val="65000"/>
                    </a:schemeClr>
                  </a:solidFill>
                </a:rPr>
                <a:t> Alternative </a:t>
              </a:r>
              <a:br>
                <a:rPr lang="de-DE" sz="1400" dirty="0" smtClean="0">
                  <a:solidFill>
                    <a:schemeClr val="bg1">
                      <a:lumMod val="65000"/>
                    </a:schemeClr>
                  </a:solidFill>
                </a:rPr>
              </a:br>
              <a:r>
                <a:rPr lang="de-DE" sz="900" dirty="0" smtClean="0">
                  <a:solidFill>
                    <a:schemeClr val="bg1">
                      <a:lumMod val="65000"/>
                    </a:schemeClr>
                  </a:solidFill>
                </a:rPr>
                <a:t>(smarte Heuristik)</a:t>
              </a:r>
            </a:p>
          </p:txBody>
        </p:sp>
        <p:grpSp>
          <p:nvGrpSpPr>
            <p:cNvPr id="4" name="Gruppieren 138"/>
            <p:cNvGrpSpPr/>
            <p:nvPr/>
          </p:nvGrpSpPr>
          <p:grpSpPr>
            <a:xfrm>
              <a:off x="5000628" y="1368985"/>
              <a:ext cx="3529012" cy="1274197"/>
              <a:chOff x="5000628" y="1052513"/>
              <a:chExt cx="3529012" cy="1586970"/>
            </a:xfrm>
          </p:grpSpPr>
          <p:sp>
            <p:nvSpPr>
              <p:cNvPr id="101" name="Rechteck 100"/>
              <p:cNvSpPr/>
              <p:nvPr/>
            </p:nvSpPr>
            <p:spPr bwMode="auto">
              <a:xfrm>
                <a:off x="5000628" y="1052513"/>
                <a:ext cx="3529012" cy="1571636"/>
              </a:xfrm>
              <a:prstGeom prst="rect">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02" name="Textfeld 101"/>
              <p:cNvSpPr txBox="1"/>
              <p:nvPr/>
            </p:nvSpPr>
            <p:spPr>
              <a:xfrm>
                <a:off x="6000760" y="1087376"/>
                <a:ext cx="2500330" cy="229995"/>
              </a:xfrm>
              <a:prstGeom prst="rect">
                <a:avLst/>
              </a:prstGeom>
              <a:noFill/>
            </p:spPr>
            <p:txBody>
              <a:bodyPr wrap="square" lIns="0" tIns="0" rIns="0" bIns="0" rtlCol="0">
                <a:spAutoFit/>
              </a:bodyPr>
              <a:lstStyle/>
              <a:p>
                <a:r>
                  <a:rPr lang="de-DE" sz="1200" dirty="0" smtClean="0">
                    <a:solidFill>
                      <a:schemeClr val="bg1">
                        <a:lumMod val="65000"/>
                      </a:schemeClr>
                    </a:solidFill>
                  </a:rPr>
                  <a:t>Unsichere &amp; komplexe Umwelt</a:t>
                </a:r>
                <a:endParaRPr lang="de-DE" sz="1200" dirty="0">
                  <a:solidFill>
                    <a:schemeClr val="bg1">
                      <a:lumMod val="65000"/>
                    </a:schemeClr>
                  </a:solidFill>
                </a:endParaRPr>
              </a:p>
            </p:txBody>
          </p:sp>
          <p:sp>
            <p:nvSpPr>
              <p:cNvPr id="103" name="Smiley 102"/>
              <p:cNvSpPr/>
              <p:nvPr/>
            </p:nvSpPr>
            <p:spPr bwMode="auto">
              <a:xfrm>
                <a:off x="6250887" y="1481141"/>
                <a:ext cx="1071570" cy="1000132"/>
              </a:xfrm>
              <a:prstGeom prst="smileyFace">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04" name="Freihandform 103"/>
              <p:cNvSpPr/>
              <p:nvPr/>
            </p:nvSpPr>
            <p:spPr bwMode="auto">
              <a:xfrm>
                <a:off x="6000760" y="1797050"/>
                <a:ext cx="535517" cy="806450"/>
              </a:xfrm>
              <a:custGeom>
                <a:avLst/>
                <a:gdLst>
                  <a:gd name="connsiteX0" fmla="*/ 459317 w 535517"/>
                  <a:gd name="connsiteY0" fmla="*/ 679450 h 806450"/>
                  <a:gd name="connsiteX1" fmla="*/ 218017 w 535517"/>
                  <a:gd name="connsiteY1" fmla="*/ 577850 h 806450"/>
                  <a:gd name="connsiteX2" fmla="*/ 179917 w 535517"/>
                  <a:gd name="connsiteY2" fmla="*/ 273050 h 806450"/>
                  <a:gd name="connsiteX3" fmla="*/ 218017 w 535517"/>
                  <a:gd name="connsiteY3" fmla="*/ 95250 h 806450"/>
                  <a:gd name="connsiteX4" fmla="*/ 154517 w 535517"/>
                  <a:gd name="connsiteY4" fmla="*/ 57150 h 806450"/>
                  <a:gd name="connsiteX5" fmla="*/ 141817 w 535517"/>
                  <a:gd name="connsiteY5" fmla="*/ 120650 h 806450"/>
                  <a:gd name="connsiteX6" fmla="*/ 103717 w 535517"/>
                  <a:gd name="connsiteY6" fmla="*/ 19050 h 806450"/>
                  <a:gd name="connsiteX7" fmla="*/ 14817 w 535517"/>
                  <a:gd name="connsiteY7" fmla="*/ 19050 h 806450"/>
                  <a:gd name="connsiteX8" fmla="*/ 14817 w 535517"/>
                  <a:gd name="connsiteY8" fmla="*/ 133350 h 806450"/>
                  <a:gd name="connsiteX9" fmla="*/ 52917 w 535517"/>
                  <a:gd name="connsiteY9" fmla="*/ 196850 h 806450"/>
                  <a:gd name="connsiteX10" fmla="*/ 116417 w 535517"/>
                  <a:gd name="connsiteY10" fmla="*/ 679450 h 806450"/>
                  <a:gd name="connsiteX11" fmla="*/ 535517 w 535517"/>
                  <a:gd name="connsiteY11" fmla="*/ 806450 h 806450"/>
                  <a:gd name="connsiteX12" fmla="*/ 535517 w 535517"/>
                  <a:gd name="connsiteY12" fmla="*/ 806450 h 8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5517" h="806450">
                    <a:moveTo>
                      <a:pt x="459317" y="679450"/>
                    </a:moveTo>
                    <a:cubicBezTo>
                      <a:pt x="361950" y="662516"/>
                      <a:pt x="264584" y="645583"/>
                      <a:pt x="218017" y="577850"/>
                    </a:cubicBezTo>
                    <a:cubicBezTo>
                      <a:pt x="171450" y="510117"/>
                      <a:pt x="179917" y="353483"/>
                      <a:pt x="179917" y="273050"/>
                    </a:cubicBezTo>
                    <a:cubicBezTo>
                      <a:pt x="179917" y="192617"/>
                      <a:pt x="222250" y="131233"/>
                      <a:pt x="218017" y="95250"/>
                    </a:cubicBezTo>
                    <a:cubicBezTo>
                      <a:pt x="213784" y="59267"/>
                      <a:pt x="167217" y="52917"/>
                      <a:pt x="154517" y="57150"/>
                    </a:cubicBezTo>
                    <a:cubicBezTo>
                      <a:pt x="141817" y="61383"/>
                      <a:pt x="150284" y="127000"/>
                      <a:pt x="141817" y="120650"/>
                    </a:cubicBezTo>
                    <a:cubicBezTo>
                      <a:pt x="133350" y="114300"/>
                      <a:pt x="124884" y="35983"/>
                      <a:pt x="103717" y="19050"/>
                    </a:cubicBezTo>
                    <a:cubicBezTo>
                      <a:pt x="82550" y="2117"/>
                      <a:pt x="29634" y="0"/>
                      <a:pt x="14817" y="19050"/>
                    </a:cubicBezTo>
                    <a:cubicBezTo>
                      <a:pt x="0" y="38100"/>
                      <a:pt x="8467" y="103717"/>
                      <a:pt x="14817" y="133350"/>
                    </a:cubicBezTo>
                    <a:cubicBezTo>
                      <a:pt x="21167" y="162983"/>
                      <a:pt x="35984" y="105833"/>
                      <a:pt x="52917" y="196850"/>
                    </a:cubicBezTo>
                    <a:cubicBezTo>
                      <a:pt x="69850" y="287867"/>
                      <a:pt x="35984" y="577850"/>
                      <a:pt x="116417" y="679450"/>
                    </a:cubicBezTo>
                    <a:cubicBezTo>
                      <a:pt x="196850" y="781050"/>
                      <a:pt x="535517" y="806450"/>
                      <a:pt x="535517" y="806450"/>
                    </a:cubicBezTo>
                    <a:lnTo>
                      <a:pt x="535517" y="806450"/>
                    </a:lnTo>
                  </a:path>
                </a:pathLst>
              </a:custGeom>
              <a:solidFill>
                <a:schemeClr val="bg1">
                  <a:lumMod val="9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05" name="Freihandform 104"/>
              <p:cNvSpPr/>
              <p:nvPr/>
            </p:nvSpPr>
            <p:spPr bwMode="auto">
              <a:xfrm>
                <a:off x="7000722" y="1784350"/>
                <a:ext cx="673100" cy="855133"/>
              </a:xfrm>
              <a:custGeom>
                <a:avLst/>
                <a:gdLst>
                  <a:gd name="connsiteX0" fmla="*/ 88900 w 673100"/>
                  <a:gd name="connsiteY0" fmla="*/ 717550 h 855133"/>
                  <a:gd name="connsiteX1" fmla="*/ 406400 w 673100"/>
                  <a:gd name="connsiteY1" fmla="*/ 641350 h 855133"/>
                  <a:gd name="connsiteX2" fmla="*/ 469900 w 673100"/>
                  <a:gd name="connsiteY2" fmla="*/ 323850 h 855133"/>
                  <a:gd name="connsiteX3" fmla="*/ 469900 w 673100"/>
                  <a:gd name="connsiteY3" fmla="*/ 184150 h 855133"/>
                  <a:gd name="connsiteX4" fmla="*/ 457200 w 673100"/>
                  <a:gd name="connsiteY4" fmla="*/ 82550 h 855133"/>
                  <a:gd name="connsiteX5" fmla="*/ 533400 w 673100"/>
                  <a:gd name="connsiteY5" fmla="*/ 69850 h 855133"/>
                  <a:gd name="connsiteX6" fmla="*/ 533400 w 673100"/>
                  <a:gd name="connsiteY6" fmla="*/ 133350 h 855133"/>
                  <a:gd name="connsiteX7" fmla="*/ 584200 w 673100"/>
                  <a:gd name="connsiteY7" fmla="*/ 19050 h 855133"/>
                  <a:gd name="connsiteX8" fmla="*/ 635000 w 673100"/>
                  <a:gd name="connsiteY8" fmla="*/ 19050 h 855133"/>
                  <a:gd name="connsiteX9" fmla="*/ 660400 w 673100"/>
                  <a:gd name="connsiteY9" fmla="*/ 82550 h 855133"/>
                  <a:gd name="connsiteX10" fmla="*/ 660400 w 673100"/>
                  <a:gd name="connsiteY10" fmla="*/ 184150 h 855133"/>
                  <a:gd name="connsiteX11" fmla="*/ 584200 w 673100"/>
                  <a:gd name="connsiteY11" fmla="*/ 247650 h 855133"/>
                  <a:gd name="connsiteX12" fmla="*/ 558800 w 673100"/>
                  <a:gd name="connsiteY12" fmla="*/ 692150 h 855133"/>
                  <a:gd name="connsiteX13" fmla="*/ 241300 w 673100"/>
                  <a:gd name="connsiteY13" fmla="*/ 831850 h 855133"/>
                  <a:gd name="connsiteX14" fmla="*/ 0 w 673100"/>
                  <a:gd name="connsiteY14" fmla="*/ 831850 h 855133"/>
                  <a:gd name="connsiteX15" fmla="*/ 0 w 673100"/>
                  <a:gd name="connsiteY15" fmla="*/ 831850 h 8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3100" h="855133">
                    <a:moveTo>
                      <a:pt x="88900" y="717550"/>
                    </a:moveTo>
                    <a:cubicBezTo>
                      <a:pt x="215900" y="712258"/>
                      <a:pt x="342900" y="706967"/>
                      <a:pt x="406400" y="641350"/>
                    </a:cubicBezTo>
                    <a:cubicBezTo>
                      <a:pt x="469900" y="575733"/>
                      <a:pt x="459317" y="400050"/>
                      <a:pt x="469900" y="323850"/>
                    </a:cubicBezTo>
                    <a:cubicBezTo>
                      <a:pt x="480483" y="247650"/>
                      <a:pt x="472017" y="224367"/>
                      <a:pt x="469900" y="184150"/>
                    </a:cubicBezTo>
                    <a:cubicBezTo>
                      <a:pt x="467783" y="143933"/>
                      <a:pt x="446617" y="101600"/>
                      <a:pt x="457200" y="82550"/>
                    </a:cubicBezTo>
                    <a:cubicBezTo>
                      <a:pt x="467783" y="63500"/>
                      <a:pt x="520700" y="61383"/>
                      <a:pt x="533400" y="69850"/>
                    </a:cubicBezTo>
                    <a:cubicBezTo>
                      <a:pt x="546100" y="78317"/>
                      <a:pt x="524933" y="141817"/>
                      <a:pt x="533400" y="133350"/>
                    </a:cubicBezTo>
                    <a:cubicBezTo>
                      <a:pt x="541867" y="124883"/>
                      <a:pt x="567267" y="38100"/>
                      <a:pt x="584200" y="19050"/>
                    </a:cubicBezTo>
                    <a:cubicBezTo>
                      <a:pt x="601133" y="0"/>
                      <a:pt x="622300" y="8467"/>
                      <a:pt x="635000" y="19050"/>
                    </a:cubicBezTo>
                    <a:cubicBezTo>
                      <a:pt x="647700" y="29633"/>
                      <a:pt x="656167" y="55033"/>
                      <a:pt x="660400" y="82550"/>
                    </a:cubicBezTo>
                    <a:cubicBezTo>
                      <a:pt x="664633" y="110067"/>
                      <a:pt x="673100" y="156633"/>
                      <a:pt x="660400" y="184150"/>
                    </a:cubicBezTo>
                    <a:cubicBezTo>
                      <a:pt x="647700" y="211667"/>
                      <a:pt x="601133" y="162983"/>
                      <a:pt x="584200" y="247650"/>
                    </a:cubicBezTo>
                    <a:cubicBezTo>
                      <a:pt x="567267" y="332317"/>
                      <a:pt x="615950" y="594783"/>
                      <a:pt x="558800" y="692150"/>
                    </a:cubicBezTo>
                    <a:cubicBezTo>
                      <a:pt x="501650" y="789517"/>
                      <a:pt x="334433" y="808567"/>
                      <a:pt x="241300" y="831850"/>
                    </a:cubicBezTo>
                    <a:cubicBezTo>
                      <a:pt x="148167" y="855133"/>
                      <a:pt x="0" y="831850"/>
                      <a:pt x="0" y="831850"/>
                    </a:cubicBezTo>
                    <a:lnTo>
                      <a:pt x="0" y="831850"/>
                    </a:lnTo>
                  </a:path>
                </a:pathLst>
              </a:custGeom>
              <a:solidFill>
                <a:schemeClr val="bg1">
                  <a:lumMod val="9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nvGrpSpPr>
              <p:cNvPr id="5" name="Gruppieren 55"/>
              <p:cNvGrpSpPr/>
              <p:nvPr/>
            </p:nvGrpSpPr>
            <p:grpSpPr>
              <a:xfrm>
                <a:off x="6500826" y="2441568"/>
                <a:ext cx="577850" cy="194733"/>
                <a:chOff x="1716617" y="2444750"/>
                <a:chExt cx="577850" cy="194733"/>
              </a:xfrm>
              <a:solidFill>
                <a:schemeClr val="bg1">
                  <a:lumMod val="85000"/>
                </a:schemeClr>
              </a:solidFill>
            </p:grpSpPr>
            <p:sp>
              <p:nvSpPr>
                <p:cNvPr id="125" name="Ellipse 124"/>
                <p:cNvSpPr/>
                <p:nvPr/>
              </p:nvSpPr>
              <p:spPr bwMode="auto">
                <a:xfrm>
                  <a:off x="1916450" y="2481273"/>
                  <a:ext cx="153435" cy="142876"/>
                </a:xfrm>
                <a:prstGeom prst="ellipse">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26" name="Freihandform 125"/>
                <p:cNvSpPr/>
                <p:nvPr/>
              </p:nvSpPr>
              <p:spPr bwMode="auto">
                <a:xfrm>
                  <a:off x="2057400" y="2444750"/>
                  <a:ext cx="237067" cy="194733"/>
                </a:xfrm>
                <a:custGeom>
                  <a:avLst/>
                  <a:gdLst>
                    <a:gd name="connsiteX0" fmla="*/ 0 w 237067"/>
                    <a:gd name="connsiteY0" fmla="*/ 57150 h 194733"/>
                    <a:gd name="connsiteX1" fmla="*/ 127000 w 237067"/>
                    <a:gd name="connsiteY1" fmla="*/ 6350 h 194733"/>
                    <a:gd name="connsiteX2" fmla="*/ 203200 w 237067"/>
                    <a:gd name="connsiteY2" fmla="*/ 19050 h 194733"/>
                    <a:gd name="connsiteX3" fmla="*/ 215900 w 237067"/>
                    <a:gd name="connsiteY3" fmla="*/ 69850 h 194733"/>
                    <a:gd name="connsiteX4" fmla="*/ 228600 w 237067"/>
                    <a:gd name="connsiteY4" fmla="*/ 120650 h 194733"/>
                    <a:gd name="connsiteX5" fmla="*/ 215900 w 237067"/>
                    <a:gd name="connsiteY5" fmla="*/ 184150 h 194733"/>
                    <a:gd name="connsiteX6" fmla="*/ 101600 w 237067"/>
                    <a:gd name="connsiteY6" fmla="*/ 184150 h 194733"/>
                    <a:gd name="connsiteX7" fmla="*/ 63500 w 237067"/>
                    <a:gd name="connsiteY7" fmla="*/ 158750 h 194733"/>
                    <a:gd name="connsiteX8" fmla="*/ 25400 w 237067"/>
                    <a:gd name="connsiteY8" fmla="*/ 146050 h 194733"/>
                    <a:gd name="connsiteX9" fmla="*/ 25400 w 237067"/>
                    <a:gd name="connsiteY9" fmla="*/ 158750 h 1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67" h="194733">
                      <a:moveTo>
                        <a:pt x="0" y="57150"/>
                      </a:moveTo>
                      <a:cubicBezTo>
                        <a:pt x="46566" y="34925"/>
                        <a:pt x="93133" y="12700"/>
                        <a:pt x="127000" y="6350"/>
                      </a:cubicBezTo>
                      <a:cubicBezTo>
                        <a:pt x="160867" y="0"/>
                        <a:pt x="188383" y="8467"/>
                        <a:pt x="203200" y="19050"/>
                      </a:cubicBezTo>
                      <a:cubicBezTo>
                        <a:pt x="218017" y="29633"/>
                        <a:pt x="215900" y="69850"/>
                        <a:pt x="215900" y="69850"/>
                      </a:cubicBezTo>
                      <a:cubicBezTo>
                        <a:pt x="220133" y="86783"/>
                        <a:pt x="228600" y="101600"/>
                        <a:pt x="228600" y="120650"/>
                      </a:cubicBezTo>
                      <a:cubicBezTo>
                        <a:pt x="228600" y="139700"/>
                        <a:pt x="237067" y="173567"/>
                        <a:pt x="215900" y="184150"/>
                      </a:cubicBezTo>
                      <a:cubicBezTo>
                        <a:pt x="194733" y="194733"/>
                        <a:pt x="127000" y="188383"/>
                        <a:pt x="101600" y="184150"/>
                      </a:cubicBezTo>
                      <a:cubicBezTo>
                        <a:pt x="76200" y="179917"/>
                        <a:pt x="76200" y="165100"/>
                        <a:pt x="63500" y="158750"/>
                      </a:cubicBezTo>
                      <a:cubicBezTo>
                        <a:pt x="50800" y="152400"/>
                        <a:pt x="31750" y="146050"/>
                        <a:pt x="25400" y="146050"/>
                      </a:cubicBezTo>
                      <a:cubicBezTo>
                        <a:pt x="19050" y="146050"/>
                        <a:pt x="22225" y="152400"/>
                        <a:pt x="25400" y="158750"/>
                      </a:cubicBezTo>
                    </a:path>
                  </a:pathLst>
                </a:custGeom>
                <a:solidFill>
                  <a:schemeClr val="bg1">
                    <a:lumMod val="9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27" name="Freihandform 126"/>
                <p:cNvSpPr/>
                <p:nvPr/>
              </p:nvSpPr>
              <p:spPr bwMode="auto">
                <a:xfrm>
                  <a:off x="1716617" y="2451100"/>
                  <a:ext cx="201083" cy="184150"/>
                </a:xfrm>
                <a:custGeom>
                  <a:avLst/>
                  <a:gdLst>
                    <a:gd name="connsiteX0" fmla="*/ 188383 w 201083"/>
                    <a:gd name="connsiteY0" fmla="*/ 63500 h 184150"/>
                    <a:gd name="connsiteX1" fmla="*/ 137583 w 201083"/>
                    <a:gd name="connsiteY1" fmla="*/ 38100 h 184150"/>
                    <a:gd name="connsiteX2" fmla="*/ 86783 w 201083"/>
                    <a:gd name="connsiteY2" fmla="*/ 0 h 184150"/>
                    <a:gd name="connsiteX3" fmla="*/ 23283 w 201083"/>
                    <a:gd name="connsiteY3" fmla="*/ 38100 h 184150"/>
                    <a:gd name="connsiteX4" fmla="*/ 23283 w 201083"/>
                    <a:gd name="connsiteY4" fmla="*/ 63500 h 184150"/>
                    <a:gd name="connsiteX5" fmla="*/ 10583 w 201083"/>
                    <a:gd name="connsiteY5" fmla="*/ 165100 h 184150"/>
                    <a:gd name="connsiteX6" fmla="*/ 86783 w 201083"/>
                    <a:gd name="connsiteY6" fmla="*/ 177800 h 184150"/>
                    <a:gd name="connsiteX7" fmla="*/ 201083 w 201083"/>
                    <a:gd name="connsiteY7" fmla="*/ 152400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83" h="184150">
                      <a:moveTo>
                        <a:pt x="188383" y="63500"/>
                      </a:moveTo>
                      <a:cubicBezTo>
                        <a:pt x="169333" y="53975"/>
                        <a:pt x="154516" y="48683"/>
                        <a:pt x="137583" y="38100"/>
                      </a:cubicBezTo>
                      <a:cubicBezTo>
                        <a:pt x="120650" y="27517"/>
                        <a:pt x="105833" y="0"/>
                        <a:pt x="86783" y="0"/>
                      </a:cubicBezTo>
                      <a:cubicBezTo>
                        <a:pt x="67733" y="0"/>
                        <a:pt x="33866" y="27517"/>
                        <a:pt x="23283" y="38100"/>
                      </a:cubicBezTo>
                      <a:cubicBezTo>
                        <a:pt x="12700" y="48683"/>
                        <a:pt x="25400" y="42333"/>
                        <a:pt x="23283" y="63500"/>
                      </a:cubicBezTo>
                      <a:cubicBezTo>
                        <a:pt x="21166" y="84667"/>
                        <a:pt x="0" y="146050"/>
                        <a:pt x="10583" y="165100"/>
                      </a:cubicBezTo>
                      <a:cubicBezTo>
                        <a:pt x="21166" y="184150"/>
                        <a:pt x="55033" y="179917"/>
                        <a:pt x="86783" y="177800"/>
                      </a:cubicBezTo>
                      <a:cubicBezTo>
                        <a:pt x="118533" y="175683"/>
                        <a:pt x="201083" y="152400"/>
                        <a:pt x="201083" y="152400"/>
                      </a:cubicBezTo>
                    </a:path>
                  </a:pathLst>
                </a:custGeom>
                <a:solidFill>
                  <a:schemeClr val="bg1">
                    <a:lumMod val="9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grpSp>
            <p:nvGrpSpPr>
              <p:cNvPr id="6" name="Gruppieren 78"/>
              <p:cNvGrpSpPr/>
              <p:nvPr/>
            </p:nvGrpSpPr>
            <p:grpSpPr>
              <a:xfrm>
                <a:off x="7434132" y="1326326"/>
                <a:ext cx="1019513" cy="358390"/>
                <a:chOff x="2552355" y="1337065"/>
                <a:chExt cx="1019513" cy="358390"/>
              </a:xfrm>
            </p:grpSpPr>
            <p:cxnSp>
              <p:nvCxnSpPr>
                <p:cNvPr id="123" name="Gerade Verbindung mit Pfeil 122"/>
                <p:cNvCxnSpPr/>
                <p:nvPr/>
              </p:nvCxnSpPr>
              <p:spPr bwMode="auto">
                <a:xfrm rot="10800000" flipV="1">
                  <a:off x="2552355" y="1481141"/>
                  <a:ext cx="920612" cy="214314"/>
                </a:xfrm>
                <a:prstGeom prst="straightConnector1">
                  <a:avLst/>
                </a:prstGeom>
                <a:solidFill>
                  <a:schemeClr val="bg1">
                    <a:lumMod val="65000"/>
                  </a:schemeClr>
                </a:solidFill>
                <a:ln w="9525" cap="flat" cmpd="sng" algn="ctr">
                  <a:solidFill>
                    <a:schemeClr val="bg1">
                      <a:lumMod val="65000"/>
                    </a:schemeClr>
                  </a:solidFill>
                  <a:prstDash val="solid"/>
                  <a:round/>
                  <a:headEnd type="none" w="med" len="med"/>
                  <a:tailEnd type="triangle"/>
                </a:ln>
                <a:effectLst/>
              </p:spPr>
            </p:cxnSp>
            <p:sp>
              <p:nvSpPr>
                <p:cNvPr id="124" name="Textfeld 123"/>
                <p:cNvSpPr txBox="1"/>
                <p:nvPr/>
              </p:nvSpPr>
              <p:spPr>
                <a:xfrm>
                  <a:off x="3182956" y="1337065"/>
                  <a:ext cx="388912" cy="229995"/>
                </a:xfrm>
                <a:prstGeom prst="rect">
                  <a:avLst/>
                </a:prstGeom>
                <a:noFill/>
                <a:ln>
                  <a:noFill/>
                </a:ln>
                <a:scene3d>
                  <a:camera prst="orthographicFront">
                    <a:rot lat="0" lon="0" rev="600000"/>
                  </a:camera>
                  <a:lightRig rig="threePt" dir="t"/>
                </a:scene3d>
              </p:spPr>
              <p:txBody>
                <a:bodyPr wrap="square" lIns="0" tIns="0" rIns="0" bIns="0" rtlCol="0">
                  <a:spAutoFit/>
                </a:bodyPr>
                <a:lstStyle/>
                <a:p>
                  <a:r>
                    <a:rPr lang="de-DE" sz="1200" dirty="0" smtClean="0">
                      <a:solidFill>
                        <a:schemeClr val="bg1">
                          <a:lumMod val="65000"/>
                        </a:schemeClr>
                      </a:solidFill>
                    </a:rPr>
                    <a:t>Info</a:t>
                  </a:r>
                </a:p>
              </p:txBody>
            </p:sp>
          </p:grpSp>
          <p:grpSp>
            <p:nvGrpSpPr>
              <p:cNvPr id="7" name="Gruppieren 82"/>
              <p:cNvGrpSpPr/>
              <p:nvPr/>
            </p:nvGrpSpPr>
            <p:grpSpPr>
              <a:xfrm>
                <a:off x="5417381" y="1311603"/>
                <a:ext cx="843894" cy="348227"/>
                <a:chOff x="546488" y="1326233"/>
                <a:chExt cx="843894" cy="348227"/>
              </a:xfrm>
            </p:grpSpPr>
            <p:cxnSp>
              <p:nvCxnSpPr>
                <p:cNvPr id="121" name="Gerade Verbindung mit Pfeil 120"/>
                <p:cNvCxnSpPr/>
                <p:nvPr/>
              </p:nvCxnSpPr>
              <p:spPr bwMode="auto">
                <a:xfrm>
                  <a:off x="546488" y="1460146"/>
                  <a:ext cx="843894" cy="214314"/>
                </a:xfrm>
                <a:prstGeom prst="straightConnector1">
                  <a:avLst/>
                </a:prstGeom>
                <a:solidFill>
                  <a:schemeClr val="bg1">
                    <a:lumMod val="65000"/>
                  </a:schemeClr>
                </a:solidFill>
                <a:ln w="9525" cap="flat" cmpd="sng" algn="ctr">
                  <a:solidFill>
                    <a:schemeClr val="bg1">
                      <a:lumMod val="65000"/>
                    </a:schemeClr>
                  </a:solidFill>
                  <a:prstDash val="solid"/>
                  <a:round/>
                  <a:headEnd type="none" w="med" len="med"/>
                  <a:tailEnd type="triangle"/>
                </a:ln>
                <a:effectLst/>
              </p:spPr>
            </p:cxnSp>
            <p:sp>
              <p:nvSpPr>
                <p:cNvPr id="122" name="Textfeld 121"/>
                <p:cNvSpPr txBox="1"/>
                <p:nvPr/>
              </p:nvSpPr>
              <p:spPr>
                <a:xfrm>
                  <a:off x="600920" y="1326233"/>
                  <a:ext cx="388912" cy="229995"/>
                </a:xfrm>
                <a:prstGeom prst="rect">
                  <a:avLst/>
                </a:prstGeom>
                <a:noFill/>
                <a:ln>
                  <a:noFill/>
                </a:ln>
                <a:scene3d>
                  <a:camera prst="orthographicFront">
                    <a:rot lat="0" lon="0" rev="20700000"/>
                  </a:camera>
                  <a:lightRig rig="threePt" dir="t"/>
                </a:scene3d>
              </p:spPr>
              <p:txBody>
                <a:bodyPr wrap="square" lIns="0" tIns="0" rIns="0" bIns="0" rtlCol="0">
                  <a:spAutoFit/>
                </a:bodyPr>
                <a:lstStyle/>
                <a:p>
                  <a:r>
                    <a:rPr lang="de-DE" sz="1200" dirty="0" smtClean="0">
                      <a:solidFill>
                        <a:schemeClr val="bg1">
                          <a:lumMod val="65000"/>
                        </a:schemeClr>
                      </a:solidFill>
                    </a:rPr>
                    <a:t>Info</a:t>
                  </a:r>
                </a:p>
              </p:txBody>
            </p:sp>
          </p:grpSp>
          <p:grpSp>
            <p:nvGrpSpPr>
              <p:cNvPr id="8" name="Gruppieren 115"/>
              <p:cNvGrpSpPr/>
              <p:nvPr/>
            </p:nvGrpSpPr>
            <p:grpSpPr>
              <a:xfrm>
                <a:off x="7690624" y="1861252"/>
                <a:ext cx="676517" cy="117043"/>
                <a:chOff x="8043202" y="1861252"/>
                <a:chExt cx="676517" cy="117043"/>
              </a:xfrm>
            </p:grpSpPr>
            <p:sp>
              <p:nvSpPr>
                <p:cNvPr id="119" name="Freihandform 118"/>
                <p:cNvSpPr/>
                <p:nvPr/>
              </p:nvSpPr>
              <p:spPr bwMode="auto">
                <a:xfrm>
                  <a:off x="8043202" y="1861252"/>
                  <a:ext cx="197510" cy="117043"/>
                </a:xfrm>
                <a:custGeom>
                  <a:avLst/>
                  <a:gdLst>
                    <a:gd name="connsiteX0" fmla="*/ 197510 w 197510"/>
                    <a:gd name="connsiteY0" fmla="*/ 82905 h 117043"/>
                    <a:gd name="connsiteX1" fmla="*/ 168250 w 197510"/>
                    <a:gd name="connsiteY1" fmla="*/ 24384 h 117043"/>
                    <a:gd name="connsiteX2" fmla="*/ 153619 w 197510"/>
                    <a:gd name="connsiteY2" fmla="*/ 46329 h 117043"/>
                    <a:gd name="connsiteX3" fmla="*/ 131674 w 197510"/>
                    <a:gd name="connsiteY3" fmla="*/ 60960 h 117043"/>
                    <a:gd name="connsiteX4" fmla="*/ 124358 w 197510"/>
                    <a:gd name="connsiteY4" fmla="*/ 90220 h 117043"/>
                    <a:gd name="connsiteX5" fmla="*/ 109728 w 197510"/>
                    <a:gd name="connsiteY5" fmla="*/ 46329 h 117043"/>
                    <a:gd name="connsiteX6" fmla="*/ 65837 w 197510"/>
                    <a:gd name="connsiteY6" fmla="*/ 2438 h 117043"/>
                    <a:gd name="connsiteX7" fmla="*/ 58522 w 197510"/>
                    <a:gd name="connsiteY7" fmla="*/ 31699 h 117043"/>
                    <a:gd name="connsiteX8" fmla="*/ 36576 w 197510"/>
                    <a:gd name="connsiteY8" fmla="*/ 104851 h 117043"/>
                    <a:gd name="connsiteX9" fmla="*/ 21946 w 197510"/>
                    <a:gd name="connsiteY9" fmla="*/ 104851 h 117043"/>
                    <a:gd name="connsiteX10" fmla="*/ 7315 w 197510"/>
                    <a:gd name="connsiteY10" fmla="*/ 39014 h 117043"/>
                    <a:gd name="connsiteX11" fmla="*/ 0 w 197510"/>
                    <a:gd name="connsiteY11" fmla="*/ 46329 h 1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10" h="117043">
                      <a:moveTo>
                        <a:pt x="197510" y="82905"/>
                      </a:moveTo>
                      <a:cubicBezTo>
                        <a:pt x="186537" y="56692"/>
                        <a:pt x="175565" y="30480"/>
                        <a:pt x="168250" y="24384"/>
                      </a:cubicBezTo>
                      <a:cubicBezTo>
                        <a:pt x="160935" y="18288"/>
                        <a:pt x="159715" y="40233"/>
                        <a:pt x="153619" y="46329"/>
                      </a:cubicBezTo>
                      <a:cubicBezTo>
                        <a:pt x="147523" y="52425"/>
                        <a:pt x="136551" y="53645"/>
                        <a:pt x="131674" y="60960"/>
                      </a:cubicBezTo>
                      <a:cubicBezTo>
                        <a:pt x="126797" y="68275"/>
                        <a:pt x="128016" y="92659"/>
                        <a:pt x="124358" y="90220"/>
                      </a:cubicBezTo>
                      <a:cubicBezTo>
                        <a:pt x="120700" y="87782"/>
                        <a:pt x="119482" y="60959"/>
                        <a:pt x="109728" y="46329"/>
                      </a:cubicBezTo>
                      <a:cubicBezTo>
                        <a:pt x="99975" y="31699"/>
                        <a:pt x="74371" y="4876"/>
                        <a:pt x="65837" y="2438"/>
                      </a:cubicBezTo>
                      <a:cubicBezTo>
                        <a:pt x="57303" y="0"/>
                        <a:pt x="63399" y="14630"/>
                        <a:pt x="58522" y="31699"/>
                      </a:cubicBezTo>
                      <a:cubicBezTo>
                        <a:pt x="53645" y="48768"/>
                        <a:pt x="42672" y="92659"/>
                        <a:pt x="36576" y="104851"/>
                      </a:cubicBezTo>
                      <a:cubicBezTo>
                        <a:pt x="30480" y="117043"/>
                        <a:pt x="26823" y="115824"/>
                        <a:pt x="21946" y="104851"/>
                      </a:cubicBezTo>
                      <a:cubicBezTo>
                        <a:pt x="17069" y="93878"/>
                        <a:pt x="10973" y="48767"/>
                        <a:pt x="7315" y="39014"/>
                      </a:cubicBezTo>
                      <a:cubicBezTo>
                        <a:pt x="3657" y="29261"/>
                        <a:pt x="1828" y="37795"/>
                        <a:pt x="0" y="46329"/>
                      </a:cubicBezTo>
                    </a:path>
                  </a:pathLst>
                </a:custGeom>
                <a:noFill/>
                <a:ln w="9525" cap="flat" cmpd="sng" algn="ctr">
                  <a:solidFill>
                    <a:schemeClr val="bg1">
                      <a:lumMod val="6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cxnSp>
              <p:nvCxnSpPr>
                <p:cNvPr id="120" name="Gerade Verbindung mit Pfeil 119"/>
                <p:cNvCxnSpPr/>
                <p:nvPr/>
              </p:nvCxnSpPr>
              <p:spPr bwMode="auto">
                <a:xfrm rot="10800000">
                  <a:off x="8250202" y="1940006"/>
                  <a:ext cx="469517" cy="4125"/>
                </a:xfrm>
                <a:prstGeom prst="straightConnector1">
                  <a:avLst/>
                </a:prstGeom>
                <a:solidFill>
                  <a:schemeClr val="bg1">
                    <a:lumMod val="65000"/>
                  </a:schemeClr>
                </a:solidFill>
                <a:ln w="9525" cap="flat" cmpd="sng" algn="ctr">
                  <a:solidFill>
                    <a:schemeClr val="bg1">
                      <a:lumMod val="65000"/>
                    </a:schemeClr>
                  </a:solidFill>
                  <a:prstDash val="solid"/>
                  <a:round/>
                  <a:headEnd type="none" w="med" len="med"/>
                  <a:tailEnd type="none"/>
                </a:ln>
                <a:effectLst/>
              </p:spPr>
            </p:cxnSp>
          </p:grpSp>
          <p:grpSp>
            <p:nvGrpSpPr>
              <p:cNvPr id="9" name="Gruppieren 97"/>
              <p:cNvGrpSpPr/>
              <p:nvPr/>
            </p:nvGrpSpPr>
            <p:grpSpPr>
              <a:xfrm>
                <a:off x="7610603" y="2139689"/>
                <a:ext cx="676070" cy="193861"/>
                <a:chOff x="8087092" y="2139689"/>
                <a:chExt cx="676070" cy="193861"/>
              </a:xfrm>
            </p:grpSpPr>
            <p:cxnSp>
              <p:nvCxnSpPr>
                <p:cNvPr id="117" name="Gerade Verbindung mit Pfeil 116"/>
                <p:cNvCxnSpPr/>
                <p:nvPr/>
              </p:nvCxnSpPr>
              <p:spPr bwMode="auto">
                <a:xfrm rot="10800000">
                  <a:off x="8288122" y="2216509"/>
                  <a:ext cx="475040" cy="117041"/>
                </a:xfrm>
                <a:prstGeom prst="straightConnector1">
                  <a:avLst/>
                </a:prstGeom>
                <a:solidFill>
                  <a:schemeClr val="bg1">
                    <a:lumMod val="65000"/>
                  </a:schemeClr>
                </a:solidFill>
                <a:ln w="9525" cap="flat" cmpd="sng" algn="ctr">
                  <a:solidFill>
                    <a:schemeClr val="bg1">
                      <a:lumMod val="65000"/>
                    </a:schemeClr>
                  </a:solidFill>
                  <a:prstDash val="solid"/>
                  <a:round/>
                  <a:headEnd type="none" w="med" len="med"/>
                  <a:tailEnd type="none"/>
                </a:ln>
                <a:effectLst/>
              </p:spPr>
            </p:cxnSp>
            <p:sp>
              <p:nvSpPr>
                <p:cNvPr id="118" name="Freihandform 117"/>
                <p:cNvSpPr/>
                <p:nvPr/>
              </p:nvSpPr>
              <p:spPr bwMode="auto">
                <a:xfrm>
                  <a:off x="8087092" y="2139689"/>
                  <a:ext cx="197510" cy="117043"/>
                </a:xfrm>
                <a:custGeom>
                  <a:avLst/>
                  <a:gdLst>
                    <a:gd name="connsiteX0" fmla="*/ 197510 w 197510"/>
                    <a:gd name="connsiteY0" fmla="*/ 82905 h 117043"/>
                    <a:gd name="connsiteX1" fmla="*/ 168250 w 197510"/>
                    <a:gd name="connsiteY1" fmla="*/ 24384 h 117043"/>
                    <a:gd name="connsiteX2" fmla="*/ 153619 w 197510"/>
                    <a:gd name="connsiteY2" fmla="*/ 46329 h 117043"/>
                    <a:gd name="connsiteX3" fmla="*/ 131674 w 197510"/>
                    <a:gd name="connsiteY3" fmla="*/ 60960 h 117043"/>
                    <a:gd name="connsiteX4" fmla="*/ 124358 w 197510"/>
                    <a:gd name="connsiteY4" fmla="*/ 90220 h 117043"/>
                    <a:gd name="connsiteX5" fmla="*/ 109728 w 197510"/>
                    <a:gd name="connsiteY5" fmla="*/ 46329 h 117043"/>
                    <a:gd name="connsiteX6" fmla="*/ 65837 w 197510"/>
                    <a:gd name="connsiteY6" fmla="*/ 2438 h 117043"/>
                    <a:gd name="connsiteX7" fmla="*/ 58522 w 197510"/>
                    <a:gd name="connsiteY7" fmla="*/ 31699 h 117043"/>
                    <a:gd name="connsiteX8" fmla="*/ 36576 w 197510"/>
                    <a:gd name="connsiteY8" fmla="*/ 104851 h 117043"/>
                    <a:gd name="connsiteX9" fmla="*/ 21946 w 197510"/>
                    <a:gd name="connsiteY9" fmla="*/ 104851 h 117043"/>
                    <a:gd name="connsiteX10" fmla="*/ 7315 w 197510"/>
                    <a:gd name="connsiteY10" fmla="*/ 39014 h 117043"/>
                    <a:gd name="connsiteX11" fmla="*/ 0 w 197510"/>
                    <a:gd name="connsiteY11" fmla="*/ 46329 h 1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10" h="117043">
                      <a:moveTo>
                        <a:pt x="197510" y="82905"/>
                      </a:moveTo>
                      <a:cubicBezTo>
                        <a:pt x="186537" y="56692"/>
                        <a:pt x="175565" y="30480"/>
                        <a:pt x="168250" y="24384"/>
                      </a:cubicBezTo>
                      <a:cubicBezTo>
                        <a:pt x="160935" y="18288"/>
                        <a:pt x="159715" y="40233"/>
                        <a:pt x="153619" y="46329"/>
                      </a:cubicBezTo>
                      <a:cubicBezTo>
                        <a:pt x="147523" y="52425"/>
                        <a:pt x="136551" y="53645"/>
                        <a:pt x="131674" y="60960"/>
                      </a:cubicBezTo>
                      <a:cubicBezTo>
                        <a:pt x="126797" y="68275"/>
                        <a:pt x="128016" y="92659"/>
                        <a:pt x="124358" y="90220"/>
                      </a:cubicBezTo>
                      <a:cubicBezTo>
                        <a:pt x="120700" y="87782"/>
                        <a:pt x="119482" y="60959"/>
                        <a:pt x="109728" y="46329"/>
                      </a:cubicBezTo>
                      <a:cubicBezTo>
                        <a:pt x="99975" y="31699"/>
                        <a:pt x="74371" y="4876"/>
                        <a:pt x="65837" y="2438"/>
                      </a:cubicBezTo>
                      <a:cubicBezTo>
                        <a:pt x="57303" y="0"/>
                        <a:pt x="63399" y="14630"/>
                        <a:pt x="58522" y="31699"/>
                      </a:cubicBezTo>
                      <a:cubicBezTo>
                        <a:pt x="53645" y="48768"/>
                        <a:pt x="42672" y="92659"/>
                        <a:pt x="36576" y="104851"/>
                      </a:cubicBezTo>
                      <a:cubicBezTo>
                        <a:pt x="30480" y="117043"/>
                        <a:pt x="26823" y="115824"/>
                        <a:pt x="21946" y="104851"/>
                      </a:cubicBezTo>
                      <a:cubicBezTo>
                        <a:pt x="17069" y="93878"/>
                        <a:pt x="10973" y="48767"/>
                        <a:pt x="7315" y="39014"/>
                      </a:cubicBezTo>
                      <a:cubicBezTo>
                        <a:pt x="3657" y="29261"/>
                        <a:pt x="1828" y="37795"/>
                        <a:pt x="0" y="46329"/>
                      </a:cubicBezTo>
                    </a:path>
                  </a:pathLst>
                </a:custGeom>
                <a:noFill/>
                <a:ln w="9525" cap="flat" cmpd="sng" algn="ctr">
                  <a:solidFill>
                    <a:schemeClr val="bg1">
                      <a:lumMod val="6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grpSp>
            <p:nvGrpSpPr>
              <p:cNvPr id="10" name="Gruppieren 105"/>
              <p:cNvGrpSpPr/>
              <p:nvPr/>
            </p:nvGrpSpPr>
            <p:grpSpPr>
              <a:xfrm>
                <a:off x="5286380" y="2071422"/>
                <a:ext cx="717929" cy="247496"/>
                <a:chOff x="5451223" y="2122627"/>
                <a:chExt cx="717929" cy="247496"/>
              </a:xfrm>
            </p:grpSpPr>
            <p:cxnSp>
              <p:nvCxnSpPr>
                <p:cNvPr id="115" name="Gerade Verbindung mit Pfeil 114"/>
                <p:cNvCxnSpPr/>
                <p:nvPr/>
              </p:nvCxnSpPr>
              <p:spPr bwMode="auto">
                <a:xfrm flipV="1">
                  <a:off x="5451223" y="2205038"/>
                  <a:ext cx="549537" cy="165085"/>
                </a:xfrm>
                <a:prstGeom prst="straightConnector1">
                  <a:avLst/>
                </a:prstGeom>
                <a:solidFill>
                  <a:schemeClr val="bg1">
                    <a:lumMod val="65000"/>
                  </a:schemeClr>
                </a:solidFill>
                <a:ln w="9525" cap="flat" cmpd="sng" algn="ctr">
                  <a:solidFill>
                    <a:schemeClr val="bg1">
                      <a:lumMod val="65000"/>
                    </a:schemeClr>
                  </a:solidFill>
                  <a:prstDash val="solid"/>
                  <a:round/>
                  <a:headEnd type="none" w="med" len="med"/>
                  <a:tailEnd type="none"/>
                </a:ln>
                <a:effectLst/>
              </p:spPr>
            </p:cxnSp>
            <p:sp>
              <p:nvSpPr>
                <p:cNvPr id="116" name="Freihandform 115"/>
                <p:cNvSpPr/>
                <p:nvPr/>
              </p:nvSpPr>
              <p:spPr bwMode="auto">
                <a:xfrm>
                  <a:off x="6005779" y="2122627"/>
                  <a:ext cx="163373" cy="117043"/>
                </a:xfrm>
                <a:custGeom>
                  <a:avLst/>
                  <a:gdLst>
                    <a:gd name="connsiteX0" fmla="*/ 0 w 163373"/>
                    <a:gd name="connsiteY0" fmla="*/ 79248 h 117043"/>
                    <a:gd name="connsiteX1" fmla="*/ 80467 w 163373"/>
                    <a:gd name="connsiteY1" fmla="*/ 101194 h 117043"/>
                    <a:gd name="connsiteX2" fmla="*/ 73152 w 163373"/>
                    <a:gd name="connsiteY2" fmla="*/ 64618 h 117043"/>
                    <a:gd name="connsiteX3" fmla="*/ 65837 w 163373"/>
                    <a:gd name="connsiteY3" fmla="*/ 64618 h 117043"/>
                    <a:gd name="connsiteX4" fmla="*/ 87783 w 163373"/>
                    <a:gd name="connsiteY4" fmla="*/ 6096 h 117043"/>
                    <a:gd name="connsiteX5" fmla="*/ 109728 w 163373"/>
                    <a:gd name="connsiteY5" fmla="*/ 28042 h 117043"/>
                    <a:gd name="connsiteX6" fmla="*/ 117043 w 163373"/>
                    <a:gd name="connsiteY6" fmla="*/ 64618 h 117043"/>
                    <a:gd name="connsiteX7" fmla="*/ 146304 w 163373"/>
                    <a:gd name="connsiteY7" fmla="*/ 115824 h 117043"/>
                    <a:gd name="connsiteX8" fmla="*/ 160935 w 163373"/>
                    <a:gd name="connsiteY8" fmla="*/ 57303 h 117043"/>
                    <a:gd name="connsiteX9" fmla="*/ 160935 w 163373"/>
                    <a:gd name="connsiteY9" fmla="*/ 28042 h 1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373" h="117043">
                      <a:moveTo>
                        <a:pt x="0" y="79248"/>
                      </a:moveTo>
                      <a:cubicBezTo>
                        <a:pt x="34137" y="91440"/>
                        <a:pt x="68275" y="103632"/>
                        <a:pt x="80467" y="101194"/>
                      </a:cubicBezTo>
                      <a:cubicBezTo>
                        <a:pt x="92659" y="98756"/>
                        <a:pt x="75590" y="70714"/>
                        <a:pt x="73152" y="64618"/>
                      </a:cubicBezTo>
                      <a:cubicBezTo>
                        <a:pt x="70714" y="58522"/>
                        <a:pt x="63399" y="74372"/>
                        <a:pt x="65837" y="64618"/>
                      </a:cubicBezTo>
                      <a:cubicBezTo>
                        <a:pt x="68275" y="54864"/>
                        <a:pt x="80468" y="12192"/>
                        <a:pt x="87783" y="6096"/>
                      </a:cubicBezTo>
                      <a:cubicBezTo>
                        <a:pt x="95098" y="0"/>
                        <a:pt x="104851" y="18288"/>
                        <a:pt x="109728" y="28042"/>
                      </a:cubicBezTo>
                      <a:cubicBezTo>
                        <a:pt x="114605" y="37796"/>
                        <a:pt x="110947" y="49988"/>
                        <a:pt x="117043" y="64618"/>
                      </a:cubicBezTo>
                      <a:cubicBezTo>
                        <a:pt x="123139" y="79248"/>
                        <a:pt x="138989" y="117043"/>
                        <a:pt x="146304" y="115824"/>
                      </a:cubicBezTo>
                      <a:cubicBezTo>
                        <a:pt x="153619" y="114605"/>
                        <a:pt x="158497" y="71933"/>
                        <a:pt x="160935" y="57303"/>
                      </a:cubicBezTo>
                      <a:cubicBezTo>
                        <a:pt x="163373" y="42673"/>
                        <a:pt x="162154" y="35357"/>
                        <a:pt x="160935" y="28042"/>
                      </a:cubicBezTo>
                    </a:path>
                  </a:pathLst>
                </a:custGeom>
                <a:noFill/>
                <a:ln w="9525" cap="flat" cmpd="sng" algn="ctr">
                  <a:solidFill>
                    <a:schemeClr val="bg1">
                      <a:lumMod val="6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grpSp>
            <p:nvGrpSpPr>
              <p:cNvPr id="11" name="Gruppieren 114"/>
              <p:cNvGrpSpPr/>
              <p:nvPr/>
            </p:nvGrpSpPr>
            <p:grpSpPr>
              <a:xfrm>
                <a:off x="5262630" y="1808102"/>
                <a:ext cx="678794" cy="98755"/>
                <a:chOff x="5715008" y="1808102"/>
                <a:chExt cx="678794" cy="98755"/>
              </a:xfrm>
            </p:grpSpPr>
            <p:sp>
              <p:nvSpPr>
                <p:cNvPr id="113" name="Freihandform 112"/>
                <p:cNvSpPr/>
                <p:nvPr/>
              </p:nvSpPr>
              <p:spPr bwMode="auto">
                <a:xfrm>
                  <a:off x="6279197" y="1808102"/>
                  <a:ext cx="114605" cy="98755"/>
                </a:xfrm>
                <a:custGeom>
                  <a:avLst/>
                  <a:gdLst>
                    <a:gd name="connsiteX0" fmla="*/ 0 w 114605"/>
                    <a:gd name="connsiteY0" fmla="*/ 95097 h 98755"/>
                    <a:gd name="connsiteX1" fmla="*/ 14631 w 114605"/>
                    <a:gd name="connsiteY1" fmla="*/ 21945 h 98755"/>
                    <a:gd name="connsiteX2" fmla="*/ 36576 w 114605"/>
                    <a:gd name="connsiteY2" fmla="*/ 14630 h 98755"/>
                    <a:gd name="connsiteX3" fmla="*/ 65837 w 114605"/>
                    <a:gd name="connsiteY3" fmla="*/ 87782 h 98755"/>
                    <a:gd name="connsiteX4" fmla="*/ 109728 w 114605"/>
                    <a:gd name="connsiteY4" fmla="*/ 80467 h 98755"/>
                    <a:gd name="connsiteX5" fmla="*/ 95098 w 114605"/>
                    <a:gd name="connsiteY5" fmla="*/ 29260 h 98755"/>
                    <a:gd name="connsiteX6" fmla="*/ 95098 w 114605"/>
                    <a:gd name="connsiteY6" fmla="*/ 0 h 9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05" h="98755">
                      <a:moveTo>
                        <a:pt x="0" y="95097"/>
                      </a:moveTo>
                      <a:cubicBezTo>
                        <a:pt x="4267" y="65226"/>
                        <a:pt x="8535" y="35356"/>
                        <a:pt x="14631" y="21945"/>
                      </a:cubicBezTo>
                      <a:cubicBezTo>
                        <a:pt x="20727" y="8534"/>
                        <a:pt x="28042" y="3657"/>
                        <a:pt x="36576" y="14630"/>
                      </a:cubicBezTo>
                      <a:cubicBezTo>
                        <a:pt x="45110" y="25603"/>
                        <a:pt x="53645" y="76809"/>
                        <a:pt x="65837" y="87782"/>
                      </a:cubicBezTo>
                      <a:cubicBezTo>
                        <a:pt x="78029" y="98755"/>
                        <a:pt x="104851" y="90221"/>
                        <a:pt x="109728" y="80467"/>
                      </a:cubicBezTo>
                      <a:cubicBezTo>
                        <a:pt x="114605" y="70713"/>
                        <a:pt x="97536" y="42671"/>
                        <a:pt x="95098" y="29260"/>
                      </a:cubicBezTo>
                      <a:cubicBezTo>
                        <a:pt x="92660" y="15849"/>
                        <a:pt x="93879" y="7924"/>
                        <a:pt x="95098" y="0"/>
                      </a:cubicBezTo>
                    </a:path>
                  </a:pathLst>
                </a:custGeom>
                <a:noFill/>
                <a:ln w="9525" cap="flat" cmpd="sng" algn="ctr">
                  <a:solidFill>
                    <a:schemeClr val="bg1">
                      <a:lumMod val="6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cxnSp>
              <p:nvCxnSpPr>
                <p:cNvPr id="114" name="Gerade Verbindung mit Pfeil 113"/>
                <p:cNvCxnSpPr/>
                <p:nvPr/>
              </p:nvCxnSpPr>
              <p:spPr bwMode="auto">
                <a:xfrm>
                  <a:off x="5715008" y="1901485"/>
                  <a:ext cx="571504" cy="1588"/>
                </a:xfrm>
                <a:prstGeom prst="straightConnector1">
                  <a:avLst/>
                </a:prstGeom>
                <a:solidFill>
                  <a:schemeClr val="bg1">
                    <a:lumMod val="65000"/>
                  </a:schemeClr>
                </a:solidFill>
                <a:ln w="9525" cap="flat" cmpd="sng" algn="ctr">
                  <a:solidFill>
                    <a:schemeClr val="bg1">
                      <a:lumMod val="65000"/>
                    </a:schemeClr>
                  </a:solidFill>
                  <a:prstDash val="solid"/>
                  <a:round/>
                  <a:headEnd type="none" w="med" len="med"/>
                  <a:tailEnd type="none"/>
                </a:ln>
                <a:effectLst/>
              </p:spPr>
            </p:cxnSp>
          </p:grpSp>
        </p:grpSp>
        <p:grpSp>
          <p:nvGrpSpPr>
            <p:cNvPr id="12" name="Gruppieren 135"/>
            <p:cNvGrpSpPr/>
            <p:nvPr/>
          </p:nvGrpSpPr>
          <p:grpSpPr>
            <a:xfrm>
              <a:off x="5000628" y="1040587"/>
              <a:ext cx="3532185" cy="338554"/>
              <a:chOff x="971550" y="744736"/>
              <a:chExt cx="3529013" cy="338554"/>
            </a:xfrm>
          </p:grpSpPr>
          <p:sp>
            <p:nvSpPr>
              <p:cNvPr id="99" name="Textfeld 98"/>
              <p:cNvSpPr txBox="1"/>
              <p:nvPr/>
            </p:nvSpPr>
            <p:spPr>
              <a:xfrm>
                <a:off x="971550" y="744736"/>
                <a:ext cx="3529013" cy="338554"/>
              </a:xfrm>
              <a:prstGeom prst="rect">
                <a:avLst/>
              </a:prstGeom>
              <a:solidFill>
                <a:schemeClr val="bg1">
                  <a:lumMod val="95000"/>
                </a:schemeClr>
              </a:solidFill>
              <a:ln>
                <a:solidFill>
                  <a:schemeClr val="bg1">
                    <a:lumMod val="65000"/>
                  </a:schemeClr>
                </a:solidFill>
              </a:ln>
            </p:spPr>
            <p:txBody>
              <a:bodyPr wrap="square" rtlCol="0">
                <a:spAutoFit/>
              </a:bodyPr>
              <a:lstStyle/>
              <a:p>
                <a:pPr algn="ctr"/>
                <a:r>
                  <a:rPr lang="de-DE" sz="1600" dirty="0" smtClean="0">
                    <a:solidFill>
                      <a:schemeClr val="bg1">
                        <a:lumMod val="65000"/>
                      </a:schemeClr>
                    </a:solidFill>
                  </a:rPr>
                  <a:t>Homo </a:t>
                </a:r>
                <a:r>
                  <a:rPr lang="de-DE" sz="1600" dirty="0" err="1" smtClean="0">
                    <a:solidFill>
                      <a:schemeClr val="bg1">
                        <a:lumMod val="65000"/>
                      </a:schemeClr>
                    </a:solidFill>
                  </a:rPr>
                  <a:t>heuristicus</a:t>
                </a:r>
                <a:endParaRPr lang="de-DE" sz="1600" dirty="0" smtClean="0">
                  <a:solidFill>
                    <a:schemeClr val="bg1">
                      <a:lumMod val="65000"/>
                    </a:schemeClr>
                  </a:solidFill>
                </a:endParaRPr>
              </a:p>
            </p:txBody>
          </p:sp>
          <p:cxnSp>
            <p:nvCxnSpPr>
              <p:cNvPr id="100" name="Gerade Verbindung 99"/>
              <p:cNvCxnSpPr/>
              <p:nvPr/>
            </p:nvCxnSpPr>
            <p:spPr bwMode="auto">
              <a:xfrm>
                <a:off x="971550" y="1076263"/>
                <a:ext cx="3529013" cy="1588"/>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sp>
          <p:nvSpPr>
            <p:cNvPr id="95" name="Pfeil nach unten 94"/>
            <p:cNvSpPr/>
            <p:nvPr/>
          </p:nvSpPr>
          <p:spPr bwMode="auto">
            <a:xfrm>
              <a:off x="6630524" y="2655882"/>
              <a:ext cx="252892" cy="193828"/>
            </a:xfrm>
            <a:prstGeom prst="downArrow">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6" name="Pfeil nach unten 95"/>
            <p:cNvSpPr/>
            <p:nvPr/>
          </p:nvSpPr>
          <p:spPr bwMode="auto">
            <a:xfrm>
              <a:off x="6631002" y="3378048"/>
              <a:ext cx="252892" cy="193828"/>
            </a:xfrm>
            <a:prstGeom prst="downArrow">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7" name="Pfeil nach unten 96"/>
            <p:cNvSpPr/>
            <p:nvPr/>
          </p:nvSpPr>
          <p:spPr bwMode="auto">
            <a:xfrm>
              <a:off x="5715008" y="5189550"/>
              <a:ext cx="252892" cy="193828"/>
            </a:xfrm>
            <a:prstGeom prst="downArrow">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8" name="Pfeil nach unten 97"/>
            <p:cNvSpPr/>
            <p:nvPr/>
          </p:nvSpPr>
          <p:spPr bwMode="auto">
            <a:xfrm>
              <a:off x="7523182" y="5194312"/>
              <a:ext cx="252892" cy="193828"/>
            </a:xfrm>
            <a:prstGeom prst="downArrow">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cxnSp>
        <p:nvCxnSpPr>
          <p:cNvPr id="129" name="Gerade Verbindung mit Pfeil 128"/>
          <p:cNvCxnSpPr>
            <a:endCxn id="80" idx="3"/>
          </p:cNvCxnSpPr>
          <p:nvPr/>
        </p:nvCxnSpPr>
        <p:spPr bwMode="auto">
          <a:xfrm rot="16200000" flipV="1">
            <a:off x="3822986" y="2822861"/>
            <a:ext cx="1712344" cy="928693"/>
          </a:xfrm>
          <a:prstGeom prst="straightConnector1">
            <a:avLst/>
          </a:prstGeom>
          <a:solidFill>
            <a:schemeClr val="accent1"/>
          </a:solidFill>
          <a:ln w="22225" cap="flat" cmpd="sng" algn="ctr">
            <a:solidFill>
              <a:schemeClr val="tx1"/>
            </a:solidFill>
            <a:prstDash val="solid"/>
            <a:round/>
            <a:headEnd type="none" w="med" len="med"/>
            <a:tailEnd type="triangle" w="lg" len="med"/>
          </a:ln>
          <a:effectLst/>
        </p:spPr>
      </p:cxnSp>
      <p:cxnSp>
        <p:nvCxnSpPr>
          <p:cNvPr id="132" name="Gerade Verbindung mit Pfeil 131"/>
          <p:cNvCxnSpPr/>
          <p:nvPr/>
        </p:nvCxnSpPr>
        <p:spPr bwMode="auto">
          <a:xfrm rot="10800000">
            <a:off x="4211638" y="4071942"/>
            <a:ext cx="931866" cy="500066"/>
          </a:xfrm>
          <a:prstGeom prst="straightConnector1">
            <a:avLst/>
          </a:prstGeom>
          <a:solidFill>
            <a:schemeClr val="accent1"/>
          </a:solidFill>
          <a:ln w="22225" cap="flat" cmpd="sng" algn="ctr">
            <a:solidFill>
              <a:schemeClr val="tx1"/>
            </a:solidFill>
            <a:prstDash val="solid"/>
            <a:round/>
            <a:headEnd type="none" w="med" len="med"/>
            <a:tailEnd type="triangle" w="lg" len="med"/>
          </a:ln>
          <a:effectLst/>
        </p:spPr>
      </p:cxn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530027" y="571480"/>
            <a:ext cx="7077075" cy="404812"/>
          </a:xfrm>
          <a:prstGeom prst="rect">
            <a:avLst/>
          </a:prstGeom>
          <a:noFill/>
          <a:ln w="9525">
            <a:noFill/>
            <a:miter lim="800000"/>
            <a:headEnd/>
            <a:tailEnd/>
          </a:ln>
        </p:spPr>
        <p:txBody>
          <a:bodyPr/>
          <a:lstStyle/>
          <a:p>
            <a:r>
              <a:rPr lang="de-DE" sz="1600" b="1" dirty="0" smtClean="0">
                <a:solidFill>
                  <a:srgbClr val="2254A0"/>
                </a:solidFill>
              </a:rPr>
              <a:t>4.5 Ausgewählte Denkfehler/</a:t>
            </a:r>
            <a:r>
              <a:rPr lang="de-DE" sz="1600" b="1" dirty="0" err="1" smtClean="0">
                <a:solidFill>
                  <a:srgbClr val="2254A0"/>
                </a:solidFill>
              </a:rPr>
              <a:t>Biases</a:t>
            </a:r>
            <a:r>
              <a:rPr lang="de-DE" sz="1600" b="1" dirty="0">
                <a:solidFill>
                  <a:srgbClr val="2254A0"/>
                </a:solidFill>
              </a:rPr>
              <a:t/>
            </a:r>
            <a:br>
              <a:rPr lang="de-DE" sz="1600" b="1" dirty="0">
                <a:solidFill>
                  <a:srgbClr val="2254A0"/>
                </a:solidFill>
              </a:rPr>
            </a:br>
            <a:endParaRPr lang="de-DE" sz="1600" b="1" dirty="0">
              <a:solidFill>
                <a:srgbClr val="2254A0"/>
              </a:solidFill>
            </a:endParaRPr>
          </a:p>
        </p:txBody>
      </p:sp>
      <p:sp>
        <p:nvSpPr>
          <p:cNvPr id="28" name="Textfeld 27"/>
          <p:cNvSpPr txBox="1"/>
          <p:nvPr/>
        </p:nvSpPr>
        <p:spPr>
          <a:xfrm>
            <a:off x="611188" y="1416036"/>
            <a:ext cx="7921625" cy="5180905"/>
          </a:xfrm>
          <a:prstGeom prst="rect">
            <a:avLst/>
          </a:prstGeom>
          <a:solidFill>
            <a:schemeClr val="bg1">
              <a:lumMod val="95000"/>
            </a:schemeClr>
          </a:solidFill>
          <a:ln>
            <a:solidFill>
              <a:schemeClr val="tx1"/>
            </a:solidFill>
          </a:ln>
        </p:spPr>
        <p:txBody>
          <a:bodyPr wrap="square" rtlCol="0">
            <a:spAutoFit/>
          </a:bodyPr>
          <a:lstStyle/>
          <a:p>
            <a:pPr>
              <a:spcAft>
                <a:spcPts val="0"/>
              </a:spcAft>
            </a:pPr>
            <a:endParaRPr lang="de-DE" sz="300" dirty="0" smtClean="0"/>
          </a:p>
          <a:p>
            <a:pPr>
              <a:spcAft>
                <a:spcPts val="0"/>
              </a:spcAft>
            </a:pPr>
            <a:r>
              <a:rPr lang="de-DE" sz="1600" dirty="0" smtClean="0"/>
              <a:t>Halo-Effekt	    - </a:t>
            </a:r>
            <a:r>
              <a:rPr lang="de-DE" sz="1600" b="1" i="1" dirty="0" smtClean="0"/>
              <a:t>Bsp</a:t>
            </a:r>
            <a:r>
              <a:rPr lang="de-DE" sz="1600" dirty="0" smtClean="0"/>
              <a:t>.: Schöne Menschen machen leichter Karriere. / 			      Übertragung Erfolg eines </a:t>
            </a:r>
            <a:r>
              <a:rPr lang="de-DE" sz="1600" dirty="0" err="1" smtClean="0"/>
              <a:t>CEO´s</a:t>
            </a:r>
            <a:r>
              <a:rPr lang="de-DE" sz="1600" dirty="0" smtClean="0"/>
              <a:t> auf alle Branchen.</a:t>
            </a:r>
          </a:p>
          <a:p>
            <a:pPr>
              <a:spcAft>
                <a:spcPts val="200"/>
              </a:spcAft>
            </a:pPr>
            <a:r>
              <a:rPr lang="de-DE" sz="1600" dirty="0" smtClean="0"/>
              <a:t>		    - </a:t>
            </a:r>
            <a:r>
              <a:rPr lang="de-DE" sz="1600" i="1" dirty="0" smtClean="0"/>
              <a:t>Wir lassen uns von einem Aspekt blenden und schließen von 		      ihm auf  das Gesamtbild. Weitere Analysen unterbleiben. 		      Konzentration auf das Offensichtliche.</a:t>
            </a:r>
          </a:p>
          <a:p>
            <a:pPr lvl="6">
              <a:spcAft>
                <a:spcPts val="200"/>
              </a:spcAft>
              <a:buFontTx/>
              <a:buChar char="-"/>
            </a:pPr>
            <a:endParaRPr lang="de-DE" sz="400" dirty="0" smtClean="0">
              <a:solidFill>
                <a:srgbClr val="FF0000"/>
              </a:solidFill>
            </a:endParaRPr>
          </a:p>
          <a:p>
            <a:pPr>
              <a:spcAft>
                <a:spcPts val="0"/>
              </a:spcAft>
            </a:pPr>
            <a:r>
              <a:rPr lang="de-DE" sz="1600" dirty="0" err="1" smtClean="0"/>
              <a:t>Social</a:t>
            </a:r>
            <a:r>
              <a:rPr lang="de-DE" sz="1600" dirty="0" smtClean="0"/>
              <a:t> </a:t>
            </a:r>
            <a:r>
              <a:rPr lang="de-DE" sz="1600" dirty="0" err="1" smtClean="0"/>
              <a:t>Proof</a:t>
            </a:r>
            <a:r>
              <a:rPr lang="de-DE" sz="1600" dirty="0" smtClean="0"/>
              <a:t>	    - </a:t>
            </a:r>
            <a:r>
              <a:rPr lang="de-DE" sz="1600" b="1" i="1" dirty="0" smtClean="0"/>
              <a:t>Bsp</a:t>
            </a:r>
            <a:r>
              <a:rPr lang="de-DE" sz="1600" dirty="0" smtClean="0"/>
              <a:t>.: Wahl von SAP als ERP-System, Wahl des volleren 		      Restaurants</a:t>
            </a:r>
          </a:p>
          <a:p>
            <a:pPr>
              <a:spcAft>
                <a:spcPts val="200"/>
              </a:spcAft>
            </a:pPr>
            <a:r>
              <a:rPr lang="de-DE" sz="1600" dirty="0" smtClean="0"/>
              <a:t>		</a:t>
            </a:r>
            <a:r>
              <a:rPr lang="de-DE" sz="1600" i="1" dirty="0" smtClean="0"/>
              <a:t>    - „Herdentrieb“; Ich verhalte mich richtig, wenn ich mich so wie 		      die anderen verhalte.</a:t>
            </a:r>
          </a:p>
          <a:p>
            <a:pPr>
              <a:spcAft>
                <a:spcPts val="200"/>
              </a:spcAft>
            </a:pPr>
            <a:endParaRPr lang="de-DE" sz="400" dirty="0" smtClean="0"/>
          </a:p>
          <a:p>
            <a:pPr>
              <a:spcAft>
                <a:spcPts val="200"/>
              </a:spcAft>
            </a:pPr>
            <a:r>
              <a:rPr lang="de-DE" sz="1600" dirty="0" smtClean="0"/>
              <a:t>Verlustangst	    - </a:t>
            </a:r>
            <a:r>
              <a:rPr lang="de-DE" sz="1600" b="1" i="1" dirty="0" smtClean="0"/>
              <a:t>Bsp</a:t>
            </a:r>
            <a:r>
              <a:rPr lang="de-DE" sz="1600" dirty="0" smtClean="0"/>
              <a:t>.: Nichtrealisierung von Verlusten an der Börse; </a:t>
            </a:r>
          </a:p>
          <a:p>
            <a:pPr>
              <a:spcAft>
                <a:spcPts val="0"/>
              </a:spcAft>
            </a:pPr>
            <a:r>
              <a:rPr lang="de-DE" sz="1600" dirty="0" smtClean="0"/>
              <a:t>		      Bewerbung Isolationsmaterial für Immobilien</a:t>
            </a:r>
          </a:p>
          <a:p>
            <a:pPr>
              <a:spcAft>
                <a:spcPts val="200"/>
              </a:spcAft>
            </a:pPr>
            <a:r>
              <a:rPr lang="de-DE" sz="1600" dirty="0" smtClean="0"/>
              <a:t>		</a:t>
            </a:r>
            <a:r>
              <a:rPr lang="de-DE" sz="1600" i="1" dirty="0" smtClean="0"/>
              <a:t>    - Ein Verlust wirkt emotional wesentlich stärker als ein Gewinn.</a:t>
            </a:r>
          </a:p>
          <a:p>
            <a:pPr>
              <a:spcAft>
                <a:spcPts val="200"/>
              </a:spcAft>
            </a:pPr>
            <a:endParaRPr lang="de-DE" sz="400" i="1" dirty="0" smtClean="0"/>
          </a:p>
          <a:p>
            <a:pPr>
              <a:spcAft>
                <a:spcPts val="0"/>
              </a:spcAft>
            </a:pPr>
            <a:r>
              <a:rPr lang="de-DE" sz="1600" dirty="0" err="1" smtClean="0"/>
              <a:t>Sunk</a:t>
            </a:r>
            <a:r>
              <a:rPr lang="de-DE" sz="1600" dirty="0" smtClean="0"/>
              <a:t>-</a:t>
            </a:r>
            <a:r>
              <a:rPr lang="de-DE" sz="1600" dirty="0" err="1" smtClean="0"/>
              <a:t>Cost</a:t>
            </a:r>
            <a:r>
              <a:rPr lang="de-DE" sz="1600" dirty="0" smtClean="0"/>
              <a:t>-Effekt	    - </a:t>
            </a:r>
            <a:r>
              <a:rPr lang="de-DE" sz="1600" b="1" i="1" dirty="0" smtClean="0"/>
              <a:t>Bsp</a:t>
            </a:r>
            <a:r>
              <a:rPr lang="de-DE" sz="1600" dirty="0" smtClean="0"/>
              <a:t>.: „Jetzt sind wir schon so weit gefahren…“; „Wir haben 		      bereits soviel Zeit &amp; Kosten in dieses Projekt gesteckt“- 			      Concorde-Bsp.</a:t>
            </a:r>
          </a:p>
          <a:p>
            <a:pPr>
              <a:spcAft>
                <a:spcPts val="200"/>
              </a:spcAft>
            </a:pPr>
            <a:r>
              <a:rPr lang="de-DE" sz="1600" dirty="0" smtClean="0"/>
              <a:t>		</a:t>
            </a:r>
            <a:r>
              <a:rPr lang="de-DE" sz="1600" i="1" dirty="0" smtClean="0"/>
              <a:t>    - Entscheidungen werden durch bereits getroffene 			      Entscheidungen &amp; die dadurch entstandenen Kosten 			      beeinflusst. Menschen streben nach konsistentem  			      Erscheinen.</a:t>
            </a:r>
            <a:endParaRPr lang="de-DE" sz="1600" dirty="0" smtClean="0"/>
          </a:p>
        </p:txBody>
      </p:sp>
      <p:sp>
        <p:nvSpPr>
          <p:cNvPr id="6" name="Textfeld 5"/>
          <p:cNvSpPr txBox="1"/>
          <p:nvPr/>
        </p:nvSpPr>
        <p:spPr>
          <a:xfrm>
            <a:off x="611188" y="1046146"/>
            <a:ext cx="7921625" cy="369332"/>
          </a:xfrm>
          <a:prstGeom prst="rect">
            <a:avLst/>
          </a:prstGeom>
          <a:solidFill>
            <a:srgbClr val="2254A1"/>
          </a:solidFill>
          <a:ln>
            <a:noFill/>
          </a:ln>
        </p:spPr>
        <p:txBody>
          <a:bodyPr wrap="square" lIns="0" tIns="0" rIns="0" bIns="0" rtlCol="0">
            <a:spAutoFit/>
          </a:bodyPr>
          <a:lstStyle/>
          <a:p>
            <a:endParaRPr lang="de-DE" sz="300" b="1" i="1" dirty="0" smtClean="0">
              <a:solidFill>
                <a:schemeClr val="bg1"/>
              </a:solidFill>
            </a:endParaRPr>
          </a:p>
          <a:p>
            <a:r>
              <a:rPr lang="de-DE" sz="1600" b="1" i="1" dirty="0" smtClean="0">
                <a:solidFill>
                  <a:schemeClr val="bg1"/>
                </a:solidFill>
              </a:rPr>
              <a:t> </a:t>
            </a:r>
            <a:r>
              <a:rPr lang="de-DE" sz="1600" b="1" i="1" dirty="0" err="1" smtClean="0">
                <a:solidFill>
                  <a:schemeClr val="bg1"/>
                </a:solidFill>
              </a:rPr>
              <a:t>Biase</a:t>
            </a:r>
            <a:r>
              <a:rPr lang="de-DE" sz="1600" b="1" i="1" dirty="0" smtClean="0">
                <a:solidFill>
                  <a:schemeClr val="bg1"/>
                </a:solidFill>
              </a:rPr>
              <a:t>:		        Beispiel &amp; Beschreibung:</a:t>
            </a:r>
          </a:p>
          <a:p>
            <a:endParaRPr lang="de-DE" sz="500" b="1" i="1" dirty="0" smtClean="0">
              <a:solidFill>
                <a:schemeClr val="bg1"/>
              </a:solidFill>
            </a:endParaRPr>
          </a:p>
        </p:txBody>
      </p:sp>
      <p:cxnSp>
        <p:nvCxnSpPr>
          <p:cNvPr id="12" name="Gerade Verbindung 11"/>
          <p:cNvCxnSpPr/>
          <p:nvPr/>
        </p:nvCxnSpPr>
        <p:spPr bwMode="auto">
          <a:xfrm>
            <a:off x="611188" y="2786058"/>
            <a:ext cx="7921625"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Gerade Verbindung 12"/>
          <p:cNvCxnSpPr/>
          <p:nvPr/>
        </p:nvCxnSpPr>
        <p:spPr bwMode="auto">
          <a:xfrm>
            <a:off x="603403" y="3857628"/>
            <a:ext cx="7921625"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Gerade Verbindung 13"/>
          <p:cNvCxnSpPr/>
          <p:nvPr/>
        </p:nvCxnSpPr>
        <p:spPr bwMode="auto">
          <a:xfrm>
            <a:off x="611187" y="4748222"/>
            <a:ext cx="7921625"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Rectangle 2"/>
          <p:cNvSpPr txBox="1">
            <a:spLocks noChangeArrowheads="1"/>
          </p:cNvSpPr>
          <p:nvPr/>
        </p:nvSpPr>
        <p:spPr bwMode="auto">
          <a:xfrm>
            <a:off x="505644" y="289223"/>
            <a:ext cx="7077075" cy="404812"/>
          </a:xfrm>
          <a:prstGeom prst="rect">
            <a:avLst/>
          </a:prstGeom>
          <a:noFill/>
          <a:ln w="9525">
            <a:noFill/>
            <a:miter lim="800000"/>
            <a:headEnd/>
            <a:tailEnd/>
          </a:ln>
        </p:spPr>
        <p:txBody>
          <a:bodyPr/>
          <a:lstStyle/>
          <a:p>
            <a:r>
              <a:rPr lang="de-DE" sz="1600" b="1" dirty="0" smtClean="0">
                <a:solidFill>
                  <a:srgbClr val="2254A1"/>
                </a:solidFill>
              </a:rPr>
              <a:t>4</a:t>
            </a:r>
            <a:r>
              <a:rPr lang="pl-PL" sz="1600" b="1" dirty="0" smtClean="0">
                <a:solidFill>
                  <a:srgbClr val="2254A1"/>
                </a:solidFill>
              </a:rPr>
              <a:t>. </a:t>
            </a:r>
            <a:r>
              <a:rPr lang="de-DE" sz="1600" b="1" dirty="0" smtClean="0">
                <a:solidFill>
                  <a:srgbClr val="2254A1"/>
                </a:solidFill>
              </a:rPr>
              <a:t>Wie können wir Entscheidungen beeinflussen ?</a:t>
            </a:r>
            <a:r>
              <a:rPr lang="pl-PL" sz="1600" b="1" dirty="0" smtClean="0">
                <a:solidFill>
                  <a:srgbClr val="2254A1"/>
                </a:solidFill>
              </a:rPr>
              <a:t> </a:t>
            </a:r>
            <a:r>
              <a:rPr lang="de-DE" sz="1600" b="1" dirty="0" smtClean="0">
                <a:solidFill>
                  <a:srgbClr val="2254A1"/>
                </a:solidFill>
              </a:rPr>
              <a:t/>
            </a:r>
            <a:br>
              <a:rPr lang="de-DE" sz="1600" b="1" dirty="0" smtClean="0">
                <a:solidFill>
                  <a:srgbClr val="2254A1"/>
                </a:solidFill>
              </a:rPr>
            </a:br>
            <a:endParaRPr lang="de-DE" sz="1600" b="1" dirty="0" smtClean="0">
              <a:solidFill>
                <a:srgbClr val="2254A1"/>
              </a:solidFill>
            </a:endParaRPr>
          </a:p>
        </p:txBody>
      </p:sp>
      <p:cxnSp>
        <p:nvCxnSpPr>
          <p:cNvPr id="10" name="Gerade Verbindung 9"/>
          <p:cNvCxnSpPr/>
          <p:nvPr/>
        </p:nvCxnSpPr>
        <p:spPr bwMode="auto">
          <a:xfrm rot="5400000">
            <a:off x="2500306" y="1233464"/>
            <a:ext cx="376223" cy="158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9" name="Gerade Verbindung 18"/>
          <p:cNvCxnSpPr/>
          <p:nvPr/>
        </p:nvCxnSpPr>
        <p:spPr bwMode="auto">
          <a:xfrm rot="5400000">
            <a:off x="116649" y="4007649"/>
            <a:ext cx="514353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9"/>
          <p:cNvGrpSpPr/>
          <p:nvPr/>
        </p:nvGrpSpPr>
        <p:grpSpPr>
          <a:xfrm>
            <a:off x="611188" y="3313513"/>
            <a:ext cx="7921625" cy="3441968"/>
            <a:chOff x="611188" y="3118484"/>
            <a:chExt cx="7921625" cy="3191622"/>
          </a:xfrm>
        </p:grpSpPr>
        <p:sp>
          <p:nvSpPr>
            <p:cNvPr id="33" name="Textfeld 32"/>
            <p:cNvSpPr txBox="1"/>
            <p:nvPr/>
          </p:nvSpPr>
          <p:spPr>
            <a:xfrm>
              <a:off x="611188" y="3689266"/>
              <a:ext cx="7912610" cy="2620840"/>
            </a:xfrm>
            <a:prstGeom prst="rect">
              <a:avLst/>
            </a:prstGeom>
            <a:solidFill>
              <a:schemeClr val="bg1">
                <a:lumMod val="95000"/>
              </a:schemeClr>
            </a:solidFill>
            <a:ln>
              <a:solidFill>
                <a:schemeClr val="tx1"/>
              </a:solidFill>
            </a:ln>
          </p:spPr>
          <p:txBody>
            <a:bodyPr wrap="square" rtlCol="0">
              <a:spAutoFit/>
            </a:bodyPr>
            <a:lstStyle/>
            <a:p>
              <a:pPr>
                <a:spcAft>
                  <a:spcPts val="200"/>
                </a:spcAft>
              </a:pPr>
              <a:r>
                <a:rPr lang="de-DE" sz="1600" dirty="0" smtClean="0"/>
                <a:t>Verlustangst	    - Split der Verantwortung auf mehrere Personen. </a:t>
              </a:r>
            </a:p>
            <a:p>
              <a:pPr>
                <a:spcAft>
                  <a:spcPts val="200"/>
                </a:spcAft>
              </a:pPr>
              <a:r>
                <a:rPr lang="de-DE" sz="1600" dirty="0" smtClean="0"/>
                <a:t>		    - Einbeziehung neutraler/unabhängiger Entscheider.</a:t>
              </a:r>
            </a:p>
            <a:p>
              <a:pPr>
                <a:spcAft>
                  <a:spcPts val="200"/>
                </a:spcAft>
              </a:pPr>
              <a:r>
                <a:rPr lang="de-DE" sz="1600" dirty="0" smtClean="0"/>
                <a:t>		    - Fehlertolerante Unternehmenskultur.</a:t>
              </a:r>
            </a:p>
            <a:p>
              <a:pPr lvl="2">
                <a:spcAft>
                  <a:spcPts val="200"/>
                </a:spcAft>
              </a:pPr>
              <a:endParaRPr lang="de-DE" sz="600" dirty="0" smtClean="0"/>
            </a:p>
            <a:p>
              <a:pPr>
                <a:spcAft>
                  <a:spcPts val="200"/>
                </a:spcAft>
              </a:pPr>
              <a:r>
                <a:rPr lang="de-DE" sz="1600" dirty="0" err="1" smtClean="0"/>
                <a:t>Sunk</a:t>
              </a:r>
              <a:r>
                <a:rPr lang="de-DE" sz="1600" dirty="0" smtClean="0"/>
                <a:t>-</a:t>
              </a:r>
              <a:r>
                <a:rPr lang="de-DE" sz="1600" dirty="0" err="1" smtClean="0"/>
                <a:t>Cost</a:t>
              </a:r>
              <a:r>
                <a:rPr lang="de-DE" sz="1600" dirty="0" smtClean="0"/>
                <a:t>-Effekt	    - Einführung von Meilensteinen &amp; Entscheidungskompetenz 		      bei Nicht-Erreichung der Ziele auf höheres Gremium 			      verlagern.</a:t>
              </a:r>
            </a:p>
            <a:p>
              <a:pPr>
                <a:spcAft>
                  <a:spcPts val="200"/>
                </a:spcAft>
              </a:pPr>
              <a:r>
                <a:rPr lang="de-DE" sz="1600" dirty="0" smtClean="0"/>
                <a:t>		    - Einbeziehung neutraler/unabhängiger Entscheider.	</a:t>
              </a:r>
            </a:p>
            <a:p>
              <a:pPr>
                <a:spcAft>
                  <a:spcPts val="200"/>
                </a:spcAft>
              </a:pPr>
              <a:r>
                <a:rPr lang="de-DE" sz="1600" dirty="0" smtClean="0"/>
                <a:t>		    - Aufklärung über </a:t>
              </a:r>
              <a:r>
                <a:rPr lang="de-DE" sz="1600" dirty="0" err="1" smtClean="0"/>
                <a:t>Sunk-Costs</a:t>
              </a:r>
              <a:r>
                <a:rPr lang="de-DE" sz="1600" dirty="0" smtClean="0"/>
                <a:t> &amp; Aufnahme </a:t>
              </a:r>
              <a:r>
                <a:rPr lang="de-DE" sz="1600" dirty="0" err="1" smtClean="0"/>
                <a:t>Sunk-Costs</a:t>
              </a:r>
              <a:r>
                <a:rPr lang="de-DE" sz="1600" dirty="0" smtClean="0"/>
                <a:t> in die 		      Berichterstattung.</a:t>
              </a:r>
            </a:p>
            <a:p>
              <a:pPr>
                <a:spcAft>
                  <a:spcPts val="200"/>
                </a:spcAft>
              </a:pPr>
              <a:r>
                <a:rPr lang="de-DE" sz="1600" dirty="0" smtClean="0"/>
                <a:t>		    - Anbieten von alternativen Investitionsprojekten.</a:t>
              </a:r>
            </a:p>
          </p:txBody>
        </p:sp>
        <p:sp>
          <p:nvSpPr>
            <p:cNvPr id="23" name="Textfeld 22"/>
            <p:cNvSpPr txBox="1"/>
            <p:nvPr/>
          </p:nvSpPr>
          <p:spPr>
            <a:xfrm>
              <a:off x="611188" y="3118484"/>
              <a:ext cx="7921625" cy="570782"/>
            </a:xfrm>
            <a:prstGeom prst="rect">
              <a:avLst/>
            </a:prstGeom>
            <a:solidFill>
              <a:srgbClr val="2254A1"/>
            </a:solidFill>
            <a:ln>
              <a:noFill/>
            </a:ln>
          </p:spPr>
          <p:txBody>
            <a:bodyPr wrap="square" lIns="0" tIns="0" rIns="0" bIns="0" rtlCol="0">
              <a:spAutoFit/>
            </a:bodyPr>
            <a:lstStyle/>
            <a:p>
              <a:endParaRPr lang="de-DE" sz="300" b="1" i="1" dirty="0" smtClean="0">
                <a:solidFill>
                  <a:schemeClr val="bg1"/>
                </a:solidFill>
              </a:endParaRPr>
            </a:p>
            <a:p>
              <a:r>
                <a:rPr lang="de-DE" sz="1600" b="1" i="1" dirty="0" smtClean="0">
                  <a:solidFill>
                    <a:schemeClr val="bg1"/>
                  </a:solidFill>
                </a:rPr>
                <a:t> </a:t>
              </a:r>
              <a:r>
                <a:rPr lang="de-DE" sz="1600" b="1" i="1" dirty="0" err="1" smtClean="0">
                  <a:solidFill>
                    <a:schemeClr val="bg1"/>
                  </a:solidFill>
                </a:rPr>
                <a:t>Biase</a:t>
              </a:r>
              <a:r>
                <a:rPr lang="de-DE" sz="1600" b="1" i="1" dirty="0" smtClean="0">
                  <a:solidFill>
                    <a:schemeClr val="bg1"/>
                  </a:solidFill>
                </a:rPr>
                <a:t>:		      Verminderung der Auswirkungen von </a:t>
              </a:r>
              <a:r>
                <a:rPr lang="de-DE" sz="1600" b="1" i="1" dirty="0" err="1" smtClean="0">
                  <a:solidFill>
                    <a:schemeClr val="bg1"/>
                  </a:solidFill>
                </a:rPr>
                <a:t>Biases</a:t>
              </a:r>
              <a:r>
                <a:rPr lang="de-DE" sz="1600" b="1" i="1" dirty="0" smtClean="0">
                  <a:solidFill>
                    <a:schemeClr val="bg1"/>
                  </a:solidFill>
                </a:rPr>
                <a:t> durch aktive </a:t>
              </a:r>
            </a:p>
            <a:p>
              <a:r>
                <a:rPr lang="de-DE" sz="1600" b="1" i="1" dirty="0" smtClean="0">
                  <a:solidFill>
                    <a:schemeClr val="bg1"/>
                  </a:solidFill>
                </a:rPr>
                <a:t>		      Maßnahmen: </a:t>
              </a:r>
            </a:p>
            <a:p>
              <a:endParaRPr lang="de-DE" sz="500" b="1" i="1" dirty="0" smtClean="0">
                <a:solidFill>
                  <a:schemeClr val="bg1"/>
                </a:solidFill>
              </a:endParaRPr>
            </a:p>
          </p:txBody>
        </p:sp>
      </p:grpSp>
      <p:sp>
        <p:nvSpPr>
          <p:cNvPr id="17410" name="Rectangle 2"/>
          <p:cNvSpPr txBox="1">
            <a:spLocks noChangeArrowheads="1"/>
          </p:cNvSpPr>
          <p:nvPr/>
        </p:nvSpPr>
        <p:spPr bwMode="auto">
          <a:xfrm>
            <a:off x="530027" y="571480"/>
            <a:ext cx="7077075" cy="404812"/>
          </a:xfrm>
          <a:prstGeom prst="rect">
            <a:avLst/>
          </a:prstGeom>
          <a:noFill/>
          <a:ln w="9525">
            <a:noFill/>
            <a:miter lim="800000"/>
            <a:headEnd/>
            <a:tailEnd/>
          </a:ln>
        </p:spPr>
        <p:txBody>
          <a:bodyPr/>
          <a:lstStyle/>
          <a:p>
            <a:r>
              <a:rPr lang="de-DE" sz="1600" b="1" dirty="0" smtClean="0">
                <a:solidFill>
                  <a:srgbClr val="2254A0"/>
                </a:solidFill>
              </a:rPr>
              <a:t>4.6 Denkfehler/</a:t>
            </a:r>
            <a:r>
              <a:rPr lang="de-DE" sz="1600" b="1" dirty="0" err="1" smtClean="0">
                <a:solidFill>
                  <a:srgbClr val="2254A0"/>
                </a:solidFill>
              </a:rPr>
              <a:t>Biases</a:t>
            </a:r>
            <a:r>
              <a:rPr lang="de-DE" sz="1600" b="1" dirty="0" smtClean="0">
                <a:solidFill>
                  <a:srgbClr val="2254A0"/>
                </a:solidFill>
              </a:rPr>
              <a:t> am Beispiel verspäteter Projektabbrüche</a:t>
            </a:r>
            <a:endParaRPr lang="de-DE" sz="1600" b="1" dirty="0">
              <a:solidFill>
                <a:srgbClr val="2254A0"/>
              </a:solidFill>
            </a:endParaRPr>
          </a:p>
        </p:txBody>
      </p:sp>
      <p:grpSp>
        <p:nvGrpSpPr>
          <p:cNvPr id="3" name="Gruppieren 34"/>
          <p:cNvGrpSpPr/>
          <p:nvPr/>
        </p:nvGrpSpPr>
        <p:grpSpPr>
          <a:xfrm>
            <a:off x="608015" y="1043341"/>
            <a:ext cx="7924798" cy="2146074"/>
            <a:chOff x="608015" y="976546"/>
            <a:chExt cx="7924798" cy="2146074"/>
          </a:xfrm>
        </p:grpSpPr>
        <p:grpSp>
          <p:nvGrpSpPr>
            <p:cNvPr id="4" name="Gruppieren 26"/>
            <p:cNvGrpSpPr/>
            <p:nvPr/>
          </p:nvGrpSpPr>
          <p:grpSpPr>
            <a:xfrm>
              <a:off x="709682" y="976546"/>
              <a:ext cx="7566644" cy="1878029"/>
              <a:chOff x="709682" y="1196274"/>
              <a:chExt cx="7566644" cy="1878029"/>
            </a:xfrm>
          </p:grpSpPr>
          <p:sp>
            <p:nvSpPr>
              <p:cNvPr id="21" name="Ellipse 20"/>
              <p:cNvSpPr/>
              <p:nvPr/>
            </p:nvSpPr>
            <p:spPr bwMode="auto">
              <a:xfrm>
                <a:off x="709682" y="1196274"/>
                <a:ext cx="7566644" cy="1878029"/>
              </a:xfrm>
              <a:prstGeom prst="ellipse">
                <a:avLst/>
              </a:prstGeom>
              <a:solidFill>
                <a:srgbClr val="2254A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9" name="Abgerundetes Rechteck 18"/>
              <p:cNvSpPr/>
              <p:nvPr/>
            </p:nvSpPr>
            <p:spPr bwMode="auto">
              <a:xfrm>
                <a:off x="888564" y="1488422"/>
                <a:ext cx="7278589" cy="1311284"/>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 name="Richtungspfeil 8"/>
              <p:cNvSpPr/>
              <p:nvPr/>
            </p:nvSpPr>
            <p:spPr bwMode="auto">
              <a:xfrm>
                <a:off x="6829710" y="1751010"/>
                <a:ext cx="1164574" cy="795334"/>
              </a:xfrm>
              <a:prstGeom prst="homePlate">
                <a:avLst>
                  <a:gd name="adj" fmla="val 14870"/>
                </a:avLst>
              </a:prstGeom>
              <a:solidFill>
                <a:schemeClr val="bg1">
                  <a:lumMod val="95000"/>
                </a:schemeClr>
              </a:solid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dirty="0" smtClean="0">
                  <a:ln>
                    <a:noFill/>
                  </a:ln>
                  <a:effectLst/>
                  <a:latin typeface="Arial" charset="0"/>
                  <a:ea typeface="ヒラギノ角ゴ Pro W3"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de-DE" sz="1400" dirty="0" smtClean="0">
                    <a:latin typeface="Arial" charset="0"/>
                    <a:ea typeface="ヒラギノ角ゴ Pro W3" pitchFamily="1" charset="-128"/>
                  </a:rPr>
                  <a:t>    </a:t>
                </a:r>
                <a:r>
                  <a:rPr kumimoji="0" lang="de-DE" sz="1400" b="0" i="0" u="none" strike="noStrike" cap="none" normalizeH="0" baseline="0" dirty="0" smtClean="0">
                    <a:ln>
                      <a:noFill/>
                    </a:ln>
                    <a:effectLst/>
                    <a:latin typeface="Arial" charset="0"/>
                    <a:ea typeface="ヒラギノ角ゴ Pro W3" pitchFamily="1" charset="-128"/>
                  </a:rPr>
                  <a:t>Kontrolle</a:t>
                </a:r>
              </a:p>
            </p:txBody>
          </p:sp>
          <p:sp>
            <p:nvSpPr>
              <p:cNvPr id="8" name="Richtungspfeil 7"/>
              <p:cNvSpPr/>
              <p:nvPr/>
            </p:nvSpPr>
            <p:spPr bwMode="auto">
              <a:xfrm>
                <a:off x="5810708" y="1751010"/>
                <a:ext cx="1164574" cy="795334"/>
              </a:xfrm>
              <a:prstGeom prst="homePlate">
                <a:avLst>
                  <a:gd name="adj" fmla="val 14870"/>
                </a:avLst>
              </a:prstGeom>
              <a:solidFill>
                <a:schemeClr val="bg1">
                  <a:lumMod val="75000"/>
                </a:schemeClr>
              </a:solid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200" b="0" i="0" u="none" strike="noStrike" cap="none" normalizeH="0" baseline="0" dirty="0" smtClean="0">
                    <a:ln>
                      <a:noFill/>
                    </a:ln>
                    <a:effectLst/>
                    <a:latin typeface="Arial" charset="0"/>
                    <a:ea typeface="ヒラギノ角ゴ Pro W3" pitchFamily="1" charset="-128"/>
                  </a:rPr>
                  <a:t> </a:t>
                </a:r>
              </a:p>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effectLst/>
                    <a:latin typeface="Arial" charset="0"/>
                    <a:ea typeface="ヒラギノ角ゴ Pro W3" pitchFamily="1" charset="-128"/>
                  </a:rPr>
                  <a:t>   Projekt-</a:t>
                </a:r>
              </a:p>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effectLst/>
                    <a:latin typeface="Arial" charset="0"/>
                    <a:ea typeface="ヒラギノ角ゴ Pro W3" pitchFamily="1" charset="-128"/>
                  </a:rPr>
                  <a:t>   berichte</a:t>
                </a:r>
                <a:endParaRPr lang="de-DE" sz="1400" dirty="0" smtClean="0">
                  <a:latin typeface="Arial" charset="0"/>
                  <a:ea typeface="ヒラギノ角ゴ Pro W3"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effectLst/>
                    <a:latin typeface="Arial" charset="0"/>
                    <a:ea typeface="ヒラギノ角ゴ Pro W3" pitchFamily="1" charset="-128"/>
                  </a:rPr>
                  <a:t>   erstellen</a:t>
                </a:r>
              </a:p>
            </p:txBody>
          </p:sp>
          <p:sp>
            <p:nvSpPr>
              <p:cNvPr id="7" name="Richtungspfeil 6"/>
              <p:cNvSpPr/>
              <p:nvPr/>
            </p:nvSpPr>
            <p:spPr bwMode="auto">
              <a:xfrm>
                <a:off x="2098628" y="1751010"/>
                <a:ext cx="3857652" cy="795334"/>
              </a:xfrm>
              <a:prstGeom prst="homePlate">
                <a:avLst>
                  <a:gd name="adj" fmla="val 14870"/>
                </a:avLst>
              </a:prstGeom>
              <a:solidFill>
                <a:schemeClr val="bg1">
                  <a:lumMod val="75000"/>
                </a:schemeClr>
              </a:solid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effectLst/>
                    <a:latin typeface="Arial" charset="0"/>
                    <a:ea typeface="ヒラギノ角ゴ Pro W3" pitchFamily="1" charset="-128"/>
                  </a:rPr>
                  <a:t>       Genehmigungsverfahren unterstützen</a:t>
                </a:r>
              </a:p>
              <a:p>
                <a:pPr marL="0" marR="0" indent="0" algn="l" defTabSz="914400" rtl="0" eaLnBrk="0" fontAlgn="base" latinLnBrk="0" hangingPunct="0">
                  <a:lnSpc>
                    <a:spcPct val="100000"/>
                  </a:lnSpc>
                  <a:spcBef>
                    <a:spcPct val="0"/>
                  </a:spcBef>
                  <a:spcAft>
                    <a:spcPct val="0"/>
                  </a:spcAft>
                  <a:buClrTx/>
                  <a:buSzTx/>
                  <a:buFontTx/>
                  <a:buNone/>
                  <a:tabLst/>
                </a:pPr>
                <a:endParaRPr lang="de-DE" sz="800" dirty="0" smtClean="0">
                  <a:latin typeface="Arial" charset="0"/>
                  <a:ea typeface="ヒラギノ角ゴ Pro W3"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effectLst/>
                    <a:latin typeface="Arial" charset="0"/>
                    <a:ea typeface="ヒラギノ角ゴ Pro W3" pitchFamily="1" charset="-128"/>
                  </a:rPr>
                  <a:t>      Daten-	       Alternativen-</a:t>
                </a:r>
                <a:r>
                  <a:rPr kumimoji="0" lang="de-DE" sz="1400" b="0" i="0" u="none" strike="noStrike" cap="none" normalizeH="0" dirty="0" smtClean="0">
                    <a:ln>
                      <a:noFill/>
                    </a:ln>
                    <a:effectLst/>
                    <a:latin typeface="Arial" charset="0"/>
                    <a:ea typeface="ヒラギノ角ゴ Pro W3" pitchFamily="1" charset="-128"/>
                  </a:rPr>
                  <a:t>      Alternativen-</a:t>
                </a:r>
                <a:endParaRPr kumimoji="0" lang="de-DE" sz="1400" b="0" i="0" u="none" strike="noStrike" cap="none" normalizeH="0" baseline="0" dirty="0" smtClean="0">
                  <a:ln>
                    <a:noFill/>
                  </a:ln>
                  <a:effectLst/>
                  <a:latin typeface="Arial" charset="0"/>
                  <a:ea typeface="ヒラギノ角ゴ Pro W3"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lang="de-DE" sz="1400" dirty="0" smtClean="0">
                    <a:latin typeface="Arial" charset="0"/>
                    <a:ea typeface="ヒラギノ角ゴ Pro W3" pitchFamily="1" charset="-128"/>
                  </a:rPr>
                  <a:t> </a:t>
                </a:r>
                <a:r>
                  <a:rPr lang="de-DE" sz="1400" dirty="0" err="1" smtClean="0">
                    <a:latin typeface="Arial" charset="0"/>
                    <a:ea typeface="ヒラギノ角ゴ Pro W3" pitchFamily="1" charset="-128"/>
                  </a:rPr>
                  <a:t>beschaffung</a:t>
                </a:r>
                <a:r>
                  <a:rPr lang="de-DE" sz="1400" dirty="0" smtClean="0">
                    <a:latin typeface="Arial" charset="0"/>
                    <a:ea typeface="ヒラギノ角ゴ Pro W3" pitchFamily="1" charset="-128"/>
                  </a:rPr>
                  <a:t>      </a:t>
                </a:r>
                <a:r>
                  <a:rPr lang="de-DE" sz="1400" dirty="0" err="1" smtClean="0">
                    <a:latin typeface="Arial" charset="0"/>
                    <a:ea typeface="ヒラギノ角ゴ Pro W3" pitchFamily="1" charset="-128"/>
                  </a:rPr>
                  <a:t>bewertung</a:t>
                </a:r>
                <a:r>
                  <a:rPr lang="de-DE" sz="1400" dirty="0" smtClean="0">
                    <a:latin typeface="Arial" charset="0"/>
                    <a:ea typeface="ヒラギノ角ゴ Pro W3" pitchFamily="1" charset="-128"/>
                  </a:rPr>
                  <a:t>           </a:t>
                </a:r>
                <a:r>
                  <a:rPr lang="de-DE" sz="1400" dirty="0" err="1" smtClean="0">
                    <a:latin typeface="Arial" charset="0"/>
                    <a:ea typeface="ヒラギノ角ゴ Pro W3" pitchFamily="1" charset="-128"/>
                  </a:rPr>
                  <a:t>auswahl</a:t>
                </a:r>
                <a:endParaRPr kumimoji="0" lang="de-DE" sz="1400" b="0" i="0" u="none" strike="noStrike" cap="none" normalizeH="0" baseline="0" dirty="0" smtClean="0">
                  <a:ln>
                    <a:noFill/>
                  </a:ln>
                  <a:effectLst/>
                  <a:latin typeface="Arial" charset="0"/>
                  <a:ea typeface="ヒラギノ角ゴ Pro W3" pitchFamily="1" charset="-128"/>
                </a:endParaRPr>
              </a:p>
            </p:txBody>
          </p:sp>
          <p:sp>
            <p:nvSpPr>
              <p:cNvPr id="5" name="Richtungspfeil 4"/>
              <p:cNvSpPr/>
              <p:nvPr/>
            </p:nvSpPr>
            <p:spPr bwMode="auto">
              <a:xfrm>
                <a:off x="1079625" y="1751010"/>
                <a:ext cx="1164574" cy="795334"/>
              </a:xfrm>
              <a:prstGeom prst="homePlate">
                <a:avLst>
                  <a:gd name="adj" fmla="val 14870"/>
                </a:avLst>
              </a:prstGeom>
              <a:solidFill>
                <a:schemeClr val="bg1">
                  <a:lumMod val="75000"/>
                </a:schemeClr>
              </a:solid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800" b="0" i="0" u="none" strike="noStrike" cap="none" normalizeH="0" baseline="0" dirty="0" smtClean="0">
                  <a:ln>
                    <a:noFill/>
                  </a:ln>
                  <a:effectLst/>
                  <a:latin typeface="Arial" charset="0"/>
                  <a:ea typeface="ヒラギノ角ゴ Pro W3" pitchFamily="1" charset="-128"/>
                </a:endParaRPr>
              </a:p>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effectLst/>
                    <a:latin typeface="Arial" charset="0"/>
                    <a:ea typeface="ヒラギノ角ゴ Pro W3" pitchFamily="1" charset="-128"/>
                  </a:rPr>
                  <a:t>   Projekt</a:t>
                </a:r>
              </a:p>
              <a:p>
                <a:pPr marL="0" marR="0" indent="0" algn="l" defTabSz="914400" rtl="0" eaLnBrk="0" fontAlgn="base" latinLnBrk="0" hangingPunct="0">
                  <a:lnSpc>
                    <a:spcPct val="100000"/>
                  </a:lnSpc>
                  <a:spcBef>
                    <a:spcPct val="0"/>
                  </a:spcBef>
                  <a:spcAft>
                    <a:spcPct val="0"/>
                  </a:spcAft>
                  <a:buClrTx/>
                  <a:buSzTx/>
                  <a:buFontTx/>
                  <a:buNone/>
                  <a:tabLst/>
                </a:pPr>
                <a:r>
                  <a:rPr lang="de-DE" sz="1400" dirty="0" smtClean="0">
                    <a:latin typeface="Arial" charset="0"/>
                    <a:ea typeface="ヒラギノ角ゴ Pro W3" pitchFamily="1" charset="-128"/>
                  </a:rPr>
                  <a:t>   planen</a:t>
                </a:r>
                <a:endParaRPr kumimoji="0" lang="de-DE" sz="1400" b="0" i="0" u="none" strike="noStrike" cap="none" normalizeH="0" baseline="0" dirty="0" smtClean="0">
                  <a:ln>
                    <a:noFill/>
                  </a:ln>
                  <a:effectLst/>
                  <a:latin typeface="Arial" charset="0"/>
                  <a:ea typeface="ヒラギノ角ゴ Pro W3" pitchFamily="1" charset="-128"/>
                </a:endParaRPr>
              </a:p>
            </p:txBody>
          </p:sp>
          <p:cxnSp>
            <p:nvCxnSpPr>
              <p:cNvPr id="11" name="Gerade Verbindung 10"/>
              <p:cNvCxnSpPr>
                <a:stCxn id="5" idx="3"/>
                <a:endCxn id="7" idx="3"/>
              </p:cNvCxnSpPr>
              <p:nvPr/>
            </p:nvCxnSpPr>
            <p:spPr bwMode="auto">
              <a:xfrm>
                <a:off x="2244200" y="2148677"/>
                <a:ext cx="3712080" cy="1588"/>
              </a:xfrm>
              <a:prstGeom prst="line">
                <a:avLst/>
              </a:prstGeom>
              <a:solidFill>
                <a:schemeClr val="accent1"/>
              </a:solidFill>
              <a:ln w="22225" cap="flat" cmpd="sng" algn="ctr">
                <a:solidFill>
                  <a:schemeClr val="bg1"/>
                </a:solidFill>
                <a:prstDash val="solid"/>
                <a:round/>
                <a:headEnd type="none" w="med" len="med"/>
                <a:tailEnd type="none" w="med" len="med"/>
              </a:ln>
              <a:effectLst/>
            </p:spPr>
          </p:cxnSp>
          <p:cxnSp>
            <p:nvCxnSpPr>
              <p:cNvPr id="13" name="Gerade Verbindung 12"/>
              <p:cNvCxnSpPr/>
              <p:nvPr/>
            </p:nvCxnSpPr>
            <p:spPr bwMode="auto">
              <a:xfrm rot="5400000">
                <a:off x="3171527" y="2288054"/>
                <a:ext cx="396872" cy="119709"/>
              </a:xfrm>
              <a:prstGeom prst="line">
                <a:avLst/>
              </a:prstGeom>
              <a:solidFill>
                <a:schemeClr val="accent1"/>
              </a:solidFill>
              <a:ln w="22225" cap="flat" cmpd="sng" algn="ctr">
                <a:solidFill>
                  <a:schemeClr val="bg1"/>
                </a:solidFill>
                <a:prstDash val="solid"/>
                <a:round/>
                <a:headEnd type="none" w="med" len="med"/>
                <a:tailEnd type="none" w="med" len="med"/>
              </a:ln>
              <a:effectLst/>
            </p:spPr>
          </p:cxnSp>
          <p:cxnSp>
            <p:nvCxnSpPr>
              <p:cNvPr id="18" name="Gerade Verbindung 17"/>
              <p:cNvCxnSpPr/>
              <p:nvPr/>
            </p:nvCxnSpPr>
            <p:spPr bwMode="auto">
              <a:xfrm rot="5400000">
                <a:off x="4415357" y="2288048"/>
                <a:ext cx="396872" cy="119709"/>
              </a:xfrm>
              <a:prstGeom prst="line">
                <a:avLst/>
              </a:prstGeom>
              <a:solidFill>
                <a:schemeClr val="accent1"/>
              </a:solidFill>
              <a:ln w="22225" cap="flat" cmpd="sng" algn="ctr">
                <a:solidFill>
                  <a:schemeClr val="bg1"/>
                </a:solidFill>
                <a:prstDash val="solid"/>
                <a:round/>
                <a:headEnd type="none" w="med" len="med"/>
                <a:tailEnd type="none" w="med" len="med"/>
              </a:ln>
              <a:effectLst/>
            </p:spPr>
          </p:cxnSp>
          <p:sp>
            <p:nvSpPr>
              <p:cNvPr id="20" name="Textfeld 19"/>
              <p:cNvSpPr txBox="1"/>
              <p:nvPr/>
            </p:nvSpPr>
            <p:spPr>
              <a:xfrm>
                <a:off x="7157343" y="2588901"/>
                <a:ext cx="727859" cy="214314"/>
              </a:xfrm>
              <a:prstGeom prst="rect">
                <a:avLst/>
              </a:prstGeom>
              <a:noFill/>
              <a:ln>
                <a:noFill/>
              </a:ln>
            </p:spPr>
            <p:txBody>
              <a:bodyPr wrap="square" lIns="0" tIns="0" rIns="0" bIns="0" rtlCol="0">
                <a:spAutoFit/>
              </a:bodyPr>
              <a:lstStyle/>
              <a:p>
                <a:r>
                  <a:rPr lang="de-DE" sz="1400" dirty="0" smtClean="0">
                    <a:solidFill>
                      <a:schemeClr val="bg1"/>
                    </a:solidFill>
                  </a:rPr>
                  <a:t>Manager</a:t>
                </a:r>
              </a:p>
            </p:txBody>
          </p:sp>
          <p:sp>
            <p:nvSpPr>
              <p:cNvPr id="22" name="Textfeld 21"/>
              <p:cNvSpPr txBox="1"/>
              <p:nvPr/>
            </p:nvSpPr>
            <p:spPr>
              <a:xfrm>
                <a:off x="4103050" y="1240588"/>
                <a:ext cx="873431" cy="215444"/>
              </a:xfrm>
              <a:prstGeom prst="rect">
                <a:avLst/>
              </a:prstGeom>
              <a:noFill/>
              <a:ln>
                <a:noFill/>
              </a:ln>
            </p:spPr>
            <p:txBody>
              <a:bodyPr wrap="square" lIns="0" tIns="0" rIns="0" bIns="0" rtlCol="0">
                <a:spAutoFit/>
              </a:bodyPr>
              <a:lstStyle/>
              <a:p>
                <a:r>
                  <a:rPr lang="de-DE" sz="1400" dirty="0" smtClean="0">
                    <a:solidFill>
                      <a:schemeClr val="bg1"/>
                    </a:solidFill>
                  </a:rPr>
                  <a:t>Controller</a:t>
                </a:r>
              </a:p>
            </p:txBody>
          </p:sp>
        </p:grpSp>
        <p:sp>
          <p:nvSpPr>
            <p:cNvPr id="26" name="Textfeld 25"/>
            <p:cNvSpPr txBox="1"/>
            <p:nvPr/>
          </p:nvSpPr>
          <p:spPr>
            <a:xfrm>
              <a:off x="608015" y="2845621"/>
              <a:ext cx="7924798" cy="276999"/>
            </a:xfrm>
            <a:prstGeom prst="rect">
              <a:avLst/>
            </a:prstGeom>
            <a:noFill/>
            <a:ln>
              <a:noFill/>
            </a:ln>
          </p:spPr>
          <p:txBody>
            <a:bodyPr wrap="square" rtlCol="0">
              <a:spAutoFit/>
            </a:bodyPr>
            <a:lstStyle/>
            <a:p>
              <a:r>
                <a:rPr lang="de-DE" sz="1200" i="1" dirty="0" err="1" smtClean="0"/>
                <a:t>Projektcontrollingprozess</a:t>
              </a:r>
              <a:r>
                <a:rPr lang="de-DE" sz="1200" i="1" dirty="0" smtClean="0"/>
                <a:t> mit möglichen </a:t>
              </a:r>
              <a:r>
                <a:rPr lang="de-DE" sz="1200" i="1" dirty="0" err="1" smtClean="0"/>
                <a:t>Biases</a:t>
              </a:r>
              <a:r>
                <a:rPr lang="de-DE" sz="1200" i="1" dirty="0" smtClean="0"/>
                <a:t>  (in Anlehnung an International Group </a:t>
              </a:r>
              <a:r>
                <a:rPr lang="de-DE" sz="1200" i="1" dirty="0" err="1" smtClean="0"/>
                <a:t>of</a:t>
              </a:r>
              <a:r>
                <a:rPr lang="de-DE" sz="1200" i="1" dirty="0" smtClean="0"/>
                <a:t> Controlling 2011, S. 37</a:t>
              </a:r>
              <a:r>
                <a:rPr lang="de-DE" sz="900" i="1" dirty="0" smtClean="0"/>
                <a:t>)</a:t>
              </a:r>
            </a:p>
          </p:txBody>
        </p:sp>
      </p:grpSp>
      <p:cxnSp>
        <p:nvCxnSpPr>
          <p:cNvPr id="37" name="Gerade Verbindung 36"/>
          <p:cNvCxnSpPr/>
          <p:nvPr/>
        </p:nvCxnSpPr>
        <p:spPr bwMode="auto">
          <a:xfrm>
            <a:off x="595222" y="4812030"/>
            <a:ext cx="7921625"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Gerade Verbindung 41"/>
          <p:cNvCxnSpPr/>
          <p:nvPr/>
        </p:nvCxnSpPr>
        <p:spPr bwMode="auto">
          <a:xfrm rot="5400000">
            <a:off x="2150737" y="3607595"/>
            <a:ext cx="643736" cy="794"/>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25" name="Rectangle 2"/>
          <p:cNvSpPr txBox="1">
            <a:spLocks noChangeArrowheads="1"/>
          </p:cNvSpPr>
          <p:nvPr/>
        </p:nvSpPr>
        <p:spPr bwMode="auto">
          <a:xfrm>
            <a:off x="505644" y="289223"/>
            <a:ext cx="7077075" cy="404812"/>
          </a:xfrm>
          <a:prstGeom prst="rect">
            <a:avLst/>
          </a:prstGeom>
          <a:noFill/>
          <a:ln w="9525">
            <a:noFill/>
            <a:miter lim="800000"/>
            <a:headEnd/>
            <a:tailEnd/>
          </a:ln>
        </p:spPr>
        <p:txBody>
          <a:bodyPr/>
          <a:lstStyle/>
          <a:p>
            <a:r>
              <a:rPr lang="de-DE" sz="1600" b="1" dirty="0" smtClean="0">
                <a:solidFill>
                  <a:srgbClr val="2254A1"/>
                </a:solidFill>
              </a:rPr>
              <a:t>4</a:t>
            </a:r>
            <a:r>
              <a:rPr lang="pl-PL" sz="1600" b="1" dirty="0" smtClean="0">
                <a:solidFill>
                  <a:srgbClr val="2254A1"/>
                </a:solidFill>
              </a:rPr>
              <a:t>. </a:t>
            </a:r>
            <a:r>
              <a:rPr lang="de-DE" sz="1600" b="1" dirty="0" smtClean="0">
                <a:solidFill>
                  <a:srgbClr val="2254A1"/>
                </a:solidFill>
              </a:rPr>
              <a:t>Wie können wir Entscheidungen beeinflussen ?</a:t>
            </a:r>
            <a:r>
              <a:rPr lang="pl-PL" sz="1600" b="1" dirty="0" smtClean="0">
                <a:solidFill>
                  <a:srgbClr val="2254A1"/>
                </a:solidFill>
              </a:rPr>
              <a:t> </a:t>
            </a:r>
            <a:r>
              <a:rPr lang="de-DE" sz="1600" b="1" dirty="0" smtClean="0">
                <a:solidFill>
                  <a:srgbClr val="2254A1"/>
                </a:solidFill>
              </a:rPr>
              <a:t/>
            </a:r>
            <a:br>
              <a:rPr lang="de-DE" sz="1600" b="1" dirty="0" smtClean="0">
                <a:solidFill>
                  <a:srgbClr val="2254A1"/>
                </a:solidFill>
              </a:rPr>
            </a:br>
            <a:endParaRPr lang="de-DE" sz="1600" b="1" dirty="0" smtClean="0">
              <a:solidFill>
                <a:srgbClr val="2254A1"/>
              </a:solidFill>
            </a:endParaRPr>
          </a:p>
        </p:txBody>
      </p:sp>
      <p:cxnSp>
        <p:nvCxnSpPr>
          <p:cNvPr id="39" name="Gerade Verbindung 38"/>
          <p:cNvCxnSpPr/>
          <p:nvPr/>
        </p:nvCxnSpPr>
        <p:spPr bwMode="auto">
          <a:xfrm rot="5400000">
            <a:off x="1062486" y="5335589"/>
            <a:ext cx="2813047"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500040" y="487440"/>
            <a:ext cx="7076880" cy="40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1600" b="1" i="0" u="none" strike="noStrike" kern="1200" spc="0">
                <a:ln>
                  <a:noFill/>
                </a:ln>
                <a:solidFill>
                  <a:srgbClr val="2254A0"/>
                </a:solidFill>
                <a:latin typeface="Arial" pitchFamily="34"/>
                <a:ea typeface="ヒラギノ角ゴ Pro W3" pitchFamily="2"/>
                <a:cs typeface="ヒラギノ角ゴ Pro W3" pitchFamily="2"/>
              </a:rPr>
              <a:t>1. Einführung in das Thema </a:t>
            </a:r>
            <a:br>
              <a:rPr lang="de-DE" sz="1600" b="1" i="0" u="none" strike="noStrike" kern="1200" spc="0">
                <a:ln>
                  <a:noFill/>
                </a:ln>
                <a:solidFill>
                  <a:srgbClr val="2254A0"/>
                </a:solidFill>
                <a:latin typeface="Arial" pitchFamily="34"/>
                <a:ea typeface="ヒラギノ角ゴ Pro W3" pitchFamily="2"/>
                <a:cs typeface="ヒラギノ角ゴ Pro W3" pitchFamily="2"/>
              </a:rPr>
            </a:br>
            <a:endParaRPr lang="de-DE" sz="1600" b="1" i="0" u="none" strike="noStrike" kern="1200" spc="0">
              <a:ln>
                <a:noFill/>
              </a:ln>
              <a:solidFill>
                <a:srgbClr val="2254A0"/>
              </a:solidFill>
              <a:latin typeface="Arial" pitchFamily="34"/>
              <a:ea typeface="ヒラギノ角ゴ Pro W3" pitchFamily="2"/>
              <a:cs typeface="ヒラギノ角ゴ Pro W3" pitchFamily="2"/>
            </a:endParaRPr>
          </a:p>
        </p:txBody>
      </p:sp>
      <p:sp>
        <p:nvSpPr>
          <p:cNvPr id="3" name="Freihandform 2"/>
          <p:cNvSpPr/>
          <p:nvPr/>
        </p:nvSpPr>
        <p:spPr>
          <a:xfrm>
            <a:off x="500040" y="918359"/>
            <a:ext cx="8063999" cy="327480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r>
              <a:rPr lang="de-DE" sz="2400" b="1" i="0" u="none" strike="noStrike" kern="1200" spc="0" dirty="0">
                <a:ln>
                  <a:noFill/>
                </a:ln>
                <a:solidFill>
                  <a:srgbClr val="000000"/>
                </a:solidFill>
                <a:latin typeface="Arial" pitchFamily="34"/>
                <a:ea typeface="Arial" pitchFamily="1"/>
                <a:cs typeface="Arial" pitchFamily="34"/>
              </a:rPr>
              <a:t>Verschiedene Facetten des </a:t>
            </a:r>
            <a:r>
              <a:rPr lang="de-DE" sz="2400" b="1" i="0" u="none" strike="noStrike" kern="1200" spc="0" dirty="0" err="1" smtClean="0">
                <a:ln>
                  <a:noFill/>
                </a:ln>
                <a:solidFill>
                  <a:srgbClr val="000000"/>
                </a:solidFill>
                <a:latin typeface="Arial" pitchFamily="34"/>
                <a:ea typeface="Arial" pitchFamily="1"/>
                <a:cs typeface="Arial" pitchFamily="34"/>
              </a:rPr>
              <a:t>Behavioural</a:t>
            </a:r>
            <a:r>
              <a:rPr lang="de-DE" sz="2400" b="1" i="0" u="none" strike="noStrike" kern="1200" spc="0" dirty="0" smtClean="0">
                <a:ln>
                  <a:noFill/>
                </a:ln>
                <a:solidFill>
                  <a:srgbClr val="000000"/>
                </a:solidFill>
                <a:latin typeface="Arial" pitchFamily="34"/>
                <a:ea typeface="Arial" pitchFamily="1"/>
                <a:cs typeface="Arial" pitchFamily="34"/>
              </a:rPr>
              <a:t> Controllings</a:t>
            </a:r>
            <a:endParaRPr lang="de-DE" sz="2000" b="0" i="0" u="none" strike="noStrike" kern="1200" spc="0" dirty="0">
              <a:ln>
                <a:noFill/>
              </a:ln>
              <a:solidFill>
                <a:srgbClr val="000000"/>
              </a:solidFill>
              <a:latin typeface="Arial" pitchFamily="34"/>
              <a:ea typeface="Arial" pitchFamily="1"/>
              <a:cs typeface="Arial" pitchFamily="34"/>
            </a:endParaRPr>
          </a:p>
          <a:p>
            <a:pPr marL="0" marR="0" lvl="0" indent="0" rtl="0" hangingPunct="1">
              <a:lnSpc>
                <a:spcPct val="100000"/>
              </a:lnSpc>
              <a:spcBef>
                <a:spcPts val="0"/>
              </a:spcBef>
              <a:spcAft>
                <a:spcPts val="598"/>
              </a:spcAft>
              <a:buNone/>
              <a:tabLst/>
              <a:defRPr sz="1800"/>
            </a:pPr>
            <a:endParaRPr lang="de-DE" sz="2000" b="0" i="0" u="none" strike="noStrike" kern="1200" spc="0" dirty="0">
              <a:ln>
                <a:noFill/>
              </a:ln>
              <a:solidFill>
                <a:srgbClr val="000000"/>
              </a:solidFill>
              <a:latin typeface="Arial" pitchFamily="18"/>
              <a:ea typeface="ヒラギノ角ゴ Pro W3" pitchFamily="2"/>
              <a:cs typeface="Arial" pitchFamily="34"/>
            </a:endParaRPr>
          </a:p>
          <a:p>
            <a:pPr marL="263525" indent="-263525">
              <a:spcBef>
                <a:spcPts val="0"/>
              </a:spcBef>
              <a:spcAft>
                <a:spcPts val="598"/>
              </a:spcAft>
              <a:buClr>
                <a:srgbClr val="262673"/>
              </a:buClr>
              <a:buSzPct val="120000"/>
              <a:buFont typeface="Wingdings"/>
              <a:buChar char=""/>
              <a:defRPr sz="1800"/>
            </a:pPr>
            <a:r>
              <a:rPr lang="de-DE" sz="2000" b="1" dirty="0" smtClean="0">
                <a:solidFill>
                  <a:srgbClr val="000000"/>
                </a:solidFill>
                <a:latin typeface="Arial" pitchFamily="18"/>
                <a:ea typeface="ヒラギノ角ゴ Pro W3" pitchFamily="2"/>
                <a:cs typeface="Arial" pitchFamily="34"/>
              </a:rPr>
              <a:t>Ziel des </a:t>
            </a:r>
            <a:r>
              <a:rPr lang="de-DE" sz="2000" b="1" dirty="0" err="1" smtClean="0">
                <a:solidFill>
                  <a:srgbClr val="000000"/>
                </a:solidFill>
                <a:latin typeface="Arial" pitchFamily="18"/>
                <a:ea typeface="ヒラギノ角ゴ Pro W3" pitchFamily="2"/>
                <a:cs typeface="Arial" pitchFamily="34"/>
              </a:rPr>
              <a:t>Behavioural</a:t>
            </a:r>
            <a:r>
              <a:rPr lang="de-DE" sz="2000" b="1" dirty="0" smtClean="0">
                <a:solidFill>
                  <a:srgbClr val="000000"/>
                </a:solidFill>
                <a:latin typeface="Arial" pitchFamily="18"/>
                <a:ea typeface="ヒラギノ角ゴ Pro W3" pitchFamily="2"/>
                <a:cs typeface="Arial" pitchFamily="34"/>
              </a:rPr>
              <a:t> Controllings:</a:t>
            </a:r>
          </a:p>
          <a:p>
            <a:pPr marL="538163" lvl="8" indent="-274638">
              <a:spcAft>
                <a:spcPts val="598"/>
              </a:spcAft>
              <a:buClr>
                <a:srgbClr val="000000"/>
              </a:buClr>
              <a:buSzPct val="100000"/>
              <a:buFont typeface="Times New Roman" pitchFamily="16"/>
              <a:buChar char="–"/>
              <a:defRPr sz="1800"/>
            </a:pPr>
            <a:r>
              <a:rPr lang="de-DE" sz="2000" dirty="0" smtClean="0">
                <a:solidFill>
                  <a:srgbClr val="000000"/>
                </a:solidFill>
                <a:latin typeface="Arial" pitchFamily="18"/>
                <a:ea typeface="ヒラギノ角ゴ Pro W3" pitchFamily="2"/>
                <a:cs typeface="Arial" pitchFamily="34"/>
              </a:rPr>
              <a:t>Wir wollen untersuchen</a:t>
            </a:r>
            <a:r>
              <a:rPr lang="de-DE" sz="2000" dirty="0">
                <a:solidFill>
                  <a:srgbClr val="000000"/>
                </a:solidFill>
                <a:latin typeface="Arial" pitchFamily="18"/>
                <a:ea typeface="ヒラギノ角ゴ Pro W3" pitchFamily="2"/>
                <a:cs typeface="Arial" pitchFamily="34"/>
              </a:rPr>
              <a:t>, wie das Controlling unter Berücksichtigung von Verhaltensaspekten </a:t>
            </a:r>
            <a:r>
              <a:rPr lang="de-DE" sz="2000" dirty="0" smtClean="0">
                <a:solidFill>
                  <a:srgbClr val="000000"/>
                </a:solidFill>
                <a:latin typeface="Arial" pitchFamily="18"/>
                <a:ea typeface="ヒラギノ角ゴ Pro W3" pitchFamily="2"/>
                <a:cs typeface="Arial" pitchFamily="34"/>
              </a:rPr>
              <a:t>(</a:t>
            </a:r>
            <a:r>
              <a:rPr lang="de-DE" sz="2000" dirty="0" err="1" smtClean="0">
                <a:solidFill>
                  <a:srgbClr val="000000"/>
                </a:solidFill>
                <a:latin typeface="Arial" pitchFamily="18"/>
                <a:ea typeface="ヒラギノ角ゴ Pro W3" pitchFamily="2"/>
                <a:cs typeface="Arial" pitchFamily="34"/>
              </a:rPr>
              <a:t>Behaviour</a:t>
            </a:r>
            <a:r>
              <a:rPr lang="de-DE" sz="2000" dirty="0" smtClean="0">
                <a:solidFill>
                  <a:srgbClr val="000000"/>
                </a:solidFill>
                <a:latin typeface="Arial" pitchFamily="18"/>
                <a:ea typeface="ヒラギノ角ゴ Pro W3" pitchFamily="2"/>
                <a:cs typeface="Arial" pitchFamily="34"/>
              </a:rPr>
              <a:t>) </a:t>
            </a:r>
            <a:r>
              <a:rPr lang="de-DE" sz="2000" dirty="0">
                <a:solidFill>
                  <a:srgbClr val="000000"/>
                </a:solidFill>
                <a:latin typeface="Arial" pitchFamily="18"/>
                <a:ea typeface="ヒラギノ角ゴ Pro W3" pitchFamily="2"/>
                <a:cs typeface="Arial" pitchFamily="34"/>
              </a:rPr>
              <a:t>und vom Führungskontext erfolgreicher gestaltet werden kann</a:t>
            </a:r>
          </a:p>
          <a:p>
            <a:pPr marL="538163" lvl="8" indent="-274638">
              <a:spcAft>
                <a:spcPts val="598"/>
              </a:spcAft>
              <a:buClr>
                <a:srgbClr val="000000"/>
              </a:buClr>
              <a:buSzPct val="100000"/>
              <a:buFont typeface="Times New Roman" pitchFamily="16"/>
              <a:buChar char="–"/>
              <a:defRPr sz="1800"/>
            </a:pPr>
            <a:r>
              <a:rPr lang="de-DE" sz="2000" dirty="0" smtClean="0">
                <a:solidFill>
                  <a:srgbClr val="000000"/>
                </a:solidFill>
                <a:latin typeface="Arial" pitchFamily="18"/>
                <a:ea typeface="ヒラギノ角ゴ Pro W3" pitchFamily="2"/>
                <a:cs typeface="Arial" pitchFamily="34"/>
              </a:rPr>
              <a:t>Wir wollen Antwort geben auf </a:t>
            </a:r>
            <a:r>
              <a:rPr lang="de-DE" sz="2000" dirty="0">
                <a:solidFill>
                  <a:srgbClr val="000000"/>
                </a:solidFill>
                <a:latin typeface="Arial" pitchFamily="18"/>
                <a:ea typeface="ヒラギノ角ゴ Pro W3" pitchFamily="2"/>
                <a:cs typeface="Arial" pitchFamily="34"/>
              </a:rPr>
              <a:t>die Frage: wie wirken wir aufeinander?</a:t>
            </a:r>
            <a:br>
              <a:rPr lang="de-DE" sz="2000" dirty="0">
                <a:solidFill>
                  <a:srgbClr val="000000"/>
                </a:solidFill>
                <a:latin typeface="Arial" pitchFamily="18"/>
                <a:ea typeface="ヒラギノ角ゴ Pro W3" pitchFamily="2"/>
                <a:cs typeface="Arial" pitchFamily="34"/>
              </a:rPr>
            </a:br>
            <a:r>
              <a:rPr lang="de-DE" sz="2000" dirty="0" smtClean="0">
                <a:solidFill>
                  <a:srgbClr val="000000"/>
                </a:solidFill>
                <a:latin typeface="Arial" pitchFamily="18"/>
                <a:ea typeface="ヒラギノ角ゴ Pro W3" pitchFamily="2"/>
                <a:cs typeface="Arial" pitchFamily="34"/>
              </a:rPr>
              <a:t/>
            </a:r>
            <a:br>
              <a:rPr lang="de-DE" sz="2000" dirty="0" smtClean="0">
                <a:solidFill>
                  <a:srgbClr val="000000"/>
                </a:solidFill>
                <a:latin typeface="Arial" pitchFamily="18"/>
                <a:ea typeface="ヒラギノ角ゴ Pro W3" pitchFamily="2"/>
                <a:cs typeface="Arial" pitchFamily="34"/>
              </a:rPr>
            </a:br>
            <a:r>
              <a:rPr lang="de-DE" sz="1600" dirty="0" smtClean="0">
                <a:solidFill>
                  <a:srgbClr val="000000"/>
                </a:solidFill>
                <a:latin typeface="Arial" pitchFamily="18"/>
                <a:ea typeface="ヒラギノ角ゴ Pro W3" pitchFamily="2"/>
                <a:cs typeface="Arial" pitchFamily="34"/>
              </a:rPr>
              <a:t>(</a:t>
            </a:r>
            <a:r>
              <a:rPr lang="de-DE" sz="1600" dirty="0">
                <a:solidFill>
                  <a:srgbClr val="000000"/>
                </a:solidFill>
                <a:latin typeface="Arial" pitchFamily="18"/>
                <a:ea typeface="ヒラギノ角ゴ Pro W3" pitchFamily="2"/>
                <a:cs typeface="Arial" pitchFamily="34"/>
              </a:rPr>
              <a:t>Vorträge von Annette und Katrin)</a:t>
            </a:r>
          </a:p>
        </p:txBody>
      </p:sp>
      <p:sp>
        <p:nvSpPr>
          <p:cNvPr id="4" name="Freihandform 3"/>
          <p:cNvSpPr/>
          <p:nvPr/>
        </p:nvSpPr>
        <p:spPr>
          <a:xfrm>
            <a:off x="-1082520" y="-1197000"/>
            <a:ext cx="2779200" cy="33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1600" b="1" i="0" u="none" strike="noStrike" kern="1200" spc="0">
                <a:ln>
                  <a:noFill/>
                </a:ln>
                <a:solidFill>
                  <a:srgbClr val="2254A0"/>
                </a:solidFill>
                <a:latin typeface="Arial" pitchFamily="34"/>
                <a:ea typeface="ヒラギノ角ゴ Pro W3" pitchFamily="2"/>
                <a:cs typeface="ヒラギノ角ゴ Pro W3" pitchFamily="2"/>
              </a:rPr>
              <a:t>. Einführung in das Thema</a:t>
            </a: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73"/>
          <p:cNvGrpSpPr/>
          <p:nvPr/>
        </p:nvGrpSpPr>
        <p:grpSpPr>
          <a:xfrm>
            <a:off x="5019651" y="2765474"/>
            <a:ext cx="3513162" cy="1115635"/>
            <a:chOff x="5000628" y="5169200"/>
            <a:chExt cx="3513162" cy="1103044"/>
          </a:xfrm>
        </p:grpSpPr>
        <p:sp>
          <p:nvSpPr>
            <p:cNvPr id="77" name="Textfeld 76"/>
            <p:cNvSpPr txBox="1"/>
            <p:nvPr/>
          </p:nvSpPr>
          <p:spPr>
            <a:xfrm>
              <a:off x="6805623" y="5403864"/>
              <a:ext cx="1708167" cy="867263"/>
            </a:xfrm>
            <a:prstGeom prst="rect">
              <a:avLst/>
            </a:prstGeom>
            <a:solidFill>
              <a:schemeClr val="bg1">
                <a:lumMod val="95000"/>
              </a:schemeClr>
            </a:solidFill>
            <a:ln>
              <a:solidFill>
                <a:schemeClr val="tx1"/>
              </a:solidFill>
            </a:ln>
          </p:spPr>
          <p:txBody>
            <a:bodyPr wrap="square" rtlCol="0">
              <a:spAutoFit/>
            </a:bodyPr>
            <a:lstStyle/>
            <a:p>
              <a:r>
                <a:rPr lang="de-DE" sz="1400" dirty="0" smtClean="0"/>
                <a:t>Verzerrung/</a:t>
              </a:r>
            </a:p>
            <a:p>
              <a:r>
                <a:rPr lang="de-DE" sz="1400" dirty="0" smtClean="0"/>
                <a:t>Denkfehler/</a:t>
              </a:r>
              <a:r>
                <a:rPr lang="de-DE" sz="1400" dirty="0" err="1" smtClean="0"/>
                <a:t>Biase</a:t>
              </a:r>
              <a:endParaRPr lang="de-DE" sz="1400" dirty="0" smtClean="0"/>
            </a:p>
            <a:p>
              <a:r>
                <a:rPr lang="de-DE" sz="1400" dirty="0" smtClean="0"/>
                <a:t>   </a:t>
              </a:r>
            </a:p>
            <a:p>
              <a:r>
                <a:rPr lang="de-DE" sz="900" dirty="0" smtClean="0"/>
                <a:t>(kognitive Heuristik)</a:t>
              </a:r>
            </a:p>
          </p:txBody>
        </p:sp>
        <p:sp>
          <p:nvSpPr>
            <p:cNvPr id="78" name="Textfeld 77"/>
            <p:cNvSpPr txBox="1"/>
            <p:nvPr/>
          </p:nvSpPr>
          <p:spPr>
            <a:xfrm>
              <a:off x="5000628" y="5404981"/>
              <a:ext cx="1714512" cy="867263"/>
            </a:xfrm>
            <a:prstGeom prst="rect">
              <a:avLst/>
            </a:prstGeom>
            <a:solidFill>
              <a:schemeClr val="bg1">
                <a:lumMod val="95000"/>
              </a:schemeClr>
            </a:solidFill>
            <a:ln>
              <a:solidFill>
                <a:schemeClr val="tx1"/>
              </a:solidFill>
            </a:ln>
          </p:spPr>
          <p:txBody>
            <a:bodyPr wrap="square" rtlCol="0">
              <a:spAutoFit/>
            </a:bodyPr>
            <a:lstStyle/>
            <a:p>
              <a:r>
                <a:rPr lang="de-DE" sz="1400" dirty="0" smtClean="0"/>
                <a:t>Smarte Heuristik</a:t>
              </a:r>
            </a:p>
            <a:p>
              <a:endParaRPr lang="de-DE" sz="1400" dirty="0" smtClean="0"/>
            </a:p>
            <a:p>
              <a:endParaRPr lang="de-DE" sz="1400" dirty="0" smtClean="0"/>
            </a:p>
            <a:p>
              <a:endParaRPr lang="de-DE" sz="900" dirty="0" smtClean="0"/>
            </a:p>
          </p:txBody>
        </p:sp>
        <p:sp>
          <p:nvSpPr>
            <p:cNvPr id="83" name="Pfeil nach unten 82"/>
            <p:cNvSpPr/>
            <p:nvPr/>
          </p:nvSpPr>
          <p:spPr bwMode="auto">
            <a:xfrm>
              <a:off x="5715008" y="5176997"/>
              <a:ext cx="252892" cy="193829"/>
            </a:xfrm>
            <a:prstGeom prst="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84" name="Pfeil nach unten 83"/>
            <p:cNvSpPr/>
            <p:nvPr/>
          </p:nvSpPr>
          <p:spPr bwMode="auto">
            <a:xfrm>
              <a:off x="7523182" y="5169200"/>
              <a:ext cx="252892" cy="193828"/>
            </a:xfrm>
            <a:prstGeom prst="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sp>
        <p:nvSpPr>
          <p:cNvPr id="57" name="Rechteck 56"/>
          <p:cNvSpPr/>
          <p:nvPr/>
        </p:nvSpPr>
        <p:spPr bwMode="auto">
          <a:xfrm>
            <a:off x="250824" y="1000108"/>
            <a:ext cx="360364" cy="1714511"/>
          </a:xfrm>
          <a:prstGeom prst="rect">
            <a:avLst/>
          </a:prstGeom>
          <a:solidFill>
            <a:srgbClr val="2254A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61" name="Textfeld 60"/>
          <p:cNvSpPr txBox="1"/>
          <p:nvPr/>
        </p:nvSpPr>
        <p:spPr>
          <a:xfrm>
            <a:off x="-100170" y="1766719"/>
            <a:ext cx="1000132" cy="246221"/>
          </a:xfrm>
          <a:prstGeom prst="rect">
            <a:avLst/>
          </a:prstGeom>
          <a:noFill/>
          <a:scene3d>
            <a:camera prst="orthographicFront">
              <a:rot lat="0" lon="0" rev="5400000"/>
            </a:camera>
            <a:lightRig rig="threePt" dir="t"/>
          </a:scene3d>
        </p:spPr>
        <p:txBody>
          <a:bodyPr wrap="square" lIns="0" tIns="0" rIns="0" bIns="0" rtlCol="0">
            <a:spAutoFit/>
          </a:bodyPr>
          <a:lstStyle/>
          <a:p>
            <a:r>
              <a:rPr lang="de-DE" sz="1600" dirty="0" smtClean="0">
                <a:solidFill>
                  <a:schemeClr val="bg1"/>
                </a:solidFill>
              </a:rPr>
              <a:t>Annahmen</a:t>
            </a:r>
            <a:endParaRPr lang="de-DE" sz="1600" dirty="0">
              <a:solidFill>
                <a:schemeClr val="bg1"/>
              </a:solidFill>
            </a:endParaRPr>
          </a:p>
        </p:txBody>
      </p:sp>
      <p:grpSp>
        <p:nvGrpSpPr>
          <p:cNvPr id="4" name="Gruppieren 87"/>
          <p:cNvGrpSpPr/>
          <p:nvPr/>
        </p:nvGrpSpPr>
        <p:grpSpPr>
          <a:xfrm>
            <a:off x="-214346" y="2711508"/>
            <a:ext cx="1428760" cy="1431872"/>
            <a:chOff x="-214346" y="3881566"/>
            <a:chExt cx="1428760" cy="1095320"/>
          </a:xfrm>
        </p:grpSpPr>
        <p:sp>
          <p:nvSpPr>
            <p:cNvPr id="59" name="Rechteck 58"/>
            <p:cNvSpPr/>
            <p:nvPr/>
          </p:nvSpPr>
          <p:spPr bwMode="auto">
            <a:xfrm>
              <a:off x="250824" y="3881566"/>
              <a:ext cx="360363" cy="1095320"/>
            </a:xfrm>
            <a:prstGeom prst="rect">
              <a:avLst/>
            </a:prstGeom>
            <a:solidFill>
              <a:srgbClr val="2254A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63" name="Textfeld 62"/>
            <p:cNvSpPr txBox="1"/>
            <p:nvPr/>
          </p:nvSpPr>
          <p:spPr>
            <a:xfrm>
              <a:off x="-214346" y="4182684"/>
              <a:ext cx="1428760" cy="246221"/>
            </a:xfrm>
            <a:prstGeom prst="rect">
              <a:avLst/>
            </a:prstGeom>
            <a:noFill/>
            <a:scene3d>
              <a:camera prst="orthographicFront">
                <a:rot lat="0" lon="0" rev="5400000"/>
              </a:camera>
              <a:lightRig rig="threePt" dir="t"/>
            </a:scene3d>
          </p:spPr>
          <p:txBody>
            <a:bodyPr wrap="square" lIns="0" tIns="0" rIns="0" bIns="0" rtlCol="0">
              <a:spAutoFit/>
            </a:bodyPr>
            <a:lstStyle/>
            <a:p>
              <a:r>
                <a:rPr lang="de-DE" sz="1600" dirty="0" smtClean="0">
                  <a:solidFill>
                    <a:schemeClr val="bg1"/>
                  </a:solidFill>
                </a:rPr>
                <a:t>Ergebnis</a:t>
              </a:r>
              <a:endParaRPr lang="de-DE" sz="1600" dirty="0">
                <a:solidFill>
                  <a:schemeClr val="bg1"/>
                </a:solidFill>
              </a:endParaRPr>
            </a:p>
          </p:txBody>
        </p:sp>
      </p:grpSp>
      <p:sp>
        <p:nvSpPr>
          <p:cNvPr id="110" name="Rechteck 109"/>
          <p:cNvSpPr/>
          <p:nvPr/>
        </p:nvSpPr>
        <p:spPr bwMode="auto">
          <a:xfrm>
            <a:off x="256032" y="4143380"/>
            <a:ext cx="355156" cy="1375483"/>
          </a:xfrm>
          <a:prstGeom prst="rect">
            <a:avLst/>
          </a:prstGeom>
          <a:solidFill>
            <a:schemeClr val="accent2">
              <a:lumMod val="60000"/>
              <a:lumOff val="40000"/>
            </a:schemeClr>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11" name="Textfeld 110"/>
          <p:cNvSpPr txBox="1"/>
          <p:nvPr/>
        </p:nvSpPr>
        <p:spPr>
          <a:xfrm>
            <a:off x="-247684" y="4754415"/>
            <a:ext cx="1322146" cy="246221"/>
          </a:xfrm>
          <a:prstGeom prst="rect">
            <a:avLst/>
          </a:prstGeom>
          <a:solidFill>
            <a:schemeClr val="accent2">
              <a:lumMod val="60000"/>
              <a:lumOff val="40000"/>
            </a:schemeClr>
          </a:solidFill>
          <a:scene3d>
            <a:camera prst="orthographicFront">
              <a:rot lat="0" lon="0" rev="5400000"/>
            </a:camera>
            <a:lightRig rig="threePt" dir="t"/>
          </a:scene3d>
        </p:spPr>
        <p:txBody>
          <a:bodyPr wrap="square" lIns="0" tIns="0" rIns="0" bIns="0" rtlCol="0">
            <a:spAutoFit/>
          </a:bodyPr>
          <a:lstStyle/>
          <a:p>
            <a:r>
              <a:rPr lang="de-DE" sz="1600" dirty="0" smtClean="0">
                <a:solidFill>
                  <a:schemeClr val="bg1"/>
                </a:solidFill>
              </a:rPr>
              <a:t>Controller-</a:t>
            </a:r>
            <a:r>
              <a:rPr lang="de-DE" sz="1600" dirty="0" err="1" smtClean="0">
                <a:solidFill>
                  <a:schemeClr val="bg1"/>
                </a:solidFill>
              </a:rPr>
              <a:t>Fkt</a:t>
            </a:r>
            <a:r>
              <a:rPr lang="de-DE" sz="1600" dirty="0" smtClean="0">
                <a:solidFill>
                  <a:schemeClr val="bg1"/>
                </a:solidFill>
              </a:rPr>
              <a:t>.</a:t>
            </a:r>
            <a:endParaRPr lang="de-DE" sz="1600" dirty="0">
              <a:solidFill>
                <a:schemeClr val="bg1"/>
              </a:solidFill>
            </a:endParaRPr>
          </a:p>
        </p:txBody>
      </p:sp>
      <p:sp>
        <p:nvSpPr>
          <p:cNvPr id="112" name="Textfeld 111"/>
          <p:cNvSpPr txBox="1"/>
          <p:nvPr/>
        </p:nvSpPr>
        <p:spPr>
          <a:xfrm>
            <a:off x="974700" y="4182769"/>
            <a:ext cx="3529013" cy="1246495"/>
          </a:xfrm>
          <a:prstGeom prst="rect">
            <a:avLst/>
          </a:prstGeom>
          <a:solidFill>
            <a:schemeClr val="accent2">
              <a:lumMod val="40000"/>
              <a:lumOff val="60000"/>
            </a:schemeClr>
          </a:solidFill>
          <a:ln>
            <a:solidFill>
              <a:schemeClr val="tx1"/>
            </a:solidFill>
          </a:ln>
        </p:spPr>
        <p:txBody>
          <a:bodyPr wrap="square" rtlCol="0">
            <a:spAutoFit/>
          </a:bodyPr>
          <a:lstStyle/>
          <a:p>
            <a:endParaRPr lang="de-DE" sz="1400" dirty="0" smtClean="0"/>
          </a:p>
          <a:p>
            <a:r>
              <a:rPr lang="de-DE" sz="1400" dirty="0" smtClean="0"/>
              <a:t>Zurverfügungstellung </a:t>
            </a:r>
            <a:r>
              <a:rPr lang="de-DE" sz="1400" i="1" u="sng" dirty="0" smtClean="0"/>
              <a:t>sämtlicher relevanter </a:t>
            </a:r>
            <a:r>
              <a:rPr lang="de-DE" sz="1400" dirty="0" smtClean="0"/>
              <a:t>Informationen</a:t>
            </a:r>
          </a:p>
          <a:p>
            <a:endParaRPr lang="de-DE" sz="1400" dirty="0" smtClean="0"/>
          </a:p>
          <a:p>
            <a:endParaRPr lang="de-DE" sz="1400" dirty="0" smtClean="0"/>
          </a:p>
          <a:p>
            <a:endParaRPr lang="de-DE" sz="500" dirty="0" smtClean="0"/>
          </a:p>
        </p:txBody>
      </p:sp>
      <p:sp>
        <p:nvSpPr>
          <p:cNvPr id="113" name="Textfeld 112"/>
          <p:cNvSpPr txBox="1"/>
          <p:nvPr/>
        </p:nvSpPr>
        <p:spPr>
          <a:xfrm>
            <a:off x="5000628" y="4182769"/>
            <a:ext cx="1711340" cy="1246495"/>
          </a:xfrm>
          <a:prstGeom prst="rect">
            <a:avLst/>
          </a:prstGeom>
          <a:solidFill>
            <a:schemeClr val="accent2">
              <a:lumMod val="40000"/>
              <a:lumOff val="60000"/>
            </a:schemeClr>
          </a:solidFill>
          <a:ln>
            <a:solidFill>
              <a:schemeClr val="tx1"/>
            </a:solidFill>
          </a:ln>
        </p:spPr>
        <p:txBody>
          <a:bodyPr wrap="square" rtlCol="0">
            <a:spAutoFit/>
          </a:bodyPr>
          <a:lstStyle/>
          <a:p>
            <a:r>
              <a:rPr lang="de-DE" sz="1400" dirty="0" smtClean="0"/>
              <a:t>Festlegen von </a:t>
            </a:r>
          </a:p>
          <a:p>
            <a:r>
              <a:rPr lang="de-DE" sz="1400" dirty="0" smtClean="0"/>
              <a:t>Situationen &amp; Regeln für die Anwendung von Heuristiken</a:t>
            </a:r>
          </a:p>
          <a:p>
            <a:endParaRPr lang="de-DE" sz="500" dirty="0" smtClean="0"/>
          </a:p>
        </p:txBody>
      </p:sp>
      <p:sp>
        <p:nvSpPr>
          <p:cNvPr id="114" name="Textfeld 113"/>
          <p:cNvSpPr txBox="1"/>
          <p:nvPr/>
        </p:nvSpPr>
        <p:spPr>
          <a:xfrm>
            <a:off x="6799278" y="4173245"/>
            <a:ext cx="1720835" cy="1246495"/>
          </a:xfrm>
          <a:prstGeom prst="rect">
            <a:avLst/>
          </a:prstGeom>
          <a:solidFill>
            <a:schemeClr val="accent2">
              <a:lumMod val="40000"/>
              <a:lumOff val="60000"/>
            </a:schemeClr>
          </a:solidFill>
          <a:ln>
            <a:solidFill>
              <a:schemeClr val="tx1"/>
            </a:solidFill>
          </a:ln>
        </p:spPr>
        <p:txBody>
          <a:bodyPr wrap="square" rtlCol="0">
            <a:spAutoFit/>
          </a:bodyPr>
          <a:lstStyle/>
          <a:p>
            <a:endParaRPr lang="de-DE" sz="1400" dirty="0" smtClean="0"/>
          </a:p>
          <a:p>
            <a:r>
              <a:rPr lang="de-DE" sz="1400" dirty="0" smtClean="0"/>
              <a:t>Spezifische Maßnahmen gegen </a:t>
            </a:r>
            <a:r>
              <a:rPr lang="de-DE" sz="1400" dirty="0" err="1" smtClean="0"/>
              <a:t>Biases</a:t>
            </a:r>
            <a:endParaRPr lang="de-DE" sz="1400" dirty="0" smtClean="0"/>
          </a:p>
          <a:p>
            <a:endParaRPr lang="de-DE" sz="1400" dirty="0" smtClean="0"/>
          </a:p>
          <a:p>
            <a:endParaRPr lang="de-DE" sz="500" dirty="0" smtClean="0"/>
          </a:p>
        </p:txBody>
      </p:sp>
      <p:sp>
        <p:nvSpPr>
          <p:cNvPr id="72" name="Freihandform 71"/>
          <p:cNvSpPr/>
          <p:nvPr/>
        </p:nvSpPr>
        <p:spPr>
          <a:xfrm>
            <a:off x="500040" y="487440"/>
            <a:ext cx="7077240" cy="404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1">
              <a:buNone/>
              <a:tabLst/>
            </a:pPr>
            <a:r>
              <a:rPr lang="de-DE" sz="1600" b="1" dirty="0">
                <a:solidFill>
                  <a:srgbClr val="2254A0"/>
                </a:solidFill>
                <a:latin typeface="+mj-lt"/>
                <a:ea typeface="Lucida Sans Unicode" pitchFamily="2"/>
                <a:cs typeface="Tahoma" pitchFamily="2"/>
              </a:rPr>
              <a:t>5</a:t>
            </a:r>
            <a:r>
              <a:rPr lang="pl-PL" sz="1600" b="1" dirty="0">
                <a:solidFill>
                  <a:srgbClr val="2254A0"/>
                </a:solidFill>
                <a:latin typeface="+mj-lt"/>
                <a:ea typeface="Lucida Sans Unicode" pitchFamily="2"/>
                <a:cs typeface="Tahoma" pitchFamily="2"/>
              </a:rPr>
              <a:t>. </a:t>
            </a:r>
            <a:r>
              <a:rPr lang="de-DE" sz="1600" b="1" dirty="0" smtClean="0">
                <a:solidFill>
                  <a:srgbClr val="2254A0"/>
                </a:solidFill>
                <a:latin typeface="+mj-lt"/>
                <a:ea typeface="Lucida Sans Unicode" pitchFamily="2"/>
                <a:cs typeface="Tahoma" pitchFamily="2"/>
              </a:rPr>
              <a:t>Fazit </a:t>
            </a:r>
            <a:r>
              <a:rPr lang="de-DE" sz="1600" b="1" dirty="0">
                <a:solidFill>
                  <a:srgbClr val="2254A0"/>
                </a:solidFill>
                <a:latin typeface="+mj-lt"/>
                <a:ea typeface="Lucida Sans Unicode" pitchFamily="2"/>
                <a:cs typeface="Tahoma" pitchFamily="2"/>
              </a:rPr>
              <a:t/>
            </a:r>
            <a:br>
              <a:rPr lang="de-DE" sz="1600" b="1" dirty="0">
                <a:solidFill>
                  <a:srgbClr val="2254A0"/>
                </a:solidFill>
                <a:latin typeface="+mj-lt"/>
                <a:ea typeface="Lucida Sans Unicode" pitchFamily="2"/>
                <a:cs typeface="Tahoma" pitchFamily="2"/>
              </a:rPr>
            </a:br>
            <a:endParaRPr lang="de-DE" sz="1600" b="1" dirty="0">
              <a:solidFill>
                <a:srgbClr val="2254A0"/>
              </a:solidFill>
              <a:latin typeface="+mj-lt"/>
              <a:ea typeface="Lucida Sans Unicode" pitchFamily="2"/>
              <a:cs typeface="Tahoma" pitchFamily="2"/>
            </a:endParaRPr>
          </a:p>
        </p:txBody>
      </p:sp>
      <p:grpSp>
        <p:nvGrpSpPr>
          <p:cNvPr id="71" name="Gruppieren 104"/>
          <p:cNvGrpSpPr/>
          <p:nvPr/>
        </p:nvGrpSpPr>
        <p:grpSpPr>
          <a:xfrm>
            <a:off x="4987928" y="1046146"/>
            <a:ext cx="3532185" cy="1602595"/>
            <a:chOff x="5000628" y="1040587"/>
            <a:chExt cx="3532185" cy="1602595"/>
          </a:xfrm>
        </p:grpSpPr>
        <p:grpSp>
          <p:nvGrpSpPr>
            <p:cNvPr id="85" name="Gruppieren 138"/>
            <p:cNvGrpSpPr/>
            <p:nvPr/>
          </p:nvGrpSpPr>
          <p:grpSpPr>
            <a:xfrm>
              <a:off x="5000628" y="1368985"/>
              <a:ext cx="3529012" cy="1274197"/>
              <a:chOff x="5000628" y="1052513"/>
              <a:chExt cx="3529012" cy="1586970"/>
            </a:xfrm>
          </p:grpSpPr>
          <p:sp>
            <p:nvSpPr>
              <p:cNvPr id="93" name="Rechteck 92"/>
              <p:cNvSpPr/>
              <p:nvPr/>
            </p:nvSpPr>
            <p:spPr bwMode="auto">
              <a:xfrm>
                <a:off x="5000628" y="1052513"/>
                <a:ext cx="3529012" cy="1571636"/>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4" name="Textfeld 93"/>
              <p:cNvSpPr txBox="1"/>
              <p:nvPr/>
            </p:nvSpPr>
            <p:spPr>
              <a:xfrm>
                <a:off x="6000760" y="1087376"/>
                <a:ext cx="2500330" cy="229995"/>
              </a:xfrm>
              <a:prstGeom prst="rect">
                <a:avLst/>
              </a:prstGeom>
              <a:noFill/>
            </p:spPr>
            <p:txBody>
              <a:bodyPr wrap="square" lIns="0" tIns="0" rIns="0" bIns="0" rtlCol="0">
                <a:spAutoFit/>
              </a:bodyPr>
              <a:lstStyle/>
              <a:p>
                <a:r>
                  <a:rPr lang="de-DE" sz="1200" dirty="0" smtClean="0"/>
                  <a:t>Unsichere &amp; komplexe Umwelt</a:t>
                </a:r>
                <a:endParaRPr lang="de-DE" sz="1200" dirty="0"/>
              </a:p>
            </p:txBody>
          </p:sp>
          <p:sp>
            <p:nvSpPr>
              <p:cNvPr id="95" name="Smiley 94"/>
              <p:cNvSpPr/>
              <p:nvPr/>
            </p:nvSpPr>
            <p:spPr bwMode="auto">
              <a:xfrm>
                <a:off x="6250887" y="1481141"/>
                <a:ext cx="1071570" cy="1000132"/>
              </a:xfrm>
              <a:prstGeom prst="smileyFac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6" name="Freihandform 95"/>
              <p:cNvSpPr/>
              <p:nvPr/>
            </p:nvSpPr>
            <p:spPr bwMode="auto">
              <a:xfrm>
                <a:off x="6000760" y="1797050"/>
                <a:ext cx="535517" cy="806450"/>
              </a:xfrm>
              <a:custGeom>
                <a:avLst/>
                <a:gdLst>
                  <a:gd name="connsiteX0" fmla="*/ 459317 w 535517"/>
                  <a:gd name="connsiteY0" fmla="*/ 679450 h 806450"/>
                  <a:gd name="connsiteX1" fmla="*/ 218017 w 535517"/>
                  <a:gd name="connsiteY1" fmla="*/ 577850 h 806450"/>
                  <a:gd name="connsiteX2" fmla="*/ 179917 w 535517"/>
                  <a:gd name="connsiteY2" fmla="*/ 273050 h 806450"/>
                  <a:gd name="connsiteX3" fmla="*/ 218017 w 535517"/>
                  <a:gd name="connsiteY3" fmla="*/ 95250 h 806450"/>
                  <a:gd name="connsiteX4" fmla="*/ 154517 w 535517"/>
                  <a:gd name="connsiteY4" fmla="*/ 57150 h 806450"/>
                  <a:gd name="connsiteX5" fmla="*/ 141817 w 535517"/>
                  <a:gd name="connsiteY5" fmla="*/ 120650 h 806450"/>
                  <a:gd name="connsiteX6" fmla="*/ 103717 w 535517"/>
                  <a:gd name="connsiteY6" fmla="*/ 19050 h 806450"/>
                  <a:gd name="connsiteX7" fmla="*/ 14817 w 535517"/>
                  <a:gd name="connsiteY7" fmla="*/ 19050 h 806450"/>
                  <a:gd name="connsiteX8" fmla="*/ 14817 w 535517"/>
                  <a:gd name="connsiteY8" fmla="*/ 133350 h 806450"/>
                  <a:gd name="connsiteX9" fmla="*/ 52917 w 535517"/>
                  <a:gd name="connsiteY9" fmla="*/ 196850 h 806450"/>
                  <a:gd name="connsiteX10" fmla="*/ 116417 w 535517"/>
                  <a:gd name="connsiteY10" fmla="*/ 679450 h 806450"/>
                  <a:gd name="connsiteX11" fmla="*/ 535517 w 535517"/>
                  <a:gd name="connsiteY11" fmla="*/ 806450 h 806450"/>
                  <a:gd name="connsiteX12" fmla="*/ 535517 w 535517"/>
                  <a:gd name="connsiteY12" fmla="*/ 806450 h 8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5517" h="806450">
                    <a:moveTo>
                      <a:pt x="459317" y="679450"/>
                    </a:moveTo>
                    <a:cubicBezTo>
                      <a:pt x="361950" y="662516"/>
                      <a:pt x="264584" y="645583"/>
                      <a:pt x="218017" y="577850"/>
                    </a:cubicBezTo>
                    <a:cubicBezTo>
                      <a:pt x="171450" y="510117"/>
                      <a:pt x="179917" y="353483"/>
                      <a:pt x="179917" y="273050"/>
                    </a:cubicBezTo>
                    <a:cubicBezTo>
                      <a:pt x="179917" y="192617"/>
                      <a:pt x="222250" y="131233"/>
                      <a:pt x="218017" y="95250"/>
                    </a:cubicBezTo>
                    <a:cubicBezTo>
                      <a:pt x="213784" y="59267"/>
                      <a:pt x="167217" y="52917"/>
                      <a:pt x="154517" y="57150"/>
                    </a:cubicBezTo>
                    <a:cubicBezTo>
                      <a:pt x="141817" y="61383"/>
                      <a:pt x="150284" y="127000"/>
                      <a:pt x="141817" y="120650"/>
                    </a:cubicBezTo>
                    <a:cubicBezTo>
                      <a:pt x="133350" y="114300"/>
                      <a:pt x="124884" y="35983"/>
                      <a:pt x="103717" y="19050"/>
                    </a:cubicBezTo>
                    <a:cubicBezTo>
                      <a:pt x="82550" y="2117"/>
                      <a:pt x="29634" y="0"/>
                      <a:pt x="14817" y="19050"/>
                    </a:cubicBezTo>
                    <a:cubicBezTo>
                      <a:pt x="0" y="38100"/>
                      <a:pt x="8467" y="103717"/>
                      <a:pt x="14817" y="133350"/>
                    </a:cubicBezTo>
                    <a:cubicBezTo>
                      <a:pt x="21167" y="162983"/>
                      <a:pt x="35984" y="105833"/>
                      <a:pt x="52917" y="196850"/>
                    </a:cubicBezTo>
                    <a:cubicBezTo>
                      <a:pt x="69850" y="287867"/>
                      <a:pt x="35984" y="577850"/>
                      <a:pt x="116417" y="679450"/>
                    </a:cubicBezTo>
                    <a:cubicBezTo>
                      <a:pt x="196850" y="781050"/>
                      <a:pt x="535517" y="806450"/>
                      <a:pt x="535517" y="806450"/>
                    </a:cubicBezTo>
                    <a:lnTo>
                      <a:pt x="535517" y="806450"/>
                    </a:lnTo>
                  </a:path>
                </a:pathLst>
              </a:cu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97" name="Freihandform 96"/>
              <p:cNvSpPr/>
              <p:nvPr/>
            </p:nvSpPr>
            <p:spPr bwMode="auto">
              <a:xfrm>
                <a:off x="7000722" y="1784350"/>
                <a:ext cx="673100" cy="855133"/>
              </a:xfrm>
              <a:custGeom>
                <a:avLst/>
                <a:gdLst>
                  <a:gd name="connsiteX0" fmla="*/ 88900 w 673100"/>
                  <a:gd name="connsiteY0" fmla="*/ 717550 h 855133"/>
                  <a:gd name="connsiteX1" fmla="*/ 406400 w 673100"/>
                  <a:gd name="connsiteY1" fmla="*/ 641350 h 855133"/>
                  <a:gd name="connsiteX2" fmla="*/ 469900 w 673100"/>
                  <a:gd name="connsiteY2" fmla="*/ 323850 h 855133"/>
                  <a:gd name="connsiteX3" fmla="*/ 469900 w 673100"/>
                  <a:gd name="connsiteY3" fmla="*/ 184150 h 855133"/>
                  <a:gd name="connsiteX4" fmla="*/ 457200 w 673100"/>
                  <a:gd name="connsiteY4" fmla="*/ 82550 h 855133"/>
                  <a:gd name="connsiteX5" fmla="*/ 533400 w 673100"/>
                  <a:gd name="connsiteY5" fmla="*/ 69850 h 855133"/>
                  <a:gd name="connsiteX6" fmla="*/ 533400 w 673100"/>
                  <a:gd name="connsiteY6" fmla="*/ 133350 h 855133"/>
                  <a:gd name="connsiteX7" fmla="*/ 584200 w 673100"/>
                  <a:gd name="connsiteY7" fmla="*/ 19050 h 855133"/>
                  <a:gd name="connsiteX8" fmla="*/ 635000 w 673100"/>
                  <a:gd name="connsiteY8" fmla="*/ 19050 h 855133"/>
                  <a:gd name="connsiteX9" fmla="*/ 660400 w 673100"/>
                  <a:gd name="connsiteY9" fmla="*/ 82550 h 855133"/>
                  <a:gd name="connsiteX10" fmla="*/ 660400 w 673100"/>
                  <a:gd name="connsiteY10" fmla="*/ 184150 h 855133"/>
                  <a:gd name="connsiteX11" fmla="*/ 584200 w 673100"/>
                  <a:gd name="connsiteY11" fmla="*/ 247650 h 855133"/>
                  <a:gd name="connsiteX12" fmla="*/ 558800 w 673100"/>
                  <a:gd name="connsiteY12" fmla="*/ 692150 h 855133"/>
                  <a:gd name="connsiteX13" fmla="*/ 241300 w 673100"/>
                  <a:gd name="connsiteY13" fmla="*/ 831850 h 855133"/>
                  <a:gd name="connsiteX14" fmla="*/ 0 w 673100"/>
                  <a:gd name="connsiteY14" fmla="*/ 831850 h 855133"/>
                  <a:gd name="connsiteX15" fmla="*/ 0 w 673100"/>
                  <a:gd name="connsiteY15" fmla="*/ 831850 h 8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3100" h="855133">
                    <a:moveTo>
                      <a:pt x="88900" y="717550"/>
                    </a:moveTo>
                    <a:cubicBezTo>
                      <a:pt x="215900" y="712258"/>
                      <a:pt x="342900" y="706967"/>
                      <a:pt x="406400" y="641350"/>
                    </a:cubicBezTo>
                    <a:cubicBezTo>
                      <a:pt x="469900" y="575733"/>
                      <a:pt x="459317" y="400050"/>
                      <a:pt x="469900" y="323850"/>
                    </a:cubicBezTo>
                    <a:cubicBezTo>
                      <a:pt x="480483" y="247650"/>
                      <a:pt x="472017" y="224367"/>
                      <a:pt x="469900" y="184150"/>
                    </a:cubicBezTo>
                    <a:cubicBezTo>
                      <a:pt x="467783" y="143933"/>
                      <a:pt x="446617" y="101600"/>
                      <a:pt x="457200" y="82550"/>
                    </a:cubicBezTo>
                    <a:cubicBezTo>
                      <a:pt x="467783" y="63500"/>
                      <a:pt x="520700" y="61383"/>
                      <a:pt x="533400" y="69850"/>
                    </a:cubicBezTo>
                    <a:cubicBezTo>
                      <a:pt x="546100" y="78317"/>
                      <a:pt x="524933" y="141817"/>
                      <a:pt x="533400" y="133350"/>
                    </a:cubicBezTo>
                    <a:cubicBezTo>
                      <a:pt x="541867" y="124883"/>
                      <a:pt x="567267" y="38100"/>
                      <a:pt x="584200" y="19050"/>
                    </a:cubicBezTo>
                    <a:cubicBezTo>
                      <a:pt x="601133" y="0"/>
                      <a:pt x="622300" y="8467"/>
                      <a:pt x="635000" y="19050"/>
                    </a:cubicBezTo>
                    <a:cubicBezTo>
                      <a:pt x="647700" y="29633"/>
                      <a:pt x="656167" y="55033"/>
                      <a:pt x="660400" y="82550"/>
                    </a:cubicBezTo>
                    <a:cubicBezTo>
                      <a:pt x="664633" y="110067"/>
                      <a:pt x="673100" y="156633"/>
                      <a:pt x="660400" y="184150"/>
                    </a:cubicBezTo>
                    <a:cubicBezTo>
                      <a:pt x="647700" y="211667"/>
                      <a:pt x="601133" y="162983"/>
                      <a:pt x="584200" y="247650"/>
                    </a:cubicBezTo>
                    <a:cubicBezTo>
                      <a:pt x="567267" y="332317"/>
                      <a:pt x="615950" y="594783"/>
                      <a:pt x="558800" y="692150"/>
                    </a:cubicBezTo>
                    <a:cubicBezTo>
                      <a:pt x="501650" y="789517"/>
                      <a:pt x="334433" y="808567"/>
                      <a:pt x="241300" y="831850"/>
                    </a:cubicBezTo>
                    <a:cubicBezTo>
                      <a:pt x="148167" y="855133"/>
                      <a:pt x="0" y="831850"/>
                      <a:pt x="0" y="831850"/>
                    </a:cubicBezTo>
                    <a:lnTo>
                      <a:pt x="0" y="831850"/>
                    </a:lnTo>
                  </a:path>
                </a:pathLst>
              </a:cu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nvGrpSpPr>
              <p:cNvPr id="98" name="Gruppieren 55"/>
              <p:cNvGrpSpPr/>
              <p:nvPr/>
            </p:nvGrpSpPr>
            <p:grpSpPr>
              <a:xfrm>
                <a:off x="6500826" y="2441568"/>
                <a:ext cx="577850" cy="194733"/>
                <a:chOff x="1716617" y="2444750"/>
                <a:chExt cx="577850" cy="194733"/>
              </a:xfrm>
              <a:solidFill>
                <a:schemeClr val="bg1">
                  <a:lumMod val="85000"/>
                </a:schemeClr>
              </a:solidFill>
            </p:grpSpPr>
            <p:sp>
              <p:nvSpPr>
                <p:cNvPr id="126" name="Ellipse 125"/>
                <p:cNvSpPr/>
                <p:nvPr/>
              </p:nvSpPr>
              <p:spPr bwMode="auto">
                <a:xfrm>
                  <a:off x="1916450" y="2481273"/>
                  <a:ext cx="153435" cy="142876"/>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27" name="Freihandform 126"/>
                <p:cNvSpPr/>
                <p:nvPr/>
              </p:nvSpPr>
              <p:spPr bwMode="auto">
                <a:xfrm>
                  <a:off x="2057400" y="2444750"/>
                  <a:ext cx="237067" cy="194733"/>
                </a:xfrm>
                <a:custGeom>
                  <a:avLst/>
                  <a:gdLst>
                    <a:gd name="connsiteX0" fmla="*/ 0 w 237067"/>
                    <a:gd name="connsiteY0" fmla="*/ 57150 h 194733"/>
                    <a:gd name="connsiteX1" fmla="*/ 127000 w 237067"/>
                    <a:gd name="connsiteY1" fmla="*/ 6350 h 194733"/>
                    <a:gd name="connsiteX2" fmla="*/ 203200 w 237067"/>
                    <a:gd name="connsiteY2" fmla="*/ 19050 h 194733"/>
                    <a:gd name="connsiteX3" fmla="*/ 215900 w 237067"/>
                    <a:gd name="connsiteY3" fmla="*/ 69850 h 194733"/>
                    <a:gd name="connsiteX4" fmla="*/ 228600 w 237067"/>
                    <a:gd name="connsiteY4" fmla="*/ 120650 h 194733"/>
                    <a:gd name="connsiteX5" fmla="*/ 215900 w 237067"/>
                    <a:gd name="connsiteY5" fmla="*/ 184150 h 194733"/>
                    <a:gd name="connsiteX6" fmla="*/ 101600 w 237067"/>
                    <a:gd name="connsiteY6" fmla="*/ 184150 h 194733"/>
                    <a:gd name="connsiteX7" fmla="*/ 63500 w 237067"/>
                    <a:gd name="connsiteY7" fmla="*/ 158750 h 194733"/>
                    <a:gd name="connsiteX8" fmla="*/ 25400 w 237067"/>
                    <a:gd name="connsiteY8" fmla="*/ 146050 h 194733"/>
                    <a:gd name="connsiteX9" fmla="*/ 25400 w 237067"/>
                    <a:gd name="connsiteY9" fmla="*/ 158750 h 1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67" h="194733">
                      <a:moveTo>
                        <a:pt x="0" y="57150"/>
                      </a:moveTo>
                      <a:cubicBezTo>
                        <a:pt x="46566" y="34925"/>
                        <a:pt x="93133" y="12700"/>
                        <a:pt x="127000" y="6350"/>
                      </a:cubicBezTo>
                      <a:cubicBezTo>
                        <a:pt x="160867" y="0"/>
                        <a:pt x="188383" y="8467"/>
                        <a:pt x="203200" y="19050"/>
                      </a:cubicBezTo>
                      <a:cubicBezTo>
                        <a:pt x="218017" y="29633"/>
                        <a:pt x="215900" y="69850"/>
                        <a:pt x="215900" y="69850"/>
                      </a:cubicBezTo>
                      <a:cubicBezTo>
                        <a:pt x="220133" y="86783"/>
                        <a:pt x="228600" y="101600"/>
                        <a:pt x="228600" y="120650"/>
                      </a:cubicBezTo>
                      <a:cubicBezTo>
                        <a:pt x="228600" y="139700"/>
                        <a:pt x="237067" y="173567"/>
                        <a:pt x="215900" y="184150"/>
                      </a:cubicBezTo>
                      <a:cubicBezTo>
                        <a:pt x="194733" y="194733"/>
                        <a:pt x="127000" y="188383"/>
                        <a:pt x="101600" y="184150"/>
                      </a:cubicBezTo>
                      <a:cubicBezTo>
                        <a:pt x="76200" y="179917"/>
                        <a:pt x="76200" y="165100"/>
                        <a:pt x="63500" y="158750"/>
                      </a:cubicBezTo>
                      <a:cubicBezTo>
                        <a:pt x="50800" y="152400"/>
                        <a:pt x="31750" y="146050"/>
                        <a:pt x="25400" y="146050"/>
                      </a:cubicBezTo>
                      <a:cubicBezTo>
                        <a:pt x="19050" y="146050"/>
                        <a:pt x="22225" y="152400"/>
                        <a:pt x="25400" y="15875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28" name="Freihandform 127"/>
                <p:cNvSpPr/>
                <p:nvPr/>
              </p:nvSpPr>
              <p:spPr bwMode="auto">
                <a:xfrm>
                  <a:off x="1716617" y="2451100"/>
                  <a:ext cx="201083" cy="184150"/>
                </a:xfrm>
                <a:custGeom>
                  <a:avLst/>
                  <a:gdLst>
                    <a:gd name="connsiteX0" fmla="*/ 188383 w 201083"/>
                    <a:gd name="connsiteY0" fmla="*/ 63500 h 184150"/>
                    <a:gd name="connsiteX1" fmla="*/ 137583 w 201083"/>
                    <a:gd name="connsiteY1" fmla="*/ 38100 h 184150"/>
                    <a:gd name="connsiteX2" fmla="*/ 86783 w 201083"/>
                    <a:gd name="connsiteY2" fmla="*/ 0 h 184150"/>
                    <a:gd name="connsiteX3" fmla="*/ 23283 w 201083"/>
                    <a:gd name="connsiteY3" fmla="*/ 38100 h 184150"/>
                    <a:gd name="connsiteX4" fmla="*/ 23283 w 201083"/>
                    <a:gd name="connsiteY4" fmla="*/ 63500 h 184150"/>
                    <a:gd name="connsiteX5" fmla="*/ 10583 w 201083"/>
                    <a:gd name="connsiteY5" fmla="*/ 165100 h 184150"/>
                    <a:gd name="connsiteX6" fmla="*/ 86783 w 201083"/>
                    <a:gd name="connsiteY6" fmla="*/ 177800 h 184150"/>
                    <a:gd name="connsiteX7" fmla="*/ 201083 w 201083"/>
                    <a:gd name="connsiteY7" fmla="*/ 152400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83" h="184150">
                      <a:moveTo>
                        <a:pt x="188383" y="63500"/>
                      </a:moveTo>
                      <a:cubicBezTo>
                        <a:pt x="169333" y="53975"/>
                        <a:pt x="154516" y="48683"/>
                        <a:pt x="137583" y="38100"/>
                      </a:cubicBezTo>
                      <a:cubicBezTo>
                        <a:pt x="120650" y="27517"/>
                        <a:pt x="105833" y="0"/>
                        <a:pt x="86783" y="0"/>
                      </a:cubicBezTo>
                      <a:cubicBezTo>
                        <a:pt x="67733" y="0"/>
                        <a:pt x="33866" y="27517"/>
                        <a:pt x="23283" y="38100"/>
                      </a:cubicBezTo>
                      <a:cubicBezTo>
                        <a:pt x="12700" y="48683"/>
                        <a:pt x="25400" y="42333"/>
                        <a:pt x="23283" y="63500"/>
                      </a:cubicBezTo>
                      <a:cubicBezTo>
                        <a:pt x="21166" y="84667"/>
                        <a:pt x="0" y="146050"/>
                        <a:pt x="10583" y="165100"/>
                      </a:cubicBezTo>
                      <a:cubicBezTo>
                        <a:pt x="21166" y="184150"/>
                        <a:pt x="55033" y="179917"/>
                        <a:pt x="86783" y="177800"/>
                      </a:cubicBezTo>
                      <a:cubicBezTo>
                        <a:pt x="118533" y="175683"/>
                        <a:pt x="201083" y="152400"/>
                        <a:pt x="201083" y="15240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grpSp>
            <p:nvGrpSpPr>
              <p:cNvPr id="99" name="Gruppieren 78"/>
              <p:cNvGrpSpPr/>
              <p:nvPr/>
            </p:nvGrpSpPr>
            <p:grpSpPr>
              <a:xfrm>
                <a:off x="7434132" y="1326326"/>
                <a:ext cx="1019513" cy="358390"/>
                <a:chOff x="2552355" y="1337065"/>
                <a:chExt cx="1019513" cy="358390"/>
              </a:xfrm>
            </p:grpSpPr>
            <p:cxnSp>
              <p:nvCxnSpPr>
                <p:cNvPr id="121" name="Gerade Verbindung mit Pfeil 120"/>
                <p:cNvCxnSpPr/>
                <p:nvPr/>
              </p:nvCxnSpPr>
              <p:spPr bwMode="auto">
                <a:xfrm rot="10800000" flipV="1">
                  <a:off x="2552355" y="1481141"/>
                  <a:ext cx="920612" cy="214314"/>
                </a:xfrm>
                <a:prstGeom prst="straightConnector1">
                  <a:avLst/>
                </a:prstGeom>
                <a:solidFill>
                  <a:schemeClr val="bg1">
                    <a:lumMod val="65000"/>
                  </a:schemeClr>
                </a:solidFill>
                <a:ln w="9525" cap="flat" cmpd="sng" algn="ctr">
                  <a:solidFill>
                    <a:schemeClr val="tx1"/>
                  </a:solidFill>
                  <a:prstDash val="solid"/>
                  <a:round/>
                  <a:headEnd type="none" w="med" len="med"/>
                  <a:tailEnd type="triangle"/>
                </a:ln>
                <a:effectLst/>
              </p:spPr>
            </p:cxnSp>
            <p:sp>
              <p:nvSpPr>
                <p:cNvPr id="125" name="Textfeld 124"/>
                <p:cNvSpPr txBox="1"/>
                <p:nvPr/>
              </p:nvSpPr>
              <p:spPr>
                <a:xfrm>
                  <a:off x="3182956" y="1337065"/>
                  <a:ext cx="388912" cy="184666"/>
                </a:xfrm>
                <a:prstGeom prst="rect">
                  <a:avLst/>
                </a:prstGeom>
                <a:noFill/>
                <a:ln>
                  <a:noFill/>
                </a:ln>
                <a:scene3d>
                  <a:camera prst="orthographicFront">
                    <a:rot lat="0" lon="0" rev="600000"/>
                  </a:camera>
                  <a:lightRig rig="threePt" dir="t"/>
                </a:scene3d>
              </p:spPr>
              <p:txBody>
                <a:bodyPr wrap="square" lIns="0" tIns="0" rIns="0" bIns="0" rtlCol="0">
                  <a:spAutoFit/>
                </a:bodyPr>
                <a:lstStyle/>
                <a:p>
                  <a:r>
                    <a:rPr lang="de-DE" sz="1200" dirty="0" smtClean="0"/>
                    <a:t>Info</a:t>
                  </a:r>
                </a:p>
              </p:txBody>
            </p:sp>
          </p:grpSp>
          <p:grpSp>
            <p:nvGrpSpPr>
              <p:cNvPr id="100" name="Gruppieren 82"/>
              <p:cNvGrpSpPr/>
              <p:nvPr/>
            </p:nvGrpSpPr>
            <p:grpSpPr>
              <a:xfrm>
                <a:off x="5417381" y="1311603"/>
                <a:ext cx="843894" cy="348227"/>
                <a:chOff x="546488" y="1326233"/>
                <a:chExt cx="843894" cy="348227"/>
              </a:xfrm>
            </p:grpSpPr>
            <p:cxnSp>
              <p:nvCxnSpPr>
                <p:cNvPr id="118" name="Gerade Verbindung mit Pfeil 117"/>
                <p:cNvCxnSpPr/>
                <p:nvPr/>
              </p:nvCxnSpPr>
              <p:spPr bwMode="auto">
                <a:xfrm>
                  <a:off x="546488" y="1460146"/>
                  <a:ext cx="843894" cy="214314"/>
                </a:xfrm>
                <a:prstGeom prst="straightConnector1">
                  <a:avLst/>
                </a:prstGeom>
                <a:solidFill>
                  <a:schemeClr val="bg1">
                    <a:lumMod val="65000"/>
                  </a:schemeClr>
                </a:solidFill>
                <a:ln w="9525" cap="flat" cmpd="sng" algn="ctr">
                  <a:solidFill>
                    <a:schemeClr val="tx1"/>
                  </a:solidFill>
                  <a:prstDash val="solid"/>
                  <a:round/>
                  <a:headEnd type="none" w="med" len="med"/>
                  <a:tailEnd type="triangle"/>
                </a:ln>
                <a:effectLst/>
              </p:spPr>
            </p:cxnSp>
            <p:sp>
              <p:nvSpPr>
                <p:cNvPr id="119" name="Textfeld 118"/>
                <p:cNvSpPr txBox="1"/>
                <p:nvPr/>
              </p:nvSpPr>
              <p:spPr>
                <a:xfrm>
                  <a:off x="600920" y="1326233"/>
                  <a:ext cx="388912" cy="184666"/>
                </a:xfrm>
                <a:prstGeom prst="rect">
                  <a:avLst/>
                </a:prstGeom>
                <a:noFill/>
                <a:ln>
                  <a:noFill/>
                </a:ln>
                <a:scene3d>
                  <a:camera prst="orthographicFront">
                    <a:rot lat="0" lon="0" rev="20700000"/>
                  </a:camera>
                  <a:lightRig rig="threePt" dir="t"/>
                </a:scene3d>
              </p:spPr>
              <p:txBody>
                <a:bodyPr wrap="square" lIns="0" tIns="0" rIns="0" bIns="0" rtlCol="0">
                  <a:spAutoFit/>
                </a:bodyPr>
                <a:lstStyle/>
                <a:p>
                  <a:r>
                    <a:rPr lang="de-DE" sz="1200" dirty="0" smtClean="0"/>
                    <a:t>Info</a:t>
                  </a:r>
                </a:p>
              </p:txBody>
            </p:sp>
          </p:grpSp>
          <p:grpSp>
            <p:nvGrpSpPr>
              <p:cNvPr id="101" name="Gruppieren 115"/>
              <p:cNvGrpSpPr/>
              <p:nvPr/>
            </p:nvGrpSpPr>
            <p:grpSpPr>
              <a:xfrm>
                <a:off x="7690624" y="1861252"/>
                <a:ext cx="676517" cy="117043"/>
                <a:chOff x="8043202" y="1861252"/>
                <a:chExt cx="676517" cy="117043"/>
              </a:xfrm>
            </p:grpSpPr>
            <p:sp>
              <p:nvSpPr>
                <p:cNvPr id="116" name="Freihandform 115"/>
                <p:cNvSpPr/>
                <p:nvPr/>
              </p:nvSpPr>
              <p:spPr bwMode="auto">
                <a:xfrm>
                  <a:off x="8043202" y="1861252"/>
                  <a:ext cx="197510" cy="117043"/>
                </a:xfrm>
                <a:custGeom>
                  <a:avLst/>
                  <a:gdLst>
                    <a:gd name="connsiteX0" fmla="*/ 197510 w 197510"/>
                    <a:gd name="connsiteY0" fmla="*/ 82905 h 117043"/>
                    <a:gd name="connsiteX1" fmla="*/ 168250 w 197510"/>
                    <a:gd name="connsiteY1" fmla="*/ 24384 h 117043"/>
                    <a:gd name="connsiteX2" fmla="*/ 153619 w 197510"/>
                    <a:gd name="connsiteY2" fmla="*/ 46329 h 117043"/>
                    <a:gd name="connsiteX3" fmla="*/ 131674 w 197510"/>
                    <a:gd name="connsiteY3" fmla="*/ 60960 h 117043"/>
                    <a:gd name="connsiteX4" fmla="*/ 124358 w 197510"/>
                    <a:gd name="connsiteY4" fmla="*/ 90220 h 117043"/>
                    <a:gd name="connsiteX5" fmla="*/ 109728 w 197510"/>
                    <a:gd name="connsiteY5" fmla="*/ 46329 h 117043"/>
                    <a:gd name="connsiteX6" fmla="*/ 65837 w 197510"/>
                    <a:gd name="connsiteY6" fmla="*/ 2438 h 117043"/>
                    <a:gd name="connsiteX7" fmla="*/ 58522 w 197510"/>
                    <a:gd name="connsiteY7" fmla="*/ 31699 h 117043"/>
                    <a:gd name="connsiteX8" fmla="*/ 36576 w 197510"/>
                    <a:gd name="connsiteY8" fmla="*/ 104851 h 117043"/>
                    <a:gd name="connsiteX9" fmla="*/ 21946 w 197510"/>
                    <a:gd name="connsiteY9" fmla="*/ 104851 h 117043"/>
                    <a:gd name="connsiteX10" fmla="*/ 7315 w 197510"/>
                    <a:gd name="connsiteY10" fmla="*/ 39014 h 117043"/>
                    <a:gd name="connsiteX11" fmla="*/ 0 w 197510"/>
                    <a:gd name="connsiteY11" fmla="*/ 46329 h 1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10" h="117043">
                      <a:moveTo>
                        <a:pt x="197510" y="82905"/>
                      </a:moveTo>
                      <a:cubicBezTo>
                        <a:pt x="186537" y="56692"/>
                        <a:pt x="175565" y="30480"/>
                        <a:pt x="168250" y="24384"/>
                      </a:cubicBezTo>
                      <a:cubicBezTo>
                        <a:pt x="160935" y="18288"/>
                        <a:pt x="159715" y="40233"/>
                        <a:pt x="153619" y="46329"/>
                      </a:cubicBezTo>
                      <a:cubicBezTo>
                        <a:pt x="147523" y="52425"/>
                        <a:pt x="136551" y="53645"/>
                        <a:pt x="131674" y="60960"/>
                      </a:cubicBezTo>
                      <a:cubicBezTo>
                        <a:pt x="126797" y="68275"/>
                        <a:pt x="128016" y="92659"/>
                        <a:pt x="124358" y="90220"/>
                      </a:cubicBezTo>
                      <a:cubicBezTo>
                        <a:pt x="120700" y="87782"/>
                        <a:pt x="119482" y="60959"/>
                        <a:pt x="109728" y="46329"/>
                      </a:cubicBezTo>
                      <a:cubicBezTo>
                        <a:pt x="99975" y="31699"/>
                        <a:pt x="74371" y="4876"/>
                        <a:pt x="65837" y="2438"/>
                      </a:cubicBezTo>
                      <a:cubicBezTo>
                        <a:pt x="57303" y="0"/>
                        <a:pt x="63399" y="14630"/>
                        <a:pt x="58522" y="31699"/>
                      </a:cubicBezTo>
                      <a:cubicBezTo>
                        <a:pt x="53645" y="48768"/>
                        <a:pt x="42672" y="92659"/>
                        <a:pt x="36576" y="104851"/>
                      </a:cubicBezTo>
                      <a:cubicBezTo>
                        <a:pt x="30480" y="117043"/>
                        <a:pt x="26823" y="115824"/>
                        <a:pt x="21946" y="104851"/>
                      </a:cubicBezTo>
                      <a:cubicBezTo>
                        <a:pt x="17069" y="93878"/>
                        <a:pt x="10973" y="48767"/>
                        <a:pt x="7315" y="39014"/>
                      </a:cubicBezTo>
                      <a:cubicBezTo>
                        <a:pt x="3657" y="29261"/>
                        <a:pt x="1828" y="37795"/>
                        <a:pt x="0" y="46329"/>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cxnSp>
              <p:nvCxnSpPr>
                <p:cNvPr id="117" name="Gerade Verbindung mit Pfeil 116"/>
                <p:cNvCxnSpPr/>
                <p:nvPr/>
              </p:nvCxnSpPr>
              <p:spPr bwMode="auto">
                <a:xfrm rot="10800000">
                  <a:off x="8250202" y="1940006"/>
                  <a:ext cx="469517" cy="4125"/>
                </a:xfrm>
                <a:prstGeom prst="straightConnector1">
                  <a:avLst/>
                </a:prstGeom>
                <a:solidFill>
                  <a:schemeClr val="bg1">
                    <a:lumMod val="65000"/>
                  </a:schemeClr>
                </a:solidFill>
                <a:ln w="9525" cap="flat" cmpd="sng" algn="ctr">
                  <a:solidFill>
                    <a:schemeClr val="tx1"/>
                  </a:solidFill>
                  <a:prstDash val="solid"/>
                  <a:round/>
                  <a:headEnd type="none" w="med" len="med"/>
                  <a:tailEnd type="none"/>
                </a:ln>
                <a:effectLst/>
              </p:spPr>
            </p:cxnSp>
          </p:grpSp>
          <p:grpSp>
            <p:nvGrpSpPr>
              <p:cNvPr id="102" name="Gruppieren 97"/>
              <p:cNvGrpSpPr/>
              <p:nvPr/>
            </p:nvGrpSpPr>
            <p:grpSpPr>
              <a:xfrm>
                <a:off x="7610603" y="2139689"/>
                <a:ext cx="676070" cy="193861"/>
                <a:chOff x="8087092" y="2139689"/>
                <a:chExt cx="676070" cy="193861"/>
              </a:xfrm>
            </p:grpSpPr>
            <p:cxnSp>
              <p:nvCxnSpPr>
                <p:cNvPr id="109" name="Gerade Verbindung mit Pfeil 108"/>
                <p:cNvCxnSpPr/>
                <p:nvPr/>
              </p:nvCxnSpPr>
              <p:spPr bwMode="auto">
                <a:xfrm rot="10800000">
                  <a:off x="8288122" y="2216509"/>
                  <a:ext cx="475040" cy="117041"/>
                </a:xfrm>
                <a:prstGeom prst="straightConnector1">
                  <a:avLst/>
                </a:prstGeom>
                <a:solidFill>
                  <a:schemeClr val="bg1">
                    <a:lumMod val="65000"/>
                  </a:schemeClr>
                </a:solidFill>
                <a:ln w="9525" cap="flat" cmpd="sng" algn="ctr">
                  <a:solidFill>
                    <a:schemeClr val="tx1"/>
                  </a:solidFill>
                  <a:prstDash val="solid"/>
                  <a:round/>
                  <a:headEnd type="none" w="med" len="med"/>
                  <a:tailEnd type="none"/>
                </a:ln>
                <a:effectLst/>
              </p:spPr>
            </p:cxnSp>
            <p:sp>
              <p:nvSpPr>
                <p:cNvPr id="115" name="Freihandform 114"/>
                <p:cNvSpPr/>
                <p:nvPr/>
              </p:nvSpPr>
              <p:spPr bwMode="auto">
                <a:xfrm>
                  <a:off x="8087092" y="2139689"/>
                  <a:ext cx="197510" cy="117043"/>
                </a:xfrm>
                <a:custGeom>
                  <a:avLst/>
                  <a:gdLst>
                    <a:gd name="connsiteX0" fmla="*/ 197510 w 197510"/>
                    <a:gd name="connsiteY0" fmla="*/ 82905 h 117043"/>
                    <a:gd name="connsiteX1" fmla="*/ 168250 w 197510"/>
                    <a:gd name="connsiteY1" fmla="*/ 24384 h 117043"/>
                    <a:gd name="connsiteX2" fmla="*/ 153619 w 197510"/>
                    <a:gd name="connsiteY2" fmla="*/ 46329 h 117043"/>
                    <a:gd name="connsiteX3" fmla="*/ 131674 w 197510"/>
                    <a:gd name="connsiteY3" fmla="*/ 60960 h 117043"/>
                    <a:gd name="connsiteX4" fmla="*/ 124358 w 197510"/>
                    <a:gd name="connsiteY4" fmla="*/ 90220 h 117043"/>
                    <a:gd name="connsiteX5" fmla="*/ 109728 w 197510"/>
                    <a:gd name="connsiteY5" fmla="*/ 46329 h 117043"/>
                    <a:gd name="connsiteX6" fmla="*/ 65837 w 197510"/>
                    <a:gd name="connsiteY6" fmla="*/ 2438 h 117043"/>
                    <a:gd name="connsiteX7" fmla="*/ 58522 w 197510"/>
                    <a:gd name="connsiteY7" fmla="*/ 31699 h 117043"/>
                    <a:gd name="connsiteX8" fmla="*/ 36576 w 197510"/>
                    <a:gd name="connsiteY8" fmla="*/ 104851 h 117043"/>
                    <a:gd name="connsiteX9" fmla="*/ 21946 w 197510"/>
                    <a:gd name="connsiteY9" fmla="*/ 104851 h 117043"/>
                    <a:gd name="connsiteX10" fmla="*/ 7315 w 197510"/>
                    <a:gd name="connsiteY10" fmla="*/ 39014 h 117043"/>
                    <a:gd name="connsiteX11" fmla="*/ 0 w 197510"/>
                    <a:gd name="connsiteY11" fmla="*/ 46329 h 1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10" h="117043">
                      <a:moveTo>
                        <a:pt x="197510" y="82905"/>
                      </a:moveTo>
                      <a:cubicBezTo>
                        <a:pt x="186537" y="56692"/>
                        <a:pt x="175565" y="30480"/>
                        <a:pt x="168250" y="24384"/>
                      </a:cubicBezTo>
                      <a:cubicBezTo>
                        <a:pt x="160935" y="18288"/>
                        <a:pt x="159715" y="40233"/>
                        <a:pt x="153619" y="46329"/>
                      </a:cubicBezTo>
                      <a:cubicBezTo>
                        <a:pt x="147523" y="52425"/>
                        <a:pt x="136551" y="53645"/>
                        <a:pt x="131674" y="60960"/>
                      </a:cubicBezTo>
                      <a:cubicBezTo>
                        <a:pt x="126797" y="68275"/>
                        <a:pt x="128016" y="92659"/>
                        <a:pt x="124358" y="90220"/>
                      </a:cubicBezTo>
                      <a:cubicBezTo>
                        <a:pt x="120700" y="87782"/>
                        <a:pt x="119482" y="60959"/>
                        <a:pt x="109728" y="46329"/>
                      </a:cubicBezTo>
                      <a:cubicBezTo>
                        <a:pt x="99975" y="31699"/>
                        <a:pt x="74371" y="4876"/>
                        <a:pt x="65837" y="2438"/>
                      </a:cubicBezTo>
                      <a:cubicBezTo>
                        <a:pt x="57303" y="0"/>
                        <a:pt x="63399" y="14630"/>
                        <a:pt x="58522" y="31699"/>
                      </a:cubicBezTo>
                      <a:cubicBezTo>
                        <a:pt x="53645" y="48768"/>
                        <a:pt x="42672" y="92659"/>
                        <a:pt x="36576" y="104851"/>
                      </a:cubicBezTo>
                      <a:cubicBezTo>
                        <a:pt x="30480" y="117043"/>
                        <a:pt x="26823" y="115824"/>
                        <a:pt x="21946" y="104851"/>
                      </a:cubicBezTo>
                      <a:cubicBezTo>
                        <a:pt x="17069" y="93878"/>
                        <a:pt x="10973" y="48767"/>
                        <a:pt x="7315" y="39014"/>
                      </a:cubicBezTo>
                      <a:cubicBezTo>
                        <a:pt x="3657" y="29261"/>
                        <a:pt x="1828" y="37795"/>
                        <a:pt x="0" y="46329"/>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grpSp>
            <p:nvGrpSpPr>
              <p:cNvPr id="103" name="Gruppieren 105"/>
              <p:cNvGrpSpPr/>
              <p:nvPr/>
            </p:nvGrpSpPr>
            <p:grpSpPr>
              <a:xfrm>
                <a:off x="5286380" y="2071422"/>
                <a:ext cx="717929" cy="247496"/>
                <a:chOff x="5451223" y="2122627"/>
                <a:chExt cx="717929" cy="247496"/>
              </a:xfrm>
            </p:grpSpPr>
            <p:cxnSp>
              <p:nvCxnSpPr>
                <p:cNvPr id="107" name="Gerade Verbindung mit Pfeil 106"/>
                <p:cNvCxnSpPr/>
                <p:nvPr/>
              </p:nvCxnSpPr>
              <p:spPr bwMode="auto">
                <a:xfrm flipV="1">
                  <a:off x="5451223" y="2205038"/>
                  <a:ext cx="549537" cy="165085"/>
                </a:xfrm>
                <a:prstGeom prst="straightConnector1">
                  <a:avLst/>
                </a:prstGeom>
                <a:solidFill>
                  <a:schemeClr val="bg1">
                    <a:lumMod val="65000"/>
                  </a:schemeClr>
                </a:solidFill>
                <a:ln w="9525" cap="flat" cmpd="sng" algn="ctr">
                  <a:solidFill>
                    <a:schemeClr val="tx1"/>
                  </a:solidFill>
                  <a:prstDash val="solid"/>
                  <a:round/>
                  <a:headEnd type="none" w="med" len="med"/>
                  <a:tailEnd type="none"/>
                </a:ln>
                <a:effectLst/>
              </p:spPr>
            </p:cxnSp>
            <p:sp>
              <p:nvSpPr>
                <p:cNvPr id="108" name="Freihandform 107"/>
                <p:cNvSpPr/>
                <p:nvPr/>
              </p:nvSpPr>
              <p:spPr bwMode="auto">
                <a:xfrm>
                  <a:off x="6005779" y="2122627"/>
                  <a:ext cx="163373" cy="117043"/>
                </a:xfrm>
                <a:custGeom>
                  <a:avLst/>
                  <a:gdLst>
                    <a:gd name="connsiteX0" fmla="*/ 0 w 163373"/>
                    <a:gd name="connsiteY0" fmla="*/ 79248 h 117043"/>
                    <a:gd name="connsiteX1" fmla="*/ 80467 w 163373"/>
                    <a:gd name="connsiteY1" fmla="*/ 101194 h 117043"/>
                    <a:gd name="connsiteX2" fmla="*/ 73152 w 163373"/>
                    <a:gd name="connsiteY2" fmla="*/ 64618 h 117043"/>
                    <a:gd name="connsiteX3" fmla="*/ 65837 w 163373"/>
                    <a:gd name="connsiteY3" fmla="*/ 64618 h 117043"/>
                    <a:gd name="connsiteX4" fmla="*/ 87783 w 163373"/>
                    <a:gd name="connsiteY4" fmla="*/ 6096 h 117043"/>
                    <a:gd name="connsiteX5" fmla="*/ 109728 w 163373"/>
                    <a:gd name="connsiteY5" fmla="*/ 28042 h 117043"/>
                    <a:gd name="connsiteX6" fmla="*/ 117043 w 163373"/>
                    <a:gd name="connsiteY6" fmla="*/ 64618 h 117043"/>
                    <a:gd name="connsiteX7" fmla="*/ 146304 w 163373"/>
                    <a:gd name="connsiteY7" fmla="*/ 115824 h 117043"/>
                    <a:gd name="connsiteX8" fmla="*/ 160935 w 163373"/>
                    <a:gd name="connsiteY8" fmla="*/ 57303 h 117043"/>
                    <a:gd name="connsiteX9" fmla="*/ 160935 w 163373"/>
                    <a:gd name="connsiteY9" fmla="*/ 28042 h 1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373" h="117043">
                      <a:moveTo>
                        <a:pt x="0" y="79248"/>
                      </a:moveTo>
                      <a:cubicBezTo>
                        <a:pt x="34137" y="91440"/>
                        <a:pt x="68275" y="103632"/>
                        <a:pt x="80467" y="101194"/>
                      </a:cubicBezTo>
                      <a:cubicBezTo>
                        <a:pt x="92659" y="98756"/>
                        <a:pt x="75590" y="70714"/>
                        <a:pt x="73152" y="64618"/>
                      </a:cubicBezTo>
                      <a:cubicBezTo>
                        <a:pt x="70714" y="58522"/>
                        <a:pt x="63399" y="74372"/>
                        <a:pt x="65837" y="64618"/>
                      </a:cubicBezTo>
                      <a:cubicBezTo>
                        <a:pt x="68275" y="54864"/>
                        <a:pt x="80468" y="12192"/>
                        <a:pt x="87783" y="6096"/>
                      </a:cubicBezTo>
                      <a:cubicBezTo>
                        <a:pt x="95098" y="0"/>
                        <a:pt x="104851" y="18288"/>
                        <a:pt x="109728" y="28042"/>
                      </a:cubicBezTo>
                      <a:cubicBezTo>
                        <a:pt x="114605" y="37796"/>
                        <a:pt x="110947" y="49988"/>
                        <a:pt x="117043" y="64618"/>
                      </a:cubicBezTo>
                      <a:cubicBezTo>
                        <a:pt x="123139" y="79248"/>
                        <a:pt x="138989" y="117043"/>
                        <a:pt x="146304" y="115824"/>
                      </a:cubicBezTo>
                      <a:cubicBezTo>
                        <a:pt x="153619" y="114605"/>
                        <a:pt x="158497" y="71933"/>
                        <a:pt x="160935" y="57303"/>
                      </a:cubicBezTo>
                      <a:cubicBezTo>
                        <a:pt x="163373" y="42673"/>
                        <a:pt x="162154" y="35357"/>
                        <a:pt x="160935" y="28042"/>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grpSp>
            <p:nvGrpSpPr>
              <p:cNvPr id="104" name="Gruppieren 114"/>
              <p:cNvGrpSpPr/>
              <p:nvPr/>
            </p:nvGrpSpPr>
            <p:grpSpPr>
              <a:xfrm>
                <a:off x="5262630" y="1808102"/>
                <a:ext cx="678794" cy="98755"/>
                <a:chOff x="5715008" y="1808102"/>
                <a:chExt cx="678794" cy="98755"/>
              </a:xfrm>
            </p:grpSpPr>
            <p:sp>
              <p:nvSpPr>
                <p:cNvPr id="105" name="Freihandform 104"/>
                <p:cNvSpPr/>
                <p:nvPr/>
              </p:nvSpPr>
              <p:spPr bwMode="auto">
                <a:xfrm>
                  <a:off x="6279197" y="1808102"/>
                  <a:ext cx="114605" cy="98755"/>
                </a:xfrm>
                <a:custGeom>
                  <a:avLst/>
                  <a:gdLst>
                    <a:gd name="connsiteX0" fmla="*/ 0 w 114605"/>
                    <a:gd name="connsiteY0" fmla="*/ 95097 h 98755"/>
                    <a:gd name="connsiteX1" fmla="*/ 14631 w 114605"/>
                    <a:gd name="connsiteY1" fmla="*/ 21945 h 98755"/>
                    <a:gd name="connsiteX2" fmla="*/ 36576 w 114605"/>
                    <a:gd name="connsiteY2" fmla="*/ 14630 h 98755"/>
                    <a:gd name="connsiteX3" fmla="*/ 65837 w 114605"/>
                    <a:gd name="connsiteY3" fmla="*/ 87782 h 98755"/>
                    <a:gd name="connsiteX4" fmla="*/ 109728 w 114605"/>
                    <a:gd name="connsiteY4" fmla="*/ 80467 h 98755"/>
                    <a:gd name="connsiteX5" fmla="*/ 95098 w 114605"/>
                    <a:gd name="connsiteY5" fmla="*/ 29260 h 98755"/>
                    <a:gd name="connsiteX6" fmla="*/ 95098 w 114605"/>
                    <a:gd name="connsiteY6" fmla="*/ 0 h 9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05" h="98755">
                      <a:moveTo>
                        <a:pt x="0" y="95097"/>
                      </a:moveTo>
                      <a:cubicBezTo>
                        <a:pt x="4267" y="65226"/>
                        <a:pt x="8535" y="35356"/>
                        <a:pt x="14631" y="21945"/>
                      </a:cubicBezTo>
                      <a:cubicBezTo>
                        <a:pt x="20727" y="8534"/>
                        <a:pt x="28042" y="3657"/>
                        <a:pt x="36576" y="14630"/>
                      </a:cubicBezTo>
                      <a:cubicBezTo>
                        <a:pt x="45110" y="25603"/>
                        <a:pt x="53645" y="76809"/>
                        <a:pt x="65837" y="87782"/>
                      </a:cubicBezTo>
                      <a:cubicBezTo>
                        <a:pt x="78029" y="98755"/>
                        <a:pt x="104851" y="90221"/>
                        <a:pt x="109728" y="80467"/>
                      </a:cubicBezTo>
                      <a:cubicBezTo>
                        <a:pt x="114605" y="70713"/>
                        <a:pt x="97536" y="42671"/>
                        <a:pt x="95098" y="29260"/>
                      </a:cubicBezTo>
                      <a:cubicBezTo>
                        <a:pt x="92660" y="15849"/>
                        <a:pt x="93879" y="7924"/>
                        <a:pt x="95098" y="0"/>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cxnSp>
              <p:nvCxnSpPr>
                <p:cNvPr id="106" name="Gerade Verbindung mit Pfeil 105"/>
                <p:cNvCxnSpPr/>
                <p:nvPr/>
              </p:nvCxnSpPr>
              <p:spPr bwMode="auto">
                <a:xfrm>
                  <a:off x="5715008" y="1901485"/>
                  <a:ext cx="571504" cy="1588"/>
                </a:xfrm>
                <a:prstGeom prst="straightConnector1">
                  <a:avLst/>
                </a:prstGeom>
                <a:solidFill>
                  <a:schemeClr val="bg1">
                    <a:lumMod val="65000"/>
                  </a:schemeClr>
                </a:solidFill>
                <a:ln w="9525" cap="flat" cmpd="sng" algn="ctr">
                  <a:solidFill>
                    <a:schemeClr val="tx1"/>
                  </a:solidFill>
                  <a:prstDash val="solid"/>
                  <a:round/>
                  <a:headEnd type="none" w="med" len="med"/>
                  <a:tailEnd type="none"/>
                </a:ln>
                <a:effectLst/>
              </p:spPr>
            </p:cxnSp>
          </p:grpSp>
        </p:grpSp>
        <p:grpSp>
          <p:nvGrpSpPr>
            <p:cNvPr id="86" name="Gruppieren 135"/>
            <p:cNvGrpSpPr/>
            <p:nvPr/>
          </p:nvGrpSpPr>
          <p:grpSpPr>
            <a:xfrm>
              <a:off x="5000628" y="1040587"/>
              <a:ext cx="3532185" cy="338554"/>
              <a:chOff x="971550" y="744736"/>
              <a:chExt cx="3529013" cy="338554"/>
            </a:xfrm>
          </p:grpSpPr>
          <p:sp>
            <p:nvSpPr>
              <p:cNvPr id="91" name="Textfeld 90"/>
              <p:cNvSpPr txBox="1"/>
              <p:nvPr/>
            </p:nvSpPr>
            <p:spPr>
              <a:xfrm>
                <a:off x="971550" y="744736"/>
                <a:ext cx="3529013" cy="338554"/>
              </a:xfrm>
              <a:prstGeom prst="rect">
                <a:avLst/>
              </a:prstGeom>
              <a:solidFill>
                <a:schemeClr val="bg1">
                  <a:lumMod val="85000"/>
                </a:schemeClr>
              </a:solidFill>
              <a:ln>
                <a:solidFill>
                  <a:schemeClr val="tx1"/>
                </a:solidFill>
              </a:ln>
            </p:spPr>
            <p:txBody>
              <a:bodyPr wrap="square" rtlCol="0">
                <a:spAutoFit/>
              </a:bodyPr>
              <a:lstStyle/>
              <a:p>
                <a:pPr algn="ctr"/>
                <a:r>
                  <a:rPr lang="de-DE" sz="1600" dirty="0" smtClean="0"/>
                  <a:t>Homo </a:t>
                </a:r>
                <a:r>
                  <a:rPr lang="de-DE" sz="1600" dirty="0" err="1" smtClean="0"/>
                  <a:t>heuristicus</a:t>
                </a:r>
                <a:endParaRPr lang="de-DE" sz="1600" dirty="0" smtClean="0"/>
              </a:p>
            </p:txBody>
          </p:sp>
          <p:cxnSp>
            <p:nvCxnSpPr>
              <p:cNvPr id="92" name="Gerade Verbindung 91"/>
              <p:cNvCxnSpPr/>
              <p:nvPr/>
            </p:nvCxnSpPr>
            <p:spPr bwMode="auto">
              <a:xfrm>
                <a:off x="971550" y="1076263"/>
                <a:ext cx="3529013" cy="1588"/>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grpSp>
        <p:nvGrpSpPr>
          <p:cNvPr id="129" name="Gruppieren 106"/>
          <p:cNvGrpSpPr/>
          <p:nvPr/>
        </p:nvGrpSpPr>
        <p:grpSpPr>
          <a:xfrm>
            <a:off x="974700" y="1052513"/>
            <a:ext cx="3529013" cy="1600686"/>
            <a:chOff x="971550" y="1042494"/>
            <a:chExt cx="3529013" cy="1600686"/>
          </a:xfrm>
        </p:grpSpPr>
        <p:grpSp>
          <p:nvGrpSpPr>
            <p:cNvPr id="133" name="Gruppieren 113"/>
            <p:cNvGrpSpPr/>
            <p:nvPr/>
          </p:nvGrpSpPr>
          <p:grpSpPr>
            <a:xfrm>
              <a:off x="971550" y="1349952"/>
              <a:ext cx="3529012" cy="1293228"/>
              <a:chOff x="250825" y="1052513"/>
              <a:chExt cx="3529012" cy="1586970"/>
            </a:xfrm>
          </p:grpSpPr>
          <p:sp>
            <p:nvSpPr>
              <p:cNvPr id="140" name="Rechteck 139"/>
              <p:cNvSpPr/>
              <p:nvPr/>
            </p:nvSpPr>
            <p:spPr bwMode="auto">
              <a:xfrm>
                <a:off x="250825" y="1052513"/>
                <a:ext cx="3529012" cy="1571636"/>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41" name="Textfeld 4"/>
              <p:cNvSpPr txBox="1"/>
              <p:nvPr/>
            </p:nvSpPr>
            <p:spPr>
              <a:xfrm>
                <a:off x="1065193" y="1087376"/>
                <a:ext cx="2685118" cy="226610"/>
              </a:xfrm>
              <a:prstGeom prst="rect">
                <a:avLst/>
              </a:prstGeom>
              <a:solidFill>
                <a:schemeClr val="bg1">
                  <a:lumMod val="85000"/>
                </a:schemeClr>
              </a:solidFill>
            </p:spPr>
            <p:txBody>
              <a:bodyPr wrap="square" lIns="0" tIns="0" rIns="0" bIns="0" rtlCol="0">
                <a:spAutoFit/>
              </a:bodyPr>
              <a:lstStyle/>
              <a:p>
                <a:r>
                  <a:rPr lang="de-DE" sz="1200" dirty="0" smtClean="0">
                    <a:solidFill>
                      <a:schemeClr val="accent4"/>
                    </a:solidFill>
                  </a:rPr>
                  <a:t>Unsichere &amp; komplexe Umwelt</a:t>
                </a:r>
                <a:endParaRPr lang="de-DE" sz="1200" dirty="0">
                  <a:solidFill>
                    <a:schemeClr val="accent4"/>
                  </a:solidFill>
                </a:endParaRPr>
              </a:p>
            </p:txBody>
          </p:sp>
          <p:sp>
            <p:nvSpPr>
              <p:cNvPr id="143" name="Smiley 142"/>
              <p:cNvSpPr/>
              <p:nvPr/>
            </p:nvSpPr>
            <p:spPr bwMode="auto">
              <a:xfrm>
                <a:off x="1401590" y="1481141"/>
                <a:ext cx="1150765" cy="1000132"/>
              </a:xfrm>
              <a:prstGeom prst="smileyFac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45" name="Freihandform 144"/>
              <p:cNvSpPr/>
              <p:nvPr/>
            </p:nvSpPr>
            <p:spPr bwMode="auto">
              <a:xfrm>
                <a:off x="425316" y="2324115"/>
                <a:ext cx="1320671" cy="273050"/>
              </a:xfrm>
              <a:custGeom>
                <a:avLst/>
                <a:gdLst>
                  <a:gd name="connsiteX0" fmla="*/ 1191683 w 1229783"/>
                  <a:gd name="connsiteY0" fmla="*/ 127000 h 273050"/>
                  <a:gd name="connsiteX1" fmla="*/ 696383 w 1229783"/>
                  <a:gd name="connsiteY1" fmla="*/ 139700 h 273050"/>
                  <a:gd name="connsiteX2" fmla="*/ 328083 w 1229783"/>
                  <a:gd name="connsiteY2" fmla="*/ 101600 h 273050"/>
                  <a:gd name="connsiteX3" fmla="*/ 201083 w 1229783"/>
                  <a:gd name="connsiteY3" fmla="*/ 12700 h 273050"/>
                  <a:gd name="connsiteX4" fmla="*/ 175683 w 1229783"/>
                  <a:gd name="connsiteY4" fmla="*/ 25400 h 273050"/>
                  <a:gd name="connsiteX5" fmla="*/ 175683 w 1229783"/>
                  <a:gd name="connsiteY5" fmla="*/ 88900 h 273050"/>
                  <a:gd name="connsiteX6" fmla="*/ 201083 w 1229783"/>
                  <a:gd name="connsiteY6" fmla="*/ 88900 h 273050"/>
                  <a:gd name="connsiteX7" fmla="*/ 61383 w 1229783"/>
                  <a:gd name="connsiteY7" fmla="*/ 88900 h 273050"/>
                  <a:gd name="connsiteX8" fmla="*/ 35983 w 1229783"/>
                  <a:gd name="connsiteY8" fmla="*/ 139700 h 273050"/>
                  <a:gd name="connsiteX9" fmla="*/ 23283 w 1229783"/>
                  <a:gd name="connsiteY9" fmla="*/ 203200 h 273050"/>
                  <a:gd name="connsiteX10" fmla="*/ 175683 w 1229783"/>
                  <a:gd name="connsiteY10" fmla="*/ 241300 h 273050"/>
                  <a:gd name="connsiteX11" fmla="*/ 264583 w 1229783"/>
                  <a:gd name="connsiteY11" fmla="*/ 228600 h 273050"/>
                  <a:gd name="connsiteX12" fmla="*/ 378883 w 1229783"/>
                  <a:gd name="connsiteY12" fmla="*/ 228600 h 273050"/>
                  <a:gd name="connsiteX13" fmla="*/ 785283 w 1229783"/>
                  <a:gd name="connsiteY13" fmla="*/ 266700 h 273050"/>
                  <a:gd name="connsiteX14" fmla="*/ 1229783 w 1229783"/>
                  <a:gd name="connsiteY14" fmla="*/ 266700 h 273050"/>
                  <a:gd name="connsiteX15" fmla="*/ 1217083 w 1229783"/>
                  <a:gd name="connsiteY15" fmla="*/ 26670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9783" h="273050">
                    <a:moveTo>
                      <a:pt x="1191683" y="127000"/>
                    </a:moveTo>
                    <a:cubicBezTo>
                      <a:pt x="1015999" y="135466"/>
                      <a:pt x="840316" y="143933"/>
                      <a:pt x="696383" y="139700"/>
                    </a:cubicBezTo>
                    <a:cubicBezTo>
                      <a:pt x="552450" y="135467"/>
                      <a:pt x="410633" y="122767"/>
                      <a:pt x="328083" y="101600"/>
                    </a:cubicBezTo>
                    <a:cubicBezTo>
                      <a:pt x="245533" y="80433"/>
                      <a:pt x="226483" y="25400"/>
                      <a:pt x="201083" y="12700"/>
                    </a:cubicBezTo>
                    <a:cubicBezTo>
                      <a:pt x="175683" y="0"/>
                      <a:pt x="179916" y="12700"/>
                      <a:pt x="175683" y="25400"/>
                    </a:cubicBezTo>
                    <a:cubicBezTo>
                      <a:pt x="171450" y="38100"/>
                      <a:pt x="171450" y="78317"/>
                      <a:pt x="175683" y="88900"/>
                    </a:cubicBezTo>
                    <a:cubicBezTo>
                      <a:pt x="179916" y="99483"/>
                      <a:pt x="201083" y="88900"/>
                      <a:pt x="201083" y="88900"/>
                    </a:cubicBezTo>
                    <a:cubicBezTo>
                      <a:pt x="182033" y="88900"/>
                      <a:pt x="88900" y="80433"/>
                      <a:pt x="61383" y="88900"/>
                    </a:cubicBezTo>
                    <a:cubicBezTo>
                      <a:pt x="33866" y="97367"/>
                      <a:pt x="42333" y="120650"/>
                      <a:pt x="35983" y="139700"/>
                    </a:cubicBezTo>
                    <a:cubicBezTo>
                      <a:pt x="29633" y="158750"/>
                      <a:pt x="0" y="186267"/>
                      <a:pt x="23283" y="203200"/>
                    </a:cubicBezTo>
                    <a:cubicBezTo>
                      <a:pt x="46566" y="220133"/>
                      <a:pt x="135466" y="237067"/>
                      <a:pt x="175683" y="241300"/>
                    </a:cubicBezTo>
                    <a:cubicBezTo>
                      <a:pt x="215900" y="245533"/>
                      <a:pt x="230716" y="230717"/>
                      <a:pt x="264583" y="228600"/>
                    </a:cubicBezTo>
                    <a:cubicBezTo>
                      <a:pt x="298450" y="226483"/>
                      <a:pt x="292100" y="222250"/>
                      <a:pt x="378883" y="228600"/>
                    </a:cubicBezTo>
                    <a:cubicBezTo>
                      <a:pt x="465666" y="234950"/>
                      <a:pt x="643466" y="260350"/>
                      <a:pt x="785283" y="266700"/>
                    </a:cubicBezTo>
                    <a:cubicBezTo>
                      <a:pt x="927100" y="273050"/>
                      <a:pt x="1229783" y="266700"/>
                      <a:pt x="1229783" y="266700"/>
                    </a:cubicBezTo>
                    <a:lnTo>
                      <a:pt x="1217083" y="266700"/>
                    </a:lnTo>
                  </a:path>
                </a:pathLst>
              </a:cu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47" name="Freihandform 146"/>
              <p:cNvSpPr/>
              <p:nvPr/>
            </p:nvSpPr>
            <p:spPr bwMode="auto">
              <a:xfrm>
                <a:off x="2102864" y="2366448"/>
                <a:ext cx="1613900" cy="266700"/>
              </a:xfrm>
              <a:custGeom>
                <a:avLst/>
                <a:gdLst>
                  <a:gd name="connsiteX0" fmla="*/ 201083 w 1502833"/>
                  <a:gd name="connsiteY0" fmla="*/ 84667 h 266700"/>
                  <a:gd name="connsiteX1" fmla="*/ 772583 w 1502833"/>
                  <a:gd name="connsiteY1" fmla="*/ 97367 h 266700"/>
                  <a:gd name="connsiteX2" fmla="*/ 1128183 w 1502833"/>
                  <a:gd name="connsiteY2" fmla="*/ 71967 h 266700"/>
                  <a:gd name="connsiteX3" fmla="*/ 1293283 w 1502833"/>
                  <a:gd name="connsiteY3" fmla="*/ 8467 h 266700"/>
                  <a:gd name="connsiteX4" fmla="*/ 1369483 w 1502833"/>
                  <a:gd name="connsiteY4" fmla="*/ 21167 h 266700"/>
                  <a:gd name="connsiteX5" fmla="*/ 1280583 w 1502833"/>
                  <a:gd name="connsiteY5" fmla="*/ 71967 h 266700"/>
                  <a:gd name="connsiteX6" fmla="*/ 1445683 w 1502833"/>
                  <a:gd name="connsiteY6" fmla="*/ 97367 h 266700"/>
                  <a:gd name="connsiteX7" fmla="*/ 1496483 w 1502833"/>
                  <a:gd name="connsiteY7" fmla="*/ 211667 h 266700"/>
                  <a:gd name="connsiteX8" fmla="*/ 1407583 w 1502833"/>
                  <a:gd name="connsiteY8" fmla="*/ 224367 h 266700"/>
                  <a:gd name="connsiteX9" fmla="*/ 1229783 w 1502833"/>
                  <a:gd name="connsiteY9" fmla="*/ 237067 h 266700"/>
                  <a:gd name="connsiteX10" fmla="*/ 734483 w 1502833"/>
                  <a:gd name="connsiteY10" fmla="*/ 262467 h 266700"/>
                  <a:gd name="connsiteX11" fmla="*/ 112183 w 1502833"/>
                  <a:gd name="connsiteY11" fmla="*/ 211667 h 266700"/>
                  <a:gd name="connsiteX12" fmla="*/ 61383 w 1502833"/>
                  <a:gd name="connsiteY12" fmla="*/ 19896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2833" h="266700">
                    <a:moveTo>
                      <a:pt x="201083" y="84667"/>
                    </a:moveTo>
                    <a:cubicBezTo>
                      <a:pt x="409574" y="92075"/>
                      <a:pt x="618066" y="99484"/>
                      <a:pt x="772583" y="97367"/>
                    </a:cubicBezTo>
                    <a:cubicBezTo>
                      <a:pt x="927100" y="95250"/>
                      <a:pt x="1041400" y="86784"/>
                      <a:pt x="1128183" y="71967"/>
                    </a:cubicBezTo>
                    <a:cubicBezTo>
                      <a:pt x="1214966" y="57150"/>
                      <a:pt x="1253067" y="16934"/>
                      <a:pt x="1293283" y="8467"/>
                    </a:cubicBezTo>
                    <a:cubicBezTo>
                      <a:pt x="1333499" y="0"/>
                      <a:pt x="1371600" y="10584"/>
                      <a:pt x="1369483" y="21167"/>
                    </a:cubicBezTo>
                    <a:cubicBezTo>
                      <a:pt x="1367366" y="31750"/>
                      <a:pt x="1267883" y="59267"/>
                      <a:pt x="1280583" y="71967"/>
                    </a:cubicBezTo>
                    <a:cubicBezTo>
                      <a:pt x="1293283" y="84667"/>
                      <a:pt x="1409700" y="74084"/>
                      <a:pt x="1445683" y="97367"/>
                    </a:cubicBezTo>
                    <a:cubicBezTo>
                      <a:pt x="1481666" y="120650"/>
                      <a:pt x="1502833" y="190500"/>
                      <a:pt x="1496483" y="211667"/>
                    </a:cubicBezTo>
                    <a:cubicBezTo>
                      <a:pt x="1490133" y="232834"/>
                      <a:pt x="1452033" y="220134"/>
                      <a:pt x="1407583" y="224367"/>
                    </a:cubicBezTo>
                    <a:cubicBezTo>
                      <a:pt x="1363133" y="228600"/>
                      <a:pt x="1229783" y="237067"/>
                      <a:pt x="1229783" y="237067"/>
                    </a:cubicBezTo>
                    <a:cubicBezTo>
                      <a:pt x="1117600" y="243417"/>
                      <a:pt x="920750" y="266700"/>
                      <a:pt x="734483" y="262467"/>
                    </a:cubicBezTo>
                    <a:cubicBezTo>
                      <a:pt x="548216" y="258234"/>
                      <a:pt x="224366" y="222250"/>
                      <a:pt x="112183" y="211667"/>
                    </a:cubicBezTo>
                    <a:cubicBezTo>
                      <a:pt x="0" y="201084"/>
                      <a:pt x="30691" y="200025"/>
                      <a:pt x="61383" y="198967"/>
                    </a:cubicBezTo>
                  </a:path>
                </a:pathLst>
              </a:cu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nvGrpSpPr>
              <p:cNvPr id="149" name="Gruppieren 77"/>
              <p:cNvGrpSpPr/>
              <p:nvPr/>
            </p:nvGrpSpPr>
            <p:grpSpPr>
              <a:xfrm>
                <a:off x="2552355" y="1337065"/>
                <a:ext cx="1019513" cy="358390"/>
                <a:chOff x="2552355" y="1337065"/>
                <a:chExt cx="1019513" cy="358390"/>
              </a:xfrm>
            </p:grpSpPr>
            <p:cxnSp>
              <p:nvCxnSpPr>
                <p:cNvPr id="191" name="Gerade Verbindung mit Pfeil 21"/>
                <p:cNvCxnSpPr/>
                <p:nvPr/>
              </p:nvCxnSpPr>
              <p:spPr bwMode="auto">
                <a:xfrm rot="10800000" flipV="1">
                  <a:off x="2552355" y="1481141"/>
                  <a:ext cx="920612" cy="214314"/>
                </a:xfrm>
                <a:prstGeom prst="straightConnector1">
                  <a:avLst/>
                </a:prstGeom>
                <a:solidFill>
                  <a:schemeClr val="bg1">
                    <a:lumMod val="65000"/>
                  </a:schemeClr>
                </a:solidFill>
                <a:ln w="9525" cap="flat" cmpd="sng" algn="ctr">
                  <a:solidFill>
                    <a:schemeClr val="tx1"/>
                  </a:solidFill>
                  <a:prstDash val="solid"/>
                  <a:round/>
                  <a:headEnd type="none" w="med" len="med"/>
                  <a:tailEnd type="triangle"/>
                </a:ln>
                <a:effectLst/>
              </p:spPr>
            </p:cxnSp>
            <p:sp>
              <p:nvSpPr>
                <p:cNvPr id="192" name="Textfeld 191"/>
                <p:cNvSpPr txBox="1"/>
                <p:nvPr/>
              </p:nvSpPr>
              <p:spPr>
                <a:xfrm>
                  <a:off x="3182956" y="1337065"/>
                  <a:ext cx="388912" cy="184666"/>
                </a:xfrm>
                <a:prstGeom prst="rect">
                  <a:avLst/>
                </a:prstGeom>
                <a:noFill/>
                <a:ln>
                  <a:noFill/>
                </a:ln>
                <a:scene3d>
                  <a:camera prst="orthographicFront">
                    <a:rot lat="0" lon="0" rev="600000"/>
                  </a:camera>
                  <a:lightRig rig="threePt" dir="t"/>
                </a:scene3d>
              </p:spPr>
              <p:txBody>
                <a:bodyPr wrap="square" lIns="0" tIns="0" rIns="0" bIns="0" rtlCol="0">
                  <a:spAutoFit/>
                </a:bodyPr>
                <a:lstStyle/>
                <a:p>
                  <a:r>
                    <a:rPr lang="de-DE" sz="1200" dirty="0" smtClean="0"/>
                    <a:t>Info</a:t>
                  </a:r>
                </a:p>
              </p:txBody>
            </p:sp>
          </p:grpSp>
          <p:grpSp>
            <p:nvGrpSpPr>
              <p:cNvPr id="151" name="Gruppieren 54"/>
              <p:cNvGrpSpPr/>
              <p:nvPr/>
            </p:nvGrpSpPr>
            <p:grpSpPr>
              <a:xfrm>
                <a:off x="1716617" y="2444750"/>
                <a:ext cx="577850" cy="194733"/>
                <a:chOff x="1716617" y="2444750"/>
                <a:chExt cx="577850" cy="194733"/>
              </a:xfrm>
              <a:solidFill>
                <a:schemeClr val="bg1">
                  <a:lumMod val="85000"/>
                </a:schemeClr>
              </a:solidFill>
            </p:grpSpPr>
            <p:sp>
              <p:nvSpPr>
                <p:cNvPr id="188" name="Ellipse 187"/>
                <p:cNvSpPr/>
                <p:nvPr/>
              </p:nvSpPr>
              <p:spPr bwMode="auto">
                <a:xfrm>
                  <a:off x="1916450" y="2481273"/>
                  <a:ext cx="153435" cy="142876"/>
                </a:xfrm>
                <a:prstGeom prst="ellipse">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89" name="Freihandform 188"/>
                <p:cNvSpPr/>
                <p:nvPr/>
              </p:nvSpPr>
              <p:spPr bwMode="auto">
                <a:xfrm>
                  <a:off x="2057400" y="2444750"/>
                  <a:ext cx="237067" cy="194733"/>
                </a:xfrm>
                <a:custGeom>
                  <a:avLst/>
                  <a:gdLst>
                    <a:gd name="connsiteX0" fmla="*/ 0 w 237067"/>
                    <a:gd name="connsiteY0" fmla="*/ 57150 h 194733"/>
                    <a:gd name="connsiteX1" fmla="*/ 127000 w 237067"/>
                    <a:gd name="connsiteY1" fmla="*/ 6350 h 194733"/>
                    <a:gd name="connsiteX2" fmla="*/ 203200 w 237067"/>
                    <a:gd name="connsiteY2" fmla="*/ 19050 h 194733"/>
                    <a:gd name="connsiteX3" fmla="*/ 215900 w 237067"/>
                    <a:gd name="connsiteY3" fmla="*/ 69850 h 194733"/>
                    <a:gd name="connsiteX4" fmla="*/ 228600 w 237067"/>
                    <a:gd name="connsiteY4" fmla="*/ 120650 h 194733"/>
                    <a:gd name="connsiteX5" fmla="*/ 215900 w 237067"/>
                    <a:gd name="connsiteY5" fmla="*/ 184150 h 194733"/>
                    <a:gd name="connsiteX6" fmla="*/ 101600 w 237067"/>
                    <a:gd name="connsiteY6" fmla="*/ 184150 h 194733"/>
                    <a:gd name="connsiteX7" fmla="*/ 63500 w 237067"/>
                    <a:gd name="connsiteY7" fmla="*/ 158750 h 194733"/>
                    <a:gd name="connsiteX8" fmla="*/ 25400 w 237067"/>
                    <a:gd name="connsiteY8" fmla="*/ 146050 h 194733"/>
                    <a:gd name="connsiteX9" fmla="*/ 25400 w 237067"/>
                    <a:gd name="connsiteY9" fmla="*/ 158750 h 1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67" h="194733">
                      <a:moveTo>
                        <a:pt x="0" y="57150"/>
                      </a:moveTo>
                      <a:cubicBezTo>
                        <a:pt x="46566" y="34925"/>
                        <a:pt x="93133" y="12700"/>
                        <a:pt x="127000" y="6350"/>
                      </a:cubicBezTo>
                      <a:cubicBezTo>
                        <a:pt x="160867" y="0"/>
                        <a:pt x="188383" y="8467"/>
                        <a:pt x="203200" y="19050"/>
                      </a:cubicBezTo>
                      <a:cubicBezTo>
                        <a:pt x="218017" y="29633"/>
                        <a:pt x="215900" y="69850"/>
                        <a:pt x="215900" y="69850"/>
                      </a:cubicBezTo>
                      <a:cubicBezTo>
                        <a:pt x="220133" y="86783"/>
                        <a:pt x="228600" y="101600"/>
                        <a:pt x="228600" y="120650"/>
                      </a:cubicBezTo>
                      <a:cubicBezTo>
                        <a:pt x="228600" y="139700"/>
                        <a:pt x="237067" y="173567"/>
                        <a:pt x="215900" y="184150"/>
                      </a:cubicBezTo>
                      <a:cubicBezTo>
                        <a:pt x="194733" y="194733"/>
                        <a:pt x="127000" y="188383"/>
                        <a:pt x="101600" y="184150"/>
                      </a:cubicBezTo>
                      <a:cubicBezTo>
                        <a:pt x="76200" y="179917"/>
                        <a:pt x="76200" y="165100"/>
                        <a:pt x="63500" y="158750"/>
                      </a:cubicBezTo>
                      <a:cubicBezTo>
                        <a:pt x="50800" y="152400"/>
                        <a:pt x="31750" y="146050"/>
                        <a:pt x="25400" y="146050"/>
                      </a:cubicBezTo>
                      <a:cubicBezTo>
                        <a:pt x="19050" y="146050"/>
                        <a:pt x="22225" y="152400"/>
                        <a:pt x="25400" y="15875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
              <p:nvSpPr>
                <p:cNvPr id="190" name="Freihandform 189"/>
                <p:cNvSpPr/>
                <p:nvPr/>
              </p:nvSpPr>
              <p:spPr bwMode="auto">
                <a:xfrm>
                  <a:off x="1716617" y="2451100"/>
                  <a:ext cx="201083" cy="184150"/>
                </a:xfrm>
                <a:custGeom>
                  <a:avLst/>
                  <a:gdLst>
                    <a:gd name="connsiteX0" fmla="*/ 188383 w 201083"/>
                    <a:gd name="connsiteY0" fmla="*/ 63500 h 184150"/>
                    <a:gd name="connsiteX1" fmla="*/ 137583 w 201083"/>
                    <a:gd name="connsiteY1" fmla="*/ 38100 h 184150"/>
                    <a:gd name="connsiteX2" fmla="*/ 86783 w 201083"/>
                    <a:gd name="connsiteY2" fmla="*/ 0 h 184150"/>
                    <a:gd name="connsiteX3" fmla="*/ 23283 w 201083"/>
                    <a:gd name="connsiteY3" fmla="*/ 38100 h 184150"/>
                    <a:gd name="connsiteX4" fmla="*/ 23283 w 201083"/>
                    <a:gd name="connsiteY4" fmla="*/ 63500 h 184150"/>
                    <a:gd name="connsiteX5" fmla="*/ 10583 w 201083"/>
                    <a:gd name="connsiteY5" fmla="*/ 165100 h 184150"/>
                    <a:gd name="connsiteX6" fmla="*/ 86783 w 201083"/>
                    <a:gd name="connsiteY6" fmla="*/ 177800 h 184150"/>
                    <a:gd name="connsiteX7" fmla="*/ 201083 w 201083"/>
                    <a:gd name="connsiteY7" fmla="*/ 152400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83" h="184150">
                      <a:moveTo>
                        <a:pt x="188383" y="63500"/>
                      </a:moveTo>
                      <a:cubicBezTo>
                        <a:pt x="169333" y="53975"/>
                        <a:pt x="154516" y="48683"/>
                        <a:pt x="137583" y="38100"/>
                      </a:cubicBezTo>
                      <a:cubicBezTo>
                        <a:pt x="120650" y="27517"/>
                        <a:pt x="105833" y="0"/>
                        <a:pt x="86783" y="0"/>
                      </a:cubicBezTo>
                      <a:cubicBezTo>
                        <a:pt x="67733" y="0"/>
                        <a:pt x="33866" y="27517"/>
                        <a:pt x="23283" y="38100"/>
                      </a:cubicBezTo>
                      <a:cubicBezTo>
                        <a:pt x="12700" y="48683"/>
                        <a:pt x="25400" y="42333"/>
                        <a:pt x="23283" y="63500"/>
                      </a:cubicBezTo>
                      <a:cubicBezTo>
                        <a:pt x="21166" y="84667"/>
                        <a:pt x="0" y="146050"/>
                        <a:pt x="10583" y="165100"/>
                      </a:cubicBezTo>
                      <a:cubicBezTo>
                        <a:pt x="21166" y="184150"/>
                        <a:pt x="55033" y="179917"/>
                        <a:pt x="86783" y="177800"/>
                      </a:cubicBezTo>
                      <a:cubicBezTo>
                        <a:pt x="118533" y="175683"/>
                        <a:pt x="201083" y="152400"/>
                        <a:pt x="201083" y="152400"/>
                      </a:cubicBezTo>
                    </a:path>
                  </a:pathLst>
                </a:cu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grpSp>
          <p:grpSp>
            <p:nvGrpSpPr>
              <p:cNvPr id="156" name="Gruppieren 110"/>
              <p:cNvGrpSpPr/>
              <p:nvPr/>
            </p:nvGrpSpPr>
            <p:grpSpPr>
              <a:xfrm>
                <a:off x="2629072" y="2071172"/>
                <a:ext cx="994437" cy="195787"/>
                <a:chOff x="2629072" y="2071172"/>
                <a:chExt cx="994437" cy="195787"/>
              </a:xfrm>
            </p:grpSpPr>
            <p:cxnSp>
              <p:nvCxnSpPr>
                <p:cNvPr id="186" name="Gerade Verbindung mit Pfeil 185"/>
                <p:cNvCxnSpPr/>
                <p:nvPr/>
              </p:nvCxnSpPr>
              <p:spPr bwMode="auto">
                <a:xfrm rot="10800000">
                  <a:off x="2629072" y="2124083"/>
                  <a:ext cx="843894" cy="142876"/>
                </a:xfrm>
                <a:prstGeom prst="straightConnector1">
                  <a:avLst/>
                </a:prstGeom>
                <a:solidFill>
                  <a:schemeClr val="bg1">
                    <a:lumMod val="65000"/>
                  </a:schemeClr>
                </a:solidFill>
                <a:ln w="9525" cap="flat" cmpd="sng" algn="ctr">
                  <a:solidFill>
                    <a:schemeClr val="tx1"/>
                  </a:solidFill>
                  <a:prstDash val="solid"/>
                  <a:round/>
                  <a:headEnd type="none" w="med" len="med"/>
                  <a:tailEnd type="triangle"/>
                </a:ln>
                <a:effectLst/>
              </p:spPr>
            </p:cxnSp>
            <p:sp>
              <p:nvSpPr>
                <p:cNvPr id="187" name="Textfeld 186"/>
                <p:cNvSpPr txBox="1"/>
                <p:nvPr/>
              </p:nvSpPr>
              <p:spPr>
                <a:xfrm>
                  <a:off x="3234597" y="2071172"/>
                  <a:ext cx="388912" cy="184666"/>
                </a:xfrm>
                <a:prstGeom prst="rect">
                  <a:avLst/>
                </a:prstGeom>
                <a:noFill/>
                <a:ln>
                  <a:noFill/>
                </a:ln>
                <a:scene3d>
                  <a:camera prst="orthographicFront">
                    <a:rot lat="0" lon="0" rev="21000000"/>
                  </a:camera>
                  <a:lightRig rig="threePt" dir="t"/>
                </a:scene3d>
              </p:spPr>
              <p:txBody>
                <a:bodyPr wrap="square" lIns="0" tIns="0" rIns="0" bIns="0" rtlCol="0">
                  <a:spAutoFit/>
                </a:bodyPr>
                <a:lstStyle/>
                <a:p>
                  <a:r>
                    <a:rPr lang="de-DE" sz="1200" dirty="0" smtClean="0"/>
                    <a:t>Info</a:t>
                  </a:r>
                </a:p>
              </p:txBody>
            </p:sp>
          </p:grpSp>
          <p:grpSp>
            <p:nvGrpSpPr>
              <p:cNvPr id="157" name="Gruppieren 109"/>
              <p:cNvGrpSpPr/>
              <p:nvPr/>
            </p:nvGrpSpPr>
            <p:grpSpPr>
              <a:xfrm>
                <a:off x="2629072" y="1720836"/>
                <a:ext cx="1060272" cy="190521"/>
                <a:chOff x="2629072" y="1720836"/>
                <a:chExt cx="1060272" cy="190521"/>
              </a:xfrm>
            </p:grpSpPr>
            <p:cxnSp>
              <p:nvCxnSpPr>
                <p:cNvPr id="181" name="Gerade Verbindung mit Pfeil 180"/>
                <p:cNvCxnSpPr/>
                <p:nvPr/>
              </p:nvCxnSpPr>
              <p:spPr bwMode="auto">
                <a:xfrm rot="10800000">
                  <a:off x="2629072" y="1909769"/>
                  <a:ext cx="920612" cy="1588"/>
                </a:xfrm>
                <a:prstGeom prst="straightConnector1">
                  <a:avLst/>
                </a:prstGeom>
                <a:solidFill>
                  <a:schemeClr val="bg1">
                    <a:lumMod val="65000"/>
                  </a:schemeClr>
                </a:solidFill>
                <a:ln w="9525" cap="flat" cmpd="sng" algn="ctr">
                  <a:solidFill>
                    <a:schemeClr val="tx1"/>
                  </a:solidFill>
                  <a:prstDash val="solid"/>
                  <a:round/>
                  <a:headEnd type="none" w="med" len="med"/>
                  <a:tailEnd type="triangle"/>
                </a:ln>
                <a:effectLst/>
              </p:spPr>
            </p:cxnSp>
            <p:sp>
              <p:nvSpPr>
                <p:cNvPr id="185" name="Textfeld 184"/>
                <p:cNvSpPr txBox="1"/>
                <p:nvPr/>
              </p:nvSpPr>
              <p:spPr>
                <a:xfrm>
                  <a:off x="3300432" y="1720836"/>
                  <a:ext cx="388912" cy="184666"/>
                </a:xfrm>
                <a:prstGeom prst="rect">
                  <a:avLst/>
                </a:prstGeom>
                <a:noFill/>
                <a:ln>
                  <a:noFill/>
                </a:ln>
              </p:spPr>
              <p:txBody>
                <a:bodyPr wrap="square" lIns="0" tIns="0" rIns="0" bIns="0" rtlCol="0">
                  <a:spAutoFit/>
                </a:bodyPr>
                <a:lstStyle/>
                <a:p>
                  <a:r>
                    <a:rPr lang="de-DE" sz="1200" dirty="0" smtClean="0"/>
                    <a:t>Info</a:t>
                  </a:r>
                </a:p>
              </p:txBody>
            </p:sp>
          </p:grpSp>
          <p:grpSp>
            <p:nvGrpSpPr>
              <p:cNvPr id="159" name="Gruppieren 111"/>
              <p:cNvGrpSpPr/>
              <p:nvPr/>
            </p:nvGrpSpPr>
            <p:grpSpPr>
              <a:xfrm>
                <a:off x="538038" y="2064262"/>
                <a:ext cx="863552" cy="202697"/>
                <a:chOff x="538038" y="2064262"/>
                <a:chExt cx="863552" cy="202697"/>
              </a:xfrm>
            </p:grpSpPr>
            <p:cxnSp>
              <p:nvCxnSpPr>
                <p:cNvPr id="169" name="Gerade Verbindung mit Pfeil 19"/>
                <p:cNvCxnSpPr/>
                <p:nvPr/>
              </p:nvCxnSpPr>
              <p:spPr bwMode="auto">
                <a:xfrm flipV="1">
                  <a:off x="557696" y="2124083"/>
                  <a:ext cx="843894" cy="142876"/>
                </a:xfrm>
                <a:prstGeom prst="straightConnector1">
                  <a:avLst/>
                </a:prstGeom>
                <a:solidFill>
                  <a:schemeClr val="bg1">
                    <a:lumMod val="65000"/>
                  </a:schemeClr>
                </a:solidFill>
                <a:ln w="9525" cap="flat" cmpd="sng" algn="ctr">
                  <a:solidFill>
                    <a:schemeClr val="tx1"/>
                  </a:solidFill>
                  <a:prstDash val="solid"/>
                  <a:round/>
                  <a:headEnd type="none" w="med" len="med"/>
                  <a:tailEnd type="triangle"/>
                </a:ln>
                <a:effectLst/>
              </p:spPr>
            </p:cxnSp>
            <p:sp>
              <p:nvSpPr>
                <p:cNvPr id="179" name="Textfeld 178"/>
                <p:cNvSpPr txBox="1"/>
                <p:nvPr/>
              </p:nvSpPr>
              <p:spPr>
                <a:xfrm>
                  <a:off x="538038" y="2064262"/>
                  <a:ext cx="388912" cy="184666"/>
                </a:xfrm>
                <a:prstGeom prst="rect">
                  <a:avLst/>
                </a:prstGeom>
                <a:noFill/>
                <a:ln>
                  <a:noFill/>
                </a:ln>
                <a:scene3d>
                  <a:camera prst="orthographicFront">
                    <a:rot lat="0" lon="0" rev="600000"/>
                  </a:camera>
                  <a:lightRig rig="threePt" dir="t"/>
                </a:scene3d>
              </p:spPr>
              <p:txBody>
                <a:bodyPr wrap="square" lIns="0" tIns="0" rIns="0" bIns="0" rtlCol="0">
                  <a:spAutoFit/>
                </a:bodyPr>
                <a:lstStyle/>
                <a:p>
                  <a:r>
                    <a:rPr lang="de-DE" sz="1200" dirty="0" smtClean="0"/>
                    <a:t>Info</a:t>
                  </a:r>
                </a:p>
              </p:txBody>
            </p:sp>
          </p:grpSp>
          <p:grpSp>
            <p:nvGrpSpPr>
              <p:cNvPr id="163" name="Gruppieren 81"/>
              <p:cNvGrpSpPr/>
              <p:nvPr/>
            </p:nvGrpSpPr>
            <p:grpSpPr>
              <a:xfrm>
                <a:off x="634413" y="1349983"/>
                <a:ext cx="843894" cy="345472"/>
                <a:chOff x="634413" y="1349983"/>
                <a:chExt cx="843894" cy="345472"/>
              </a:xfrm>
            </p:grpSpPr>
            <p:cxnSp>
              <p:nvCxnSpPr>
                <p:cNvPr id="167" name="Gerade Verbindung mit Pfeil 17"/>
                <p:cNvCxnSpPr/>
                <p:nvPr/>
              </p:nvCxnSpPr>
              <p:spPr bwMode="auto">
                <a:xfrm>
                  <a:off x="634413" y="1481141"/>
                  <a:ext cx="843894" cy="214314"/>
                </a:xfrm>
                <a:prstGeom prst="straightConnector1">
                  <a:avLst/>
                </a:prstGeom>
                <a:solidFill>
                  <a:schemeClr val="bg1">
                    <a:lumMod val="65000"/>
                  </a:schemeClr>
                </a:solidFill>
                <a:ln w="9525" cap="flat" cmpd="sng" algn="ctr">
                  <a:solidFill>
                    <a:schemeClr val="tx1"/>
                  </a:solidFill>
                  <a:prstDash val="solid"/>
                  <a:round/>
                  <a:headEnd type="none" w="med" len="med"/>
                  <a:tailEnd type="triangle"/>
                </a:ln>
                <a:effectLst/>
              </p:spPr>
            </p:cxnSp>
            <p:sp>
              <p:nvSpPr>
                <p:cNvPr id="168" name="Textfeld 167"/>
                <p:cNvSpPr txBox="1"/>
                <p:nvPr/>
              </p:nvSpPr>
              <p:spPr>
                <a:xfrm>
                  <a:off x="672170" y="1349983"/>
                  <a:ext cx="388912" cy="184666"/>
                </a:xfrm>
                <a:prstGeom prst="rect">
                  <a:avLst/>
                </a:prstGeom>
                <a:noFill/>
                <a:ln>
                  <a:noFill/>
                </a:ln>
                <a:scene3d>
                  <a:camera prst="orthographicFront">
                    <a:rot lat="0" lon="0" rev="20700000"/>
                  </a:camera>
                  <a:lightRig rig="threePt" dir="t"/>
                </a:scene3d>
              </p:spPr>
              <p:txBody>
                <a:bodyPr wrap="square" lIns="0" tIns="0" rIns="0" bIns="0" rtlCol="0">
                  <a:spAutoFit/>
                </a:bodyPr>
                <a:lstStyle/>
                <a:p>
                  <a:r>
                    <a:rPr lang="de-DE" sz="1200" dirty="0" smtClean="0"/>
                    <a:t>Info</a:t>
                  </a:r>
                </a:p>
              </p:txBody>
            </p:sp>
          </p:grpSp>
          <p:grpSp>
            <p:nvGrpSpPr>
              <p:cNvPr id="164" name="Gruppieren 112"/>
              <p:cNvGrpSpPr/>
              <p:nvPr/>
            </p:nvGrpSpPr>
            <p:grpSpPr>
              <a:xfrm>
                <a:off x="404260" y="1714488"/>
                <a:ext cx="920612" cy="196869"/>
                <a:chOff x="404260" y="1714488"/>
                <a:chExt cx="920612" cy="196869"/>
              </a:xfrm>
            </p:grpSpPr>
            <p:cxnSp>
              <p:nvCxnSpPr>
                <p:cNvPr id="165" name="Gerade Verbindung mit Pfeil 15"/>
                <p:cNvCxnSpPr/>
                <p:nvPr/>
              </p:nvCxnSpPr>
              <p:spPr bwMode="auto">
                <a:xfrm>
                  <a:off x="404260" y="1909769"/>
                  <a:ext cx="920612" cy="1588"/>
                </a:xfrm>
                <a:prstGeom prst="straightConnector1">
                  <a:avLst/>
                </a:prstGeom>
                <a:solidFill>
                  <a:schemeClr val="bg1">
                    <a:lumMod val="65000"/>
                  </a:schemeClr>
                </a:solidFill>
                <a:ln w="9525" cap="flat" cmpd="sng" algn="ctr">
                  <a:solidFill>
                    <a:schemeClr val="tx1"/>
                  </a:solidFill>
                  <a:prstDash val="solid"/>
                  <a:round/>
                  <a:headEnd type="none" w="med" len="med"/>
                  <a:tailEnd type="triangle"/>
                </a:ln>
                <a:effectLst/>
              </p:spPr>
            </p:cxnSp>
            <p:sp>
              <p:nvSpPr>
                <p:cNvPr id="166" name="Textfeld 165"/>
                <p:cNvSpPr txBox="1"/>
                <p:nvPr/>
              </p:nvSpPr>
              <p:spPr>
                <a:xfrm>
                  <a:off x="416732" y="1714488"/>
                  <a:ext cx="388912" cy="184666"/>
                </a:xfrm>
                <a:prstGeom prst="rect">
                  <a:avLst/>
                </a:prstGeom>
                <a:noFill/>
                <a:ln>
                  <a:noFill/>
                </a:ln>
              </p:spPr>
              <p:txBody>
                <a:bodyPr wrap="square" lIns="0" tIns="0" rIns="0" bIns="0" rtlCol="0">
                  <a:spAutoFit/>
                </a:bodyPr>
                <a:lstStyle/>
                <a:p>
                  <a:r>
                    <a:rPr lang="de-DE" sz="1200" dirty="0" smtClean="0"/>
                    <a:t>Info</a:t>
                  </a:r>
                </a:p>
              </p:txBody>
            </p:sp>
          </p:grpSp>
        </p:grpSp>
        <p:sp>
          <p:nvSpPr>
            <p:cNvPr id="134" name="Textfeld 133"/>
            <p:cNvSpPr txBox="1"/>
            <p:nvPr/>
          </p:nvSpPr>
          <p:spPr>
            <a:xfrm>
              <a:off x="971550" y="1042494"/>
              <a:ext cx="3529013" cy="338554"/>
            </a:xfrm>
            <a:prstGeom prst="rect">
              <a:avLst/>
            </a:prstGeom>
            <a:solidFill>
              <a:schemeClr val="bg1">
                <a:lumMod val="85000"/>
              </a:schemeClr>
            </a:solidFill>
            <a:ln>
              <a:solidFill>
                <a:schemeClr val="tx1"/>
              </a:solidFill>
            </a:ln>
          </p:spPr>
          <p:txBody>
            <a:bodyPr wrap="square" rtlCol="0">
              <a:spAutoFit/>
            </a:bodyPr>
            <a:lstStyle/>
            <a:p>
              <a:pPr algn="ctr"/>
              <a:r>
                <a:rPr lang="de-DE" sz="1600" dirty="0" smtClean="0"/>
                <a:t>Homo </a:t>
              </a:r>
              <a:r>
                <a:rPr lang="de-DE" sz="1600" dirty="0" err="1" smtClean="0"/>
                <a:t>oeconomicus</a:t>
              </a:r>
              <a:endParaRPr lang="de-DE" sz="1600" dirty="0" smtClean="0"/>
            </a:p>
          </p:txBody>
        </p:sp>
        <p:cxnSp>
          <p:nvCxnSpPr>
            <p:cNvPr id="135" name="Gerade Verbindung 134"/>
            <p:cNvCxnSpPr/>
            <p:nvPr/>
          </p:nvCxnSpPr>
          <p:spPr bwMode="auto">
            <a:xfrm>
              <a:off x="971550" y="1379836"/>
              <a:ext cx="3529013" cy="1588"/>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sp>
        <p:nvSpPr>
          <p:cNvPr id="193" name="Textfeld 192"/>
          <p:cNvSpPr txBox="1"/>
          <p:nvPr/>
        </p:nvSpPr>
        <p:spPr>
          <a:xfrm>
            <a:off x="976166" y="3006310"/>
            <a:ext cx="3524396" cy="877163"/>
          </a:xfrm>
          <a:prstGeom prst="rect">
            <a:avLst/>
          </a:prstGeom>
          <a:solidFill>
            <a:schemeClr val="bg1">
              <a:lumMod val="95000"/>
            </a:schemeClr>
          </a:solidFill>
          <a:ln>
            <a:solidFill>
              <a:schemeClr val="tx1"/>
            </a:solidFill>
          </a:ln>
        </p:spPr>
        <p:txBody>
          <a:bodyPr wrap="square" rtlCol="0">
            <a:spAutoFit/>
          </a:bodyPr>
          <a:lstStyle/>
          <a:p>
            <a:r>
              <a:rPr lang="de-DE" sz="1400" dirty="0" smtClean="0"/>
              <a:t>Wahl der Alternative, die den maximalen Nutzen stiftet</a:t>
            </a:r>
          </a:p>
          <a:p>
            <a:endParaRPr lang="de-DE" sz="1400" dirty="0" smtClean="0"/>
          </a:p>
          <a:p>
            <a:endParaRPr lang="de-DE" sz="900" dirty="0" smtClean="0"/>
          </a:p>
        </p:txBody>
      </p:sp>
      <p:sp>
        <p:nvSpPr>
          <p:cNvPr id="194" name="Pfeil nach unten 193"/>
          <p:cNvSpPr/>
          <p:nvPr/>
        </p:nvSpPr>
        <p:spPr bwMode="auto">
          <a:xfrm>
            <a:off x="2604596" y="2773358"/>
            <a:ext cx="252892" cy="196041"/>
          </a:xfrm>
          <a:prstGeom prst="down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ヒラギノ角ゴ Pro W3" pitchFamily="1" charset="-128"/>
            </a:endParaRP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9"/>
          <p:cNvSpPr>
            <a:spLocks noChangeArrowheads="1"/>
          </p:cNvSpPr>
          <p:nvPr/>
        </p:nvSpPr>
        <p:spPr bwMode="auto">
          <a:xfrm>
            <a:off x="250825" y="5301208"/>
            <a:ext cx="8642350" cy="576064"/>
          </a:xfrm>
          <a:prstGeom prst="rect">
            <a:avLst/>
          </a:prstGeom>
          <a:solidFill>
            <a:srgbClr val="8AACDB"/>
          </a:solidFill>
          <a:ln w="12700" algn="ctr">
            <a:noFill/>
            <a:miter lim="800000"/>
            <a:headEnd/>
            <a:tailEnd/>
          </a:ln>
        </p:spPr>
        <p:txBody>
          <a:bodyPr wrap="none" anchor="ctr"/>
          <a:lstStyle/>
          <a:p>
            <a:pPr eaLnBrk="0" hangingPunct="0"/>
            <a:endParaRPr lang="de-DE"/>
          </a:p>
        </p:txBody>
      </p:sp>
      <p:sp>
        <p:nvSpPr>
          <p:cNvPr id="15363" name="Rectangle 12"/>
          <p:cNvSpPr>
            <a:spLocks noChangeArrowheads="1"/>
          </p:cNvSpPr>
          <p:nvPr/>
        </p:nvSpPr>
        <p:spPr bwMode="auto">
          <a:xfrm>
            <a:off x="250825" y="184467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1</a:t>
            </a:r>
          </a:p>
        </p:txBody>
      </p:sp>
      <p:sp>
        <p:nvSpPr>
          <p:cNvPr id="15364" name="Rectangle 9"/>
          <p:cNvSpPr>
            <a:spLocks noChangeArrowheads="1"/>
          </p:cNvSpPr>
          <p:nvPr/>
        </p:nvSpPr>
        <p:spPr bwMode="auto">
          <a:xfrm>
            <a:off x="487363" y="1133475"/>
            <a:ext cx="8424167" cy="4647426"/>
          </a:xfrm>
          <a:prstGeom prst="rect">
            <a:avLst/>
          </a:prstGeom>
          <a:noFill/>
          <a:ln w="12700" algn="ctr">
            <a:noFill/>
            <a:miter lim="800000"/>
            <a:headEnd/>
            <a:tailEnd/>
          </a:ln>
        </p:spPr>
        <p:txBody>
          <a:bodyPr wrap="square">
            <a:spAutoFit/>
          </a:bodyPr>
          <a:lstStyle/>
          <a:p>
            <a:pPr eaLnBrk="0" hangingPunct="0">
              <a:buClr>
                <a:srgbClr val="262673"/>
              </a:buClr>
              <a:buSzPct val="120000"/>
              <a:tabLst>
                <a:tab pos="5200650" algn="r"/>
              </a:tabLst>
            </a:pPr>
            <a:r>
              <a:rPr lang="de-DE" dirty="0">
                <a:cs typeface="Arial" pitchFamily="34" charset="0"/>
              </a:rPr>
              <a:t/>
            </a:r>
            <a:br>
              <a:rPr lang="de-DE" dirty="0">
                <a:cs typeface="Arial" pitchFamily="34" charset="0"/>
              </a:rPr>
            </a:br>
            <a:endParaRPr lang="de-DE" dirty="0">
              <a:cs typeface="Arial" pitchFamily="34" charset="0"/>
            </a:endParaRPr>
          </a:p>
          <a:p>
            <a:pPr eaLnBrk="0" hangingPunct="0">
              <a:buClr>
                <a:srgbClr val="262673"/>
              </a:buClr>
              <a:buSzPct val="120000"/>
              <a:tabLst>
                <a:tab pos="5200650" algn="r"/>
                <a:tab pos="6362700" algn="l"/>
              </a:tabLst>
            </a:pPr>
            <a:r>
              <a:rPr lang="de-DE" sz="2000" dirty="0">
                <a:cs typeface="Arial" pitchFamily="34" charset="0"/>
              </a:rPr>
              <a:t>Einführung in das Thema 		</a:t>
            </a:r>
            <a:r>
              <a:rPr lang="de-DE" sz="1200" b="1" dirty="0" smtClean="0">
                <a:cs typeface="Arial" pitchFamily="34" charset="0"/>
              </a:rPr>
              <a:t>Olivier </a:t>
            </a:r>
            <a:r>
              <a:rPr lang="de-DE" sz="1200" b="1" dirty="0">
                <a:cs typeface="Arial" pitchFamily="34" charset="0"/>
              </a:rPr>
              <a:t>Chesnel</a:t>
            </a:r>
          </a:p>
          <a:p>
            <a:pPr eaLnBrk="0" hangingPunct="0">
              <a:buClr>
                <a:srgbClr val="262673"/>
              </a:buClr>
              <a:buSzPct val="120000"/>
              <a:tabLst>
                <a:tab pos="5200650" algn="r"/>
                <a:tab pos="6362700" algn="l"/>
              </a:tabLst>
            </a:pPr>
            <a:r>
              <a:rPr lang="de-DE" sz="2000" dirty="0">
                <a:cs typeface="Arial" pitchFamily="34" charset="0"/>
              </a:rPr>
              <a:t>	</a:t>
            </a:r>
            <a:r>
              <a:rPr lang="de-DE" sz="1200" dirty="0">
                <a:cs typeface="Arial" pitchFamily="34" charset="0"/>
              </a:rPr>
              <a:t>      		</a:t>
            </a:r>
            <a:r>
              <a:rPr lang="de-DE" sz="2000" dirty="0">
                <a:cs typeface="Arial" pitchFamily="34" charset="0"/>
              </a:rPr>
              <a:t>	</a:t>
            </a:r>
            <a:r>
              <a:rPr lang="de-DE" sz="12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Wie </a:t>
            </a:r>
            <a:r>
              <a:rPr lang="de-DE" sz="2000" dirty="0" smtClean="0">
                <a:cs typeface="Arial" pitchFamily="34" charset="0"/>
              </a:rPr>
              <a:t>wirken wir aufeinander ?</a:t>
            </a:r>
            <a:r>
              <a:rPr lang="de-DE" sz="2000" dirty="0">
                <a:cs typeface="Arial" pitchFamily="34" charset="0"/>
              </a:rPr>
              <a:t/>
            </a:r>
            <a:br>
              <a:rPr lang="de-DE" sz="2000" dirty="0">
                <a:cs typeface="Arial" pitchFamily="34" charset="0"/>
              </a:rPr>
            </a:br>
            <a:r>
              <a:rPr lang="de-DE" sz="2000" dirty="0">
                <a:cs typeface="Arial" pitchFamily="34" charset="0"/>
              </a:rPr>
              <a:t>a) Erkennen und Einschätzen von </a:t>
            </a:r>
            <a:r>
              <a:rPr lang="de-DE" sz="2000" dirty="0" smtClean="0">
                <a:cs typeface="Arial" pitchFamily="34" charset="0"/>
              </a:rPr>
              <a:t>Menschen-Typen  	</a:t>
            </a:r>
            <a:r>
              <a:rPr lang="de-DE" sz="1200" b="1" dirty="0" smtClean="0">
                <a:cs typeface="Arial" pitchFamily="34" charset="0"/>
              </a:rPr>
              <a:t>Annette </a:t>
            </a:r>
            <a:r>
              <a:rPr lang="de-DE" sz="1200" b="1" dirty="0">
                <a:cs typeface="Arial" pitchFamily="34" charset="0"/>
              </a:rPr>
              <a:t>Siering</a:t>
            </a:r>
            <a:r>
              <a:rPr lang="de-DE" sz="2000" dirty="0">
                <a:cs typeface="Arial" pitchFamily="34" charset="0"/>
              </a:rPr>
              <a:t/>
            </a:r>
            <a:br>
              <a:rPr lang="de-DE" sz="2000" dirty="0">
                <a:cs typeface="Arial" pitchFamily="34" charset="0"/>
              </a:rPr>
            </a:br>
            <a:r>
              <a:rPr lang="de-DE" sz="2000" dirty="0">
                <a:cs typeface="Arial" pitchFamily="34" charset="0"/>
              </a:rPr>
              <a:t>b) </a:t>
            </a:r>
            <a:r>
              <a:rPr lang="de-DE" sz="2000" dirty="0" smtClean="0">
                <a:cs typeface="Arial" pitchFamily="34" charset="0"/>
              </a:rPr>
              <a:t>Erkennen, wie wir aufeinander wirken 	</a:t>
            </a:r>
            <a:r>
              <a:rPr lang="de-DE" sz="2000" dirty="0">
                <a:cs typeface="Arial" pitchFamily="34" charset="0"/>
              </a:rPr>
              <a:t>	</a:t>
            </a:r>
            <a:r>
              <a:rPr lang="de-DE" sz="1200" b="1" dirty="0" smtClean="0">
                <a:cs typeface="Arial" pitchFamily="34" charset="0"/>
              </a:rPr>
              <a:t>Katrin </a:t>
            </a:r>
            <a:r>
              <a:rPr lang="de-DE" sz="1200" b="1" dirty="0">
                <a:cs typeface="Arial" pitchFamily="34" charset="0"/>
              </a:rPr>
              <a:t>Kirsch-Brunkow</a:t>
            </a:r>
            <a:endParaRPr lang="de-DE" sz="2000"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a:cs typeface="Arial" pitchFamily="34" charset="0"/>
              </a:rPr>
              <a:t>Wie können wir </a:t>
            </a:r>
            <a:r>
              <a:rPr lang="de-DE" sz="2000" dirty="0" smtClean="0">
                <a:cs typeface="Arial" pitchFamily="34" charset="0"/>
              </a:rPr>
              <a:t>verstanden </a:t>
            </a:r>
            <a:r>
              <a:rPr lang="de-DE" sz="2000" dirty="0">
                <a:cs typeface="Arial" pitchFamily="34" charset="0"/>
              </a:rPr>
              <a:t>werden ?		</a:t>
            </a:r>
            <a:r>
              <a:rPr lang="de-DE" sz="1200" b="1" dirty="0" smtClean="0">
                <a:cs typeface="Arial" pitchFamily="34" charset="0"/>
              </a:rPr>
              <a:t>Herwig </a:t>
            </a:r>
            <a:r>
              <a:rPr lang="de-DE" sz="1200" b="1" dirty="0">
                <a:cs typeface="Arial" pitchFamily="34" charset="0"/>
              </a:rPr>
              <a:t>Friedag</a:t>
            </a:r>
            <a:r>
              <a:rPr lang="de-DE" sz="2000" dirty="0">
                <a:cs typeface="Arial" pitchFamily="34" charset="0"/>
              </a:rPr>
              <a:t>		</a:t>
            </a:r>
            <a:endParaRPr lang="de-DE" sz="1200" b="1" dirty="0">
              <a:cs typeface="Arial" pitchFamily="34" charset="0"/>
            </a:endParaRPr>
          </a:p>
          <a:p>
            <a:pPr eaLnBrk="0" hangingPunct="0">
              <a:spcBef>
                <a:spcPts val="600"/>
              </a:spcBef>
              <a:buClr>
                <a:srgbClr val="262673"/>
              </a:buClr>
              <a:buSzPct val="120000"/>
              <a:tabLst>
                <a:tab pos="5200650" algn="r"/>
                <a:tab pos="6362700" algn="l"/>
              </a:tabLst>
            </a:pPr>
            <a:r>
              <a:rPr lang="de-DE" sz="2000" dirty="0" smtClean="0">
                <a:cs typeface="Arial" pitchFamily="34" charset="0"/>
              </a:rPr>
              <a:t>Wie </a:t>
            </a:r>
            <a:r>
              <a:rPr lang="de-DE" sz="2000" dirty="0">
                <a:cs typeface="Arial" pitchFamily="34" charset="0"/>
              </a:rPr>
              <a:t>können wir Entscheidungen </a:t>
            </a:r>
            <a:r>
              <a:rPr lang="de-DE" sz="2000" dirty="0" smtClean="0">
                <a:cs typeface="Arial" pitchFamily="34" charset="0"/>
              </a:rPr>
              <a:t>beeinflussen </a:t>
            </a:r>
            <a:r>
              <a:rPr lang="de-DE" sz="2000" dirty="0">
                <a:cs typeface="Arial" pitchFamily="34" charset="0"/>
              </a:rPr>
              <a:t>?</a:t>
            </a:r>
            <a:r>
              <a:rPr lang="pl-PL" sz="2000" dirty="0">
                <a:cs typeface="Arial" pitchFamily="34" charset="0"/>
              </a:rPr>
              <a:t> </a:t>
            </a:r>
            <a:r>
              <a:rPr lang="de-DE" sz="2000" dirty="0" smtClean="0">
                <a:cs typeface="Arial" pitchFamily="34" charset="0"/>
              </a:rPr>
              <a:t>	</a:t>
            </a:r>
            <a:r>
              <a:rPr lang="de-DE" sz="1200" b="1" dirty="0" smtClean="0">
                <a:cs typeface="Arial" pitchFamily="34" charset="0"/>
              </a:rPr>
              <a:t>Marlene Rauschenbach</a:t>
            </a:r>
            <a:r>
              <a:rPr lang="de-DE" sz="800" dirty="0">
                <a:cs typeface="Arial" pitchFamily="34" charset="0"/>
              </a:rPr>
              <a:t>	</a:t>
            </a:r>
            <a:r>
              <a:rPr lang="de-DE" sz="1200" b="1" dirty="0">
                <a:cs typeface="Arial" pitchFamily="34" charset="0"/>
              </a:rPr>
              <a:t/>
            </a:r>
            <a:br>
              <a:rPr lang="de-DE" sz="1200" b="1" dirty="0">
                <a:cs typeface="Arial" pitchFamily="34" charset="0"/>
              </a:rPr>
            </a:br>
            <a:r>
              <a:rPr lang="de-DE" sz="1600" b="1" dirty="0" smtClean="0">
                <a:cs typeface="Arial" pitchFamily="34" charset="0"/>
              </a:rPr>
              <a:t/>
            </a:r>
            <a:br>
              <a:rPr lang="de-DE" sz="1600" b="1" dirty="0" smtClean="0">
                <a:cs typeface="Arial" pitchFamily="34" charset="0"/>
              </a:rPr>
            </a:br>
            <a:r>
              <a:rPr lang="de-DE" sz="1200" b="1" dirty="0" smtClean="0">
                <a:cs typeface="Arial" pitchFamily="34" charset="0"/>
              </a:rPr>
              <a:t/>
            </a:r>
            <a:br>
              <a:rPr lang="de-DE" sz="1200" b="1" dirty="0" smtClean="0">
                <a:cs typeface="Arial" pitchFamily="34" charset="0"/>
              </a:rPr>
            </a:br>
            <a:r>
              <a:rPr lang="de-DE" sz="2000" dirty="0" smtClean="0">
                <a:cs typeface="Arial" pitchFamily="34" charset="0"/>
              </a:rPr>
              <a:t>Quintessenz</a:t>
            </a:r>
            <a:r>
              <a:rPr lang="de-DE" sz="2000" dirty="0">
                <a:cs typeface="Arial" pitchFamily="34" charset="0"/>
              </a:rPr>
              <a:t>: Haben wir die Erwartungen erfüllt </a:t>
            </a:r>
            <a:r>
              <a:rPr lang="de-DE" sz="2000" dirty="0" smtClean="0">
                <a:cs typeface="Arial" pitchFamily="34" charset="0"/>
              </a:rPr>
              <a:t>?       	</a:t>
            </a:r>
            <a:r>
              <a:rPr lang="de-DE" sz="1200" b="1" dirty="0" smtClean="0">
                <a:cs typeface="Arial" pitchFamily="34" charset="0"/>
              </a:rPr>
              <a:t>Olivier </a:t>
            </a:r>
            <a:r>
              <a:rPr lang="de-DE" sz="1200" b="1" dirty="0">
                <a:cs typeface="Arial" pitchFamily="34" charset="0"/>
              </a:rPr>
              <a:t>Chesnel</a:t>
            </a:r>
            <a:endParaRPr lang="pl-PL" sz="1200" b="1" dirty="0">
              <a:cs typeface="Arial" pitchFamily="34" charset="0"/>
            </a:endParaRPr>
          </a:p>
        </p:txBody>
      </p:sp>
      <p:sp>
        <p:nvSpPr>
          <p:cNvPr id="9" name="Rectangle 2"/>
          <p:cNvSpPr txBox="1">
            <a:spLocks noChangeArrowheads="1"/>
          </p:cNvSpPr>
          <p:nvPr/>
        </p:nvSpPr>
        <p:spPr bwMode="auto">
          <a:xfrm>
            <a:off x="506413" y="1106488"/>
            <a:ext cx="7077075" cy="622300"/>
          </a:xfrm>
          <a:prstGeom prst="rect">
            <a:avLst/>
          </a:prstGeom>
          <a:noFill/>
          <a:ln w="9525">
            <a:noFill/>
            <a:miter lim="800000"/>
            <a:headEnd/>
            <a:tailEnd/>
          </a:ln>
        </p:spPr>
        <p:txBody>
          <a:bodyPr/>
          <a:lstStyle/>
          <a:p>
            <a:pPr>
              <a:defRPr/>
            </a:pPr>
            <a:r>
              <a:rPr lang="de-DE" sz="3200" b="1" kern="0" dirty="0">
                <a:solidFill>
                  <a:srgbClr val="2254A0"/>
                </a:solidFill>
                <a:latin typeface="+mj-lt"/>
                <a:ea typeface="+mj-ea"/>
                <a:cs typeface="+mj-cs"/>
              </a:rPr>
              <a:t>Agenda</a:t>
            </a:r>
            <a:br>
              <a:rPr lang="de-DE" sz="3200" b="1" kern="0" dirty="0">
                <a:solidFill>
                  <a:srgbClr val="2254A0"/>
                </a:solidFill>
                <a:latin typeface="+mj-lt"/>
                <a:ea typeface="+mj-ea"/>
                <a:cs typeface="+mj-cs"/>
              </a:rPr>
            </a:br>
            <a:endParaRPr lang="de-DE" b="1" kern="0" dirty="0">
              <a:solidFill>
                <a:srgbClr val="2254A0"/>
              </a:solidFill>
              <a:latin typeface="+mj-lt"/>
              <a:ea typeface="+mj-ea"/>
              <a:cs typeface="+mj-cs"/>
            </a:endParaRPr>
          </a:p>
        </p:txBody>
      </p:sp>
      <p:sp>
        <p:nvSpPr>
          <p:cNvPr id="15366" name="Textfeld 2"/>
          <p:cNvSpPr txBox="1">
            <a:spLocks noChangeArrowheads="1"/>
          </p:cNvSpPr>
          <p:nvPr/>
        </p:nvSpPr>
        <p:spPr bwMode="auto">
          <a:xfrm>
            <a:off x="539750" y="476250"/>
            <a:ext cx="5940425" cy="338138"/>
          </a:xfrm>
          <a:prstGeom prst="rect">
            <a:avLst/>
          </a:prstGeom>
          <a:noFill/>
          <a:ln w="9525">
            <a:noFill/>
            <a:miter lim="800000"/>
            <a:headEnd/>
            <a:tailEnd/>
          </a:ln>
        </p:spPr>
        <p:txBody>
          <a:bodyPr>
            <a:spAutoFit/>
          </a:bodyPr>
          <a:lstStyle/>
          <a:p>
            <a:pPr eaLnBrk="0" hangingPunct="0"/>
            <a:r>
              <a:rPr lang="de-DE" sz="1600" b="1" dirty="0" err="1" smtClean="0">
                <a:solidFill>
                  <a:srgbClr val="2254A0"/>
                </a:solidFill>
              </a:rPr>
              <a:t>Behavioural</a:t>
            </a:r>
            <a:r>
              <a:rPr lang="de-DE" sz="1600" b="1" dirty="0" smtClean="0">
                <a:solidFill>
                  <a:srgbClr val="2254A0"/>
                </a:solidFill>
              </a:rPr>
              <a:t> </a:t>
            </a:r>
            <a:r>
              <a:rPr lang="de-DE" sz="1600" b="1" dirty="0">
                <a:solidFill>
                  <a:srgbClr val="2254A0"/>
                </a:solidFill>
              </a:rPr>
              <a:t>Controlling</a:t>
            </a:r>
            <a:endParaRPr lang="de-DE" sz="1600" dirty="0"/>
          </a:p>
        </p:txBody>
      </p:sp>
      <p:sp>
        <p:nvSpPr>
          <p:cNvPr id="15367" name="Rectangle 12"/>
          <p:cNvSpPr>
            <a:spLocks noChangeArrowheads="1"/>
          </p:cNvSpPr>
          <p:nvPr/>
        </p:nvSpPr>
        <p:spPr bwMode="auto">
          <a:xfrm>
            <a:off x="250825" y="250507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2</a:t>
            </a:r>
          </a:p>
        </p:txBody>
      </p:sp>
      <p:sp>
        <p:nvSpPr>
          <p:cNvPr id="15368" name="Rectangle 12"/>
          <p:cNvSpPr>
            <a:spLocks noChangeArrowheads="1"/>
          </p:cNvSpPr>
          <p:nvPr/>
        </p:nvSpPr>
        <p:spPr bwMode="auto">
          <a:xfrm>
            <a:off x="250825" y="5345113"/>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5</a:t>
            </a:r>
          </a:p>
        </p:txBody>
      </p:sp>
      <p:sp>
        <p:nvSpPr>
          <p:cNvPr id="15369" name="Rectangle 12"/>
          <p:cNvSpPr>
            <a:spLocks noChangeArrowheads="1"/>
          </p:cNvSpPr>
          <p:nvPr/>
        </p:nvSpPr>
        <p:spPr bwMode="auto">
          <a:xfrm>
            <a:off x="250825" y="4581525"/>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4</a:t>
            </a:r>
          </a:p>
        </p:txBody>
      </p:sp>
      <p:sp>
        <p:nvSpPr>
          <p:cNvPr id="15370" name="Rectangle 12"/>
          <p:cNvSpPr>
            <a:spLocks noChangeArrowheads="1"/>
          </p:cNvSpPr>
          <p:nvPr/>
        </p:nvSpPr>
        <p:spPr bwMode="auto">
          <a:xfrm>
            <a:off x="250825" y="3860800"/>
            <a:ext cx="215900" cy="460375"/>
          </a:xfrm>
          <a:prstGeom prst="rect">
            <a:avLst/>
          </a:prstGeom>
          <a:solidFill>
            <a:srgbClr val="FF0000"/>
          </a:solidFill>
          <a:ln w="9525">
            <a:noFill/>
            <a:miter lim="800000"/>
            <a:headEnd/>
            <a:tailEnd/>
          </a:ln>
        </p:spPr>
        <p:txBody>
          <a:bodyPr wrap="none" anchor="ctr"/>
          <a:lstStyle/>
          <a:p>
            <a:pPr algn="ctr"/>
            <a:r>
              <a:rPr lang="de-DE" sz="1400" b="1">
                <a:solidFill>
                  <a:schemeClr val="bg1"/>
                </a:solidFill>
              </a:rPr>
              <a:t>3</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500040" y="487440"/>
            <a:ext cx="7077240" cy="404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1">
              <a:buNone/>
              <a:tabLst/>
            </a:pPr>
            <a:r>
              <a:rPr lang="de-DE" sz="1600" b="1" dirty="0">
                <a:solidFill>
                  <a:srgbClr val="2254A0"/>
                </a:solidFill>
                <a:latin typeface="+mj-lt"/>
                <a:ea typeface="Lucida Sans Unicode" pitchFamily="2"/>
                <a:cs typeface="Tahoma" pitchFamily="2"/>
              </a:rPr>
              <a:t>5</a:t>
            </a:r>
            <a:r>
              <a:rPr lang="pl-PL" sz="1600" b="1" dirty="0">
                <a:solidFill>
                  <a:srgbClr val="2254A0"/>
                </a:solidFill>
                <a:latin typeface="+mj-lt"/>
                <a:ea typeface="Lucida Sans Unicode" pitchFamily="2"/>
                <a:cs typeface="Tahoma" pitchFamily="2"/>
              </a:rPr>
              <a:t>. </a:t>
            </a:r>
            <a:r>
              <a:rPr lang="de-DE" sz="1600" b="1" dirty="0">
                <a:solidFill>
                  <a:srgbClr val="2254A0"/>
                </a:solidFill>
                <a:latin typeface="+mj-lt"/>
                <a:ea typeface="Lucida Sans Unicode" pitchFamily="2"/>
                <a:cs typeface="Tahoma" pitchFamily="2"/>
              </a:rPr>
              <a:t>Quintessenz </a:t>
            </a:r>
            <a:br>
              <a:rPr lang="de-DE" sz="1600" b="1" dirty="0">
                <a:solidFill>
                  <a:srgbClr val="2254A0"/>
                </a:solidFill>
                <a:latin typeface="+mj-lt"/>
                <a:ea typeface="Lucida Sans Unicode" pitchFamily="2"/>
                <a:cs typeface="Tahoma" pitchFamily="2"/>
              </a:rPr>
            </a:br>
            <a:endParaRPr lang="de-DE" sz="1600" b="1" dirty="0">
              <a:solidFill>
                <a:srgbClr val="2254A0"/>
              </a:solidFill>
              <a:latin typeface="+mj-lt"/>
              <a:ea typeface="Lucida Sans Unicode" pitchFamily="2"/>
              <a:cs typeface="Tahoma" pitchFamily="2"/>
            </a:endParaRPr>
          </a:p>
        </p:txBody>
      </p:sp>
      <p:sp>
        <p:nvSpPr>
          <p:cNvPr id="3" name="Freihandform 2"/>
          <p:cNvSpPr/>
          <p:nvPr/>
        </p:nvSpPr>
        <p:spPr>
          <a:xfrm>
            <a:off x="539640" y="952153"/>
            <a:ext cx="8064719" cy="29260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72880" marR="0" lvl="0" indent="-270000" rtl="0" hangingPunct="1">
              <a:buNone/>
              <a:tabLst/>
            </a:pPr>
            <a:r>
              <a:rPr lang="de-DE" sz="2400" b="1" dirty="0" smtClean="0">
                <a:latin typeface="+mj-lt"/>
                <a:ea typeface="Arial" pitchFamily="34"/>
                <a:cs typeface="Arial" pitchFamily="34"/>
              </a:rPr>
              <a:t>Wir können uns besser verstehen, wenn</a:t>
            </a:r>
            <a:endParaRPr lang="de-DE" sz="2400" b="1" dirty="0">
              <a:latin typeface="+mj-lt"/>
              <a:ea typeface="Arial" pitchFamily="34"/>
              <a:cs typeface="Arial" pitchFamily="34"/>
            </a:endParaRPr>
          </a:p>
          <a:p>
            <a:pPr marL="272880" marR="0" lvl="0" indent="-270000" rtl="0" hangingPunct="1">
              <a:buNone/>
              <a:tabLst/>
            </a:pPr>
            <a:endParaRPr lang="de-DE" sz="2000" b="1" dirty="0">
              <a:latin typeface="Times New Roman" pitchFamily="18"/>
              <a:ea typeface="Arial" pitchFamily="34"/>
              <a:cs typeface="Arial" pitchFamily="34"/>
            </a:endParaRPr>
          </a:p>
          <a:p>
            <a:pPr marL="342900" marR="0" lvl="0" indent="-342900" defTabSz="714375" eaLnBrk="0" hangingPunct="0">
              <a:spcAft>
                <a:spcPts val="600"/>
              </a:spcAft>
              <a:buClr>
                <a:schemeClr val="accent6"/>
              </a:buClr>
              <a:buSzPct val="120000"/>
              <a:buFont typeface="Wingdings" pitchFamily="2" charset="2"/>
              <a:buChar char="§"/>
              <a:tabLst/>
              <a:defRPr/>
            </a:pPr>
            <a:r>
              <a:rPr lang="de-DE" sz="2000" dirty="0" smtClean="0"/>
              <a:t>wir die unterschiedlichen Menschentypen und ihre Beweggründe lernen zu verstehen,</a:t>
            </a:r>
          </a:p>
          <a:p>
            <a:pPr marL="342900" marR="0" lvl="0" indent="-342900" defTabSz="714375" eaLnBrk="0" hangingPunct="0">
              <a:spcAft>
                <a:spcPts val="600"/>
              </a:spcAft>
              <a:buClr>
                <a:schemeClr val="accent6"/>
              </a:buClr>
              <a:buSzPct val="120000"/>
              <a:buFont typeface="Wingdings" pitchFamily="2" charset="2"/>
              <a:buChar char="§"/>
              <a:tabLst/>
              <a:defRPr/>
            </a:pPr>
            <a:r>
              <a:rPr lang="de-DE" sz="2000" dirty="0" smtClean="0"/>
              <a:t>wir die Unterschiedlichkeiten erkennen und lernen zu akzeptieren,</a:t>
            </a:r>
          </a:p>
          <a:p>
            <a:pPr marL="342900" marR="0" lvl="0" indent="-342900" defTabSz="714375" eaLnBrk="0" hangingPunct="0">
              <a:spcAft>
                <a:spcPts val="600"/>
              </a:spcAft>
              <a:buClr>
                <a:schemeClr val="accent6"/>
              </a:buClr>
              <a:buSzPct val="120000"/>
              <a:buFont typeface="Wingdings" pitchFamily="2" charset="2"/>
              <a:buChar char="§"/>
              <a:tabLst/>
              <a:defRPr/>
            </a:pPr>
            <a:r>
              <a:rPr lang="de-DE" sz="2000" dirty="0" smtClean="0"/>
              <a:t>wir das Erkennen nutzen um erfolgreiche Teams aktiv zu gestalten</a:t>
            </a:r>
          </a:p>
          <a:p>
            <a:pPr marL="342900" marR="0" lvl="0" indent="-342900" defTabSz="714375" eaLnBrk="0" hangingPunct="0">
              <a:spcAft>
                <a:spcPts val="600"/>
              </a:spcAft>
              <a:buClr>
                <a:schemeClr val="accent6"/>
              </a:buClr>
              <a:buSzPct val="120000"/>
              <a:buFont typeface="Wingdings" pitchFamily="2" charset="2"/>
              <a:buChar char="§"/>
              <a:tabLst/>
              <a:defRPr/>
            </a:pPr>
            <a:r>
              <a:rPr lang="de-DE" sz="2000" dirty="0" smtClean="0"/>
              <a:t>wir uns auf die Stärken konzentrieren und </a:t>
            </a:r>
          </a:p>
          <a:p>
            <a:pPr marL="342900" marR="0" lvl="0" indent="-342900" defTabSz="714375" eaLnBrk="0" hangingPunct="0">
              <a:spcAft>
                <a:spcPts val="600"/>
              </a:spcAft>
              <a:buClr>
                <a:schemeClr val="accent6"/>
              </a:buClr>
              <a:buSzPct val="120000"/>
              <a:buFont typeface="Wingdings" pitchFamily="2" charset="2"/>
              <a:buChar char="§"/>
              <a:tabLst/>
              <a:defRPr/>
            </a:pPr>
            <a:r>
              <a:rPr lang="de-DE" sz="2000" dirty="0" smtClean="0"/>
              <a:t>Vertrauen schaffen!</a:t>
            </a: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500040" y="487440"/>
            <a:ext cx="7077240" cy="404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1">
              <a:buNone/>
              <a:tabLst/>
            </a:pPr>
            <a:r>
              <a:rPr lang="de-DE" sz="1600" b="1" dirty="0">
                <a:solidFill>
                  <a:srgbClr val="2254A0"/>
                </a:solidFill>
                <a:latin typeface="+mj-lt"/>
                <a:ea typeface="Lucida Sans Unicode" pitchFamily="2"/>
                <a:cs typeface="Tahoma" pitchFamily="2"/>
              </a:rPr>
              <a:t>5</a:t>
            </a:r>
            <a:r>
              <a:rPr lang="pl-PL" sz="1600" b="1" dirty="0">
                <a:solidFill>
                  <a:srgbClr val="2254A0"/>
                </a:solidFill>
                <a:latin typeface="+mj-lt"/>
                <a:ea typeface="Lucida Sans Unicode" pitchFamily="2"/>
                <a:cs typeface="Tahoma" pitchFamily="2"/>
              </a:rPr>
              <a:t>. </a:t>
            </a:r>
            <a:r>
              <a:rPr lang="de-DE" sz="1600" b="1" dirty="0">
                <a:solidFill>
                  <a:srgbClr val="2254A0"/>
                </a:solidFill>
                <a:latin typeface="+mj-lt"/>
                <a:ea typeface="Lucida Sans Unicode" pitchFamily="2"/>
                <a:cs typeface="Tahoma" pitchFamily="2"/>
              </a:rPr>
              <a:t>Quintessenz </a:t>
            </a:r>
            <a:br>
              <a:rPr lang="de-DE" sz="1600" b="1" dirty="0">
                <a:solidFill>
                  <a:srgbClr val="2254A0"/>
                </a:solidFill>
                <a:latin typeface="+mj-lt"/>
                <a:ea typeface="Lucida Sans Unicode" pitchFamily="2"/>
                <a:cs typeface="Tahoma" pitchFamily="2"/>
              </a:rPr>
            </a:br>
            <a:endParaRPr lang="de-DE" sz="1600" b="1" dirty="0">
              <a:solidFill>
                <a:srgbClr val="2254A0"/>
              </a:solidFill>
              <a:latin typeface="+mj-lt"/>
              <a:ea typeface="Lucida Sans Unicode" pitchFamily="2"/>
              <a:cs typeface="Tahoma" pitchFamily="2"/>
            </a:endParaRPr>
          </a:p>
        </p:txBody>
      </p:sp>
      <p:sp>
        <p:nvSpPr>
          <p:cNvPr id="3" name="Freihandform 2"/>
          <p:cNvSpPr/>
          <p:nvPr/>
        </p:nvSpPr>
        <p:spPr>
          <a:xfrm>
            <a:off x="539640" y="952153"/>
            <a:ext cx="8064719" cy="258994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72880" marR="0" lvl="0" indent="-270000" rtl="0" hangingPunct="1">
              <a:buNone/>
              <a:tabLst/>
            </a:pPr>
            <a:r>
              <a:rPr lang="de-DE" b="1" dirty="0" smtClean="0">
                <a:latin typeface="+mj-lt"/>
                <a:ea typeface="Arial" pitchFamily="34"/>
                <a:cs typeface="Arial" pitchFamily="34"/>
              </a:rPr>
              <a:t>Controller werden besser verstanden, wenn </a:t>
            </a:r>
            <a:endParaRPr lang="de-DE" sz="2400" b="1" dirty="0">
              <a:latin typeface="+mj-lt"/>
              <a:ea typeface="Arial" pitchFamily="34"/>
              <a:cs typeface="Arial" pitchFamily="34"/>
            </a:endParaRPr>
          </a:p>
          <a:p>
            <a:pPr marL="272880" marR="0" lvl="0" indent="-270000" rtl="0" hangingPunct="1">
              <a:buNone/>
              <a:tabLst/>
            </a:pPr>
            <a:endParaRPr lang="de-DE" sz="2000" b="1" dirty="0">
              <a:latin typeface="Times New Roman" pitchFamily="18"/>
              <a:ea typeface="Arial" pitchFamily="34"/>
              <a:cs typeface="Arial" pitchFamily="34"/>
            </a:endParaRPr>
          </a:p>
          <a:p>
            <a:pPr marL="342900" indent="-342900" defTabSz="714375" eaLnBrk="0" hangingPunct="0">
              <a:spcAft>
                <a:spcPts val="600"/>
              </a:spcAft>
              <a:buClr>
                <a:schemeClr val="accent6"/>
              </a:buClr>
              <a:buSzPct val="120000"/>
              <a:buFont typeface="Wingdings" pitchFamily="2" charset="2"/>
              <a:buChar char="§"/>
              <a:defRPr/>
            </a:pPr>
            <a:r>
              <a:rPr lang="de-DE" sz="2000" dirty="0" smtClean="0">
                <a:sym typeface="Wingdings" pitchFamily="2" charset="2"/>
              </a:rPr>
              <a:t>demografische wie kognitive </a:t>
            </a:r>
            <a:r>
              <a:rPr lang="de-DE" sz="2000" dirty="0" err="1" smtClean="0">
                <a:sym typeface="Wingdings" pitchFamily="2" charset="2"/>
              </a:rPr>
              <a:t>Diversität</a:t>
            </a:r>
            <a:r>
              <a:rPr lang="de-DE" sz="2000" dirty="0" smtClean="0">
                <a:sym typeface="Wingdings" pitchFamily="2" charset="2"/>
              </a:rPr>
              <a:t> </a:t>
            </a:r>
            <a:r>
              <a:rPr lang="de-DE" sz="2000" dirty="0" smtClean="0"/>
              <a:t>für Unternehmen als eine manchmal anstrengende, aber wertschöpfende Bereicherung gesehen werden,</a:t>
            </a:r>
          </a:p>
          <a:p>
            <a:pPr marL="342900" marR="0" lvl="0" indent="-342900" defTabSz="714375" eaLnBrk="0" hangingPunct="0">
              <a:buClr>
                <a:schemeClr val="accent6"/>
              </a:buClr>
              <a:buSzPct val="120000"/>
              <a:buFont typeface="Wingdings" pitchFamily="2" charset="2"/>
              <a:buChar char="§"/>
              <a:tabLst/>
              <a:defRPr/>
            </a:pPr>
            <a:r>
              <a:rPr lang="de-DE" sz="2000" dirty="0" smtClean="0"/>
              <a:t>Informationen, Berichte etc. an die Grundstile der Berichtsempfänger / Manager angepasst werden</a:t>
            </a:r>
          </a:p>
          <a:p>
            <a:pPr marL="342900" marR="0" lvl="0" indent="-342900" defTabSz="714375" eaLnBrk="0" hangingPunct="0">
              <a:buClr>
                <a:schemeClr val="accent6"/>
              </a:buClr>
              <a:buSzPct val="120000"/>
              <a:tabLst/>
              <a:defRPr/>
            </a:pPr>
            <a:endParaRPr lang="de-DE" sz="2000" dirty="0" smtClean="0"/>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500040" y="487440"/>
            <a:ext cx="7077240" cy="404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1">
              <a:buNone/>
              <a:tabLst/>
            </a:pPr>
            <a:r>
              <a:rPr lang="de-DE" sz="1600" b="1" dirty="0">
                <a:solidFill>
                  <a:srgbClr val="2254A0"/>
                </a:solidFill>
                <a:latin typeface="+mj-lt"/>
                <a:ea typeface="Lucida Sans Unicode" pitchFamily="2"/>
                <a:cs typeface="Tahoma" pitchFamily="2"/>
              </a:rPr>
              <a:t>5</a:t>
            </a:r>
            <a:r>
              <a:rPr lang="pl-PL" sz="1600" b="1" dirty="0">
                <a:solidFill>
                  <a:srgbClr val="2254A0"/>
                </a:solidFill>
                <a:latin typeface="+mj-lt"/>
                <a:ea typeface="Lucida Sans Unicode" pitchFamily="2"/>
                <a:cs typeface="Tahoma" pitchFamily="2"/>
              </a:rPr>
              <a:t>. </a:t>
            </a:r>
            <a:r>
              <a:rPr lang="de-DE" sz="1600" b="1" dirty="0">
                <a:solidFill>
                  <a:srgbClr val="2254A0"/>
                </a:solidFill>
                <a:latin typeface="+mj-lt"/>
                <a:ea typeface="Lucida Sans Unicode" pitchFamily="2"/>
                <a:cs typeface="Tahoma" pitchFamily="2"/>
              </a:rPr>
              <a:t>Quintessenz </a:t>
            </a:r>
            <a:br>
              <a:rPr lang="de-DE" sz="1600" b="1" dirty="0">
                <a:solidFill>
                  <a:srgbClr val="2254A0"/>
                </a:solidFill>
                <a:latin typeface="+mj-lt"/>
                <a:ea typeface="Lucida Sans Unicode" pitchFamily="2"/>
                <a:cs typeface="Tahoma" pitchFamily="2"/>
              </a:rPr>
            </a:br>
            <a:endParaRPr lang="de-DE" sz="1600" b="1" dirty="0">
              <a:solidFill>
                <a:srgbClr val="2254A0"/>
              </a:solidFill>
              <a:latin typeface="+mj-lt"/>
              <a:ea typeface="Lucida Sans Unicode" pitchFamily="2"/>
              <a:cs typeface="Tahoma" pitchFamily="2"/>
            </a:endParaRPr>
          </a:p>
        </p:txBody>
      </p:sp>
      <p:sp>
        <p:nvSpPr>
          <p:cNvPr id="3" name="Freihandform 2"/>
          <p:cNvSpPr/>
          <p:nvPr/>
        </p:nvSpPr>
        <p:spPr>
          <a:xfrm>
            <a:off x="539640" y="952153"/>
            <a:ext cx="8064719" cy="45724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72880" marR="0" lvl="0" indent="-270000" rtl="0" hangingPunct="1">
              <a:buNone/>
              <a:tabLst/>
            </a:pPr>
            <a:r>
              <a:rPr lang="de-DE" sz="2400" b="1" dirty="0" smtClean="0">
                <a:latin typeface="+mj-lt"/>
                <a:ea typeface="Arial" pitchFamily="34"/>
                <a:cs typeface="Arial" pitchFamily="34"/>
              </a:rPr>
              <a:t>Wir können Entscheidungen von Managern besser beeinflussen, wenn:</a:t>
            </a:r>
            <a:endParaRPr lang="de-DE" sz="2400" b="1" dirty="0">
              <a:latin typeface="+mj-lt"/>
              <a:ea typeface="Arial" pitchFamily="34"/>
              <a:cs typeface="Arial" pitchFamily="34"/>
            </a:endParaRPr>
          </a:p>
          <a:p>
            <a:pPr marL="272880" marR="0" lvl="0" indent="-270000" rtl="0" hangingPunct="1">
              <a:buNone/>
              <a:tabLst/>
            </a:pPr>
            <a:endParaRPr lang="de-DE" sz="2000" b="1" dirty="0">
              <a:latin typeface="Times New Roman" pitchFamily="18"/>
              <a:ea typeface="Arial" pitchFamily="34"/>
              <a:cs typeface="Arial" pitchFamily="34"/>
            </a:endParaRPr>
          </a:p>
          <a:p>
            <a:pPr marL="342900" marR="0" lvl="0" indent="-342900" defTabSz="714375" eaLnBrk="0" hangingPunct="0">
              <a:spcAft>
                <a:spcPts val="600"/>
              </a:spcAft>
              <a:buClr>
                <a:schemeClr val="accent6"/>
              </a:buClr>
              <a:buSzPct val="120000"/>
              <a:buFont typeface="Wingdings" pitchFamily="2" charset="2"/>
              <a:buChar char="§"/>
              <a:tabLst/>
              <a:defRPr/>
            </a:pPr>
            <a:r>
              <a:rPr lang="de-DE" sz="2000" dirty="0" smtClean="0"/>
              <a:t>wir das tatsächliche Entscheidungsverhalten von Managern kennen -&gt; homo </a:t>
            </a:r>
            <a:r>
              <a:rPr lang="de-DE" sz="2000" dirty="0" err="1" smtClean="0"/>
              <a:t>heuristicus</a:t>
            </a:r>
            <a:r>
              <a:rPr lang="de-DE" sz="2000" dirty="0" smtClean="0"/>
              <a:t>.</a:t>
            </a:r>
          </a:p>
          <a:p>
            <a:pPr marL="342900" marR="0" lvl="0" indent="-342900" defTabSz="714375" eaLnBrk="0" hangingPunct="0">
              <a:spcAft>
                <a:spcPts val="600"/>
              </a:spcAft>
              <a:buClr>
                <a:schemeClr val="accent6"/>
              </a:buClr>
              <a:buSzPct val="120000"/>
              <a:buFont typeface="Wingdings" pitchFamily="2" charset="2"/>
              <a:buChar char="§"/>
              <a:tabLst/>
              <a:defRPr/>
            </a:pPr>
            <a:r>
              <a:rPr lang="de-DE" sz="2000" dirty="0" smtClean="0"/>
              <a:t>wir für die Vereinfachungsregeln, die zu zufriedenstellenden Entscheidungen führen (smarte Heuristiken), Situationen und Regeln für die Anwendung im Unternehmen festlegen.</a:t>
            </a:r>
          </a:p>
          <a:p>
            <a:pPr marL="342900" marR="0" lvl="0" indent="-342900" defTabSz="714375" eaLnBrk="0" hangingPunct="0">
              <a:spcAft>
                <a:spcPts val="600"/>
              </a:spcAft>
              <a:buClr>
                <a:schemeClr val="accent6"/>
              </a:buClr>
              <a:buSzPct val="120000"/>
              <a:buFont typeface="Wingdings" pitchFamily="2" charset="2"/>
              <a:buChar char="§"/>
              <a:tabLst/>
              <a:defRPr/>
            </a:pPr>
            <a:r>
              <a:rPr lang="de-DE" sz="2000" dirty="0" smtClean="0"/>
              <a:t>wir gegen die Denkfehler, welche wir beim Entscheidungsprozess bei der Informationsgewinnung und –</a:t>
            </a:r>
            <a:r>
              <a:rPr lang="de-DE" sz="2000" dirty="0" err="1" smtClean="0"/>
              <a:t>verarbeitung</a:t>
            </a:r>
            <a:r>
              <a:rPr lang="de-DE" sz="2000" dirty="0" smtClean="0"/>
              <a:t> machen, spezifische Maßnahmen festlegen und umsetzen.</a:t>
            </a:r>
          </a:p>
          <a:p>
            <a:pPr marL="342900" marR="0" lvl="0" indent="-342900" defTabSz="714375" eaLnBrk="0" hangingPunct="0">
              <a:spcAft>
                <a:spcPts val="600"/>
              </a:spcAft>
              <a:buClr>
                <a:schemeClr val="accent6"/>
              </a:buClr>
              <a:buSzPct val="120000"/>
              <a:buFont typeface="Wingdings" pitchFamily="2" charset="2"/>
              <a:buChar char="§"/>
              <a:tabLst/>
              <a:defRPr/>
            </a:pPr>
            <a:r>
              <a:rPr lang="de-DE" sz="2000" dirty="0" smtClean="0"/>
              <a:t>wir verstehen, dass das Menschenbild des homo </a:t>
            </a:r>
            <a:r>
              <a:rPr lang="de-DE" sz="2000" dirty="0" err="1" smtClean="0"/>
              <a:t>oeconomicus</a:t>
            </a:r>
            <a:r>
              <a:rPr lang="de-DE" sz="2000" dirty="0" smtClean="0"/>
              <a:t> lediglich ein theoretisches Modell und für die praktische Arbeit des Controllers von untergeordneter Bedeutung ist.</a:t>
            </a: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2"/>
          <p:cNvSpPr/>
          <p:nvPr/>
        </p:nvSpPr>
        <p:spPr>
          <a:xfrm>
            <a:off x="512640" y="942628"/>
            <a:ext cx="8064719" cy="50749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72880" indent="-270000"/>
            <a:r>
              <a:rPr lang="de-DE" b="1" dirty="0">
                <a:latin typeface="+mj-lt"/>
                <a:ea typeface="Arial" pitchFamily="34"/>
                <a:cs typeface="Arial" pitchFamily="34"/>
              </a:rPr>
              <a:t>Konsequenzen für die Rolle des Controllers</a:t>
            </a:r>
          </a:p>
          <a:p>
            <a:pPr marL="272880" marR="0" lvl="0" indent="-270000" rtl="0" hangingPunct="1">
              <a:buNone/>
              <a:tabLst/>
            </a:pPr>
            <a:endParaRPr lang="de-DE" sz="2000" dirty="0">
              <a:latin typeface="Times New Roman" pitchFamily="18"/>
              <a:ea typeface="Arial" pitchFamily="34"/>
              <a:cs typeface="Arial" pitchFamily="34"/>
            </a:endParaRPr>
          </a:p>
          <a:p>
            <a:pPr marL="272880" marR="0" lvl="0" indent="-270000" rtl="0" hangingPunct="1">
              <a:buNone/>
              <a:tabLst/>
            </a:pPr>
            <a:r>
              <a:rPr lang="de-DE" sz="2000" dirty="0" smtClean="0"/>
              <a:t>Ausgehend von den Erkenntnissen des </a:t>
            </a:r>
            <a:r>
              <a:rPr lang="de-DE" sz="2000" dirty="0" err="1" smtClean="0"/>
              <a:t>Behavioural</a:t>
            </a:r>
            <a:r>
              <a:rPr lang="de-DE" sz="2000" dirty="0" smtClean="0"/>
              <a:t> Controlling sehen</a:t>
            </a:r>
          </a:p>
          <a:p>
            <a:pPr marL="272880" marR="0" lvl="0" indent="-270000" rtl="0" hangingPunct="1">
              <a:buNone/>
              <a:tabLst/>
            </a:pPr>
            <a:r>
              <a:rPr lang="de-DE" sz="2000" dirty="0" smtClean="0"/>
              <a:t>wir folgende Konsequenzen für den Controller in der Praxis:</a:t>
            </a:r>
          </a:p>
          <a:p>
            <a:pPr marL="272880" marR="0" lvl="0" indent="-270000" rtl="0" hangingPunct="1">
              <a:buNone/>
              <a:tabLst/>
            </a:pPr>
            <a:endParaRPr lang="de-DE" sz="1800" dirty="0">
              <a:latin typeface="Times New Roman" pitchFamily="18"/>
              <a:ea typeface="Arial" pitchFamily="34"/>
              <a:cs typeface="Arial" pitchFamily="34"/>
            </a:endParaRPr>
          </a:p>
          <a:p>
            <a:pPr marL="342900" indent="-342900" defTabSz="714375" eaLnBrk="0" hangingPunct="0">
              <a:spcAft>
                <a:spcPts val="600"/>
              </a:spcAft>
              <a:buClr>
                <a:schemeClr val="accent6"/>
              </a:buClr>
              <a:buSzPct val="120000"/>
              <a:buFont typeface="Wingdings" pitchFamily="2" charset="2"/>
              <a:buChar char="§"/>
              <a:defRPr/>
            </a:pPr>
            <a:r>
              <a:rPr lang="de-DE" sz="2000" dirty="0" smtClean="0"/>
              <a:t>Die Aufgaben des Controllers hängen vom Führungskontext und von den Fähigkeiten/Eigenschaften der Führungskräfte ab</a:t>
            </a:r>
          </a:p>
          <a:p>
            <a:pPr marL="342900" indent="-342900" defTabSz="714375" eaLnBrk="0" hangingPunct="0">
              <a:spcAft>
                <a:spcPts val="600"/>
              </a:spcAft>
              <a:buClr>
                <a:schemeClr val="accent6"/>
              </a:buClr>
              <a:buSzPct val="120000"/>
              <a:buFont typeface="Wingdings" pitchFamily="2" charset="2"/>
              <a:buChar char="§"/>
              <a:defRPr/>
            </a:pPr>
            <a:r>
              <a:rPr lang="de-DE" sz="2000" dirty="0" smtClean="0"/>
              <a:t>Wenn sich der Controller als Managementunterstützer versteht, heißt es auch eine aktive ggf. unbequeme </a:t>
            </a:r>
            <a:r>
              <a:rPr lang="de-DE" sz="2000" dirty="0" err="1" smtClean="0"/>
              <a:t>Counterpartfunktion</a:t>
            </a:r>
            <a:r>
              <a:rPr lang="de-DE" sz="2000" dirty="0" smtClean="0"/>
              <a:t> einzunehmen (verschiedene Perspektiven)</a:t>
            </a:r>
          </a:p>
          <a:p>
            <a:pPr marL="342900" indent="-342900" defTabSz="714375" eaLnBrk="0" hangingPunct="0">
              <a:spcAft>
                <a:spcPts val="600"/>
              </a:spcAft>
              <a:buClr>
                <a:schemeClr val="accent6"/>
              </a:buClr>
              <a:buSzPct val="120000"/>
              <a:buFont typeface="Wingdings" pitchFamily="2" charset="2"/>
              <a:buChar char="§"/>
              <a:defRPr/>
            </a:pPr>
            <a:r>
              <a:rPr lang="de-DE" sz="2000" dirty="0" smtClean="0"/>
              <a:t>Ein umfassendes Wissen über verhaltenswissenschaftliche Erkenntnisse gehört zum Controller (nicht nur die fachliche Kompetenz wird gefragt, sondern auch eine soziale)</a:t>
            </a:r>
          </a:p>
          <a:p>
            <a:pPr marL="342900" indent="-342900" defTabSz="714375" eaLnBrk="0" hangingPunct="0">
              <a:buClr>
                <a:schemeClr val="accent6"/>
              </a:buClr>
              <a:buSzPct val="120000"/>
              <a:buFont typeface="Wingdings" pitchFamily="2" charset="2"/>
              <a:buChar char="§"/>
              <a:defRPr/>
            </a:pPr>
            <a:r>
              <a:rPr lang="de-DE" sz="2000" dirty="0" smtClean="0"/>
              <a:t>Wichtig ist auch für den Controller die Fähigkeit, Führungskräfte individuell zu beeinflussen</a:t>
            </a:r>
            <a:r>
              <a:rPr lang="de-DE" sz="2000" dirty="0">
                <a:latin typeface="Times New Roman" pitchFamily="18"/>
                <a:ea typeface="Lucida Sans Unicode" pitchFamily="2"/>
                <a:cs typeface="Tahoma" pitchFamily="2"/>
              </a:rPr>
              <a:t/>
            </a:r>
            <a:br>
              <a:rPr lang="de-DE" sz="2000" dirty="0">
                <a:latin typeface="Times New Roman" pitchFamily="18"/>
                <a:ea typeface="Lucida Sans Unicode" pitchFamily="2"/>
                <a:cs typeface="Tahoma" pitchFamily="2"/>
              </a:rPr>
            </a:br>
            <a:endParaRPr lang="de-DE" sz="2000" dirty="0">
              <a:latin typeface="Times New Roman" pitchFamily="18"/>
              <a:ea typeface="Lucida Sans Unicode" pitchFamily="2"/>
              <a:cs typeface="Tahoma" pitchFamily="2"/>
            </a:endParaRPr>
          </a:p>
        </p:txBody>
      </p:sp>
      <p:sp>
        <p:nvSpPr>
          <p:cNvPr id="4" name="Freihandform 3"/>
          <p:cNvSpPr/>
          <p:nvPr/>
        </p:nvSpPr>
        <p:spPr>
          <a:xfrm>
            <a:off x="500040" y="487440"/>
            <a:ext cx="7077240" cy="404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1">
              <a:buNone/>
              <a:tabLst/>
            </a:pPr>
            <a:r>
              <a:rPr lang="de-DE" sz="1600" b="1" dirty="0">
                <a:solidFill>
                  <a:srgbClr val="2254A0"/>
                </a:solidFill>
                <a:latin typeface="+mj-lt"/>
                <a:ea typeface="Lucida Sans Unicode" pitchFamily="2"/>
                <a:cs typeface="Tahoma" pitchFamily="2"/>
              </a:rPr>
              <a:t>5</a:t>
            </a:r>
            <a:r>
              <a:rPr lang="pl-PL" sz="1600" b="1" dirty="0">
                <a:solidFill>
                  <a:srgbClr val="2254A0"/>
                </a:solidFill>
                <a:latin typeface="+mj-lt"/>
                <a:ea typeface="Lucida Sans Unicode" pitchFamily="2"/>
                <a:cs typeface="Tahoma" pitchFamily="2"/>
              </a:rPr>
              <a:t>. </a:t>
            </a:r>
            <a:r>
              <a:rPr lang="de-DE" sz="1600" b="1" dirty="0">
                <a:solidFill>
                  <a:srgbClr val="2254A0"/>
                </a:solidFill>
                <a:latin typeface="+mj-lt"/>
                <a:ea typeface="Lucida Sans Unicode" pitchFamily="2"/>
                <a:cs typeface="Tahoma" pitchFamily="2"/>
              </a:rPr>
              <a:t>Quintessenz </a:t>
            </a:r>
            <a:br>
              <a:rPr lang="de-DE" sz="1600" b="1" dirty="0">
                <a:solidFill>
                  <a:srgbClr val="2254A0"/>
                </a:solidFill>
                <a:latin typeface="+mj-lt"/>
                <a:ea typeface="Lucida Sans Unicode" pitchFamily="2"/>
                <a:cs typeface="Tahoma" pitchFamily="2"/>
              </a:rPr>
            </a:br>
            <a:endParaRPr lang="de-DE" sz="1600" b="1" dirty="0">
              <a:solidFill>
                <a:srgbClr val="2254A0"/>
              </a:solidFill>
              <a:latin typeface="+mj-lt"/>
              <a:ea typeface="Lucida Sans Unicode" pitchFamily="2"/>
              <a:cs typeface="Tahoma" pitchFamily="2"/>
            </a:endParaRP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500040" y="487440"/>
            <a:ext cx="7077240" cy="404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1">
              <a:buNone/>
              <a:tabLst/>
            </a:pPr>
            <a:r>
              <a:rPr lang="de-DE" sz="1600" b="1" dirty="0" smtClean="0">
                <a:solidFill>
                  <a:srgbClr val="2254A0"/>
                </a:solidFill>
                <a:latin typeface="+mj-lt"/>
                <a:ea typeface="Lucida Sans Unicode" pitchFamily="2"/>
                <a:cs typeface="Tahoma" pitchFamily="2"/>
              </a:rPr>
              <a:t>5</a:t>
            </a:r>
            <a:r>
              <a:rPr lang="de-DE" sz="1600" b="1" dirty="0">
                <a:solidFill>
                  <a:srgbClr val="2254A0"/>
                </a:solidFill>
                <a:latin typeface="+mj-lt"/>
                <a:ea typeface="Lucida Sans Unicode" pitchFamily="2"/>
                <a:cs typeface="Tahoma" pitchFamily="2"/>
              </a:rPr>
              <a:t>. Quintessenz</a:t>
            </a:r>
            <a:br>
              <a:rPr lang="de-DE" sz="1600" b="1" dirty="0">
                <a:solidFill>
                  <a:srgbClr val="2254A0"/>
                </a:solidFill>
                <a:latin typeface="+mj-lt"/>
                <a:ea typeface="Lucida Sans Unicode" pitchFamily="2"/>
                <a:cs typeface="Tahoma" pitchFamily="2"/>
              </a:rPr>
            </a:br>
            <a:endParaRPr lang="de-DE" sz="1600" b="1" dirty="0">
              <a:solidFill>
                <a:srgbClr val="2254A0"/>
              </a:solidFill>
              <a:latin typeface="+mj-lt"/>
              <a:ea typeface="Lucida Sans Unicode" pitchFamily="2"/>
              <a:cs typeface="Tahoma" pitchFamily="2"/>
            </a:endParaRPr>
          </a:p>
        </p:txBody>
      </p:sp>
      <p:sp>
        <p:nvSpPr>
          <p:cNvPr id="3" name="Freihandform 2"/>
          <p:cNvSpPr/>
          <p:nvPr/>
        </p:nvSpPr>
        <p:spPr>
          <a:xfrm>
            <a:off x="501988" y="933103"/>
            <a:ext cx="8064360" cy="511114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72880" indent="-270000"/>
            <a:r>
              <a:rPr lang="de-DE" b="1" dirty="0" smtClean="0">
                <a:latin typeface="+mj-lt"/>
                <a:ea typeface="Arial" pitchFamily="34"/>
                <a:cs typeface="Arial" pitchFamily="34"/>
              </a:rPr>
              <a:t>Literaturhinweise (I)</a:t>
            </a:r>
            <a:endParaRPr lang="de-DE" b="1" dirty="0">
              <a:latin typeface="+mj-lt"/>
              <a:ea typeface="Arial" pitchFamily="34"/>
              <a:cs typeface="Arial" pitchFamily="34"/>
            </a:endParaRPr>
          </a:p>
          <a:p>
            <a:pPr marL="728640" marR="0" lvl="1" indent="-271440" algn="l" rtl="0" hangingPunct="1">
              <a:lnSpc>
                <a:spcPct val="100000"/>
              </a:lnSpc>
              <a:spcBef>
                <a:spcPts val="0"/>
              </a:spcBef>
              <a:spcAft>
                <a:spcPts val="598"/>
              </a:spcAft>
              <a:buNone/>
              <a:tabLst/>
            </a:pPr>
            <a:endParaRPr lang="de-DE" sz="800" b="1" i="0" u="none" strike="noStrike" baseline="0" dirty="0">
              <a:solidFill>
                <a:srgbClr val="000000"/>
              </a:solidFill>
              <a:latin typeface="Arial" pitchFamily="34"/>
              <a:ea typeface="ヒラギノ角ゴ Pro W3" pitchFamily="2"/>
              <a:cs typeface="ヒラギノ角ゴ Pro W3" pitchFamily="2"/>
            </a:endParaRPr>
          </a:p>
          <a:p>
            <a:pPr marL="272880" indent="-271440">
              <a:spcBef>
                <a:spcPts val="0"/>
              </a:spcBef>
              <a:spcAft>
                <a:spcPts val="600"/>
              </a:spcAft>
              <a:buSzPct val="120000"/>
              <a:buFont typeface="Wingdings" pitchFamily="2" charset="2"/>
              <a:buChar char="§"/>
            </a:pPr>
            <a:r>
              <a:rPr lang="de-DE" sz="1600" dirty="0" err="1" smtClean="0"/>
              <a:t>Ariely</a:t>
            </a:r>
            <a:r>
              <a:rPr lang="de-DE" sz="1600" dirty="0" smtClean="0"/>
              <a:t>, D.: Fühlen nützt nichts, hilft aber: Warum wir uns immer wieder unvernünftig verhalten</a:t>
            </a:r>
            <a:endParaRPr lang="de-DE" sz="1600" dirty="0" smtClean="0">
              <a:latin typeface="+mj-lt"/>
              <a:ea typeface="Lucida Sans Unicode" pitchFamily="2"/>
              <a:cs typeface="Tahoma" pitchFamily="2"/>
            </a:endParaRPr>
          </a:p>
          <a:p>
            <a:pPr marL="272880" lvl="0" indent="-271440">
              <a:spcBef>
                <a:spcPts val="0"/>
              </a:spcBef>
              <a:spcAft>
                <a:spcPts val="600"/>
              </a:spcAft>
              <a:buSzPct val="120000"/>
              <a:buFont typeface="Wingdings" pitchFamily="2" charset="2"/>
              <a:buChar char="§"/>
            </a:pPr>
            <a:r>
              <a:rPr lang="de-DE" sz="1600" dirty="0" err="1" smtClean="0"/>
              <a:t>Covey</a:t>
            </a:r>
            <a:r>
              <a:rPr lang="de-DE" sz="1600" dirty="0" smtClean="0"/>
              <a:t>, St.: Schnelligkeit durch Vertrauen, 3. Auflage 2011</a:t>
            </a:r>
            <a:endParaRPr lang="de-DE" sz="1600" dirty="0" smtClean="0">
              <a:latin typeface="+mj-lt"/>
              <a:ea typeface="Lucida Sans Unicode" pitchFamily="2"/>
              <a:cs typeface="Tahoma" pitchFamily="2"/>
            </a:endParaRPr>
          </a:p>
          <a:p>
            <a:pPr marL="272880" indent="-271440">
              <a:spcBef>
                <a:spcPts val="0"/>
              </a:spcBef>
              <a:spcAft>
                <a:spcPts val="600"/>
              </a:spcAft>
              <a:buSzPct val="120000"/>
              <a:buFont typeface="Wingdings" pitchFamily="2" charset="2"/>
              <a:buChar char="§"/>
            </a:pPr>
            <a:r>
              <a:rPr lang="de-DE" sz="1600" dirty="0" smtClean="0"/>
              <a:t>Dammann, G.: Narzissten, Egomanen, Psychopathen in der Führungsetage, </a:t>
            </a:r>
            <a:br>
              <a:rPr lang="de-DE" sz="1600" dirty="0" smtClean="0"/>
            </a:br>
            <a:r>
              <a:rPr lang="de-DE" sz="1600" dirty="0" smtClean="0"/>
              <a:t>1. Auflage 2007</a:t>
            </a:r>
          </a:p>
          <a:p>
            <a:pPr marL="272880" indent="-271440">
              <a:spcBef>
                <a:spcPts val="0"/>
              </a:spcBef>
              <a:spcAft>
                <a:spcPts val="600"/>
              </a:spcAft>
              <a:buSzPct val="120000"/>
              <a:buFont typeface="Wingdings" pitchFamily="2" charset="2"/>
              <a:buChar char="§"/>
            </a:pPr>
            <a:r>
              <a:rPr lang="de-DE" sz="1600" dirty="0" err="1" smtClean="0"/>
              <a:t>Dobelli</a:t>
            </a:r>
            <a:r>
              <a:rPr lang="de-DE" sz="1600" dirty="0" smtClean="0"/>
              <a:t>, R., „Die Kunst des klaren Denkens“, Carl Hanser Verlag München,  2011</a:t>
            </a:r>
          </a:p>
          <a:p>
            <a:pPr marL="272880" lvl="0" indent="-271440">
              <a:spcBef>
                <a:spcPts val="0"/>
              </a:spcBef>
              <a:spcAft>
                <a:spcPts val="600"/>
              </a:spcAft>
              <a:buSzPct val="120000"/>
              <a:buFont typeface="Wingdings" pitchFamily="2" charset="2"/>
              <a:buChar char="§"/>
            </a:pPr>
            <a:r>
              <a:rPr lang="de-DE" sz="1600" dirty="0" err="1" smtClean="0">
                <a:latin typeface="+mj-lt"/>
                <a:ea typeface="Lucida Sans Unicode" pitchFamily="2"/>
                <a:cs typeface="Tahoma" pitchFamily="2"/>
              </a:rPr>
              <a:t>Drewniok</a:t>
            </a:r>
            <a:r>
              <a:rPr lang="de-DE" sz="1600" dirty="0" smtClean="0">
                <a:latin typeface="+mj-lt"/>
                <a:ea typeface="Lucida Sans Unicode" pitchFamily="2"/>
                <a:cs typeface="Tahoma" pitchFamily="2"/>
              </a:rPr>
              <a:t>, B.: der </a:t>
            </a:r>
            <a:r>
              <a:rPr lang="de-DE" sz="1600" dirty="0">
                <a:latin typeface="+mj-lt"/>
                <a:ea typeface="Lucida Sans Unicode" pitchFamily="2"/>
                <a:cs typeface="Tahoma" pitchFamily="2"/>
              </a:rPr>
              <a:t>Controller als Business Partner: erfolgskritische </a:t>
            </a:r>
            <a:r>
              <a:rPr lang="de-DE" sz="1600" dirty="0" smtClean="0">
                <a:latin typeface="+mj-lt"/>
                <a:ea typeface="Lucida Sans Unicode" pitchFamily="2"/>
                <a:cs typeface="Tahoma" pitchFamily="2"/>
              </a:rPr>
              <a:t>Fähigkeiten, </a:t>
            </a:r>
            <a:br>
              <a:rPr lang="de-DE" sz="1600" dirty="0" smtClean="0">
                <a:latin typeface="+mj-lt"/>
                <a:ea typeface="Lucida Sans Unicode" pitchFamily="2"/>
                <a:cs typeface="Tahoma" pitchFamily="2"/>
              </a:rPr>
            </a:br>
            <a:r>
              <a:rPr lang="de-DE" sz="1600" dirty="0" smtClean="0">
                <a:latin typeface="+mj-lt"/>
                <a:ea typeface="Lucida Sans Unicode" pitchFamily="2"/>
                <a:cs typeface="Tahoma" pitchFamily="2"/>
              </a:rPr>
              <a:t>in: Controller </a:t>
            </a:r>
            <a:r>
              <a:rPr lang="de-DE" sz="1600" dirty="0">
                <a:latin typeface="+mj-lt"/>
                <a:ea typeface="Lucida Sans Unicode" pitchFamily="2"/>
                <a:cs typeface="Tahoma" pitchFamily="2"/>
              </a:rPr>
              <a:t>Magazin Mai/Juni 2012. </a:t>
            </a:r>
          </a:p>
          <a:p>
            <a:pPr marL="272880" indent="-271440">
              <a:spcBef>
                <a:spcPts val="0"/>
              </a:spcBef>
              <a:spcAft>
                <a:spcPts val="600"/>
              </a:spcAft>
              <a:buSzPct val="120000"/>
              <a:buFont typeface="Wingdings" pitchFamily="2" charset="2"/>
              <a:buChar char="§"/>
            </a:pPr>
            <a:r>
              <a:rPr lang="de-DE" sz="1600" dirty="0" smtClean="0"/>
              <a:t>Eisenführ, F., Weber, M., Langer, T., „Rationales Entscheiden“, 5. Aufl., </a:t>
            </a:r>
            <a:br>
              <a:rPr lang="de-DE" sz="1600" dirty="0" smtClean="0"/>
            </a:br>
            <a:r>
              <a:rPr lang="de-DE" sz="1600" dirty="0" smtClean="0"/>
              <a:t>Springer Verlag 2010 </a:t>
            </a:r>
          </a:p>
          <a:p>
            <a:pPr marL="272880" indent="-271440">
              <a:spcBef>
                <a:spcPts val="0"/>
              </a:spcBef>
              <a:spcAft>
                <a:spcPts val="600"/>
              </a:spcAft>
              <a:buSzPct val="120000"/>
              <a:buFont typeface="Wingdings" pitchFamily="2" charset="2"/>
              <a:buChar char="§"/>
            </a:pPr>
            <a:r>
              <a:rPr lang="de-DE" sz="1600" dirty="0" err="1" smtClean="0"/>
              <a:t>Gigerenzer</a:t>
            </a:r>
            <a:r>
              <a:rPr lang="de-DE" sz="1600" dirty="0" smtClean="0"/>
              <a:t>, G., „Bauchentscheidungen“, 7. Aufl., Goldmann Verlag 2007</a:t>
            </a:r>
          </a:p>
          <a:p>
            <a:pPr marL="272880" lvl="0" indent="-271440">
              <a:spcBef>
                <a:spcPts val="0"/>
              </a:spcBef>
              <a:spcAft>
                <a:spcPts val="600"/>
              </a:spcAft>
              <a:buSzPct val="120000"/>
              <a:buFont typeface="Wingdings" pitchFamily="2" charset="2"/>
              <a:buChar char="§"/>
            </a:pPr>
            <a:r>
              <a:rPr lang="de-DE" sz="1600" dirty="0" smtClean="0"/>
              <a:t>Hirsch, B.: Controlling und Entscheidungen, Tübingen 2007</a:t>
            </a:r>
          </a:p>
          <a:p>
            <a:pPr marL="272880" indent="-271440">
              <a:spcBef>
                <a:spcPts val="0"/>
              </a:spcBef>
              <a:spcAft>
                <a:spcPts val="600"/>
              </a:spcAft>
              <a:buSzPct val="120000"/>
              <a:buFont typeface="Wingdings" pitchFamily="2" charset="2"/>
              <a:buChar char="§"/>
            </a:pPr>
            <a:r>
              <a:rPr lang="de-DE" sz="1600" dirty="0" err="1" smtClean="0"/>
              <a:t>Kahnemann</a:t>
            </a:r>
            <a:r>
              <a:rPr lang="de-DE" sz="1600" dirty="0" smtClean="0"/>
              <a:t>, D., „Schnelles Denken, Langsames Denken“, 1. Aufl., Siedler Verlag 2011</a:t>
            </a:r>
          </a:p>
          <a:p>
            <a:pPr marL="272880" marR="0" lvl="0" indent="-271440" rtl="0" hangingPunct="1">
              <a:lnSpc>
                <a:spcPct val="100000"/>
              </a:lnSpc>
              <a:spcBef>
                <a:spcPts val="0"/>
              </a:spcBef>
              <a:spcAft>
                <a:spcPts val="0"/>
              </a:spcAft>
              <a:buSzPct val="120000"/>
              <a:buNone/>
              <a:tabLst/>
            </a:pPr>
            <a:r>
              <a:rPr lang="de-DE" sz="1600" dirty="0">
                <a:latin typeface="Times New Roman" pitchFamily="18"/>
                <a:ea typeface="Lucida Sans Unicode" pitchFamily="2"/>
                <a:cs typeface="Tahoma" pitchFamily="2"/>
              </a:rPr>
              <a:t/>
            </a:r>
            <a:br>
              <a:rPr lang="de-DE" sz="1600" dirty="0">
                <a:latin typeface="Times New Roman" pitchFamily="18"/>
                <a:ea typeface="Lucida Sans Unicode" pitchFamily="2"/>
                <a:cs typeface="Tahoma" pitchFamily="2"/>
              </a:rPr>
            </a:br>
            <a:endParaRPr lang="de-DE" sz="1600" dirty="0">
              <a:latin typeface="Times New Roman" pitchFamily="18"/>
              <a:ea typeface="Lucida Sans Unicode" pitchFamily="2"/>
              <a:cs typeface="Tahoma" pitchFamily="2"/>
            </a:endParaRP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500040" y="487440"/>
            <a:ext cx="7077240" cy="404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1">
              <a:buNone/>
              <a:tabLst/>
            </a:pPr>
            <a:r>
              <a:rPr lang="de-DE" sz="1600" b="1" dirty="0" smtClean="0">
                <a:solidFill>
                  <a:srgbClr val="2254A0"/>
                </a:solidFill>
                <a:latin typeface="+mj-lt"/>
                <a:ea typeface="Lucida Sans Unicode" pitchFamily="2"/>
                <a:cs typeface="Tahoma" pitchFamily="2"/>
              </a:rPr>
              <a:t>5</a:t>
            </a:r>
            <a:r>
              <a:rPr lang="de-DE" sz="1600" b="1" dirty="0">
                <a:solidFill>
                  <a:srgbClr val="2254A0"/>
                </a:solidFill>
                <a:latin typeface="+mj-lt"/>
                <a:ea typeface="Lucida Sans Unicode" pitchFamily="2"/>
                <a:cs typeface="Tahoma" pitchFamily="2"/>
              </a:rPr>
              <a:t>. Quintessenz</a:t>
            </a:r>
            <a:br>
              <a:rPr lang="de-DE" sz="1600" b="1" dirty="0">
                <a:solidFill>
                  <a:srgbClr val="2254A0"/>
                </a:solidFill>
                <a:latin typeface="+mj-lt"/>
                <a:ea typeface="Lucida Sans Unicode" pitchFamily="2"/>
                <a:cs typeface="Tahoma" pitchFamily="2"/>
              </a:rPr>
            </a:br>
            <a:endParaRPr lang="de-DE" sz="1600" b="1" dirty="0">
              <a:solidFill>
                <a:srgbClr val="2254A0"/>
              </a:solidFill>
              <a:latin typeface="+mj-lt"/>
              <a:ea typeface="Lucida Sans Unicode" pitchFamily="2"/>
              <a:cs typeface="Tahoma" pitchFamily="2"/>
            </a:endParaRPr>
          </a:p>
        </p:txBody>
      </p:sp>
      <p:sp>
        <p:nvSpPr>
          <p:cNvPr id="3" name="Freihandform 2"/>
          <p:cNvSpPr/>
          <p:nvPr/>
        </p:nvSpPr>
        <p:spPr>
          <a:xfrm>
            <a:off x="501988" y="933103"/>
            <a:ext cx="8064360" cy="401340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72880" indent="-270000"/>
            <a:r>
              <a:rPr lang="de-DE" b="1" dirty="0" smtClean="0">
                <a:latin typeface="+mj-lt"/>
                <a:ea typeface="Arial" pitchFamily="34"/>
                <a:cs typeface="Arial" pitchFamily="34"/>
              </a:rPr>
              <a:t>Literaturhinweise (II)</a:t>
            </a:r>
            <a:endParaRPr lang="de-DE" b="1" dirty="0">
              <a:latin typeface="+mj-lt"/>
              <a:ea typeface="Arial" pitchFamily="34"/>
              <a:cs typeface="Arial" pitchFamily="34"/>
            </a:endParaRPr>
          </a:p>
          <a:p>
            <a:pPr marL="728640" marR="0" lvl="1" indent="-271440" algn="l" rtl="0" hangingPunct="1">
              <a:lnSpc>
                <a:spcPct val="100000"/>
              </a:lnSpc>
              <a:spcBef>
                <a:spcPts val="0"/>
              </a:spcBef>
              <a:spcAft>
                <a:spcPts val="598"/>
              </a:spcAft>
              <a:buNone/>
              <a:tabLst/>
            </a:pPr>
            <a:endParaRPr lang="de-DE" sz="800" b="1" i="0" u="none" strike="noStrike" baseline="0" dirty="0">
              <a:solidFill>
                <a:srgbClr val="000000"/>
              </a:solidFill>
              <a:latin typeface="Arial" pitchFamily="34"/>
              <a:ea typeface="ヒラギノ角ゴ Pro W3" pitchFamily="2"/>
              <a:cs typeface="ヒラギノ角ゴ Pro W3" pitchFamily="2"/>
            </a:endParaRPr>
          </a:p>
          <a:p>
            <a:pPr marL="272880" lvl="0" indent="-271440">
              <a:spcBef>
                <a:spcPts val="0"/>
              </a:spcBef>
              <a:spcAft>
                <a:spcPts val="600"/>
              </a:spcAft>
              <a:buSzPct val="120000"/>
              <a:buFont typeface="Wingdings" pitchFamily="2" charset="2"/>
              <a:buChar char="§"/>
            </a:pPr>
            <a:r>
              <a:rPr lang="de-DE" sz="1600" dirty="0" smtClean="0">
                <a:latin typeface="+mj-lt"/>
                <a:ea typeface="Lucida Sans Unicode" pitchFamily="2"/>
                <a:cs typeface="Tahoma" pitchFamily="2"/>
              </a:rPr>
              <a:t>Leitl, M.: Was ist </a:t>
            </a:r>
            <a:r>
              <a:rPr lang="de-DE" sz="1600" dirty="0" err="1" smtClean="0">
                <a:latin typeface="+mj-lt"/>
                <a:ea typeface="Lucida Sans Unicode" pitchFamily="2"/>
                <a:cs typeface="Tahoma" pitchFamily="2"/>
              </a:rPr>
              <a:t>Behavioural</a:t>
            </a:r>
            <a:r>
              <a:rPr lang="de-DE" sz="1600" dirty="0" smtClean="0">
                <a:latin typeface="+mj-lt"/>
                <a:ea typeface="Lucida Sans Unicode" pitchFamily="2"/>
                <a:cs typeface="Tahoma" pitchFamily="2"/>
              </a:rPr>
              <a:t> Controlling?</a:t>
            </a:r>
            <a:r>
              <a:rPr lang="de-DE" sz="1600" dirty="0" smtClean="0"/>
              <a:t> </a:t>
            </a:r>
          </a:p>
          <a:p>
            <a:pPr marL="272880" lvl="0" indent="-271440">
              <a:spcBef>
                <a:spcPts val="0"/>
              </a:spcBef>
              <a:spcAft>
                <a:spcPts val="600"/>
              </a:spcAft>
              <a:buSzPct val="120000"/>
              <a:buFont typeface="Wingdings" pitchFamily="2" charset="2"/>
              <a:buChar char="§"/>
            </a:pPr>
            <a:r>
              <a:rPr lang="de-DE" sz="1600" dirty="0" smtClean="0">
                <a:latin typeface="+mj-lt"/>
                <a:ea typeface="Lucida Sans Unicode" pitchFamily="2"/>
                <a:cs typeface="Tahoma" pitchFamily="2"/>
              </a:rPr>
              <a:t>Pandit, T.: </a:t>
            </a:r>
            <a:r>
              <a:rPr lang="de-DE" sz="1600" dirty="0" err="1" smtClean="0">
                <a:latin typeface="+mj-lt"/>
                <a:ea typeface="Lucida Sans Unicode" pitchFamily="2"/>
                <a:cs typeface="Tahoma" pitchFamily="2"/>
              </a:rPr>
              <a:t>Finance</a:t>
            </a:r>
            <a:r>
              <a:rPr lang="de-DE" sz="1600" dirty="0" smtClean="0">
                <a:latin typeface="+mj-lt"/>
                <a:ea typeface="Lucida Sans Unicode" pitchFamily="2"/>
                <a:cs typeface="Tahoma" pitchFamily="2"/>
              </a:rPr>
              <a:t> </a:t>
            </a:r>
            <a:r>
              <a:rPr lang="de-DE" sz="1600" dirty="0" err="1">
                <a:latin typeface="+mj-lt"/>
                <a:ea typeface="Lucida Sans Unicode" pitchFamily="2"/>
                <a:cs typeface="Tahoma" pitchFamily="2"/>
              </a:rPr>
              <a:t>as</a:t>
            </a:r>
            <a:r>
              <a:rPr lang="de-DE" sz="1600" dirty="0">
                <a:latin typeface="+mj-lt"/>
                <a:ea typeface="Lucida Sans Unicode" pitchFamily="2"/>
                <a:cs typeface="Tahoma" pitchFamily="2"/>
              </a:rPr>
              <a:t> a Business </a:t>
            </a:r>
            <a:r>
              <a:rPr lang="de-DE" sz="1600" dirty="0" err="1">
                <a:latin typeface="+mj-lt"/>
                <a:ea typeface="Lucida Sans Unicode" pitchFamily="2"/>
                <a:cs typeface="Tahoma" pitchFamily="2"/>
              </a:rPr>
              <a:t>partner</a:t>
            </a:r>
            <a:r>
              <a:rPr lang="de-DE" sz="1600" dirty="0">
                <a:latin typeface="+mj-lt"/>
                <a:ea typeface="Lucida Sans Unicode" pitchFamily="2"/>
                <a:cs typeface="Tahoma" pitchFamily="2"/>
              </a:rPr>
              <a:t>: </a:t>
            </a:r>
            <a:r>
              <a:rPr lang="de-DE" sz="1600" dirty="0" err="1">
                <a:latin typeface="+mj-lt"/>
                <a:ea typeface="Lucida Sans Unicode" pitchFamily="2"/>
                <a:cs typeface="Tahoma" pitchFamily="2"/>
              </a:rPr>
              <a:t>lesson</a:t>
            </a:r>
            <a:r>
              <a:rPr lang="de-DE" sz="1600" dirty="0">
                <a:latin typeface="+mj-lt"/>
                <a:ea typeface="Lucida Sans Unicode" pitchFamily="2"/>
                <a:cs typeface="Tahoma" pitchFamily="2"/>
              </a:rPr>
              <a:t> </a:t>
            </a:r>
            <a:r>
              <a:rPr lang="de-DE" sz="1600" dirty="0" err="1">
                <a:latin typeface="+mj-lt"/>
                <a:ea typeface="Lucida Sans Unicode" pitchFamily="2"/>
                <a:cs typeface="Tahoma" pitchFamily="2"/>
              </a:rPr>
              <a:t>from</a:t>
            </a:r>
            <a:r>
              <a:rPr lang="de-DE" sz="1600" dirty="0">
                <a:latin typeface="+mj-lt"/>
                <a:ea typeface="Lucida Sans Unicode" pitchFamily="2"/>
                <a:cs typeface="Tahoma" pitchFamily="2"/>
              </a:rPr>
              <a:t> </a:t>
            </a:r>
            <a:r>
              <a:rPr lang="de-DE" sz="1600" dirty="0" err="1">
                <a:latin typeface="+mj-lt"/>
                <a:ea typeface="Lucida Sans Unicode" pitchFamily="2"/>
                <a:cs typeface="Tahoma" pitchFamily="2"/>
              </a:rPr>
              <a:t>the</a:t>
            </a:r>
            <a:r>
              <a:rPr lang="de-DE" sz="1600" dirty="0">
                <a:latin typeface="+mj-lt"/>
                <a:ea typeface="Lucida Sans Unicode" pitchFamily="2"/>
                <a:cs typeface="Tahoma" pitchFamily="2"/>
              </a:rPr>
              <a:t> </a:t>
            </a:r>
            <a:r>
              <a:rPr lang="de-DE" sz="1600" dirty="0" smtClean="0">
                <a:latin typeface="+mj-lt"/>
                <a:ea typeface="Lucida Sans Unicode" pitchFamily="2"/>
                <a:cs typeface="Tahoma" pitchFamily="2"/>
              </a:rPr>
              <a:t>BBC</a:t>
            </a:r>
            <a:endParaRPr lang="de-DE" sz="1600" dirty="0">
              <a:latin typeface="+mj-lt"/>
              <a:ea typeface="Lucida Sans Unicode" pitchFamily="2"/>
              <a:cs typeface="Tahoma" pitchFamily="2"/>
            </a:endParaRPr>
          </a:p>
          <a:p>
            <a:pPr marL="272880" lvl="0" indent="-271440">
              <a:spcBef>
                <a:spcPts val="0"/>
              </a:spcBef>
              <a:spcAft>
                <a:spcPts val="600"/>
              </a:spcAft>
              <a:buSzPct val="120000"/>
              <a:buFont typeface="Wingdings" pitchFamily="2" charset="2"/>
              <a:buChar char="§"/>
            </a:pPr>
            <a:r>
              <a:rPr lang="de-DE" sz="1600" dirty="0" smtClean="0"/>
              <a:t>von Thun, F.: Miteinander Reden 2</a:t>
            </a:r>
            <a:endParaRPr lang="de-DE" sz="1600" dirty="0" smtClean="0">
              <a:latin typeface="+mj-lt"/>
              <a:ea typeface="Lucida Sans Unicode" pitchFamily="2"/>
              <a:cs typeface="Tahoma" pitchFamily="2"/>
            </a:endParaRPr>
          </a:p>
          <a:p>
            <a:pPr marL="272880" lvl="0" indent="-271440">
              <a:spcBef>
                <a:spcPts val="0"/>
              </a:spcBef>
              <a:spcAft>
                <a:spcPts val="600"/>
              </a:spcAft>
              <a:buSzPct val="120000"/>
              <a:buFont typeface="Wingdings" pitchFamily="2" charset="2"/>
              <a:buChar char="§"/>
            </a:pPr>
            <a:r>
              <a:rPr lang="de-DE" sz="1600" dirty="0" err="1" smtClean="0">
                <a:latin typeface="+mj-lt"/>
                <a:ea typeface="Lucida Sans Unicode" pitchFamily="2"/>
                <a:cs typeface="Tahoma" pitchFamily="2"/>
              </a:rPr>
              <a:t>Ueberschär</a:t>
            </a:r>
            <a:r>
              <a:rPr lang="de-DE" sz="1600" dirty="0" smtClean="0">
                <a:latin typeface="+mj-lt"/>
                <a:ea typeface="Lucida Sans Unicode" pitchFamily="2"/>
                <a:cs typeface="Tahoma" pitchFamily="2"/>
              </a:rPr>
              <a:t>, H.; Walther, C.: </a:t>
            </a:r>
            <a:r>
              <a:rPr lang="de-DE" sz="1600" dirty="0" err="1" smtClean="0">
                <a:latin typeface="+mj-lt"/>
                <a:ea typeface="Lucida Sans Unicode" pitchFamily="2"/>
                <a:cs typeface="Tahoma" pitchFamily="2"/>
              </a:rPr>
              <a:t>Behavioural</a:t>
            </a:r>
            <a:r>
              <a:rPr lang="de-DE" sz="1600" dirty="0" smtClean="0">
                <a:latin typeface="+mj-lt"/>
                <a:ea typeface="Lucida Sans Unicode" pitchFamily="2"/>
                <a:cs typeface="Tahoma" pitchFamily="2"/>
              </a:rPr>
              <a:t> </a:t>
            </a:r>
            <a:r>
              <a:rPr lang="de-DE" sz="1600" dirty="0">
                <a:latin typeface="+mj-lt"/>
                <a:ea typeface="Lucida Sans Unicode" pitchFamily="2"/>
                <a:cs typeface="Tahoma" pitchFamily="2"/>
              </a:rPr>
              <a:t>Controlling – aktuelle Ansätze zu einer </a:t>
            </a:r>
            <a:r>
              <a:rPr lang="de-DE" sz="1600" dirty="0" smtClean="0">
                <a:latin typeface="+mj-lt"/>
                <a:ea typeface="Lucida Sans Unicode" pitchFamily="2"/>
                <a:cs typeface="Tahoma" pitchFamily="2"/>
              </a:rPr>
              <a:t> verhaltenswissenschaftlichen </a:t>
            </a:r>
            <a:r>
              <a:rPr lang="de-DE" sz="1600" dirty="0">
                <a:latin typeface="+mj-lt"/>
                <a:ea typeface="Lucida Sans Unicode" pitchFamily="2"/>
                <a:cs typeface="Tahoma" pitchFamily="2"/>
              </a:rPr>
              <a:t>Fundierung </a:t>
            </a:r>
            <a:r>
              <a:rPr lang="de-DE" sz="1600" dirty="0" smtClean="0">
                <a:latin typeface="+mj-lt"/>
                <a:ea typeface="Lucida Sans Unicode" pitchFamily="2"/>
                <a:cs typeface="Tahoma" pitchFamily="2"/>
              </a:rPr>
              <a:t>des Controllings?</a:t>
            </a:r>
            <a:endParaRPr lang="de-DE" sz="1600" dirty="0">
              <a:latin typeface="+mj-lt"/>
              <a:ea typeface="Lucida Sans Unicode" pitchFamily="2"/>
              <a:cs typeface="Tahoma" pitchFamily="2"/>
            </a:endParaRPr>
          </a:p>
          <a:p>
            <a:pPr marL="272880" lvl="0" indent="-272880">
              <a:spcAft>
                <a:spcPts val="600"/>
              </a:spcAft>
              <a:buSzPct val="120000"/>
              <a:buFont typeface="Wingdings" pitchFamily="2" charset="2"/>
              <a:buChar char="§"/>
            </a:pPr>
            <a:r>
              <a:rPr lang="de-DE" sz="1600" dirty="0" err="1" smtClean="0"/>
              <a:t>Dream</a:t>
            </a:r>
            <a:r>
              <a:rPr lang="de-DE" sz="1600" dirty="0" smtClean="0"/>
              <a:t> Car Bericht der Ideenwerkstatt im ICV: </a:t>
            </a:r>
            <a:r>
              <a:rPr lang="de-DE" sz="1600" dirty="0" smtClean="0">
                <a:latin typeface="+mj-lt"/>
                <a:ea typeface="Lucida Sans Unicode" pitchFamily="2"/>
                <a:cs typeface="Tahoma" pitchFamily="2"/>
              </a:rPr>
              <a:t>Was </a:t>
            </a:r>
            <a:r>
              <a:rPr lang="de-DE" sz="1600" dirty="0">
                <a:latin typeface="+mj-lt"/>
                <a:ea typeface="Lucida Sans Unicode" pitchFamily="2"/>
                <a:cs typeface="Tahoma" pitchFamily="2"/>
              </a:rPr>
              <a:t>macht Controller erfolgreich(er)? Auf das Verhalten kommt es an</a:t>
            </a:r>
            <a:r>
              <a:rPr lang="de-DE" sz="1600" dirty="0" smtClean="0">
                <a:latin typeface="+mj-lt"/>
                <a:ea typeface="Lucida Sans Unicode" pitchFamily="2"/>
                <a:cs typeface="Tahoma" pitchFamily="2"/>
              </a:rPr>
              <a:t>! </a:t>
            </a:r>
            <a:r>
              <a:rPr lang="de-DE" sz="1600" dirty="0" smtClean="0"/>
              <a:t>, 2012</a:t>
            </a:r>
            <a:endParaRPr lang="de-DE" sz="1600" dirty="0" smtClean="0">
              <a:latin typeface="+mj-lt"/>
              <a:ea typeface="Lucida Sans Unicode" pitchFamily="2"/>
              <a:cs typeface="Tahoma" pitchFamily="2"/>
            </a:endParaRPr>
          </a:p>
          <a:p>
            <a:pPr marL="272880" lvl="0" indent="-272880">
              <a:spcAft>
                <a:spcPts val="600"/>
              </a:spcAft>
              <a:buSzPct val="120000"/>
              <a:buFont typeface="Wingdings" pitchFamily="2" charset="2"/>
              <a:buChar char="§"/>
            </a:pPr>
            <a:r>
              <a:rPr lang="de-DE" sz="1600" dirty="0" err="1" smtClean="0"/>
              <a:t>Wikipedia</a:t>
            </a:r>
            <a:r>
              <a:rPr lang="de-DE" sz="1600" dirty="0" smtClean="0"/>
              <a:t>: </a:t>
            </a:r>
            <a:r>
              <a:rPr lang="de-DE" sz="1600" dirty="0" err="1" smtClean="0"/>
              <a:t>LifO</a:t>
            </a:r>
            <a:r>
              <a:rPr lang="de-DE" sz="1600" dirty="0" smtClean="0"/>
              <a:t>-Methode </a:t>
            </a:r>
            <a:br>
              <a:rPr lang="de-DE" sz="1600" dirty="0" smtClean="0"/>
            </a:br>
            <a:r>
              <a:rPr lang="de-DE" sz="1600" dirty="0" smtClean="0"/>
              <a:t>http://de.wikipedia.org/w/index.php?oldid=104624243</a:t>
            </a:r>
            <a:endParaRPr lang="de-DE" sz="1600" dirty="0">
              <a:latin typeface="+mj-lt"/>
              <a:ea typeface="Lucida Sans Unicode" pitchFamily="2"/>
              <a:cs typeface="Tahoma" pitchFamily="2"/>
            </a:endParaRPr>
          </a:p>
          <a:p>
            <a:pPr marL="0" marR="0" lvl="0" indent="0" algn="l" rtl="0" hangingPunct="1">
              <a:lnSpc>
                <a:spcPct val="100000"/>
              </a:lnSpc>
              <a:spcBef>
                <a:spcPts val="0"/>
              </a:spcBef>
              <a:spcAft>
                <a:spcPts val="598"/>
              </a:spcAft>
              <a:buSzPct val="120000"/>
              <a:buNone/>
              <a:tabLst/>
            </a:pPr>
            <a:endParaRPr lang="de-DE" sz="1600" b="1" i="0" u="none" strike="noStrike" baseline="0" dirty="0">
              <a:solidFill>
                <a:srgbClr val="000000"/>
              </a:solidFill>
              <a:latin typeface="Arial" pitchFamily="34"/>
              <a:ea typeface="ヒラギノ角ゴ Pro W3" pitchFamily="2"/>
              <a:cs typeface="ヒラギノ角ゴ Pro W3" pitchFamily="2"/>
            </a:endParaRPr>
          </a:p>
          <a:p>
            <a:pPr marL="272880" marR="0" lvl="0" indent="-271440" rtl="0" hangingPunct="1">
              <a:lnSpc>
                <a:spcPct val="100000"/>
              </a:lnSpc>
              <a:spcBef>
                <a:spcPts val="0"/>
              </a:spcBef>
              <a:spcAft>
                <a:spcPts val="0"/>
              </a:spcAft>
              <a:buSzPct val="120000"/>
              <a:buNone/>
              <a:tabLst/>
            </a:pPr>
            <a:r>
              <a:rPr lang="de-DE" sz="1600" dirty="0">
                <a:latin typeface="Times New Roman" pitchFamily="18"/>
                <a:ea typeface="Lucida Sans Unicode" pitchFamily="2"/>
                <a:cs typeface="Tahoma" pitchFamily="2"/>
              </a:rPr>
              <a:t/>
            </a:r>
            <a:br>
              <a:rPr lang="de-DE" sz="1600" dirty="0">
                <a:latin typeface="Times New Roman" pitchFamily="18"/>
                <a:ea typeface="Lucida Sans Unicode" pitchFamily="2"/>
                <a:cs typeface="Tahoma" pitchFamily="2"/>
              </a:rPr>
            </a:br>
            <a:endParaRPr lang="de-DE" sz="1600" dirty="0">
              <a:latin typeface="Times New Roman" pitchFamily="18"/>
              <a:ea typeface="Lucida Sans Unicode" pitchFamily="2"/>
              <a:cs typeface="Tahoma" pitchFamily="2"/>
            </a:endParaRP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500040" y="487440"/>
            <a:ext cx="7077240" cy="404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1">
              <a:buNone/>
              <a:tabLst/>
            </a:pPr>
            <a:r>
              <a:rPr lang="de-DE" sz="1600" b="1" dirty="0" smtClean="0">
                <a:solidFill>
                  <a:srgbClr val="2254A0"/>
                </a:solidFill>
                <a:latin typeface="+mj-lt"/>
                <a:ea typeface="Lucida Sans Unicode" pitchFamily="2"/>
                <a:cs typeface="Tahoma" pitchFamily="2"/>
              </a:rPr>
              <a:t>AK Berlin-Brandenburg in Wittenberge, 30.08.2012</a:t>
            </a:r>
            <a:r>
              <a:rPr lang="de-DE" sz="1600" b="1" dirty="0">
                <a:solidFill>
                  <a:srgbClr val="2254A0"/>
                </a:solidFill>
                <a:latin typeface="+mj-lt"/>
                <a:ea typeface="Lucida Sans Unicode" pitchFamily="2"/>
                <a:cs typeface="Tahoma" pitchFamily="2"/>
              </a:rPr>
              <a:t/>
            </a:r>
            <a:br>
              <a:rPr lang="de-DE" sz="1600" b="1" dirty="0">
                <a:solidFill>
                  <a:srgbClr val="2254A0"/>
                </a:solidFill>
                <a:latin typeface="+mj-lt"/>
                <a:ea typeface="Lucida Sans Unicode" pitchFamily="2"/>
                <a:cs typeface="Tahoma" pitchFamily="2"/>
              </a:rPr>
            </a:br>
            <a:endParaRPr lang="de-DE" sz="1600" b="1" dirty="0">
              <a:solidFill>
                <a:srgbClr val="2254A0"/>
              </a:solidFill>
              <a:latin typeface="+mj-lt"/>
              <a:ea typeface="Lucida Sans Unicode" pitchFamily="2"/>
              <a:cs typeface="Tahoma" pitchFamily="2"/>
            </a:endParaRPr>
          </a:p>
        </p:txBody>
      </p:sp>
      <p:pic>
        <p:nvPicPr>
          <p:cNvPr id="4" name="Grafik 3" descr="AK vor dem Hotel Ölmühle.jpg"/>
          <p:cNvPicPr>
            <a:picLocks noChangeAspect="1"/>
          </p:cNvPicPr>
          <p:nvPr/>
        </p:nvPicPr>
        <p:blipFill>
          <a:blip r:embed="rId3" cstate="print"/>
          <a:stretch>
            <a:fillRect/>
          </a:stretch>
        </p:blipFill>
        <p:spPr>
          <a:xfrm>
            <a:off x="576437" y="980728"/>
            <a:ext cx="7956376" cy="5290143"/>
          </a:xfrm>
          <a:prstGeom prst="rect">
            <a:avLst/>
          </a:prstGeom>
        </p:spPr>
      </p:pic>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468360" y="980728"/>
            <a:ext cx="8496360" cy="342350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72880" marR="0" lvl="0" indent="-270000" rtl="0" hangingPunct="1">
              <a:buNone/>
              <a:tabLst/>
            </a:pPr>
            <a:r>
              <a:rPr lang="de-DE" sz="2400" dirty="0">
                <a:latin typeface="Times New Roman" pitchFamily="18"/>
                <a:ea typeface="Arial" pitchFamily="34"/>
                <a:cs typeface="Arial" pitchFamily="34"/>
              </a:rPr>
              <a:t/>
            </a:r>
            <a:br>
              <a:rPr lang="de-DE" sz="2400" dirty="0">
                <a:latin typeface="Times New Roman" pitchFamily="18"/>
                <a:ea typeface="Arial" pitchFamily="34"/>
                <a:cs typeface="Arial" pitchFamily="34"/>
              </a:rPr>
            </a:br>
            <a:endParaRPr lang="de-DE" sz="2000" dirty="0">
              <a:ea typeface="Arial" pitchFamily="34"/>
              <a:cs typeface="Arial" pitchFamily="34" charset="0"/>
            </a:endParaRPr>
          </a:p>
          <a:p>
            <a:pPr marL="361950" marR="0" lvl="0" indent="-361950" rtl="0" hangingPunct="1">
              <a:spcBef>
                <a:spcPts val="0"/>
              </a:spcBef>
              <a:spcAft>
                <a:spcPts val="1199"/>
              </a:spcAft>
              <a:buClr>
                <a:srgbClr val="262673"/>
              </a:buClr>
              <a:buSzPct val="120000"/>
              <a:buAutoNum type="arabicPeriod"/>
              <a:tabLst>
                <a:tab pos="361950"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159875" algn="l"/>
                <a:tab pos="9609138" algn="l"/>
                <a:tab pos="10058400" algn="l"/>
                <a:tab pos="10507663" algn="l"/>
              </a:tabLst>
            </a:pPr>
            <a:r>
              <a:rPr lang="de-DE" sz="2000" dirty="0" smtClean="0">
                <a:ea typeface="Arial" pitchFamily="34"/>
                <a:cs typeface="Arial" pitchFamily="34" charset="0"/>
              </a:rPr>
              <a:t>Zeigen Sie Beispiele auf, wie sich Vertrauen im Unternehmen </a:t>
            </a:r>
            <a:br>
              <a:rPr lang="de-DE" sz="2000" dirty="0" smtClean="0">
                <a:ea typeface="Arial" pitchFamily="34"/>
                <a:cs typeface="Arial" pitchFamily="34" charset="0"/>
              </a:rPr>
            </a:br>
            <a:r>
              <a:rPr lang="de-DE" sz="2000" dirty="0" smtClean="0">
                <a:ea typeface="Arial" pitchFamily="34"/>
                <a:cs typeface="Arial" pitchFamily="34" charset="0"/>
              </a:rPr>
              <a:t>positiv auswirkt </a:t>
            </a:r>
            <a:endParaRPr lang="de-DE" sz="2000" dirty="0">
              <a:ea typeface="Arial" pitchFamily="34"/>
              <a:cs typeface="Arial" pitchFamily="34" charset="0"/>
            </a:endParaRPr>
          </a:p>
          <a:p>
            <a:pPr marL="361950" lvl="0" indent="-361950">
              <a:spcBef>
                <a:spcPts val="0"/>
              </a:spcBef>
              <a:spcAft>
                <a:spcPts val="1199"/>
              </a:spcAft>
              <a:buClr>
                <a:srgbClr val="262673"/>
              </a:buClr>
              <a:buSzPct val="120000"/>
              <a:buAutoNum type="arabicPeriod"/>
              <a:tabLst>
                <a:tab pos="361950"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159875" algn="l"/>
                <a:tab pos="9609138" algn="l"/>
                <a:tab pos="10058400" algn="l"/>
                <a:tab pos="10507663" algn="l"/>
              </a:tabLst>
            </a:pPr>
            <a:r>
              <a:rPr lang="de-DE" sz="2000" dirty="0" smtClean="0">
                <a:ea typeface="Arial" pitchFamily="34"/>
                <a:cs typeface="Arial" pitchFamily="34" charset="0"/>
              </a:rPr>
              <a:t>Matrix  des Erkennens</a:t>
            </a:r>
            <a:endParaRPr lang="de-DE" sz="2000" dirty="0" smtClean="0">
              <a:solidFill>
                <a:srgbClr val="2254A1"/>
              </a:solidFill>
              <a:ea typeface="Arial" pitchFamily="34"/>
              <a:cs typeface="Arial" pitchFamily="34" charset="0"/>
            </a:endParaRPr>
          </a:p>
          <a:p>
            <a:pPr marL="361950" lvl="0" indent="-361950">
              <a:spcBef>
                <a:spcPts val="0"/>
              </a:spcBef>
              <a:spcAft>
                <a:spcPts val="1199"/>
              </a:spcAft>
              <a:buClr>
                <a:srgbClr val="262673"/>
              </a:buClr>
              <a:buSzPct val="120000"/>
              <a:buAutoNum type="arabicPeriod"/>
              <a:tabLst>
                <a:tab pos="361950"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159875" algn="l"/>
                <a:tab pos="9609138" algn="l"/>
                <a:tab pos="10058400" algn="l"/>
                <a:tab pos="10507663" algn="l"/>
              </a:tabLst>
            </a:pPr>
            <a:r>
              <a:rPr lang="de-DE" sz="2000" dirty="0" smtClean="0">
                <a:ea typeface="Arial" pitchFamily="34"/>
                <a:cs typeface="Arial" pitchFamily="34" charset="0"/>
              </a:rPr>
              <a:t>Finden Sie weitere mögliche Anwendungen für effiziente Entscheidungsbäume in Unternehmen.</a:t>
            </a:r>
            <a:endParaRPr lang="de-DE" sz="2000" dirty="0" smtClean="0">
              <a:solidFill>
                <a:srgbClr val="2254A1"/>
              </a:solidFill>
              <a:ea typeface="Arial" pitchFamily="34"/>
              <a:cs typeface="Arial" pitchFamily="34" charset="0"/>
            </a:endParaRPr>
          </a:p>
          <a:p>
            <a:pPr marL="361950" marR="0" lvl="0" indent="-361950" algn="l" rtl="0" hangingPunct="1">
              <a:spcBef>
                <a:spcPts val="0"/>
              </a:spcBef>
              <a:spcAft>
                <a:spcPts val="1199"/>
              </a:spcAft>
              <a:buClr>
                <a:srgbClr val="262673"/>
              </a:buClr>
              <a:buSzPct val="120000"/>
              <a:buAutoNum type="arabicPeriod" startAt="4"/>
              <a:tabLst>
                <a:tab pos="361950"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159875" algn="l"/>
                <a:tab pos="9609138" algn="l"/>
                <a:tab pos="10058400" algn="l"/>
                <a:tab pos="10507663" algn="l"/>
              </a:tabLst>
            </a:pPr>
            <a:r>
              <a:rPr lang="de-DE" sz="2000" dirty="0" smtClean="0">
                <a:ea typeface="Arial" pitchFamily="34"/>
                <a:cs typeface="Arial" pitchFamily="34" charset="0"/>
              </a:rPr>
              <a:t>Ihr Vorschlag für ein weiteres Thema</a:t>
            </a:r>
            <a:endParaRPr lang="de-DE" sz="2000" dirty="0">
              <a:ea typeface="Arial" pitchFamily="34"/>
              <a:cs typeface="Arial" pitchFamily="34" charset="0"/>
            </a:endParaRPr>
          </a:p>
          <a:p>
            <a:pPr marL="272880" marR="0" lvl="0" indent="-270000" algn="l" rtl="0" hangingPunct="1">
              <a:spcBef>
                <a:spcPts val="0"/>
              </a:spcBef>
              <a:spcAft>
                <a:spcPts val="0"/>
              </a:spcAft>
              <a:buNone/>
              <a:tabLst/>
            </a:pPr>
            <a:endParaRPr lang="de-DE" sz="2000" dirty="0">
              <a:latin typeface="Times New Roman" pitchFamily="18"/>
              <a:ea typeface="Arial" pitchFamily="34"/>
              <a:cs typeface="Arial" pitchFamily="34"/>
            </a:endParaRPr>
          </a:p>
        </p:txBody>
      </p:sp>
      <p:sp>
        <p:nvSpPr>
          <p:cNvPr id="3" name="Freihandform 2"/>
          <p:cNvSpPr/>
          <p:nvPr/>
        </p:nvSpPr>
        <p:spPr>
          <a:xfrm>
            <a:off x="495360" y="836712"/>
            <a:ext cx="7076880" cy="86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lstStyle/>
          <a:p>
            <a:pPr marL="0" marR="0" lvl="0" indent="0" rtl="0" hangingPunct="1">
              <a:buNone/>
              <a:tabLst/>
            </a:pPr>
            <a:r>
              <a:rPr lang="de-DE" sz="3200" b="1" dirty="0">
                <a:latin typeface="+mn-lt"/>
                <a:ea typeface="Lucida Sans Unicode" pitchFamily="2"/>
                <a:cs typeface="Tahoma" pitchFamily="2"/>
              </a:rPr>
              <a:t>Themen der Arbeitsgruppen </a:t>
            </a:r>
            <a:br>
              <a:rPr lang="de-DE" sz="3200" b="1" dirty="0">
                <a:latin typeface="+mn-lt"/>
                <a:ea typeface="Lucida Sans Unicode" pitchFamily="2"/>
                <a:cs typeface="Tahoma" pitchFamily="2"/>
              </a:rPr>
            </a:br>
            <a:endParaRPr lang="de-DE" sz="3200" b="1" dirty="0">
              <a:latin typeface="+mn-lt"/>
              <a:ea typeface="Lucida Sans Unicode" pitchFamily="2"/>
              <a:cs typeface="Tahoma" pitchFamily="2"/>
            </a:endParaRPr>
          </a:p>
        </p:txBody>
      </p:sp>
    </p:spTree>
  </p:cSld>
  <p:clrMapOvr>
    <a:masterClrMapping/>
  </p:clrMapOvr>
  <p:transition spd="med">
    <p:wipe dir="r"/>
  </p:transition>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500040" y="487440"/>
            <a:ext cx="7076880" cy="40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1600" b="1" i="0" u="none" strike="noStrike" kern="1200" spc="0">
                <a:ln>
                  <a:noFill/>
                </a:ln>
                <a:solidFill>
                  <a:srgbClr val="2254A0"/>
                </a:solidFill>
                <a:latin typeface="Arial" pitchFamily="34"/>
                <a:ea typeface="ヒラギノ角ゴ Pro W3" pitchFamily="2"/>
                <a:cs typeface="ヒラギノ角ゴ Pro W3" pitchFamily="2"/>
              </a:rPr>
              <a:t>1. Einführung in das Thema </a:t>
            </a:r>
            <a:br>
              <a:rPr lang="de-DE" sz="1600" b="1" i="0" u="none" strike="noStrike" kern="1200" spc="0">
                <a:ln>
                  <a:noFill/>
                </a:ln>
                <a:solidFill>
                  <a:srgbClr val="2254A0"/>
                </a:solidFill>
                <a:latin typeface="Arial" pitchFamily="34"/>
                <a:ea typeface="ヒラギノ角ゴ Pro W3" pitchFamily="2"/>
                <a:cs typeface="ヒラギノ角ゴ Pro W3" pitchFamily="2"/>
              </a:rPr>
            </a:br>
            <a:endParaRPr lang="de-DE" sz="1600" b="1" i="0" u="none" strike="noStrike" kern="1200" spc="0">
              <a:ln>
                <a:noFill/>
              </a:ln>
              <a:solidFill>
                <a:srgbClr val="2254A0"/>
              </a:solidFill>
              <a:latin typeface="Arial" pitchFamily="34"/>
              <a:ea typeface="ヒラギノ角ゴ Pro W3" pitchFamily="2"/>
              <a:cs typeface="ヒラギノ角ゴ Pro W3" pitchFamily="2"/>
            </a:endParaRPr>
          </a:p>
        </p:txBody>
      </p:sp>
      <p:sp>
        <p:nvSpPr>
          <p:cNvPr id="3" name="Freihandform 2"/>
          <p:cNvSpPr/>
          <p:nvPr/>
        </p:nvSpPr>
        <p:spPr>
          <a:xfrm>
            <a:off x="500040" y="908640"/>
            <a:ext cx="8063999" cy="398263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r>
              <a:rPr lang="de-DE" sz="2400" b="1" i="0" u="none" strike="noStrike" kern="1200" spc="0" dirty="0">
                <a:ln>
                  <a:noFill/>
                </a:ln>
                <a:solidFill>
                  <a:srgbClr val="000000"/>
                </a:solidFill>
                <a:latin typeface="Arial" pitchFamily="34"/>
                <a:ea typeface="Arial" pitchFamily="1"/>
                <a:cs typeface="Arial" pitchFamily="34"/>
              </a:rPr>
              <a:t>Verschiedene Facetten des </a:t>
            </a:r>
            <a:r>
              <a:rPr lang="de-DE" sz="2400" b="1" i="0" u="none" strike="noStrike" kern="1200" spc="0" dirty="0" err="1" smtClean="0">
                <a:ln>
                  <a:noFill/>
                </a:ln>
                <a:solidFill>
                  <a:srgbClr val="000000"/>
                </a:solidFill>
                <a:latin typeface="Arial" pitchFamily="34"/>
                <a:ea typeface="Arial" pitchFamily="1"/>
                <a:cs typeface="Arial" pitchFamily="34"/>
              </a:rPr>
              <a:t>Behavioural</a:t>
            </a:r>
            <a:r>
              <a:rPr lang="de-DE" sz="2400" b="1" i="0" u="none" strike="noStrike" kern="1200" spc="0" dirty="0" smtClean="0">
                <a:ln>
                  <a:noFill/>
                </a:ln>
                <a:solidFill>
                  <a:srgbClr val="000000"/>
                </a:solidFill>
                <a:latin typeface="Arial" pitchFamily="34"/>
                <a:ea typeface="Arial" pitchFamily="1"/>
                <a:cs typeface="Arial" pitchFamily="34"/>
              </a:rPr>
              <a:t> Controllings</a:t>
            </a:r>
          </a:p>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endParaRPr lang="de-DE" sz="2400" b="1" i="0" u="none" strike="noStrike" kern="1200" spc="0" dirty="0">
              <a:ln>
                <a:noFill/>
              </a:ln>
              <a:solidFill>
                <a:srgbClr val="000000"/>
              </a:solidFill>
              <a:latin typeface="Arial" pitchFamily="34"/>
              <a:ea typeface="Arial" pitchFamily="1"/>
              <a:cs typeface="Arial" pitchFamily="34"/>
            </a:endParaRPr>
          </a:p>
          <a:p>
            <a:pPr marL="263525" indent="-263525">
              <a:spcBef>
                <a:spcPts val="0"/>
              </a:spcBef>
              <a:spcAft>
                <a:spcPts val="598"/>
              </a:spcAft>
              <a:buClr>
                <a:srgbClr val="262673"/>
              </a:buClr>
              <a:buSzPct val="120000"/>
              <a:buNone/>
              <a:defRPr sz="1800"/>
            </a:pPr>
            <a:r>
              <a:rPr lang="de-DE" sz="2000" dirty="0" smtClean="0">
                <a:solidFill>
                  <a:srgbClr val="000000"/>
                </a:solidFill>
                <a:latin typeface="Arial" pitchFamily="18"/>
                <a:ea typeface="ヒラギノ角ゴ Pro W3" pitchFamily="2"/>
                <a:cs typeface="Arial" pitchFamily="34"/>
              </a:rPr>
              <a:t>These 2:</a:t>
            </a:r>
          </a:p>
          <a:p>
            <a:pPr marL="263525" indent="-263525">
              <a:spcBef>
                <a:spcPts val="0"/>
              </a:spcBef>
              <a:spcAft>
                <a:spcPts val="598"/>
              </a:spcAft>
              <a:buClr>
                <a:srgbClr val="262673"/>
              </a:buClr>
              <a:buSzPct val="120000"/>
              <a:buFont typeface="Wingdings"/>
              <a:buChar char=""/>
              <a:defRPr sz="1800"/>
            </a:pPr>
            <a:r>
              <a:rPr lang="de-DE" sz="2000" dirty="0" smtClean="0">
                <a:solidFill>
                  <a:srgbClr val="000000"/>
                </a:solidFill>
                <a:latin typeface="Arial" pitchFamily="18"/>
                <a:ea typeface="ヒラギノ角ゴ Pro W3" pitchFamily="2"/>
                <a:cs typeface="Arial" pitchFamily="34"/>
              </a:rPr>
              <a:t>Versteht </a:t>
            </a:r>
            <a:r>
              <a:rPr lang="de-DE" sz="2000" dirty="0">
                <a:solidFill>
                  <a:srgbClr val="000000"/>
                </a:solidFill>
                <a:latin typeface="Arial" pitchFamily="18"/>
                <a:ea typeface="ヒラギノ角ゴ Pro W3" pitchFamily="2"/>
                <a:cs typeface="Arial" pitchFamily="34"/>
              </a:rPr>
              <a:t>der Manager </a:t>
            </a:r>
            <a:r>
              <a:rPr lang="de-DE" sz="2000" dirty="0" smtClean="0">
                <a:solidFill>
                  <a:srgbClr val="000000"/>
                </a:solidFill>
                <a:latin typeface="Arial" pitchFamily="18"/>
                <a:ea typeface="ヒラギノ角ゴ Pro W3" pitchFamily="2"/>
                <a:cs typeface="Arial" pitchFamily="34"/>
              </a:rPr>
              <a:t>unsere Berichte, Aussagen, Vorschläge ? </a:t>
            </a:r>
            <a:br>
              <a:rPr lang="de-DE" sz="2000" dirty="0" smtClean="0">
                <a:solidFill>
                  <a:srgbClr val="000000"/>
                </a:solidFill>
                <a:latin typeface="Arial" pitchFamily="18"/>
                <a:ea typeface="ヒラギノ角ゴ Pro W3" pitchFamily="2"/>
                <a:cs typeface="Arial" pitchFamily="34"/>
              </a:rPr>
            </a:br>
            <a:r>
              <a:rPr lang="de-DE" sz="2000" dirty="0" smtClean="0">
                <a:solidFill>
                  <a:srgbClr val="000000"/>
                </a:solidFill>
                <a:latin typeface="Arial" pitchFamily="18"/>
                <a:ea typeface="ヒラギノ角ゴ Pro W3" pitchFamily="2"/>
                <a:cs typeface="Arial" pitchFamily="34"/>
              </a:rPr>
              <a:t>(</a:t>
            </a:r>
            <a:r>
              <a:rPr lang="de-DE" sz="2000" dirty="0">
                <a:solidFill>
                  <a:srgbClr val="000000"/>
                </a:solidFill>
                <a:latin typeface="Arial" pitchFamily="18"/>
                <a:ea typeface="ヒラギノ角ゴ Pro W3" pitchFamily="2"/>
                <a:cs typeface="Arial" pitchFamily="34"/>
              </a:rPr>
              <a:t>beim Berichtsumfang kommt es auf den Persönlichkeitstypus des Berichtsempfängers </a:t>
            </a:r>
            <a:r>
              <a:rPr lang="de-DE" sz="2000" dirty="0" smtClean="0">
                <a:solidFill>
                  <a:srgbClr val="000000"/>
                </a:solidFill>
                <a:latin typeface="Arial" pitchFamily="18"/>
                <a:ea typeface="ヒラギノ角ゴ Pro W3" pitchFamily="2"/>
                <a:cs typeface="Arial" pitchFamily="34"/>
              </a:rPr>
              <a:t>an)</a:t>
            </a:r>
          </a:p>
          <a:p>
            <a:pPr marL="263525" indent="-263525">
              <a:spcBef>
                <a:spcPts val="0"/>
              </a:spcBef>
              <a:spcAft>
                <a:spcPts val="598"/>
              </a:spcAft>
              <a:buClr>
                <a:srgbClr val="262673"/>
              </a:buClr>
              <a:buSzPct val="120000"/>
              <a:buFont typeface="Wingdings"/>
              <a:buChar char=""/>
              <a:defRPr sz="1800"/>
            </a:pPr>
            <a:r>
              <a:rPr lang="de-DE" sz="2000" dirty="0" smtClean="0">
                <a:solidFill>
                  <a:srgbClr val="000000"/>
                </a:solidFill>
                <a:latin typeface="Arial" pitchFamily="18"/>
                <a:ea typeface="ヒラギノ角ゴ Pro W3" pitchFamily="2"/>
                <a:cs typeface="Arial" pitchFamily="34"/>
              </a:rPr>
              <a:t>Welche Bedeutung hat die </a:t>
            </a:r>
            <a:r>
              <a:rPr lang="de-DE" sz="2000" dirty="0">
                <a:solidFill>
                  <a:srgbClr val="000000"/>
                </a:solidFill>
                <a:latin typeface="Arial" pitchFamily="18"/>
                <a:ea typeface="ヒラギノ角ゴ Pro W3" pitchFamily="2"/>
                <a:cs typeface="Arial" pitchFamily="34"/>
              </a:rPr>
              <a:t>Art der Aufbereitung und Darstellung der Informationen (Management Reporting) </a:t>
            </a:r>
            <a:r>
              <a:rPr lang="de-DE" sz="2000" dirty="0" smtClean="0">
                <a:solidFill>
                  <a:srgbClr val="000000"/>
                </a:solidFill>
                <a:latin typeface="Arial" pitchFamily="18"/>
                <a:ea typeface="ヒラギノ角ゴ Pro W3" pitchFamily="2"/>
                <a:cs typeface="Arial" pitchFamily="34"/>
              </a:rPr>
              <a:t>auf </a:t>
            </a:r>
            <a:r>
              <a:rPr lang="de-DE" sz="2000" dirty="0">
                <a:solidFill>
                  <a:srgbClr val="000000"/>
                </a:solidFill>
                <a:latin typeface="Arial" pitchFamily="18"/>
                <a:ea typeface="ヒラギノ角ゴ Pro W3" pitchFamily="2"/>
                <a:cs typeface="Arial" pitchFamily="34"/>
              </a:rPr>
              <a:t>die Entscheidungen des Managements </a:t>
            </a:r>
            <a:r>
              <a:rPr lang="de-DE" sz="2000" dirty="0" smtClean="0">
                <a:solidFill>
                  <a:srgbClr val="000000"/>
                </a:solidFill>
                <a:latin typeface="Arial" pitchFamily="18"/>
                <a:ea typeface="ヒラギノ角ゴ Pro W3" pitchFamily="2"/>
                <a:cs typeface="Arial" pitchFamily="34"/>
              </a:rPr>
              <a:t>?</a:t>
            </a:r>
            <a:br>
              <a:rPr lang="de-DE" sz="2000" dirty="0" smtClean="0">
                <a:solidFill>
                  <a:srgbClr val="000000"/>
                </a:solidFill>
                <a:latin typeface="Arial" pitchFamily="18"/>
                <a:ea typeface="ヒラギノ角ゴ Pro W3" pitchFamily="2"/>
                <a:cs typeface="Arial" pitchFamily="34"/>
              </a:rPr>
            </a:br>
            <a:r>
              <a:rPr lang="de-DE" sz="2000" dirty="0" smtClean="0">
                <a:solidFill>
                  <a:srgbClr val="000000"/>
                </a:solidFill>
                <a:latin typeface="Arial" pitchFamily="18"/>
                <a:ea typeface="ヒラギノ角ゴ Pro W3" pitchFamily="2"/>
                <a:cs typeface="Arial" pitchFamily="34"/>
              </a:rPr>
              <a:t>(Formulierung der möglichen Entscheidungsalternativen)</a:t>
            </a:r>
          </a:p>
          <a:p>
            <a:pPr marL="263525" indent="-263525">
              <a:spcBef>
                <a:spcPts val="0"/>
              </a:spcBef>
              <a:spcAft>
                <a:spcPts val="598"/>
              </a:spcAft>
              <a:buClr>
                <a:srgbClr val="262673"/>
              </a:buClr>
              <a:buSzPct val="120000"/>
              <a:buFont typeface="Wingdings"/>
              <a:buChar char=""/>
              <a:defRPr sz="1800"/>
            </a:pPr>
            <a:r>
              <a:rPr lang="de-DE" sz="2000" dirty="0" smtClean="0">
                <a:solidFill>
                  <a:srgbClr val="000000"/>
                </a:solidFill>
                <a:latin typeface="Arial" pitchFamily="18"/>
                <a:ea typeface="ヒラギノ角ゴ Pro W3" pitchFamily="2"/>
                <a:cs typeface="Arial" pitchFamily="34"/>
              </a:rPr>
              <a:t>Die </a:t>
            </a:r>
            <a:r>
              <a:rPr lang="de-DE" sz="2000" dirty="0">
                <a:solidFill>
                  <a:srgbClr val="000000"/>
                </a:solidFill>
                <a:latin typeface="Arial" pitchFamily="18"/>
                <a:ea typeface="ヒラギノ角ゴ Pro W3" pitchFamily="2"/>
                <a:cs typeface="Arial" pitchFamily="34"/>
              </a:rPr>
              <a:t>Verquickung von Controlling und Psychologie zeigt die Relevanz des Berichtswesens für Managemententscheidungen</a:t>
            </a:r>
          </a:p>
        </p:txBody>
      </p:sp>
      <p:sp>
        <p:nvSpPr>
          <p:cNvPr id="4" name="Freihandform 3"/>
          <p:cNvSpPr/>
          <p:nvPr/>
        </p:nvSpPr>
        <p:spPr>
          <a:xfrm>
            <a:off x="-1082520" y="-1197000"/>
            <a:ext cx="2779200" cy="33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1600" b="1" i="0" u="none" strike="noStrike" kern="1200" spc="0">
                <a:ln>
                  <a:noFill/>
                </a:ln>
                <a:solidFill>
                  <a:srgbClr val="2254A0"/>
                </a:solidFill>
                <a:latin typeface="Arial" pitchFamily="34"/>
                <a:ea typeface="ヒラギノ角ゴ Pro W3" pitchFamily="2"/>
                <a:cs typeface="ヒラギノ角ゴ Pro W3" pitchFamily="2"/>
              </a:rPr>
              <a:t>. Einführung in das Thema</a:t>
            </a: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487440" y="1036800"/>
            <a:ext cx="4228919" cy="1793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anchorCtr="0" compatLnSpc="0"/>
          <a:lstStyle/>
          <a:p>
            <a:pPr marL="0" marR="0" lvl="0" indent="0" rtl="0" hangingPunct="1">
              <a:buNone/>
              <a:tabLst/>
            </a:pPr>
            <a:r>
              <a:rPr lang="de-DE" sz="2600" b="1" dirty="0">
                <a:solidFill>
                  <a:srgbClr val="2254A0"/>
                </a:solidFill>
                <a:latin typeface="+mn-lt"/>
                <a:ea typeface="Lucida Sans Unicode" pitchFamily="2"/>
                <a:cs typeface="Tahoma" pitchFamily="2"/>
              </a:rPr>
              <a:t>Internationaler </a:t>
            </a:r>
            <a:br>
              <a:rPr lang="de-DE" sz="2600" b="1" dirty="0">
                <a:solidFill>
                  <a:srgbClr val="2254A0"/>
                </a:solidFill>
                <a:latin typeface="+mn-lt"/>
                <a:ea typeface="Lucida Sans Unicode" pitchFamily="2"/>
                <a:cs typeface="Tahoma" pitchFamily="2"/>
              </a:rPr>
            </a:br>
            <a:r>
              <a:rPr lang="de-DE" sz="2600" b="1" dirty="0">
                <a:solidFill>
                  <a:srgbClr val="2254A0"/>
                </a:solidFill>
                <a:latin typeface="+mn-lt"/>
                <a:ea typeface="Lucida Sans Unicode" pitchFamily="2"/>
                <a:cs typeface="Tahoma" pitchFamily="2"/>
              </a:rPr>
              <a:t>Controller Verein eV</a:t>
            </a:r>
          </a:p>
        </p:txBody>
      </p:sp>
      <p:sp>
        <p:nvSpPr>
          <p:cNvPr id="3" name="Freihandform 2"/>
          <p:cNvSpPr/>
          <p:nvPr/>
        </p:nvSpPr>
        <p:spPr>
          <a:xfrm>
            <a:off x="4572000" y="4452840"/>
            <a:ext cx="3940200" cy="18052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algn="r"/>
            <a:r>
              <a:rPr lang="de-DE" sz="2000" b="1" dirty="0">
                <a:solidFill>
                  <a:srgbClr val="2254A0"/>
                </a:solidFill>
                <a:latin typeface="+mj-lt"/>
                <a:ea typeface="Lucida Sans Unicode" pitchFamily="2"/>
                <a:cs typeface="Tahoma" pitchFamily="2"/>
              </a:rPr>
              <a:t>Arbeitsgruppe 1:</a:t>
            </a:r>
            <a:br>
              <a:rPr lang="de-DE" sz="2000" b="1" dirty="0">
                <a:solidFill>
                  <a:srgbClr val="2254A0"/>
                </a:solidFill>
                <a:latin typeface="+mj-lt"/>
                <a:ea typeface="Lucida Sans Unicode" pitchFamily="2"/>
                <a:cs typeface="Tahoma" pitchFamily="2"/>
              </a:rPr>
            </a:br>
            <a:r>
              <a:rPr lang="de-DE" sz="2000" dirty="0">
                <a:latin typeface="+mj-lt"/>
                <a:ea typeface="Arial" pitchFamily="34"/>
                <a:cs typeface="Arial" pitchFamily="34"/>
              </a:rPr>
              <a:t> </a:t>
            </a:r>
            <a:r>
              <a:rPr lang="de-DE" sz="2000" dirty="0" smtClean="0">
                <a:ea typeface="Arial" pitchFamily="34"/>
                <a:cs typeface="Arial" pitchFamily="34" charset="0"/>
              </a:rPr>
              <a:t>Zeigen Sie Beispiele auf, wie sich Vertrauen im Unternehmen </a:t>
            </a:r>
            <a:br>
              <a:rPr lang="de-DE" sz="2000" dirty="0" smtClean="0">
                <a:ea typeface="Arial" pitchFamily="34"/>
                <a:cs typeface="Arial" pitchFamily="34" charset="0"/>
              </a:rPr>
            </a:br>
            <a:r>
              <a:rPr lang="de-DE" sz="2000" dirty="0" smtClean="0">
                <a:ea typeface="Arial" pitchFamily="34"/>
                <a:cs typeface="Arial" pitchFamily="34" charset="0"/>
              </a:rPr>
              <a:t>positiv auswirkt </a:t>
            </a:r>
          </a:p>
          <a:p>
            <a:pPr marL="0" marR="0" lvl="0" indent="0" algn="r" rtl="0" hangingPunct="1">
              <a:buNone/>
              <a:tabLst/>
            </a:pPr>
            <a:r>
              <a:rPr lang="de-DE" sz="2000" b="1" dirty="0">
                <a:solidFill>
                  <a:srgbClr val="2254A0"/>
                </a:solidFill>
                <a:latin typeface="+mj-lt"/>
                <a:ea typeface="Lucida Sans Unicode" pitchFamily="2"/>
                <a:cs typeface="Tahoma" pitchFamily="2"/>
              </a:rPr>
              <a:t/>
            </a:r>
            <a:br>
              <a:rPr lang="de-DE" sz="2000" b="1" dirty="0">
                <a:solidFill>
                  <a:srgbClr val="2254A0"/>
                </a:solidFill>
                <a:latin typeface="+mj-lt"/>
                <a:ea typeface="Lucida Sans Unicode" pitchFamily="2"/>
                <a:cs typeface="Tahoma" pitchFamily="2"/>
              </a:rPr>
            </a:br>
            <a:r>
              <a:rPr lang="de-DE" sz="1600" u="sng" dirty="0" smtClean="0">
                <a:uFillTx/>
                <a:latin typeface="+mj-lt"/>
                <a:ea typeface="Arial" pitchFamily="34"/>
                <a:cs typeface="Arial" pitchFamily="34"/>
              </a:rPr>
              <a:t>Andreas</a:t>
            </a:r>
            <a:r>
              <a:rPr lang="de-DE" sz="1600" dirty="0" smtClean="0">
                <a:latin typeface="+mj-lt"/>
                <a:ea typeface="Arial" pitchFamily="34"/>
                <a:cs typeface="Arial" pitchFamily="34"/>
              </a:rPr>
              <a:t>, Thomas, Heike, Friederike</a:t>
            </a:r>
            <a:endParaRPr lang="de-DE" sz="1600" dirty="0">
              <a:latin typeface="+mj-lt"/>
              <a:ea typeface="Arial" pitchFamily="34"/>
              <a:cs typeface="Arial" pitchFamily="34"/>
            </a:endParaRPr>
          </a:p>
        </p:txBody>
      </p:sp>
      <p:sp>
        <p:nvSpPr>
          <p:cNvPr id="4" name="Freihandform 3"/>
          <p:cNvSpPr/>
          <p:nvPr/>
        </p:nvSpPr>
        <p:spPr>
          <a:xfrm>
            <a:off x="511200" y="487440"/>
            <a:ext cx="594036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buNone/>
              <a:tabLst/>
            </a:pPr>
            <a:r>
              <a:rPr lang="de-DE" sz="1600" b="1" dirty="0" err="1" smtClean="0">
                <a:solidFill>
                  <a:srgbClr val="2254A0"/>
                </a:solidFill>
                <a:latin typeface="+mj-lt"/>
                <a:ea typeface="Lucida Sans Unicode" pitchFamily="2"/>
                <a:cs typeface="Tahoma" pitchFamily="2"/>
              </a:rPr>
              <a:t>Behavioural</a:t>
            </a:r>
            <a:r>
              <a:rPr lang="de-DE" sz="1600" b="1" dirty="0" smtClean="0">
                <a:solidFill>
                  <a:srgbClr val="2254A0"/>
                </a:solidFill>
                <a:latin typeface="+mj-lt"/>
                <a:ea typeface="Lucida Sans Unicode" pitchFamily="2"/>
                <a:cs typeface="Tahoma" pitchFamily="2"/>
              </a:rPr>
              <a:t> </a:t>
            </a:r>
            <a:r>
              <a:rPr lang="de-DE" sz="1600" b="1" dirty="0">
                <a:solidFill>
                  <a:srgbClr val="2254A0"/>
                </a:solidFill>
                <a:latin typeface="+mj-lt"/>
                <a:ea typeface="Lucida Sans Unicode" pitchFamily="2"/>
                <a:cs typeface="Tahoma" pitchFamily="2"/>
              </a:rPr>
              <a:t>Controlling</a:t>
            </a: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idx="4294967295"/>
          </p:nvPr>
        </p:nvSpPr>
        <p:spPr/>
        <p:txBody>
          <a:bodyPr/>
          <a:lstStyle/>
          <a:p>
            <a:r>
              <a:rPr lang="de-DE" dirty="0" smtClean="0"/>
              <a:t>Vertrauen einer Person in</a:t>
            </a:r>
            <a:endParaRPr lang="de-DE" dirty="0"/>
          </a:p>
        </p:txBody>
      </p:sp>
      <p:sp>
        <p:nvSpPr>
          <p:cNvPr id="6" name="Textplatzhalter 5"/>
          <p:cNvSpPr>
            <a:spLocks noGrp="1"/>
          </p:cNvSpPr>
          <p:nvPr>
            <p:ph type="body" idx="4294967295"/>
          </p:nvPr>
        </p:nvSpPr>
        <p:spPr/>
        <p:txBody>
          <a:bodyPr/>
          <a:lstStyle/>
          <a:p>
            <a:r>
              <a:rPr lang="de-DE" dirty="0" smtClean="0"/>
              <a:t>Unternehmen</a:t>
            </a:r>
          </a:p>
          <a:p>
            <a:r>
              <a:rPr lang="de-DE" dirty="0" smtClean="0"/>
              <a:t>Personen</a:t>
            </a:r>
          </a:p>
          <a:p>
            <a:r>
              <a:rPr lang="de-DE" dirty="0" smtClean="0"/>
              <a:t>Sachen</a:t>
            </a:r>
          </a:p>
        </p:txBody>
      </p:sp>
      <p:sp>
        <p:nvSpPr>
          <p:cNvPr id="7" name="Textfeld 6"/>
          <p:cNvSpPr txBox="1"/>
          <p:nvPr/>
        </p:nvSpPr>
        <p:spPr>
          <a:xfrm>
            <a:off x="4283968" y="1916832"/>
            <a:ext cx="2808312" cy="830997"/>
          </a:xfrm>
          <a:prstGeom prst="rect">
            <a:avLst/>
          </a:prstGeom>
          <a:noFill/>
        </p:spPr>
        <p:txBody>
          <a:bodyPr wrap="square" rtlCol="0">
            <a:spAutoFit/>
          </a:bodyPr>
          <a:lstStyle/>
          <a:p>
            <a:r>
              <a:rPr lang="de-DE" sz="1600" b="1" dirty="0" smtClean="0">
                <a:solidFill>
                  <a:srgbClr val="FF0000"/>
                </a:solidFill>
                <a:latin typeface="+mn-lt"/>
                <a:ea typeface="+mn-ea"/>
              </a:rPr>
              <a:t>Unser Problem:</a:t>
            </a:r>
            <a:endParaRPr lang="de-DE" sz="1600" b="1" dirty="0">
              <a:solidFill>
                <a:srgbClr val="2254A1"/>
              </a:solidFill>
              <a:latin typeface="+mn-lt"/>
              <a:ea typeface="+mn-ea"/>
            </a:endParaRPr>
          </a:p>
          <a:p>
            <a:endParaRPr lang="de-DE" sz="1600" b="1" dirty="0" smtClean="0">
              <a:solidFill>
                <a:srgbClr val="2254A1"/>
              </a:solidFill>
              <a:latin typeface="+mn-lt"/>
              <a:ea typeface="+mn-ea"/>
            </a:endParaRPr>
          </a:p>
          <a:p>
            <a:endParaRPr lang="de-DE" sz="1600" b="1" dirty="0">
              <a:solidFill>
                <a:srgbClr val="2254A1"/>
              </a:solidFill>
              <a:latin typeface="+mn-lt"/>
              <a:ea typeface="+mn-ea"/>
            </a:endParaRPr>
          </a:p>
        </p:txBody>
      </p:sp>
      <p:pic>
        <p:nvPicPr>
          <p:cNvPr id="1026" name="Picture 2" descr="C:\Users\akrimpma\Desktop\Arbeitsunterlagen\Presenter Media\stick_figure_despair_pc_1600_cl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31644" y="1772816"/>
            <a:ext cx="7488981" cy="52750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p:txBody>
          <a:bodyPr/>
          <a:lstStyle/>
          <a:p>
            <a:r>
              <a:rPr lang="de-DE" dirty="0" smtClean="0"/>
              <a:t>Unsere Lösung:</a:t>
            </a:r>
            <a:endParaRPr lang="de-DE" dirty="0"/>
          </a:p>
        </p:txBody>
      </p:sp>
      <p:pic>
        <p:nvPicPr>
          <p:cNvPr id="5123" name="Picture 3" descr="C:\Users\akrimpma\Desktop\Arbeitsunterlagen\Presenter Media\trust_me_1600_cl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620688"/>
            <a:ext cx="6285726" cy="67047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5990929"/>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Dimensionen</a:t>
            </a:r>
            <a:endParaRPr lang="de-DE" dirty="0"/>
          </a:p>
        </p:txBody>
      </p:sp>
      <p:sp>
        <p:nvSpPr>
          <p:cNvPr id="3" name="Inhaltsplatzhalter 2"/>
          <p:cNvSpPr>
            <a:spLocks noGrp="1"/>
          </p:cNvSpPr>
          <p:nvPr>
            <p:ph idx="1"/>
          </p:nvPr>
        </p:nvSpPr>
        <p:spPr/>
        <p:txBody>
          <a:bodyPr/>
          <a:lstStyle/>
          <a:p>
            <a:r>
              <a:rPr lang="de-DE" dirty="0" smtClean="0"/>
              <a:t>Persönliche</a:t>
            </a:r>
            <a:r>
              <a:rPr lang="de-DE" baseline="0" dirty="0" smtClean="0"/>
              <a:t> oder Beziehungsdimension</a:t>
            </a:r>
          </a:p>
          <a:p>
            <a:pPr lvl="1"/>
            <a:r>
              <a:rPr lang="de-DE" dirty="0" smtClean="0"/>
              <a:t>Ausführung hierzu siehe wie folgt</a:t>
            </a:r>
          </a:p>
          <a:p>
            <a:pPr lvl="0"/>
            <a:r>
              <a:rPr lang="de-DE" dirty="0" smtClean="0"/>
              <a:t>Technische oder sachliche Dimension</a:t>
            </a:r>
          </a:p>
          <a:p>
            <a:pPr lvl="1"/>
            <a:r>
              <a:rPr lang="de-DE" dirty="0" smtClean="0"/>
              <a:t>Zuverlässigkeit</a:t>
            </a:r>
          </a:p>
          <a:p>
            <a:pPr lvl="1"/>
            <a:r>
              <a:rPr lang="de-DE" dirty="0" smtClean="0"/>
              <a:t>Technologieführerschaft</a:t>
            </a:r>
          </a:p>
          <a:p>
            <a:pPr lvl="0"/>
            <a:r>
              <a:rPr lang="de-DE" dirty="0" smtClean="0"/>
              <a:t>Zeitliche Dimension</a:t>
            </a:r>
          </a:p>
          <a:p>
            <a:pPr lvl="1"/>
            <a:r>
              <a:rPr lang="de-DE" dirty="0" smtClean="0"/>
              <a:t>Zuverlässigkeit</a:t>
            </a:r>
          </a:p>
          <a:p>
            <a:pPr lvl="1"/>
            <a:r>
              <a:rPr lang="de-DE" dirty="0" smtClean="0"/>
              <a:t>Nachhaltigkeit</a:t>
            </a:r>
          </a:p>
        </p:txBody>
      </p:sp>
      <p:sp>
        <p:nvSpPr>
          <p:cNvPr id="4" name="Textfeld 3"/>
          <p:cNvSpPr txBox="1"/>
          <p:nvPr/>
        </p:nvSpPr>
        <p:spPr>
          <a:xfrm>
            <a:off x="3275856" y="3789040"/>
            <a:ext cx="2808312" cy="2308324"/>
          </a:xfrm>
          <a:prstGeom prst="rect">
            <a:avLst/>
          </a:prstGeom>
          <a:noFill/>
        </p:spPr>
        <p:txBody>
          <a:bodyPr wrap="square" rtlCol="0">
            <a:spAutoFit/>
          </a:bodyPr>
          <a:lstStyle/>
          <a:p>
            <a:r>
              <a:rPr lang="de-DE" sz="1600" b="1" dirty="0" smtClean="0">
                <a:solidFill>
                  <a:srgbClr val="FF0000"/>
                </a:solidFill>
                <a:latin typeface="+mn-lt"/>
                <a:ea typeface="+mn-ea"/>
              </a:rPr>
              <a:t>Beispiele</a:t>
            </a:r>
            <a:endParaRPr lang="de-DE" sz="1600" b="1" dirty="0">
              <a:solidFill>
                <a:srgbClr val="2254A1"/>
              </a:solidFill>
              <a:latin typeface="+mn-lt"/>
              <a:ea typeface="+mn-ea"/>
            </a:endParaRPr>
          </a:p>
          <a:p>
            <a:endParaRPr lang="de-DE" sz="1600" b="1" dirty="0" smtClean="0">
              <a:solidFill>
                <a:srgbClr val="2254A1"/>
              </a:solidFill>
              <a:latin typeface="+mn-lt"/>
              <a:ea typeface="+mn-ea"/>
            </a:endParaRPr>
          </a:p>
          <a:p>
            <a:r>
              <a:rPr lang="de-DE" sz="1600" b="1" dirty="0" smtClean="0">
                <a:solidFill>
                  <a:srgbClr val="2254A1"/>
                </a:solidFill>
                <a:latin typeface="+mn-lt"/>
                <a:ea typeface="+mn-ea"/>
              </a:rPr>
              <a:t>Einmal, zweimal gut gemacht, dann wird es das nächste mal auch gut werden</a:t>
            </a:r>
          </a:p>
          <a:p>
            <a:endParaRPr lang="de-DE" sz="1600" b="1" dirty="0">
              <a:solidFill>
                <a:srgbClr val="2254A1"/>
              </a:solidFill>
              <a:latin typeface="+mn-lt"/>
              <a:ea typeface="+mn-ea"/>
            </a:endParaRPr>
          </a:p>
          <a:p>
            <a:r>
              <a:rPr lang="de-DE" sz="1600" b="1" dirty="0" smtClean="0">
                <a:solidFill>
                  <a:srgbClr val="2254A1"/>
                </a:solidFill>
                <a:latin typeface="+mn-lt"/>
                <a:ea typeface="+mn-ea"/>
              </a:rPr>
              <a:t>Historie von Unternehmen</a:t>
            </a:r>
            <a:endParaRPr lang="de-DE" sz="1600" b="1" dirty="0">
              <a:solidFill>
                <a:srgbClr val="2254A1"/>
              </a:solidFill>
              <a:latin typeface="+mn-lt"/>
              <a:ea typeface="+mn-ea"/>
            </a:endParaRPr>
          </a:p>
          <a:p>
            <a:endParaRPr lang="de-DE" sz="1600" b="1" dirty="0">
              <a:solidFill>
                <a:srgbClr val="2254A1"/>
              </a:solidFill>
              <a:latin typeface="+mn-lt"/>
              <a:ea typeface="+mn-ea"/>
            </a:endParaRPr>
          </a:p>
        </p:txBody>
      </p:sp>
      <p:pic>
        <p:nvPicPr>
          <p:cNvPr id="2050" name="Picture 2" descr="C:\Users\akrimpma\Desktop\Arbeitsunterlagen\Presenter Media\racing_the_clock_pc_1600_cl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1052736"/>
            <a:ext cx="3622448" cy="25425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7993035"/>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Interne Ebenen (1)</a:t>
            </a:r>
            <a:endParaRPr lang="de-DE" dirty="0"/>
          </a:p>
        </p:txBody>
      </p:sp>
      <p:sp>
        <p:nvSpPr>
          <p:cNvPr id="3" name="Inhaltsplatzhalter 2"/>
          <p:cNvSpPr>
            <a:spLocks noGrp="1"/>
          </p:cNvSpPr>
          <p:nvPr>
            <p:ph idx="1"/>
          </p:nvPr>
        </p:nvSpPr>
        <p:spPr/>
        <p:txBody>
          <a:bodyPr/>
          <a:lstStyle/>
          <a:p>
            <a:r>
              <a:rPr lang="de-DE" dirty="0" smtClean="0"/>
              <a:t>Unternehmen</a:t>
            </a:r>
          </a:p>
          <a:p>
            <a:pPr lvl="1"/>
            <a:r>
              <a:rPr lang="de-DE" dirty="0" smtClean="0"/>
              <a:t>Kultur (z.B.</a:t>
            </a:r>
            <a:r>
              <a:rPr lang="de-DE" baseline="0" dirty="0" smtClean="0"/>
              <a:t> Siezen und Duzen, Andreas könnten sie …)</a:t>
            </a:r>
          </a:p>
          <a:p>
            <a:pPr lvl="1"/>
            <a:r>
              <a:rPr lang="de-DE" baseline="0" dirty="0" smtClean="0"/>
              <a:t>CSR</a:t>
            </a:r>
          </a:p>
          <a:p>
            <a:pPr lvl="1"/>
            <a:r>
              <a:rPr lang="de-DE" baseline="0" dirty="0" smtClean="0"/>
              <a:t>Werte</a:t>
            </a:r>
          </a:p>
          <a:p>
            <a:pPr lvl="1"/>
            <a:r>
              <a:rPr lang="de-DE" baseline="0" dirty="0" smtClean="0"/>
              <a:t>Reputation</a:t>
            </a:r>
          </a:p>
          <a:p>
            <a:pPr lvl="1"/>
            <a:r>
              <a:rPr lang="de-DE" baseline="0" dirty="0" smtClean="0"/>
              <a:t>Größe</a:t>
            </a:r>
          </a:p>
        </p:txBody>
      </p:sp>
      <p:sp>
        <p:nvSpPr>
          <p:cNvPr id="4" name="Textfeld 3"/>
          <p:cNvSpPr txBox="1"/>
          <p:nvPr/>
        </p:nvSpPr>
        <p:spPr>
          <a:xfrm>
            <a:off x="5687616" y="1196752"/>
            <a:ext cx="3456384" cy="2308324"/>
          </a:xfrm>
          <a:prstGeom prst="rect">
            <a:avLst/>
          </a:prstGeom>
          <a:noFill/>
        </p:spPr>
        <p:txBody>
          <a:bodyPr wrap="square" rtlCol="0">
            <a:spAutoFit/>
          </a:bodyPr>
          <a:lstStyle/>
          <a:p>
            <a:r>
              <a:rPr lang="de-DE" sz="1600" b="1" dirty="0" smtClean="0">
                <a:solidFill>
                  <a:srgbClr val="FF0000"/>
                </a:solidFill>
                <a:latin typeface="+mn-lt"/>
                <a:ea typeface="+mn-ea"/>
              </a:rPr>
              <a:t>Beispiele</a:t>
            </a:r>
            <a:endParaRPr lang="de-DE" sz="1600" b="1" dirty="0">
              <a:solidFill>
                <a:srgbClr val="2254A1"/>
              </a:solidFill>
              <a:latin typeface="+mn-lt"/>
              <a:ea typeface="+mn-ea"/>
            </a:endParaRPr>
          </a:p>
          <a:p>
            <a:endParaRPr lang="de-DE" sz="1600" b="1" dirty="0" smtClean="0">
              <a:solidFill>
                <a:srgbClr val="2254A1"/>
              </a:solidFill>
              <a:latin typeface="+mn-lt"/>
              <a:ea typeface="+mn-ea"/>
            </a:endParaRPr>
          </a:p>
          <a:p>
            <a:r>
              <a:rPr lang="de-DE" sz="1600" b="1" dirty="0" smtClean="0">
                <a:solidFill>
                  <a:srgbClr val="2254A1"/>
                </a:solidFill>
                <a:latin typeface="+mn-lt"/>
                <a:ea typeface="+mn-ea"/>
              </a:rPr>
              <a:t>NGO, Spendenwille</a:t>
            </a:r>
          </a:p>
          <a:p>
            <a:endParaRPr lang="de-DE" sz="1600" b="1" dirty="0" smtClean="0">
              <a:solidFill>
                <a:srgbClr val="2254A1"/>
              </a:solidFill>
              <a:latin typeface="+mn-lt"/>
              <a:ea typeface="+mn-ea"/>
            </a:endParaRPr>
          </a:p>
          <a:p>
            <a:r>
              <a:rPr lang="de-DE" sz="1600" b="1" dirty="0" smtClean="0">
                <a:solidFill>
                  <a:srgbClr val="2254A1"/>
                </a:solidFill>
                <a:latin typeface="+mn-lt"/>
                <a:ea typeface="+mn-ea"/>
              </a:rPr>
              <a:t>Hidden Champions, kein aber Weltmarktführer, hohes Markenvertrauen</a:t>
            </a:r>
          </a:p>
          <a:p>
            <a:endParaRPr lang="de-DE" sz="1600" b="1" dirty="0">
              <a:solidFill>
                <a:srgbClr val="2254A1"/>
              </a:solidFill>
              <a:latin typeface="+mn-lt"/>
              <a:ea typeface="+mn-ea"/>
            </a:endParaRPr>
          </a:p>
          <a:p>
            <a:r>
              <a:rPr lang="de-DE" sz="1600" b="1" dirty="0" smtClean="0">
                <a:solidFill>
                  <a:srgbClr val="2254A1"/>
                </a:solidFill>
                <a:latin typeface="+mn-lt"/>
                <a:ea typeface="+mn-ea"/>
              </a:rPr>
              <a:t>Familienunternehmen</a:t>
            </a:r>
            <a:endParaRPr lang="de-DE" sz="1600" b="1" dirty="0">
              <a:solidFill>
                <a:srgbClr val="2254A1"/>
              </a:solidFill>
              <a:latin typeface="+mn-lt"/>
              <a:ea typeface="+mn-ea"/>
            </a:endParaRPr>
          </a:p>
        </p:txBody>
      </p:sp>
      <p:pic>
        <p:nvPicPr>
          <p:cNvPr id="7170" name="Picture 2" descr="C:\Users\akrimpma\Desktop\Arbeitsunterlagen\Presenter Media\puzzle_people_working_together_1600_cl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3356992"/>
            <a:ext cx="7383413" cy="36917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8664043"/>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Interne Ebenen (2)</a:t>
            </a:r>
            <a:endParaRPr lang="de-DE" dirty="0"/>
          </a:p>
        </p:txBody>
      </p:sp>
      <p:sp>
        <p:nvSpPr>
          <p:cNvPr id="3" name="Inhaltsplatzhalter 2"/>
          <p:cNvSpPr>
            <a:spLocks noGrp="1"/>
          </p:cNvSpPr>
          <p:nvPr>
            <p:ph idx="1"/>
          </p:nvPr>
        </p:nvSpPr>
        <p:spPr/>
        <p:txBody>
          <a:bodyPr/>
          <a:lstStyle/>
          <a:p>
            <a:pPr lvl="0"/>
            <a:r>
              <a:rPr lang="de-DE" baseline="0" dirty="0" smtClean="0"/>
              <a:t>Chef (Vorgesetzter)</a:t>
            </a:r>
          </a:p>
          <a:p>
            <a:pPr lvl="1"/>
            <a:r>
              <a:rPr lang="de-DE" baseline="0" dirty="0" smtClean="0"/>
              <a:t>Werte</a:t>
            </a:r>
          </a:p>
          <a:p>
            <a:pPr lvl="1"/>
            <a:r>
              <a:rPr lang="de-DE" baseline="0" dirty="0" smtClean="0"/>
              <a:t>Wertschätzung</a:t>
            </a:r>
          </a:p>
          <a:p>
            <a:pPr lvl="1"/>
            <a:r>
              <a:rPr lang="de-DE" baseline="0" dirty="0" smtClean="0"/>
              <a:t>Motivation, Delegation, Führung</a:t>
            </a:r>
          </a:p>
          <a:p>
            <a:pPr lvl="1"/>
            <a:r>
              <a:rPr lang="de-DE" baseline="0" dirty="0" smtClean="0"/>
              <a:t>Nähe</a:t>
            </a:r>
          </a:p>
        </p:txBody>
      </p:sp>
      <p:sp>
        <p:nvSpPr>
          <p:cNvPr id="4" name="Textfeld 3"/>
          <p:cNvSpPr txBox="1"/>
          <p:nvPr/>
        </p:nvSpPr>
        <p:spPr>
          <a:xfrm>
            <a:off x="1043608" y="3717032"/>
            <a:ext cx="2808312" cy="2554545"/>
          </a:xfrm>
          <a:prstGeom prst="rect">
            <a:avLst/>
          </a:prstGeom>
          <a:noFill/>
        </p:spPr>
        <p:txBody>
          <a:bodyPr wrap="square" rtlCol="0">
            <a:spAutoFit/>
          </a:bodyPr>
          <a:lstStyle/>
          <a:p>
            <a:r>
              <a:rPr lang="de-DE" sz="1600" b="1" dirty="0" smtClean="0">
                <a:solidFill>
                  <a:srgbClr val="FF0000"/>
                </a:solidFill>
                <a:latin typeface="+mn-lt"/>
                <a:ea typeface="+mn-ea"/>
              </a:rPr>
              <a:t>Beispiele</a:t>
            </a:r>
            <a:endParaRPr lang="de-DE" sz="1600" b="1" dirty="0">
              <a:solidFill>
                <a:srgbClr val="2254A1"/>
              </a:solidFill>
              <a:latin typeface="+mn-lt"/>
              <a:ea typeface="+mn-ea"/>
            </a:endParaRPr>
          </a:p>
          <a:p>
            <a:endParaRPr lang="de-DE" sz="1600" b="1" dirty="0" smtClean="0">
              <a:solidFill>
                <a:srgbClr val="2254A1"/>
              </a:solidFill>
              <a:latin typeface="+mn-lt"/>
              <a:ea typeface="+mn-ea"/>
            </a:endParaRPr>
          </a:p>
          <a:p>
            <a:r>
              <a:rPr lang="de-DE" sz="1600" b="1" dirty="0" smtClean="0">
                <a:solidFill>
                  <a:srgbClr val="2254A1"/>
                </a:solidFill>
                <a:latin typeface="+mn-lt"/>
                <a:ea typeface="+mn-ea"/>
              </a:rPr>
              <a:t>Eigenständiges Arbeiten durch Mitarbeiter</a:t>
            </a:r>
          </a:p>
          <a:p>
            <a:endParaRPr lang="de-DE" sz="1600" b="1" dirty="0">
              <a:solidFill>
                <a:srgbClr val="2254A1"/>
              </a:solidFill>
              <a:latin typeface="+mn-lt"/>
              <a:ea typeface="+mn-ea"/>
            </a:endParaRPr>
          </a:p>
          <a:p>
            <a:r>
              <a:rPr lang="de-DE" sz="1600" b="1" dirty="0" smtClean="0">
                <a:solidFill>
                  <a:srgbClr val="2254A1"/>
                </a:solidFill>
                <a:latin typeface="+mn-lt"/>
                <a:ea typeface="+mn-ea"/>
              </a:rPr>
              <a:t>Einkauf eines </a:t>
            </a:r>
            <a:r>
              <a:rPr lang="de-DE" sz="1600" b="1" dirty="0">
                <a:solidFill>
                  <a:srgbClr val="2254A1"/>
                </a:solidFill>
                <a:latin typeface="+mn-lt"/>
                <a:ea typeface="+mn-ea"/>
              </a:rPr>
              <a:t>B</a:t>
            </a:r>
            <a:r>
              <a:rPr lang="de-DE" sz="1600" b="1" dirty="0" smtClean="0">
                <a:solidFill>
                  <a:srgbClr val="2254A1"/>
                </a:solidFill>
                <a:latin typeface="+mn-lt"/>
                <a:ea typeface="+mn-ea"/>
              </a:rPr>
              <a:t>eraters als Fachkompetenz aufgrund dessen Erfahrungen (Pro- und </a:t>
            </a:r>
            <a:r>
              <a:rPr lang="de-DE" sz="1600" b="1" dirty="0" err="1" smtClean="0">
                <a:solidFill>
                  <a:srgbClr val="2254A1"/>
                </a:solidFill>
                <a:latin typeface="+mn-lt"/>
                <a:ea typeface="+mn-ea"/>
              </a:rPr>
              <a:t>Contraeffekte</a:t>
            </a:r>
            <a:r>
              <a:rPr lang="de-DE" sz="1600" b="1" dirty="0" smtClean="0">
                <a:solidFill>
                  <a:srgbClr val="2254A1"/>
                </a:solidFill>
                <a:latin typeface="+mn-lt"/>
                <a:ea typeface="+mn-ea"/>
              </a:rPr>
              <a:t>)</a:t>
            </a:r>
            <a:endParaRPr lang="de-DE" sz="1600" b="1" dirty="0">
              <a:solidFill>
                <a:srgbClr val="2254A1"/>
              </a:solidFill>
              <a:latin typeface="+mn-lt"/>
              <a:ea typeface="+mn-ea"/>
            </a:endParaRPr>
          </a:p>
          <a:p>
            <a:endParaRPr lang="de-DE" sz="1600" b="1" dirty="0">
              <a:solidFill>
                <a:srgbClr val="2254A1"/>
              </a:solidFill>
              <a:latin typeface="+mn-lt"/>
              <a:ea typeface="+mn-ea"/>
            </a:endParaRPr>
          </a:p>
        </p:txBody>
      </p:sp>
      <p:pic>
        <p:nvPicPr>
          <p:cNvPr id="6146" name="Picture 2" descr="C:\Users\akrimpma\Desktop\Arbeitsunterlagen\Presenter Media\one_on_one_interview_hand_shake_1600_cl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896" y="620688"/>
            <a:ext cx="6453336" cy="6453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0767394"/>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Interne Ebenen (3)</a:t>
            </a:r>
            <a:endParaRPr lang="de-DE" dirty="0"/>
          </a:p>
        </p:txBody>
      </p:sp>
      <p:sp>
        <p:nvSpPr>
          <p:cNvPr id="3" name="Inhaltsplatzhalter 2"/>
          <p:cNvSpPr>
            <a:spLocks noGrp="1"/>
          </p:cNvSpPr>
          <p:nvPr>
            <p:ph idx="1"/>
          </p:nvPr>
        </p:nvSpPr>
        <p:spPr/>
        <p:txBody>
          <a:bodyPr/>
          <a:lstStyle/>
          <a:p>
            <a:pPr lvl="0"/>
            <a:r>
              <a:rPr lang="de-DE" baseline="0" dirty="0" smtClean="0"/>
              <a:t>Personen (Kollegen, Mitarbeiter)</a:t>
            </a:r>
          </a:p>
          <a:p>
            <a:pPr lvl="1"/>
            <a:r>
              <a:rPr lang="de-DE" baseline="0" dirty="0" smtClean="0"/>
              <a:t>Tätigkeit</a:t>
            </a:r>
          </a:p>
          <a:p>
            <a:pPr lvl="1"/>
            <a:r>
              <a:rPr lang="de-DE" baseline="0" dirty="0" smtClean="0"/>
              <a:t>Nähe, Miteinander</a:t>
            </a:r>
          </a:p>
          <a:p>
            <a:pPr lvl="1"/>
            <a:r>
              <a:rPr lang="de-DE" baseline="0" dirty="0" smtClean="0"/>
              <a:t>Freiräume</a:t>
            </a:r>
          </a:p>
          <a:p>
            <a:pPr lvl="1"/>
            <a:r>
              <a:rPr lang="de-DE" baseline="0" dirty="0" smtClean="0"/>
              <a:t>Selbstvertrauen</a:t>
            </a:r>
          </a:p>
        </p:txBody>
      </p:sp>
      <p:sp>
        <p:nvSpPr>
          <p:cNvPr id="4" name="Textfeld 3"/>
          <p:cNvSpPr txBox="1"/>
          <p:nvPr/>
        </p:nvSpPr>
        <p:spPr>
          <a:xfrm>
            <a:off x="827584" y="3789040"/>
            <a:ext cx="2808312" cy="3046988"/>
          </a:xfrm>
          <a:prstGeom prst="rect">
            <a:avLst/>
          </a:prstGeom>
          <a:noFill/>
        </p:spPr>
        <p:txBody>
          <a:bodyPr wrap="square" rtlCol="0">
            <a:spAutoFit/>
          </a:bodyPr>
          <a:lstStyle/>
          <a:p>
            <a:r>
              <a:rPr lang="de-DE" sz="1600" b="1" dirty="0" smtClean="0">
                <a:solidFill>
                  <a:srgbClr val="FF0000"/>
                </a:solidFill>
                <a:latin typeface="+mn-lt"/>
                <a:ea typeface="+mn-ea"/>
              </a:rPr>
              <a:t>Beispiele</a:t>
            </a:r>
            <a:endParaRPr lang="de-DE" sz="1600" b="1" dirty="0">
              <a:solidFill>
                <a:srgbClr val="2254A1"/>
              </a:solidFill>
              <a:latin typeface="+mn-lt"/>
              <a:ea typeface="+mn-ea"/>
            </a:endParaRPr>
          </a:p>
          <a:p>
            <a:endParaRPr lang="de-DE" sz="1600" b="1" dirty="0" smtClean="0">
              <a:solidFill>
                <a:srgbClr val="2254A1"/>
              </a:solidFill>
              <a:latin typeface="+mn-lt"/>
              <a:ea typeface="+mn-ea"/>
            </a:endParaRPr>
          </a:p>
          <a:p>
            <a:r>
              <a:rPr lang="de-DE" sz="1600" b="1" dirty="0" smtClean="0">
                <a:solidFill>
                  <a:srgbClr val="2254A1"/>
                </a:solidFill>
                <a:latin typeface="+mn-lt"/>
                <a:ea typeface="+mn-ea"/>
              </a:rPr>
              <a:t>Kollegen im Konzern muss man erst mal „unter den Tisch saufen“,  um eine persönliche Beziehung herzustellen</a:t>
            </a:r>
          </a:p>
          <a:p>
            <a:endParaRPr lang="de-DE" sz="1600" b="1" dirty="0">
              <a:solidFill>
                <a:srgbClr val="2254A1"/>
              </a:solidFill>
              <a:latin typeface="+mn-lt"/>
              <a:ea typeface="+mn-ea"/>
            </a:endParaRPr>
          </a:p>
          <a:p>
            <a:r>
              <a:rPr lang="de-DE" sz="1600" b="1" dirty="0" smtClean="0">
                <a:solidFill>
                  <a:srgbClr val="2254A1"/>
                </a:solidFill>
                <a:latin typeface="+mn-lt"/>
                <a:ea typeface="+mn-ea"/>
              </a:rPr>
              <a:t>Effizienzsteigerung</a:t>
            </a:r>
          </a:p>
          <a:p>
            <a:endParaRPr lang="de-DE" sz="1600" b="1" dirty="0">
              <a:solidFill>
                <a:srgbClr val="2254A1"/>
              </a:solidFill>
              <a:latin typeface="+mn-lt"/>
              <a:ea typeface="+mn-ea"/>
            </a:endParaRPr>
          </a:p>
          <a:p>
            <a:r>
              <a:rPr lang="de-DE" sz="1600" b="1" dirty="0" smtClean="0">
                <a:solidFill>
                  <a:srgbClr val="2254A1"/>
                </a:solidFill>
                <a:latin typeface="+mn-lt"/>
                <a:ea typeface="+mn-ea"/>
              </a:rPr>
              <a:t>Ich weiß, ich kann es </a:t>
            </a:r>
            <a:endParaRPr lang="de-DE" sz="1600" b="1" dirty="0">
              <a:solidFill>
                <a:srgbClr val="2254A1"/>
              </a:solidFill>
              <a:latin typeface="+mn-lt"/>
              <a:ea typeface="+mn-ea"/>
            </a:endParaRPr>
          </a:p>
          <a:p>
            <a:endParaRPr lang="de-DE" sz="1600" b="1" dirty="0">
              <a:solidFill>
                <a:srgbClr val="2254A1"/>
              </a:solidFill>
              <a:latin typeface="+mn-lt"/>
              <a:ea typeface="+mn-ea"/>
            </a:endParaRPr>
          </a:p>
        </p:txBody>
      </p:sp>
      <p:pic>
        <p:nvPicPr>
          <p:cNvPr id="3074" name="Picture 2" descr="C:\Users\akrimpma\Desktop\Arbeitsunterlagen\Presenter Media\stick_figures_team_puzzle_1600_cl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3928" y="908720"/>
            <a:ext cx="4896545" cy="37336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0767394"/>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Externe Ebenen</a:t>
            </a:r>
            <a:endParaRPr lang="de-DE" dirty="0"/>
          </a:p>
        </p:txBody>
      </p:sp>
      <p:sp>
        <p:nvSpPr>
          <p:cNvPr id="3" name="Inhaltsplatzhalter 2"/>
          <p:cNvSpPr>
            <a:spLocks noGrp="1"/>
          </p:cNvSpPr>
          <p:nvPr>
            <p:ph idx="1"/>
          </p:nvPr>
        </p:nvSpPr>
        <p:spPr/>
        <p:txBody>
          <a:bodyPr/>
          <a:lstStyle/>
          <a:p>
            <a:r>
              <a:rPr lang="de-DE" dirty="0" smtClean="0"/>
              <a:t>Basierend auf </a:t>
            </a:r>
            <a:r>
              <a:rPr lang="de-DE" dirty="0" err="1" smtClean="0"/>
              <a:t>Porter‘s</a:t>
            </a:r>
            <a:r>
              <a:rPr lang="de-DE" dirty="0" smtClean="0"/>
              <a:t> 5-Forces</a:t>
            </a:r>
          </a:p>
          <a:p>
            <a:r>
              <a:rPr lang="de-DE" dirty="0" smtClean="0"/>
              <a:t>Lieferanten- und Kundenbeziehungen</a:t>
            </a:r>
          </a:p>
          <a:p>
            <a:endParaRPr lang="de-DE" dirty="0" smtClean="0"/>
          </a:p>
          <a:p>
            <a:endParaRPr lang="de-DE" dirty="0" smtClean="0"/>
          </a:p>
          <a:p>
            <a:endParaRPr lang="de-DE" dirty="0" smtClean="0"/>
          </a:p>
          <a:p>
            <a:endParaRPr lang="de-DE" dirty="0" smtClean="0"/>
          </a:p>
          <a:p>
            <a:r>
              <a:rPr lang="de-DE" dirty="0" smtClean="0"/>
              <a:t>Produkte, Dienstleistungen und Substitute</a:t>
            </a:r>
          </a:p>
          <a:p>
            <a:endParaRPr lang="de-DE" dirty="0" smtClean="0"/>
          </a:p>
          <a:p>
            <a:endParaRPr lang="de-DE" dirty="0" smtClean="0"/>
          </a:p>
          <a:p>
            <a:endParaRPr lang="de-DE" dirty="0" smtClean="0"/>
          </a:p>
          <a:p>
            <a:r>
              <a:rPr lang="de-DE" dirty="0" smtClean="0"/>
              <a:t>Umgang mit Lieferanten und Kunden und </a:t>
            </a:r>
            <a:r>
              <a:rPr lang="de-DE" dirty="0" err="1" smtClean="0"/>
              <a:t>vice</a:t>
            </a:r>
            <a:r>
              <a:rPr lang="de-DE" dirty="0" smtClean="0"/>
              <a:t> </a:t>
            </a:r>
            <a:r>
              <a:rPr lang="de-DE" dirty="0" err="1" smtClean="0"/>
              <a:t>versa</a:t>
            </a:r>
            <a:endParaRPr lang="de-DE" dirty="0"/>
          </a:p>
        </p:txBody>
      </p:sp>
      <p:sp>
        <p:nvSpPr>
          <p:cNvPr id="4" name="Textfeld 3"/>
          <p:cNvSpPr txBox="1"/>
          <p:nvPr/>
        </p:nvSpPr>
        <p:spPr>
          <a:xfrm>
            <a:off x="971600" y="2348880"/>
            <a:ext cx="2808312" cy="1569660"/>
          </a:xfrm>
          <a:prstGeom prst="rect">
            <a:avLst/>
          </a:prstGeom>
          <a:noFill/>
        </p:spPr>
        <p:txBody>
          <a:bodyPr wrap="square" rtlCol="0">
            <a:spAutoFit/>
          </a:bodyPr>
          <a:lstStyle/>
          <a:p>
            <a:r>
              <a:rPr lang="de-DE" sz="1600" b="1" dirty="0" smtClean="0">
                <a:solidFill>
                  <a:srgbClr val="FF0000"/>
                </a:solidFill>
                <a:latin typeface="+mn-lt"/>
                <a:ea typeface="+mn-ea"/>
              </a:rPr>
              <a:t>Beispiele</a:t>
            </a:r>
            <a:endParaRPr lang="de-DE" sz="1600" b="1" dirty="0">
              <a:solidFill>
                <a:srgbClr val="2254A1"/>
              </a:solidFill>
              <a:latin typeface="+mn-lt"/>
              <a:ea typeface="+mn-ea"/>
            </a:endParaRPr>
          </a:p>
          <a:p>
            <a:endParaRPr lang="de-DE" sz="1600" b="1" dirty="0" smtClean="0">
              <a:solidFill>
                <a:srgbClr val="2254A1"/>
              </a:solidFill>
              <a:latin typeface="+mn-lt"/>
              <a:ea typeface="+mn-ea"/>
            </a:endParaRPr>
          </a:p>
          <a:p>
            <a:r>
              <a:rPr lang="de-DE" sz="1600" b="1" dirty="0" smtClean="0">
                <a:solidFill>
                  <a:srgbClr val="2254A1"/>
                </a:solidFill>
                <a:latin typeface="+mn-lt"/>
                <a:ea typeface="+mn-ea"/>
              </a:rPr>
              <a:t>Zuverlässigkeit</a:t>
            </a:r>
            <a:endParaRPr lang="de-DE" sz="1600" b="1" dirty="0">
              <a:solidFill>
                <a:srgbClr val="2254A1"/>
              </a:solidFill>
              <a:latin typeface="+mn-lt"/>
              <a:ea typeface="+mn-ea"/>
            </a:endParaRPr>
          </a:p>
          <a:p>
            <a:r>
              <a:rPr lang="de-DE" sz="1600" b="1" dirty="0" smtClean="0">
                <a:solidFill>
                  <a:srgbClr val="2254A1"/>
                </a:solidFill>
                <a:latin typeface="+mn-lt"/>
                <a:ea typeface="+mn-ea"/>
              </a:rPr>
              <a:t>Liefertreue</a:t>
            </a:r>
            <a:endParaRPr lang="de-DE" sz="1600" b="1" dirty="0">
              <a:solidFill>
                <a:srgbClr val="2254A1"/>
              </a:solidFill>
              <a:latin typeface="+mn-lt"/>
              <a:ea typeface="+mn-ea"/>
            </a:endParaRPr>
          </a:p>
          <a:p>
            <a:r>
              <a:rPr lang="de-DE" sz="1600" b="1" dirty="0" smtClean="0">
                <a:solidFill>
                  <a:srgbClr val="2254A1"/>
                </a:solidFill>
                <a:latin typeface="+mn-lt"/>
                <a:ea typeface="+mn-ea"/>
              </a:rPr>
              <a:t>Verbindlichkeit</a:t>
            </a:r>
            <a:endParaRPr lang="de-DE" sz="1600" b="1" dirty="0">
              <a:solidFill>
                <a:srgbClr val="2254A1"/>
              </a:solidFill>
              <a:latin typeface="+mn-lt"/>
              <a:ea typeface="+mn-ea"/>
            </a:endParaRPr>
          </a:p>
          <a:p>
            <a:endParaRPr lang="de-DE" sz="1600" b="1" dirty="0">
              <a:solidFill>
                <a:srgbClr val="2254A1"/>
              </a:solidFill>
              <a:latin typeface="+mn-lt"/>
              <a:ea typeface="+mn-ea"/>
            </a:endParaRPr>
          </a:p>
        </p:txBody>
      </p:sp>
      <p:sp>
        <p:nvSpPr>
          <p:cNvPr id="5" name="Textfeld 4"/>
          <p:cNvSpPr txBox="1"/>
          <p:nvPr/>
        </p:nvSpPr>
        <p:spPr>
          <a:xfrm>
            <a:off x="971600" y="4509120"/>
            <a:ext cx="2808312" cy="1323439"/>
          </a:xfrm>
          <a:prstGeom prst="rect">
            <a:avLst/>
          </a:prstGeom>
          <a:noFill/>
        </p:spPr>
        <p:txBody>
          <a:bodyPr wrap="square" rtlCol="0">
            <a:spAutoFit/>
          </a:bodyPr>
          <a:lstStyle/>
          <a:p>
            <a:r>
              <a:rPr lang="de-DE" sz="1600" b="1" dirty="0" smtClean="0">
                <a:solidFill>
                  <a:srgbClr val="FF0000"/>
                </a:solidFill>
                <a:latin typeface="+mn-lt"/>
                <a:ea typeface="+mn-ea"/>
              </a:rPr>
              <a:t>Beispiele</a:t>
            </a:r>
            <a:endParaRPr lang="de-DE" sz="1600" b="1" dirty="0">
              <a:solidFill>
                <a:srgbClr val="2254A1"/>
              </a:solidFill>
              <a:latin typeface="+mn-lt"/>
              <a:ea typeface="+mn-ea"/>
            </a:endParaRPr>
          </a:p>
          <a:p>
            <a:endParaRPr lang="de-DE" sz="1600" b="1" dirty="0" smtClean="0">
              <a:solidFill>
                <a:srgbClr val="2254A1"/>
              </a:solidFill>
              <a:latin typeface="+mn-lt"/>
              <a:ea typeface="+mn-ea"/>
            </a:endParaRPr>
          </a:p>
          <a:p>
            <a:r>
              <a:rPr lang="de-DE" sz="1600" b="1" dirty="0" smtClean="0">
                <a:solidFill>
                  <a:srgbClr val="2254A1"/>
                </a:solidFill>
                <a:latin typeface="+mn-lt"/>
                <a:ea typeface="+mn-ea"/>
              </a:rPr>
              <a:t>Zuverlässigkeit</a:t>
            </a:r>
            <a:endParaRPr lang="de-DE" sz="1600" b="1" dirty="0">
              <a:solidFill>
                <a:srgbClr val="2254A1"/>
              </a:solidFill>
              <a:latin typeface="+mn-lt"/>
              <a:ea typeface="+mn-ea"/>
            </a:endParaRPr>
          </a:p>
          <a:p>
            <a:r>
              <a:rPr lang="de-DE" sz="1600" b="1" dirty="0" smtClean="0">
                <a:solidFill>
                  <a:srgbClr val="2254A1"/>
                </a:solidFill>
                <a:latin typeface="+mn-lt"/>
                <a:ea typeface="+mn-ea"/>
              </a:rPr>
              <a:t>Qualität</a:t>
            </a:r>
            <a:endParaRPr lang="de-DE" sz="1600" b="1" dirty="0">
              <a:solidFill>
                <a:srgbClr val="2254A1"/>
              </a:solidFill>
              <a:latin typeface="+mn-lt"/>
              <a:ea typeface="+mn-ea"/>
            </a:endParaRPr>
          </a:p>
          <a:p>
            <a:endParaRPr lang="de-DE" sz="1600" b="1" dirty="0">
              <a:solidFill>
                <a:srgbClr val="2254A1"/>
              </a:solidFill>
              <a:latin typeface="+mn-lt"/>
              <a:ea typeface="+mn-ea"/>
            </a:endParaRPr>
          </a:p>
        </p:txBody>
      </p:sp>
      <p:pic>
        <p:nvPicPr>
          <p:cNvPr id="4098" name="Picture 2" descr="C:\Users\akrimpma\Desktop\Arbeitsunterlagen\Presenter Media\contract_salesman_signature_pe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1268760"/>
            <a:ext cx="3960440" cy="34703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5891060"/>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Einige</a:t>
            </a:r>
            <a:r>
              <a:rPr lang="de-DE" baseline="0" dirty="0" smtClean="0"/>
              <a:t> </a:t>
            </a:r>
            <a:r>
              <a:rPr lang="de-DE" baseline="0" dirty="0" err="1" smtClean="0"/>
              <a:t>denkenswerte</a:t>
            </a:r>
            <a:r>
              <a:rPr lang="de-DE" baseline="0" dirty="0" smtClean="0"/>
              <a:t> Aussagen</a:t>
            </a:r>
            <a:endParaRPr lang="de-DE" dirty="0"/>
          </a:p>
        </p:txBody>
      </p:sp>
      <p:sp>
        <p:nvSpPr>
          <p:cNvPr id="3" name="Inhaltsplatzhalter 2"/>
          <p:cNvSpPr>
            <a:spLocks noGrp="1"/>
          </p:cNvSpPr>
          <p:nvPr>
            <p:ph idx="1"/>
          </p:nvPr>
        </p:nvSpPr>
        <p:spPr>
          <a:xfrm>
            <a:off x="506413" y="1484313"/>
            <a:ext cx="4497635" cy="4824412"/>
          </a:xfrm>
        </p:spPr>
        <p:txBody>
          <a:bodyPr/>
          <a:lstStyle/>
          <a:p>
            <a:r>
              <a:rPr lang="de-DE" dirty="0" smtClean="0"/>
              <a:t>Ich vertraue Ihnen, die Zahlen stimmen</a:t>
            </a:r>
          </a:p>
          <a:p>
            <a:r>
              <a:rPr lang="de-DE" dirty="0" smtClean="0"/>
              <a:t>Das Unternehmen /</a:t>
            </a:r>
            <a:r>
              <a:rPr lang="de-DE" baseline="0" dirty="0" smtClean="0"/>
              <a:t> der Chef hat kein Vertrauen, es bleibt ihnen aber nichts übrig</a:t>
            </a:r>
          </a:p>
          <a:p>
            <a:r>
              <a:rPr lang="de-DE" dirty="0" smtClean="0"/>
              <a:t>Vertrauen ist gut, Kontrolle ist besser</a:t>
            </a:r>
          </a:p>
          <a:p>
            <a:r>
              <a:rPr lang="de-DE" dirty="0" smtClean="0"/>
              <a:t>Kontrolle schafft vertrauen !?</a:t>
            </a:r>
          </a:p>
        </p:txBody>
      </p:sp>
      <p:pic>
        <p:nvPicPr>
          <p:cNvPr id="8194" name="Picture 2" descr="C:\Users\akrimpma\Desktop\Arbeitsunterlagen\Presenter Media\stick_figure_standing_on_exclamation_mark.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404664"/>
            <a:ext cx="4608197" cy="66967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0020884"/>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487363" y="1036638"/>
            <a:ext cx="4229100" cy="17938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anchor="b" compatLnSpc="0"/>
          <a:lstStyle/>
          <a:p>
            <a:pPr>
              <a:defRPr/>
            </a:pPr>
            <a:r>
              <a:rPr lang="de-DE" sz="2600" b="1" dirty="0">
                <a:solidFill>
                  <a:srgbClr val="2254A0"/>
                </a:solidFill>
                <a:latin typeface="+mn-lt"/>
                <a:ea typeface="Lucida Sans Unicode" pitchFamily="2"/>
                <a:cs typeface="Tahoma" pitchFamily="2"/>
              </a:rPr>
              <a:t>Internationaler </a:t>
            </a:r>
            <a:br>
              <a:rPr lang="de-DE" sz="2600" b="1" dirty="0">
                <a:solidFill>
                  <a:srgbClr val="2254A0"/>
                </a:solidFill>
                <a:latin typeface="+mn-lt"/>
                <a:ea typeface="Lucida Sans Unicode" pitchFamily="2"/>
                <a:cs typeface="Tahoma" pitchFamily="2"/>
              </a:rPr>
            </a:br>
            <a:r>
              <a:rPr lang="de-DE" sz="2600" b="1" dirty="0">
                <a:solidFill>
                  <a:srgbClr val="2254A0"/>
                </a:solidFill>
                <a:latin typeface="+mn-lt"/>
                <a:ea typeface="Lucida Sans Unicode" pitchFamily="2"/>
                <a:cs typeface="Tahoma" pitchFamily="2"/>
              </a:rPr>
              <a:t>Controller Verein eV</a:t>
            </a:r>
          </a:p>
        </p:txBody>
      </p:sp>
      <p:sp>
        <p:nvSpPr>
          <p:cNvPr id="3" name="Freihandform 2"/>
          <p:cNvSpPr/>
          <p:nvPr/>
        </p:nvSpPr>
        <p:spPr>
          <a:xfrm>
            <a:off x="4572000" y="4452938"/>
            <a:ext cx="3940175" cy="1250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a:spAutoFit/>
          </a:bodyPr>
          <a:lstStyle/>
          <a:p>
            <a:pPr algn="r"/>
            <a:r>
              <a:rPr lang="de-DE" sz="2000" b="1" dirty="0">
                <a:solidFill>
                  <a:srgbClr val="2254A0"/>
                </a:solidFill>
                <a:ea typeface="Lucida Sans Unicode" pitchFamily="34" charset="0"/>
                <a:cs typeface="Tahoma" pitchFamily="34" charset="0"/>
              </a:rPr>
              <a:t>Arbeitsgruppe 2:</a:t>
            </a:r>
          </a:p>
          <a:p>
            <a:pPr algn="r"/>
            <a:r>
              <a:rPr lang="de-DE" sz="2000" b="1" dirty="0">
                <a:solidFill>
                  <a:srgbClr val="2254A0"/>
                </a:solidFill>
                <a:ea typeface="Lucida Sans Unicode" pitchFamily="34" charset="0"/>
                <a:cs typeface="Tahoma" pitchFamily="34" charset="0"/>
              </a:rPr>
              <a:t>Matrix des Erkennens</a:t>
            </a:r>
            <a:endParaRPr lang="de-DE" sz="2000" dirty="0">
              <a:ea typeface="Lucida Sans Unicode" pitchFamily="34" charset="0"/>
              <a:cs typeface="Arial" charset="0"/>
            </a:endParaRPr>
          </a:p>
          <a:p>
            <a:pPr algn="r"/>
            <a:r>
              <a:rPr lang="de-DE" sz="2000" b="1" dirty="0">
                <a:solidFill>
                  <a:srgbClr val="2254A0"/>
                </a:solidFill>
                <a:ea typeface="Lucida Sans Unicode" pitchFamily="34" charset="0"/>
                <a:cs typeface="Tahoma" pitchFamily="34" charset="0"/>
              </a:rPr>
              <a:t/>
            </a:r>
            <a:br>
              <a:rPr lang="de-DE" sz="2000" b="1" dirty="0">
                <a:solidFill>
                  <a:srgbClr val="2254A0"/>
                </a:solidFill>
                <a:ea typeface="Lucida Sans Unicode" pitchFamily="34" charset="0"/>
                <a:cs typeface="Tahoma" pitchFamily="34" charset="0"/>
              </a:rPr>
            </a:br>
            <a:r>
              <a:rPr lang="de-DE" sz="1600" u="sng" dirty="0">
                <a:cs typeface="Arial" charset="0"/>
              </a:rPr>
              <a:t>Katrin</a:t>
            </a:r>
            <a:r>
              <a:rPr lang="de-DE" sz="1600" dirty="0">
                <a:cs typeface="Arial" charset="0"/>
              </a:rPr>
              <a:t>, Harald, Kerstin, Stefanie</a:t>
            </a:r>
          </a:p>
        </p:txBody>
      </p:sp>
      <p:sp>
        <p:nvSpPr>
          <p:cNvPr id="4" name="Freihandform 3"/>
          <p:cNvSpPr/>
          <p:nvPr/>
        </p:nvSpPr>
        <p:spPr>
          <a:xfrm>
            <a:off x="511175" y="487363"/>
            <a:ext cx="5940425" cy="3381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compatLnSpc="0">
            <a:spAutoFit/>
          </a:bodyPr>
          <a:lstStyle/>
          <a:p>
            <a:pPr>
              <a:defRPr/>
            </a:pPr>
            <a:r>
              <a:rPr lang="de-DE" sz="1600" b="1" dirty="0" err="1">
                <a:solidFill>
                  <a:srgbClr val="2254A0"/>
                </a:solidFill>
                <a:latin typeface="+mj-lt"/>
                <a:ea typeface="Lucida Sans Unicode" pitchFamily="2"/>
                <a:cs typeface="Tahoma" pitchFamily="2"/>
              </a:rPr>
              <a:t>Behavioural</a:t>
            </a:r>
            <a:r>
              <a:rPr lang="de-DE" sz="1600" b="1" dirty="0">
                <a:solidFill>
                  <a:srgbClr val="2254A0"/>
                </a:solidFill>
                <a:latin typeface="+mj-lt"/>
                <a:ea typeface="Lucida Sans Unicode" pitchFamily="2"/>
                <a:cs typeface="Tahoma" pitchFamily="2"/>
              </a:rPr>
              <a:t> Controlling</a:t>
            </a: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500040" y="487440"/>
            <a:ext cx="7077240" cy="404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pl-PL" sz="1600" b="1" i="0" u="none" strike="noStrike" baseline="0">
                <a:ln>
                  <a:noFill/>
                </a:ln>
                <a:solidFill>
                  <a:srgbClr val="2254A0"/>
                </a:solidFill>
                <a:latin typeface="Arial" pitchFamily="34"/>
                <a:ea typeface="ヒラギノ角ゴ Pro W3" pitchFamily="2"/>
                <a:cs typeface="ヒラギノ角ゴ Pro W3" pitchFamily="2"/>
              </a:rPr>
              <a:t>1. </a:t>
            </a:r>
            <a:r>
              <a:rPr lang="de-DE" sz="1600" b="1" i="0" u="none" strike="noStrike" baseline="0">
                <a:ln>
                  <a:noFill/>
                </a:ln>
                <a:solidFill>
                  <a:srgbClr val="2254A0"/>
                </a:solidFill>
                <a:latin typeface="Arial" pitchFamily="34"/>
                <a:ea typeface="ヒラギノ角ゴ Pro W3" pitchFamily="2"/>
                <a:cs typeface="ヒラギノ角ゴ Pro W3" pitchFamily="2"/>
              </a:rPr>
              <a:t>Einführung in das Thema </a:t>
            </a:r>
            <a:br>
              <a:rPr lang="de-DE" sz="1600" b="1" i="0" u="none" strike="noStrike" baseline="0">
                <a:ln>
                  <a:noFill/>
                </a:ln>
                <a:solidFill>
                  <a:srgbClr val="2254A0"/>
                </a:solidFill>
                <a:latin typeface="Arial" pitchFamily="34"/>
                <a:ea typeface="ヒラギノ角ゴ Pro W3" pitchFamily="2"/>
                <a:cs typeface="ヒラギノ角ゴ Pro W3" pitchFamily="2"/>
              </a:rPr>
            </a:br>
            <a:endParaRPr lang="de-DE" sz="1600" b="1" i="0" u="none" strike="noStrike" baseline="0">
              <a:ln>
                <a:noFill/>
              </a:ln>
              <a:solidFill>
                <a:srgbClr val="2254A0"/>
              </a:solidFill>
              <a:latin typeface="Arial" pitchFamily="34"/>
              <a:ea typeface="ヒラギノ角ゴ Pro W3" pitchFamily="2"/>
              <a:cs typeface="ヒラギノ角ゴ Pro W3" pitchFamily="2"/>
            </a:endParaRPr>
          </a:p>
        </p:txBody>
      </p:sp>
      <p:sp>
        <p:nvSpPr>
          <p:cNvPr id="3" name="Freihandform 2"/>
          <p:cNvSpPr/>
          <p:nvPr/>
        </p:nvSpPr>
        <p:spPr>
          <a:xfrm>
            <a:off x="500040" y="908720"/>
            <a:ext cx="8064360" cy="301839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272880" marR="0" lvl="0" indent="-270000" algn="l" rtl="0" hangingPunct="1">
              <a:lnSpc>
                <a:spcPct val="100000"/>
              </a:lnSpc>
              <a:spcBef>
                <a:spcPts val="0"/>
              </a:spcBef>
              <a:spcAft>
                <a:spcPts val="0"/>
              </a:spcAft>
              <a:buNone/>
              <a:tabLst>
                <a:tab pos="272880" algn="l"/>
                <a:tab pos="721799" algn="l"/>
                <a:tab pos="1171079" algn="l"/>
                <a:tab pos="1620360" algn="l"/>
                <a:tab pos="2069640" algn="l"/>
                <a:tab pos="2518920" algn="l"/>
                <a:tab pos="2968200" algn="l"/>
                <a:tab pos="3417480" algn="l"/>
                <a:tab pos="3866760" algn="l"/>
                <a:tab pos="4316039" algn="l"/>
                <a:tab pos="4765320" algn="l"/>
                <a:tab pos="5214599" algn="l"/>
                <a:tab pos="5663880" algn="l"/>
                <a:tab pos="6113160" algn="l"/>
                <a:tab pos="6562440" algn="l"/>
                <a:tab pos="7011720" algn="l"/>
                <a:tab pos="7461000" algn="l"/>
                <a:tab pos="7910280" algn="l"/>
                <a:tab pos="8359559" algn="l"/>
                <a:tab pos="8808840" algn="l"/>
                <a:tab pos="9258120" algn="l"/>
              </a:tabLst>
              <a:defRPr sz="2400"/>
            </a:pPr>
            <a:r>
              <a:rPr lang="de-DE" sz="2400" b="1" i="0" u="none" strike="noStrike" baseline="0" dirty="0">
                <a:ln>
                  <a:noFill/>
                </a:ln>
                <a:solidFill>
                  <a:srgbClr val="000000"/>
                </a:solidFill>
                <a:latin typeface="Arial" pitchFamily="34"/>
                <a:ea typeface="Arial" pitchFamily="34"/>
                <a:cs typeface="Arial" pitchFamily="34"/>
              </a:rPr>
              <a:t>Verschiedene Facetten des </a:t>
            </a:r>
            <a:r>
              <a:rPr lang="de-DE" sz="2400" b="1" i="0" u="none" strike="noStrike" baseline="0" dirty="0" err="1" smtClean="0">
                <a:ln>
                  <a:noFill/>
                </a:ln>
                <a:solidFill>
                  <a:srgbClr val="000000"/>
                </a:solidFill>
                <a:latin typeface="Arial" pitchFamily="34"/>
                <a:ea typeface="Arial" pitchFamily="34"/>
                <a:cs typeface="Arial" pitchFamily="34"/>
              </a:rPr>
              <a:t>Behavioural</a:t>
            </a:r>
            <a:r>
              <a:rPr lang="de-DE" sz="2400" b="1" i="0" u="none" strike="noStrike" baseline="0" dirty="0" smtClean="0">
                <a:ln>
                  <a:noFill/>
                </a:ln>
                <a:solidFill>
                  <a:srgbClr val="000000"/>
                </a:solidFill>
                <a:latin typeface="Arial" pitchFamily="34"/>
                <a:ea typeface="Arial" pitchFamily="34"/>
                <a:cs typeface="Arial" pitchFamily="34"/>
              </a:rPr>
              <a:t> </a:t>
            </a:r>
            <a:r>
              <a:rPr lang="de-DE" sz="2400" b="1" i="0" u="none" strike="noStrike" baseline="0" dirty="0">
                <a:ln>
                  <a:noFill/>
                </a:ln>
                <a:solidFill>
                  <a:srgbClr val="000000"/>
                </a:solidFill>
                <a:latin typeface="Arial" pitchFamily="34"/>
                <a:ea typeface="Arial" pitchFamily="34"/>
                <a:cs typeface="Arial" pitchFamily="34"/>
              </a:rPr>
              <a:t>Controllings</a:t>
            </a:r>
          </a:p>
          <a:p>
            <a:pPr marL="272880" marR="0" lvl="0" indent="-270000" algn="l" rtl="0" hangingPunct="1">
              <a:lnSpc>
                <a:spcPct val="100000"/>
              </a:lnSpc>
              <a:spcBef>
                <a:spcPts val="0"/>
              </a:spcBef>
              <a:spcAft>
                <a:spcPts val="0"/>
              </a:spcAft>
              <a:buNone/>
              <a:tabLst>
                <a:tab pos="272880" algn="l"/>
                <a:tab pos="721799" algn="l"/>
                <a:tab pos="1171079" algn="l"/>
                <a:tab pos="1620360" algn="l"/>
                <a:tab pos="2069640" algn="l"/>
                <a:tab pos="2518920" algn="l"/>
                <a:tab pos="2968200" algn="l"/>
                <a:tab pos="3417480" algn="l"/>
                <a:tab pos="3866760" algn="l"/>
                <a:tab pos="4316039" algn="l"/>
                <a:tab pos="4765320" algn="l"/>
                <a:tab pos="5214599" algn="l"/>
                <a:tab pos="5663880" algn="l"/>
                <a:tab pos="6113160" algn="l"/>
                <a:tab pos="6562440" algn="l"/>
                <a:tab pos="7011720" algn="l"/>
                <a:tab pos="7461000" algn="l"/>
                <a:tab pos="7910280" algn="l"/>
                <a:tab pos="8359559" algn="l"/>
                <a:tab pos="8808840" algn="l"/>
                <a:tab pos="9258120" algn="l"/>
              </a:tabLst>
              <a:defRPr sz="2400"/>
            </a:pPr>
            <a:endParaRPr lang="de-DE" sz="2000" b="0" i="0" u="none" strike="noStrike" baseline="0" dirty="0">
              <a:ln>
                <a:noFill/>
              </a:ln>
              <a:solidFill>
                <a:srgbClr val="000000"/>
              </a:solidFill>
              <a:latin typeface="Arial" pitchFamily="34"/>
              <a:ea typeface="Arial" pitchFamily="34"/>
              <a:cs typeface="Arial" pitchFamily="34"/>
            </a:endParaRPr>
          </a:p>
          <a:p>
            <a:pPr marL="266700" indent="-266700">
              <a:lnSpc>
                <a:spcPct val="100000"/>
              </a:lnSpc>
              <a:spcBef>
                <a:spcPts val="0"/>
              </a:spcBef>
              <a:spcAft>
                <a:spcPts val="598"/>
              </a:spcAft>
              <a:buClr>
                <a:srgbClr val="262673"/>
              </a:buClr>
              <a:buSzPct val="120000"/>
              <a:buFont typeface="Wingdings" pitchFamily="2"/>
              <a:buChar char=""/>
              <a:defRPr sz="2400"/>
            </a:pPr>
            <a:r>
              <a:rPr lang="de-DE" sz="2000" b="1" dirty="0" smtClean="0"/>
              <a:t>Ziel </a:t>
            </a:r>
            <a:r>
              <a:rPr lang="de-DE" sz="2000" b="1" dirty="0"/>
              <a:t>des </a:t>
            </a:r>
            <a:r>
              <a:rPr lang="de-DE" sz="2000" b="1" dirty="0" err="1" smtClean="0"/>
              <a:t>Behavioural</a:t>
            </a:r>
            <a:r>
              <a:rPr lang="de-DE" sz="2000" b="1" dirty="0" smtClean="0"/>
              <a:t> </a:t>
            </a:r>
            <a:r>
              <a:rPr lang="de-DE" sz="2000" b="1" dirty="0"/>
              <a:t>Controllings:</a:t>
            </a:r>
          </a:p>
          <a:p>
            <a:pPr marL="542925" lvl="8" indent="-276225">
              <a:spcAft>
                <a:spcPts val="598"/>
              </a:spcAft>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dirty="0" smtClean="0"/>
              <a:t>Wir wollen zeigen, </a:t>
            </a:r>
            <a:r>
              <a:rPr lang="de-DE" sz="2000" dirty="0"/>
              <a:t>wie die Information aufbereitet werden </a:t>
            </a:r>
            <a:r>
              <a:rPr lang="de-DE" sz="2000" dirty="0" smtClean="0"/>
              <a:t>sollte, damit </a:t>
            </a:r>
            <a:r>
              <a:rPr lang="de-DE" sz="2000" dirty="0"/>
              <a:t>der Controller besser verstanden wird</a:t>
            </a:r>
          </a:p>
          <a:p>
            <a:pPr marL="542925" lvl="8" indent="-276225">
              <a:spcAft>
                <a:spcPts val="598"/>
              </a:spcAft>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de-DE" sz="2000" dirty="0" smtClean="0"/>
              <a:t>Wir wollen Anregungen geben, wie Controlling-Instrumente </a:t>
            </a:r>
            <a:r>
              <a:rPr lang="de-DE" sz="2000" dirty="0"/>
              <a:t>in welchen Situationen gestaltet </a:t>
            </a:r>
            <a:r>
              <a:rPr lang="de-DE" sz="2000" dirty="0" smtClean="0"/>
              <a:t>werden könnten </a:t>
            </a:r>
            <a:br>
              <a:rPr lang="de-DE" sz="2000" dirty="0" smtClean="0"/>
            </a:br>
            <a:r>
              <a:rPr lang="de-DE" sz="2000" dirty="0" smtClean="0"/>
              <a:t/>
            </a:r>
            <a:br>
              <a:rPr lang="de-DE" sz="2000" dirty="0" smtClean="0"/>
            </a:br>
            <a:r>
              <a:rPr lang="de-DE" sz="1600" i="1" dirty="0" smtClean="0"/>
              <a:t>(</a:t>
            </a:r>
            <a:r>
              <a:rPr lang="de-DE" sz="1600" i="1" dirty="0"/>
              <a:t>Vortrag von Herwig)</a:t>
            </a:r>
          </a:p>
        </p:txBody>
      </p:sp>
      <p:sp>
        <p:nvSpPr>
          <p:cNvPr id="4" name="Freihandform 3"/>
          <p:cNvSpPr/>
          <p:nvPr/>
        </p:nvSpPr>
        <p:spPr>
          <a:xfrm>
            <a:off x="-1082520" y="-1197000"/>
            <a:ext cx="2779560" cy="333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2400"/>
            </a:pPr>
            <a:r>
              <a:rPr lang="pl-PL" sz="1600" b="1" i="0" u="none" strike="noStrike" baseline="0">
                <a:ln>
                  <a:noFill/>
                </a:ln>
                <a:solidFill>
                  <a:srgbClr val="2254A0"/>
                </a:solidFill>
                <a:latin typeface="Arial" pitchFamily="34"/>
                <a:ea typeface="ヒラギノ角ゴ Pro W3" pitchFamily="2"/>
                <a:cs typeface="ヒラギノ角ゴ Pro W3" pitchFamily="2"/>
              </a:rPr>
              <a:t>. </a:t>
            </a:r>
            <a:r>
              <a:rPr lang="de-DE" sz="1600" b="1" i="0" u="none" strike="noStrike" baseline="0">
                <a:ln>
                  <a:noFill/>
                </a:ln>
                <a:solidFill>
                  <a:srgbClr val="2254A0"/>
                </a:solidFill>
                <a:latin typeface="Arial" pitchFamily="34"/>
                <a:ea typeface="ヒラギノ角ゴ Pro W3" pitchFamily="2"/>
                <a:cs typeface="ヒラギノ角ゴ Pro W3" pitchFamily="2"/>
              </a:rPr>
              <a:t>Einführung in das Thema</a:t>
            </a: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lke 8"/>
          <p:cNvSpPr/>
          <p:nvPr/>
        </p:nvSpPr>
        <p:spPr bwMode="auto">
          <a:xfrm>
            <a:off x="0" y="1071563"/>
            <a:ext cx="9144000" cy="5786437"/>
          </a:xfrm>
          <a:prstGeom prst="cloud">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de-DE" dirty="0">
                <a:ea typeface="ヒラギノ角ゴ Pro W3" charset="-128"/>
              </a:rPr>
              <a:t>							</a:t>
            </a:r>
          </a:p>
        </p:txBody>
      </p:sp>
      <p:sp>
        <p:nvSpPr>
          <p:cNvPr id="16386" name="Freihandform 1"/>
          <p:cNvSpPr>
            <a:spLocks noChangeArrowheads="1"/>
          </p:cNvSpPr>
          <p:nvPr/>
        </p:nvSpPr>
        <p:spPr bwMode="auto">
          <a:xfrm>
            <a:off x="500063" y="487363"/>
            <a:ext cx="7077075" cy="404812"/>
          </a:xfrm>
          <a:custGeom>
            <a:avLst/>
            <a:gdLst>
              <a:gd name="T0" fmla="*/ 3538538 w 21600"/>
              <a:gd name="T1" fmla="*/ 0 h 21600"/>
              <a:gd name="T2" fmla="*/ 7077075 w 21600"/>
              <a:gd name="T3" fmla="*/ 202406 h 21600"/>
              <a:gd name="T4" fmla="*/ 3538538 w 21600"/>
              <a:gd name="T5" fmla="*/ 404812 h 21600"/>
              <a:gd name="T6" fmla="*/ 0 w 21600"/>
              <a:gd name="T7" fmla="*/ 20240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lstStyle/>
          <a:p>
            <a:pP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600" b="1">
                <a:solidFill>
                  <a:srgbClr val="2254A0"/>
                </a:solidFill>
              </a:rPr>
              <a:t>Umfeld der Matrix des „Erkennens“ </a:t>
            </a:r>
            <a:br>
              <a:rPr lang="de-DE" sz="1600" b="1">
                <a:solidFill>
                  <a:srgbClr val="2254A0"/>
                </a:solidFill>
              </a:rPr>
            </a:br>
            <a:endParaRPr lang="de-DE" sz="1600" b="1">
              <a:solidFill>
                <a:srgbClr val="2254A0"/>
              </a:solidFill>
            </a:endParaRPr>
          </a:p>
        </p:txBody>
      </p:sp>
      <p:pic>
        <p:nvPicPr>
          <p:cNvPr id="16388" name="Picture 4"/>
          <p:cNvPicPr>
            <a:picLocks noChangeAspect="1" noChangeArrowheads="1"/>
          </p:cNvPicPr>
          <p:nvPr/>
        </p:nvPicPr>
        <p:blipFill>
          <a:blip r:embed="rId3" cstate="print"/>
          <a:srcRect/>
          <a:stretch>
            <a:fillRect/>
          </a:stretch>
        </p:blipFill>
        <p:spPr bwMode="auto">
          <a:xfrm>
            <a:off x="4140200" y="3789363"/>
            <a:ext cx="3024188" cy="1641475"/>
          </a:xfrm>
          <a:prstGeom prst="rect">
            <a:avLst/>
          </a:prstGeom>
          <a:noFill/>
          <a:ln w="9525">
            <a:noFill/>
            <a:miter lim="800000"/>
            <a:headEnd/>
            <a:tailEnd/>
          </a:ln>
        </p:spPr>
      </p:pic>
      <p:sp>
        <p:nvSpPr>
          <p:cNvPr id="3" name="Wolke 8"/>
          <p:cNvSpPr/>
          <p:nvPr/>
        </p:nvSpPr>
        <p:spPr bwMode="auto">
          <a:xfrm>
            <a:off x="0" y="1071563"/>
            <a:ext cx="9144000" cy="5786437"/>
          </a:xfrm>
          <a:prstGeom prst="cloud">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r>
              <a:rPr lang="de-DE" dirty="0">
                <a:ea typeface="ヒラギノ角ゴ Pro W3" charset="-128"/>
              </a:rPr>
              <a:t>							</a:t>
            </a:r>
          </a:p>
        </p:txBody>
      </p:sp>
      <p:sp>
        <p:nvSpPr>
          <p:cNvPr id="16390" name="Text Box 9"/>
          <p:cNvSpPr txBox="1">
            <a:spLocks noChangeArrowheads="1"/>
          </p:cNvSpPr>
          <p:nvPr/>
        </p:nvSpPr>
        <p:spPr bwMode="auto">
          <a:xfrm rot="-1142529">
            <a:off x="3090863" y="1905000"/>
            <a:ext cx="1676400" cy="822325"/>
          </a:xfrm>
          <a:prstGeom prst="rect">
            <a:avLst/>
          </a:prstGeom>
          <a:noFill/>
          <a:ln w="9525">
            <a:noFill/>
            <a:miter lim="800000"/>
            <a:headEnd/>
            <a:tailEnd/>
          </a:ln>
        </p:spPr>
        <p:txBody>
          <a:bodyPr wrap="none">
            <a:spAutoFit/>
          </a:bodyPr>
          <a:lstStyle/>
          <a:p>
            <a:pPr algn="ctr"/>
            <a:r>
              <a:rPr lang="de-DE"/>
              <a:t>Branche</a:t>
            </a:r>
          </a:p>
          <a:p>
            <a:pPr algn="ctr"/>
            <a:r>
              <a:rPr lang="de-DE"/>
              <a:t>(innovativ) </a:t>
            </a:r>
          </a:p>
        </p:txBody>
      </p:sp>
      <p:sp>
        <p:nvSpPr>
          <p:cNvPr id="16391" name="Text Box 10"/>
          <p:cNvSpPr txBox="1">
            <a:spLocks noChangeArrowheads="1"/>
          </p:cNvSpPr>
          <p:nvPr/>
        </p:nvSpPr>
        <p:spPr bwMode="auto">
          <a:xfrm rot="1713838">
            <a:off x="627063" y="5237163"/>
            <a:ext cx="1584325" cy="457200"/>
          </a:xfrm>
          <a:prstGeom prst="rect">
            <a:avLst/>
          </a:prstGeom>
          <a:noFill/>
          <a:ln w="9525">
            <a:noFill/>
            <a:miter lim="800000"/>
            <a:headEnd/>
            <a:tailEnd/>
          </a:ln>
        </p:spPr>
        <p:txBody>
          <a:bodyPr wrap="none">
            <a:spAutoFit/>
          </a:bodyPr>
          <a:lstStyle/>
          <a:p>
            <a:r>
              <a:rPr lang="de-DE" sz="2000" i="1"/>
              <a:t>„Tigertanga</a:t>
            </a:r>
            <a:r>
              <a:rPr lang="de-DE" i="1"/>
              <a:t>“</a:t>
            </a:r>
          </a:p>
        </p:txBody>
      </p:sp>
      <p:pic>
        <p:nvPicPr>
          <p:cNvPr id="16392" name="Picture 475"/>
          <p:cNvPicPr>
            <a:picLocks noChangeAspect="1" noChangeArrowheads="1"/>
          </p:cNvPicPr>
          <p:nvPr/>
        </p:nvPicPr>
        <p:blipFill>
          <a:blip r:embed="rId3" cstate="print"/>
          <a:srcRect/>
          <a:stretch>
            <a:fillRect/>
          </a:stretch>
        </p:blipFill>
        <p:spPr bwMode="auto">
          <a:xfrm>
            <a:off x="3419475" y="3860800"/>
            <a:ext cx="2305050" cy="1250950"/>
          </a:xfrm>
          <a:prstGeom prst="rect">
            <a:avLst/>
          </a:prstGeom>
          <a:noFill/>
          <a:ln w="9525">
            <a:noFill/>
            <a:miter lim="800000"/>
            <a:headEnd/>
            <a:tailEnd/>
          </a:ln>
        </p:spPr>
      </p:pic>
      <p:sp>
        <p:nvSpPr>
          <p:cNvPr id="16393" name="Rectangle 10"/>
          <p:cNvSpPr>
            <a:spLocks noChangeArrowheads="1"/>
          </p:cNvSpPr>
          <p:nvPr/>
        </p:nvSpPr>
        <p:spPr bwMode="auto">
          <a:xfrm rot="2164449">
            <a:off x="5508625" y="2636838"/>
            <a:ext cx="4562475" cy="457200"/>
          </a:xfrm>
          <a:prstGeom prst="rect">
            <a:avLst/>
          </a:prstGeom>
          <a:noFill/>
          <a:ln w="9525">
            <a:noFill/>
            <a:miter lim="800000"/>
            <a:headEnd/>
            <a:tailEnd/>
          </a:ln>
        </p:spPr>
        <p:txBody>
          <a:bodyPr>
            <a:spAutoFit/>
          </a:bodyPr>
          <a:lstStyle/>
          <a:p>
            <a:r>
              <a:rPr lang="de-DE"/>
              <a:t>Unternehmenskultur</a:t>
            </a:r>
          </a:p>
        </p:txBody>
      </p:sp>
      <p:sp>
        <p:nvSpPr>
          <p:cNvPr id="16394" name="Rectangle 11"/>
          <p:cNvSpPr>
            <a:spLocks noChangeArrowheads="1"/>
          </p:cNvSpPr>
          <p:nvPr/>
        </p:nvSpPr>
        <p:spPr bwMode="auto">
          <a:xfrm rot="-1038404">
            <a:off x="395288" y="2492375"/>
            <a:ext cx="4562475" cy="457200"/>
          </a:xfrm>
          <a:prstGeom prst="rect">
            <a:avLst/>
          </a:prstGeom>
          <a:noFill/>
          <a:ln w="9525">
            <a:noFill/>
            <a:miter lim="800000"/>
            <a:headEnd/>
            <a:tailEnd/>
          </a:ln>
        </p:spPr>
        <p:txBody>
          <a:bodyPr>
            <a:spAutoFit/>
          </a:bodyPr>
          <a:lstStyle/>
          <a:p>
            <a:r>
              <a:rPr lang="de-DE"/>
              <a:t>Temperamente</a:t>
            </a:r>
          </a:p>
        </p:txBody>
      </p:sp>
      <p:sp>
        <p:nvSpPr>
          <p:cNvPr id="16395" name="Rectangle 12"/>
          <p:cNvSpPr>
            <a:spLocks noChangeArrowheads="1"/>
          </p:cNvSpPr>
          <p:nvPr/>
        </p:nvSpPr>
        <p:spPr bwMode="auto">
          <a:xfrm>
            <a:off x="3132138" y="2781300"/>
            <a:ext cx="4562475" cy="822325"/>
          </a:xfrm>
          <a:prstGeom prst="rect">
            <a:avLst/>
          </a:prstGeom>
          <a:noFill/>
          <a:ln w="9525">
            <a:noFill/>
            <a:miter lim="800000"/>
            <a:headEnd/>
            <a:tailEnd/>
          </a:ln>
        </p:spPr>
        <p:txBody>
          <a:bodyPr>
            <a:spAutoFit/>
          </a:bodyPr>
          <a:lstStyle/>
          <a:p>
            <a:pPr algn="ctr"/>
            <a:r>
              <a:rPr lang="de-DE"/>
              <a:t>Persönliche </a:t>
            </a:r>
          </a:p>
          <a:p>
            <a:pPr algn="ctr"/>
            <a:r>
              <a:rPr lang="de-DE"/>
              <a:t>Erfahrungen/ Empfindungen</a:t>
            </a:r>
          </a:p>
        </p:txBody>
      </p:sp>
      <p:sp>
        <p:nvSpPr>
          <p:cNvPr id="16396" name="Rectangle 13"/>
          <p:cNvSpPr>
            <a:spLocks noChangeArrowheads="1"/>
          </p:cNvSpPr>
          <p:nvPr/>
        </p:nvSpPr>
        <p:spPr bwMode="auto">
          <a:xfrm>
            <a:off x="2700338" y="5445125"/>
            <a:ext cx="4562475" cy="457200"/>
          </a:xfrm>
          <a:prstGeom prst="rect">
            <a:avLst/>
          </a:prstGeom>
          <a:noFill/>
          <a:ln w="9525">
            <a:noFill/>
            <a:miter lim="800000"/>
            <a:headEnd/>
            <a:tailEnd/>
          </a:ln>
        </p:spPr>
        <p:txBody>
          <a:bodyPr>
            <a:spAutoFit/>
          </a:bodyPr>
          <a:lstStyle/>
          <a:p>
            <a:r>
              <a:rPr lang="de-DE"/>
              <a:t>Erfahrungen des Unternehmens</a:t>
            </a: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reihandform 1"/>
          <p:cNvSpPr>
            <a:spLocks noChangeArrowheads="1"/>
          </p:cNvSpPr>
          <p:nvPr/>
        </p:nvSpPr>
        <p:spPr bwMode="auto">
          <a:xfrm>
            <a:off x="500063" y="487363"/>
            <a:ext cx="7077075" cy="404812"/>
          </a:xfrm>
          <a:custGeom>
            <a:avLst/>
            <a:gdLst>
              <a:gd name="T0" fmla="*/ 3538538 w 21600"/>
              <a:gd name="T1" fmla="*/ 0 h 21600"/>
              <a:gd name="T2" fmla="*/ 7077075 w 21600"/>
              <a:gd name="T3" fmla="*/ 202406 h 21600"/>
              <a:gd name="T4" fmla="*/ 3538538 w 21600"/>
              <a:gd name="T5" fmla="*/ 404812 h 21600"/>
              <a:gd name="T6" fmla="*/ 0 w 21600"/>
              <a:gd name="T7" fmla="*/ 20240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lstStyle/>
          <a:p>
            <a:pP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600" b="1">
                <a:solidFill>
                  <a:srgbClr val="2254A0"/>
                </a:solidFill>
              </a:rPr>
              <a:t>Erfahrungsmatrix</a:t>
            </a:r>
          </a:p>
        </p:txBody>
      </p:sp>
      <p:pic>
        <p:nvPicPr>
          <p:cNvPr id="18435" name="Picture 5"/>
          <p:cNvPicPr>
            <a:picLocks noChangeAspect="1" noChangeArrowheads="1"/>
          </p:cNvPicPr>
          <p:nvPr/>
        </p:nvPicPr>
        <p:blipFill>
          <a:blip r:embed="rId3" cstate="print"/>
          <a:srcRect/>
          <a:stretch>
            <a:fillRect/>
          </a:stretch>
        </p:blipFill>
        <p:spPr bwMode="auto">
          <a:xfrm>
            <a:off x="611188" y="1130300"/>
            <a:ext cx="8137525" cy="5195888"/>
          </a:xfrm>
          <a:prstGeom prst="rect">
            <a:avLst/>
          </a:prstGeom>
          <a:noFill/>
          <a:ln w="9525">
            <a:noFill/>
            <a:miter lim="800000"/>
            <a:headEnd/>
            <a:tailEnd/>
          </a:ln>
        </p:spPr>
      </p:pic>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reihandform 1"/>
          <p:cNvSpPr>
            <a:spLocks noChangeArrowheads="1"/>
          </p:cNvSpPr>
          <p:nvPr/>
        </p:nvSpPr>
        <p:spPr bwMode="auto">
          <a:xfrm>
            <a:off x="500063" y="487363"/>
            <a:ext cx="7077075" cy="404812"/>
          </a:xfrm>
          <a:custGeom>
            <a:avLst/>
            <a:gdLst>
              <a:gd name="T0" fmla="*/ 3538538 w 21600"/>
              <a:gd name="T1" fmla="*/ 0 h 21600"/>
              <a:gd name="T2" fmla="*/ 7077075 w 21600"/>
              <a:gd name="T3" fmla="*/ 202406 h 21600"/>
              <a:gd name="T4" fmla="*/ 3538538 w 21600"/>
              <a:gd name="T5" fmla="*/ 404812 h 21600"/>
              <a:gd name="T6" fmla="*/ 0 w 21600"/>
              <a:gd name="T7" fmla="*/ 20240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miter lim="800000"/>
            <a:headEnd/>
            <a:tailEnd/>
          </a:ln>
        </p:spPr>
        <p:txBody>
          <a:bodyPr lIns="90000" tIns="46800" rIns="90000" bIns="46800"/>
          <a:lstStyle/>
          <a:p>
            <a:pPr>
              <a:buSzPct val="45000"/>
              <a:buFont typeface="StarSymbol"/>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1600" b="1">
                <a:solidFill>
                  <a:srgbClr val="2254A0"/>
                </a:solidFill>
              </a:rPr>
              <a:t>Perspektive: </a:t>
            </a:r>
            <a:br>
              <a:rPr lang="de-DE" sz="1600" b="1">
                <a:solidFill>
                  <a:srgbClr val="2254A0"/>
                </a:solidFill>
              </a:rPr>
            </a:br>
            <a:endParaRPr lang="de-DE" sz="1600" b="1">
              <a:solidFill>
                <a:srgbClr val="2254A0"/>
              </a:solidFill>
            </a:endParaRPr>
          </a:p>
        </p:txBody>
      </p:sp>
      <p:pic>
        <p:nvPicPr>
          <p:cNvPr id="20483" name="Picture 475"/>
          <p:cNvPicPr>
            <a:picLocks noChangeAspect="1" noChangeArrowheads="1"/>
          </p:cNvPicPr>
          <p:nvPr/>
        </p:nvPicPr>
        <p:blipFill>
          <a:blip r:embed="rId3" cstate="print"/>
          <a:srcRect/>
          <a:stretch>
            <a:fillRect/>
          </a:stretch>
        </p:blipFill>
        <p:spPr bwMode="auto">
          <a:xfrm>
            <a:off x="611188" y="882650"/>
            <a:ext cx="3313112" cy="1798638"/>
          </a:xfrm>
          <a:prstGeom prst="rect">
            <a:avLst/>
          </a:prstGeom>
          <a:noFill/>
          <a:ln w="9525">
            <a:noFill/>
            <a:miter lim="800000"/>
            <a:headEnd/>
            <a:tailEnd/>
          </a:ln>
        </p:spPr>
      </p:pic>
      <p:sp>
        <p:nvSpPr>
          <p:cNvPr id="20484" name="Line 6"/>
          <p:cNvSpPr>
            <a:spLocks noChangeShapeType="1"/>
          </p:cNvSpPr>
          <p:nvPr/>
        </p:nvSpPr>
        <p:spPr bwMode="auto">
          <a:xfrm>
            <a:off x="3924300" y="2636838"/>
            <a:ext cx="647700" cy="1512887"/>
          </a:xfrm>
          <a:prstGeom prst="line">
            <a:avLst/>
          </a:prstGeom>
          <a:noFill/>
          <a:ln w="9525">
            <a:solidFill>
              <a:schemeClr val="tx1"/>
            </a:solidFill>
            <a:round/>
            <a:headEnd/>
            <a:tailEnd type="triangle" w="med" len="med"/>
          </a:ln>
        </p:spPr>
        <p:txBody>
          <a:bodyPr/>
          <a:lstStyle/>
          <a:p>
            <a:endParaRPr lang="de-DE"/>
          </a:p>
        </p:txBody>
      </p:sp>
      <p:sp>
        <p:nvSpPr>
          <p:cNvPr id="20485" name="Text Box 7"/>
          <p:cNvSpPr txBox="1">
            <a:spLocks noChangeArrowheads="1"/>
          </p:cNvSpPr>
          <p:nvPr/>
        </p:nvSpPr>
        <p:spPr bwMode="auto">
          <a:xfrm>
            <a:off x="2663825" y="4149725"/>
            <a:ext cx="5784850" cy="1552575"/>
          </a:xfrm>
          <a:prstGeom prst="rect">
            <a:avLst/>
          </a:prstGeom>
          <a:noFill/>
          <a:ln w="9525">
            <a:noFill/>
            <a:miter lim="800000"/>
            <a:headEnd/>
            <a:tailEnd/>
          </a:ln>
        </p:spPr>
        <p:txBody>
          <a:bodyPr wrap="none">
            <a:spAutoFit/>
          </a:bodyPr>
          <a:lstStyle/>
          <a:p>
            <a:r>
              <a:rPr lang="de-DE"/>
              <a:t>Matrix auf breite Basis stellen -&gt; Umfrage</a:t>
            </a:r>
          </a:p>
          <a:p>
            <a:r>
              <a:rPr lang="de-DE"/>
              <a:t>Themenabend zur Umfrageerstellung ?</a:t>
            </a:r>
          </a:p>
          <a:p>
            <a:endParaRPr lang="de-DE">
              <a:solidFill>
                <a:srgbClr val="FF0000"/>
              </a:solidFill>
            </a:endParaRPr>
          </a:p>
          <a:p>
            <a:r>
              <a:rPr lang="de-DE">
                <a:solidFill>
                  <a:srgbClr val="FF0000"/>
                </a:solidFill>
              </a:rPr>
              <a:t>ERKENNEN  --</a:t>
            </a:r>
            <a:r>
              <a:rPr lang="de-DE">
                <a:solidFill>
                  <a:srgbClr val="FF0000"/>
                </a:solidFill>
                <a:sym typeface="Wingdings" pitchFamily="2" charset="2"/>
              </a:rPr>
              <a:t> HANDELN</a:t>
            </a:r>
            <a:r>
              <a:rPr lang="de-DE"/>
              <a:t>  </a:t>
            </a: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487440" y="1036800"/>
            <a:ext cx="4228919" cy="1793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anchorCtr="0" compatLnSpc="0"/>
          <a:lstStyle/>
          <a:p>
            <a:pPr marL="0" marR="0" lvl="0" indent="0" rtl="0" hangingPunct="1">
              <a:buNone/>
              <a:tabLst/>
            </a:pPr>
            <a:r>
              <a:rPr lang="de-DE" sz="2600" b="1" dirty="0">
                <a:solidFill>
                  <a:srgbClr val="2254A0"/>
                </a:solidFill>
                <a:latin typeface="+mn-lt"/>
                <a:ea typeface="Lucida Sans Unicode" pitchFamily="2"/>
                <a:cs typeface="Tahoma" pitchFamily="2"/>
              </a:rPr>
              <a:t>Internationaler </a:t>
            </a:r>
            <a:br>
              <a:rPr lang="de-DE" sz="2600" b="1" dirty="0">
                <a:solidFill>
                  <a:srgbClr val="2254A0"/>
                </a:solidFill>
                <a:latin typeface="+mn-lt"/>
                <a:ea typeface="Lucida Sans Unicode" pitchFamily="2"/>
                <a:cs typeface="Tahoma" pitchFamily="2"/>
              </a:rPr>
            </a:br>
            <a:r>
              <a:rPr lang="de-DE" sz="2600" b="1" dirty="0">
                <a:solidFill>
                  <a:srgbClr val="2254A0"/>
                </a:solidFill>
                <a:latin typeface="+mn-lt"/>
                <a:ea typeface="Lucida Sans Unicode" pitchFamily="2"/>
                <a:cs typeface="Tahoma" pitchFamily="2"/>
              </a:rPr>
              <a:t>Controller Verein eV</a:t>
            </a:r>
          </a:p>
        </p:txBody>
      </p:sp>
      <p:sp>
        <p:nvSpPr>
          <p:cNvPr id="3" name="Freihandform 2"/>
          <p:cNvSpPr/>
          <p:nvPr/>
        </p:nvSpPr>
        <p:spPr>
          <a:xfrm>
            <a:off x="4572000" y="4452840"/>
            <a:ext cx="3940200" cy="210019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r" rtl="0" hangingPunct="1">
              <a:buNone/>
              <a:tabLst/>
            </a:pPr>
            <a:r>
              <a:rPr lang="de-DE" sz="2000" b="1" dirty="0">
                <a:solidFill>
                  <a:srgbClr val="2254A0"/>
                </a:solidFill>
                <a:latin typeface="+mj-lt"/>
                <a:ea typeface="Lucida Sans Unicode" pitchFamily="2"/>
                <a:cs typeface="Tahoma" pitchFamily="2"/>
              </a:rPr>
              <a:t>Arbeitsgruppe </a:t>
            </a:r>
            <a:r>
              <a:rPr lang="de-DE" sz="2000" b="1" dirty="0" smtClean="0">
                <a:solidFill>
                  <a:srgbClr val="2254A0"/>
                </a:solidFill>
                <a:latin typeface="+mj-lt"/>
                <a:ea typeface="Lucida Sans Unicode" pitchFamily="2"/>
                <a:cs typeface="Tahoma" pitchFamily="2"/>
              </a:rPr>
              <a:t>3:</a:t>
            </a:r>
            <a:r>
              <a:rPr lang="de-DE" sz="2000" b="1" dirty="0">
                <a:solidFill>
                  <a:srgbClr val="2254A0"/>
                </a:solidFill>
                <a:latin typeface="+mj-lt"/>
                <a:ea typeface="Lucida Sans Unicode" pitchFamily="2"/>
                <a:cs typeface="Tahoma" pitchFamily="2"/>
              </a:rPr>
              <a:t/>
            </a:r>
            <a:br>
              <a:rPr lang="de-DE" sz="2000" b="1" dirty="0">
                <a:solidFill>
                  <a:srgbClr val="2254A0"/>
                </a:solidFill>
                <a:latin typeface="+mj-lt"/>
                <a:ea typeface="Lucida Sans Unicode" pitchFamily="2"/>
                <a:cs typeface="Tahoma" pitchFamily="2"/>
              </a:rPr>
            </a:br>
            <a:r>
              <a:rPr lang="de-DE" sz="2000" dirty="0" smtClean="0">
                <a:latin typeface="+mj-lt"/>
                <a:ea typeface="Arial" pitchFamily="34"/>
                <a:cs typeface="Arial" pitchFamily="34"/>
              </a:rPr>
              <a:t>Finden Sie weitere mögliche Anwendungen für effiziente Entscheidungsbäume / Management-</a:t>
            </a:r>
            <a:r>
              <a:rPr lang="de-DE" sz="2000" dirty="0" err="1" smtClean="0">
                <a:latin typeface="+mj-lt"/>
                <a:ea typeface="Arial" pitchFamily="34"/>
                <a:cs typeface="Arial" pitchFamily="34"/>
              </a:rPr>
              <a:t>Heuristiken</a:t>
            </a:r>
            <a:r>
              <a:rPr lang="de-DE" sz="2000" dirty="0" smtClean="0">
                <a:latin typeface="+mj-lt"/>
                <a:ea typeface="Arial" pitchFamily="34"/>
                <a:cs typeface="Arial" pitchFamily="34"/>
              </a:rPr>
              <a:t> in Unternehmen!</a:t>
            </a:r>
            <a:r>
              <a:rPr lang="de-DE" sz="2000" b="1" dirty="0">
                <a:solidFill>
                  <a:srgbClr val="2254A0"/>
                </a:solidFill>
                <a:latin typeface="+mj-lt"/>
                <a:ea typeface="Lucida Sans Unicode" pitchFamily="2"/>
                <a:cs typeface="Tahoma" pitchFamily="2"/>
              </a:rPr>
              <a:t/>
            </a:r>
            <a:br>
              <a:rPr lang="de-DE" sz="2000" b="1" dirty="0">
                <a:solidFill>
                  <a:srgbClr val="2254A0"/>
                </a:solidFill>
                <a:latin typeface="+mj-lt"/>
                <a:ea typeface="Lucida Sans Unicode" pitchFamily="2"/>
                <a:cs typeface="Tahoma" pitchFamily="2"/>
              </a:rPr>
            </a:br>
            <a:r>
              <a:rPr lang="de-DE" sz="1600" u="sng" dirty="0" smtClean="0">
                <a:uFillTx/>
                <a:latin typeface="+mj-lt"/>
                <a:ea typeface="Arial" pitchFamily="34"/>
                <a:cs typeface="Arial" pitchFamily="34"/>
              </a:rPr>
              <a:t>Rainer</a:t>
            </a:r>
            <a:r>
              <a:rPr lang="de-DE" sz="1600" dirty="0" smtClean="0">
                <a:latin typeface="+mj-lt"/>
                <a:ea typeface="Arial" pitchFamily="34"/>
                <a:cs typeface="Arial" pitchFamily="34"/>
              </a:rPr>
              <a:t>, Walter, Olivier, Marlene</a:t>
            </a:r>
            <a:endParaRPr lang="de-DE" sz="1600" dirty="0">
              <a:latin typeface="+mj-lt"/>
              <a:ea typeface="Arial" pitchFamily="34"/>
              <a:cs typeface="Arial" pitchFamily="34"/>
            </a:endParaRPr>
          </a:p>
        </p:txBody>
      </p:sp>
      <p:sp>
        <p:nvSpPr>
          <p:cNvPr id="4" name="Freihandform 3"/>
          <p:cNvSpPr/>
          <p:nvPr/>
        </p:nvSpPr>
        <p:spPr>
          <a:xfrm>
            <a:off x="511200" y="487440"/>
            <a:ext cx="594036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buNone/>
              <a:tabLst/>
            </a:pPr>
            <a:r>
              <a:rPr lang="de-DE" sz="1600" b="1" dirty="0" err="1" smtClean="0">
                <a:solidFill>
                  <a:srgbClr val="2254A0"/>
                </a:solidFill>
                <a:latin typeface="+mj-lt"/>
                <a:ea typeface="Lucida Sans Unicode" pitchFamily="2"/>
                <a:cs typeface="Tahoma" pitchFamily="2"/>
              </a:rPr>
              <a:t>Behavioural</a:t>
            </a:r>
            <a:r>
              <a:rPr lang="de-DE" sz="1600" b="1" dirty="0" smtClean="0">
                <a:solidFill>
                  <a:srgbClr val="2254A0"/>
                </a:solidFill>
                <a:latin typeface="+mj-lt"/>
                <a:ea typeface="Lucida Sans Unicode" pitchFamily="2"/>
                <a:cs typeface="Tahoma" pitchFamily="2"/>
              </a:rPr>
              <a:t> </a:t>
            </a:r>
            <a:r>
              <a:rPr lang="de-DE" sz="1600" b="1" dirty="0">
                <a:solidFill>
                  <a:srgbClr val="2254A0"/>
                </a:solidFill>
                <a:latin typeface="+mj-lt"/>
                <a:ea typeface="Lucida Sans Unicode" pitchFamily="2"/>
                <a:cs typeface="Tahoma" pitchFamily="2"/>
              </a:rPr>
              <a:t>Controlling</a:t>
            </a: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500040" y="487440"/>
            <a:ext cx="7076880" cy="40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1600" b="1" i="0" u="none" strike="noStrike" kern="1200" spc="0" dirty="0" smtClean="0">
                <a:ln>
                  <a:noFill/>
                </a:ln>
                <a:solidFill>
                  <a:srgbClr val="2254A0"/>
                </a:solidFill>
                <a:latin typeface="Arial" pitchFamily="34"/>
                <a:ea typeface="ヒラギノ角ゴ Pro W3" pitchFamily="2"/>
                <a:cs typeface="ヒラギノ角ゴ Pro W3" pitchFamily="2"/>
              </a:rPr>
              <a:t>Management-</a:t>
            </a:r>
            <a:r>
              <a:rPr lang="de-DE" sz="1600" b="1" i="0" u="none" strike="noStrike" kern="1200" spc="0" dirty="0" err="1" smtClean="0">
                <a:ln>
                  <a:noFill/>
                </a:ln>
                <a:solidFill>
                  <a:srgbClr val="2254A0"/>
                </a:solidFill>
                <a:latin typeface="Arial" pitchFamily="34"/>
                <a:ea typeface="ヒラギノ角ゴ Pro W3" pitchFamily="2"/>
                <a:cs typeface="ヒラギノ角ゴ Pro W3" pitchFamily="2"/>
              </a:rPr>
              <a:t>Heuristiken</a:t>
            </a:r>
            <a:r>
              <a:rPr lang="de-DE" sz="1600" b="1" i="0" u="none" strike="noStrike" kern="1200" spc="0" dirty="0">
                <a:ln>
                  <a:noFill/>
                </a:ln>
                <a:solidFill>
                  <a:srgbClr val="2254A0"/>
                </a:solidFill>
                <a:latin typeface="Arial" pitchFamily="34"/>
                <a:ea typeface="ヒラギノ角ゴ Pro W3" pitchFamily="2"/>
                <a:cs typeface="ヒラギノ角ゴ Pro W3" pitchFamily="2"/>
              </a:rPr>
              <a:t/>
            </a:r>
            <a:br>
              <a:rPr lang="de-DE" sz="1600" b="1" i="0" u="none" strike="noStrike" kern="1200" spc="0" dirty="0">
                <a:ln>
                  <a:noFill/>
                </a:ln>
                <a:solidFill>
                  <a:srgbClr val="2254A0"/>
                </a:solidFill>
                <a:latin typeface="Arial" pitchFamily="34"/>
                <a:ea typeface="ヒラギノ角ゴ Pro W3" pitchFamily="2"/>
                <a:cs typeface="ヒラギノ角ゴ Pro W3" pitchFamily="2"/>
              </a:rPr>
            </a:br>
            <a:endParaRPr lang="de-DE" sz="1600" b="1" i="0" u="none" strike="noStrike" kern="1200" spc="0" dirty="0">
              <a:ln>
                <a:noFill/>
              </a:ln>
              <a:solidFill>
                <a:srgbClr val="2254A0"/>
              </a:solidFill>
              <a:latin typeface="Arial" pitchFamily="34"/>
              <a:ea typeface="ヒラギノ角ゴ Pro W3" pitchFamily="2"/>
              <a:cs typeface="ヒラギノ角ゴ Pro W3" pitchFamily="2"/>
            </a:endParaRPr>
          </a:p>
        </p:txBody>
      </p:sp>
      <p:sp>
        <p:nvSpPr>
          <p:cNvPr id="3" name="Freihandform 2"/>
          <p:cNvSpPr/>
          <p:nvPr/>
        </p:nvSpPr>
        <p:spPr>
          <a:xfrm>
            <a:off x="500040" y="918359"/>
            <a:ext cx="8063999" cy="3599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r>
              <a:rPr lang="de-DE" b="1" dirty="0" smtClean="0">
                <a:solidFill>
                  <a:srgbClr val="000000"/>
                </a:solidFill>
                <a:latin typeface="Arial" pitchFamily="34"/>
                <a:ea typeface="Arial" pitchFamily="1"/>
                <a:cs typeface="Arial" pitchFamily="34"/>
              </a:rPr>
              <a:t>Übersicht</a:t>
            </a:r>
            <a:endParaRPr lang="de-DE" sz="2400" b="1" i="0" u="none" strike="noStrike" kern="1200" spc="0" dirty="0" smtClean="0">
              <a:ln>
                <a:noFill/>
              </a:ln>
              <a:solidFill>
                <a:srgbClr val="000000"/>
              </a:solidFill>
              <a:latin typeface="Arial" pitchFamily="34"/>
              <a:ea typeface="Arial" pitchFamily="1"/>
              <a:cs typeface="Arial" pitchFamily="34"/>
            </a:endParaRPr>
          </a:p>
        </p:txBody>
      </p:sp>
      <p:sp>
        <p:nvSpPr>
          <p:cNvPr id="5" name="Ellipse 4"/>
          <p:cNvSpPr/>
          <p:nvPr/>
        </p:nvSpPr>
        <p:spPr bwMode="auto">
          <a:xfrm>
            <a:off x="610452" y="4797152"/>
            <a:ext cx="3241468" cy="1045557"/>
          </a:xfrm>
          <a:prstGeom prst="ellipse">
            <a:avLst/>
          </a:prstGeom>
          <a:solidFill>
            <a:schemeClr val="bg1"/>
          </a:solid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smtClean="0">
                <a:ln>
                  <a:noFill/>
                </a:ln>
                <a:solidFill>
                  <a:schemeClr val="tx1"/>
                </a:solidFill>
                <a:effectLst/>
                <a:latin typeface="Arial" charset="0"/>
                <a:ea typeface="ヒラギノ角ゴ Pro W3" pitchFamily="1" charset="-128"/>
              </a:rPr>
              <a:t>Prozeduren</a:t>
            </a:r>
            <a:br>
              <a:rPr kumimoji="0" lang="de-DE" sz="2000" b="0" i="0" u="none" strike="noStrike" cap="none" normalizeH="0" baseline="0" dirty="0" smtClean="0">
                <a:ln>
                  <a:noFill/>
                </a:ln>
                <a:solidFill>
                  <a:schemeClr val="tx1"/>
                </a:solidFill>
                <a:effectLst/>
                <a:latin typeface="Arial" charset="0"/>
                <a:ea typeface="ヒラギノ角ゴ Pro W3" pitchFamily="1" charset="-128"/>
              </a:rPr>
            </a:br>
            <a:r>
              <a:rPr kumimoji="0" lang="de-DE" sz="1600" b="0" i="0" u="none" strike="noStrike" cap="none" normalizeH="0" baseline="0" dirty="0" smtClean="0">
                <a:ln>
                  <a:noFill/>
                </a:ln>
                <a:solidFill>
                  <a:schemeClr val="tx1"/>
                </a:solidFill>
                <a:effectLst/>
                <a:latin typeface="Arial" charset="0"/>
                <a:ea typeface="ヒラギノ角ゴ Pro W3" pitchFamily="1" charset="-128"/>
              </a:rPr>
              <a:t>(Entscheidungs-bäume)</a:t>
            </a:r>
          </a:p>
        </p:txBody>
      </p:sp>
      <p:sp>
        <p:nvSpPr>
          <p:cNvPr id="6" name="Ellipse 5"/>
          <p:cNvSpPr/>
          <p:nvPr/>
        </p:nvSpPr>
        <p:spPr bwMode="auto">
          <a:xfrm>
            <a:off x="5290972" y="4797152"/>
            <a:ext cx="3241468" cy="1045557"/>
          </a:xfrm>
          <a:prstGeom prst="ellipse">
            <a:avLst/>
          </a:prstGeom>
          <a:solidFill>
            <a:schemeClr val="bg1"/>
          </a:solid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err="1" smtClean="0">
                <a:ln>
                  <a:noFill/>
                </a:ln>
                <a:solidFill>
                  <a:schemeClr val="tx1"/>
                </a:solidFill>
                <a:effectLst/>
                <a:latin typeface="Arial" charset="0"/>
                <a:ea typeface="ヒラギノ角ゴ Pro W3" pitchFamily="1" charset="-128"/>
              </a:rPr>
              <a:t>Selbstverständ-lichkeiten</a:t>
            </a:r>
            <a:r>
              <a:rPr kumimoji="0" lang="de-DE" sz="2000" b="0" i="0" u="none" strike="noStrike" cap="none" normalizeH="0" baseline="0" dirty="0" smtClean="0">
                <a:ln>
                  <a:noFill/>
                </a:ln>
                <a:solidFill>
                  <a:schemeClr val="tx1"/>
                </a:solidFill>
                <a:effectLst/>
                <a:latin typeface="Arial" charset="0"/>
                <a:ea typeface="ヒラギノ角ゴ Pro W3" pitchFamily="1" charset="-128"/>
              </a:rPr>
              <a:t/>
            </a:r>
            <a:br>
              <a:rPr kumimoji="0" lang="de-DE" sz="2000" b="0" i="0" u="none" strike="noStrike" cap="none" normalizeH="0" baseline="0" dirty="0" smtClean="0">
                <a:ln>
                  <a:noFill/>
                </a:ln>
                <a:solidFill>
                  <a:schemeClr val="tx1"/>
                </a:solidFill>
                <a:effectLst/>
                <a:latin typeface="Arial" charset="0"/>
                <a:ea typeface="ヒラギノ角ゴ Pro W3" pitchFamily="1" charset="-128"/>
              </a:rPr>
            </a:br>
            <a:r>
              <a:rPr kumimoji="0" lang="de-DE" sz="1600" b="0" i="0" u="none" strike="noStrike" cap="none" normalizeH="0" baseline="0" dirty="0" smtClean="0">
                <a:ln>
                  <a:noFill/>
                </a:ln>
                <a:solidFill>
                  <a:schemeClr val="tx1"/>
                </a:solidFill>
                <a:effectLst/>
                <a:latin typeface="Arial" charset="0"/>
                <a:ea typeface="ヒラギノ角ゴ Pro W3" pitchFamily="1" charset="-128"/>
              </a:rPr>
              <a:t>(Glaubenssätze)</a:t>
            </a:r>
          </a:p>
        </p:txBody>
      </p:sp>
      <p:sp>
        <p:nvSpPr>
          <p:cNvPr id="7" name="Ellipse 6"/>
          <p:cNvSpPr/>
          <p:nvPr/>
        </p:nvSpPr>
        <p:spPr bwMode="auto">
          <a:xfrm>
            <a:off x="3219088" y="4039627"/>
            <a:ext cx="2678899" cy="1045557"/>
          </a:xfrm>
          <a:prstGeom prst="ellipse">
            <a:avLst/>
          </a:prstGeom>
          <a:solidFill>
            <a:schemeClr val="bg1"/>
          </a:solidFill>
          <a:ln w="9525" cap="flat" cmpd="sng" algn="ctr">
            <a:solidFill>
              <a:schemeClr val="tx1"/>
            </a:solidFill>
            <a:prstDash val="sysDash"/>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smtClean="0">
                <a:ln>
                  <a:noFill/>
                </a:ln>
                <a:solidFill>
                  <a:schemeClr val="tx1"/>
                </a:solidFill>
                <a:effectLst/>
                <a:latin typeface="Arial" charset="0"/>
                <a:ea typeface="ヒラギノ角ゴ Pro W3" pitchFamily="1" charset="-128"/>
              </a:rPr>
              <a:t>Faustregeln</a:t>
            </a:r>
            <a:br>
              <a:rPr kumimoji="0" lang="de-DE" sz="2000" b="0" i="0" u="none" strike="noStrike" cap="none" normalizeH="0" baseline="0" dirty="0" smtClean="0">
                <a:ln>
                  <a:noFill/>
                </a:ln>
                <a:solidFill>
                  <a:schemeClr val="tx1"/>
                </a:solidFill>
                <a:effectLst/>
                <a:latin typeface="Arial" charset="0"/>
                <a:ea typeface="ヒラギノ角ゴ Pro W3" pitchFamily="1" charset="-128"/>
              </a:rPr>
            </a:br>
            <a:r>
              <a:rPr kumimoji="0" lang="de-DE" sz="1600" b="0" i="0" u="none" strike="noStrike" cap="none" normalizeH="0" baseline="0" dirty="0" smtClean="0">
                <a:ln>
                  <a:noFill/>
                </a:ln>
                <a:solidFill>
                  <a:schemeClr val="tx1"/>
                </a:solidFill>
                <a:effectLst/>
                <a:latin typeface="Arial" charset="0"/>
                <a:ea typeface="ヒラギノ角ゴ Pro W3" pitchFamily="1" charset="-128"/>
              </a:rPr>
              <a:t>(Erfahrungswerte)</a:t>
            </a:r>
          </a:p>
        </p:txBody>
      </p:sp>
      <p:sp>
        <p:nvSpPr>
          <p:cNvPr id="8" name="Rechteck 7"/>
          <p:cNvSpPr/>
          <p:nvPr/>
        </p:nvSpPr>
        <p:spPr bwMode="auto">
          <a:xfrm>
            <a:off x="2948426" y="2420888"/>
            <a:ext cx="3247148" cy="102971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latin typeface="Arial" charset="0"/>
                <a:ea typeface="ヒラギノ角ゴ Pro W3" pitchFamily="1" charset="-128"/>
              </a:rPr>
              <a:t>Ziele</a:t>
            </a:r>
          </a:p>
          <a:p>
            <a:pPr marL="0" marR="0" indent="0" algn="ctr" defTabSz="914400" rtl="0" eaLnBrk="0" fontAlgn="base" latinLnBrk="0" hangingPunct="0">
              <a:lnSpc>
                <a:spcPct val="100000"/>
              </a:lnSpc>
              <a:spcBef>
                <a:spcPct val="0"/>
              </a:spcBef>
              <a:spcAft>
                <a:spcPct val="0"/>
              </a:spcAft>
              <a:buClrTx/>
              <a:buSzTx/>
              <a:buFontTx/>
              <a:buNone/>
              <a:tabLst/>
            </a:pPr>
            <a:r>
              <a:rPr lang="de-DE" sz="1800" dirty="0" smtClean="0">
                <a:latin typeface="Arial" charset="0"/>
                <a:ea typeface="ヒラギノ角ゴ Pro W3" pitchFamily="1" charset="-128"/>
              </a:rPr>
              <a:t>(entscheidend für die Auswahl; </a:t>
            </a:r>
            <a:br>
              <a:rPr lang="de-DE" sz="1800" dirty="0" smtClean="0">
                <a:latin typeface="Arial" charset="0"/>
                <a:ea typeface="ヒラギノ角ゴ Pro W3" pitchFamily="1" charset="-128"/>
              </a:rPr>
            </a:br>
            <a:r>
              <a:rPr lang="de-DE" sz="1800" dirty="0" smtClean="0">
                <a:latin typeface="Arial" charset="0"/>
                <a:ea typeface="ヒラギノ角ゴ Pro W3" pitchFamily="1" charset="-128"/>
              </a:rPr>
              <a:t>Basis der </a:t>
            </a:r>
            <a:r>
              <a:rPr lang="de-DE" sz="1800" b="1" dirty="0" smtClean="0">
                <a:latin typeface="Arial" charset="0"/>
                <a:ea typeface="ヒラギノ角ゴ Pro W3" pitchFamily="1" charset="-128"/>
              </a:rPr>
              <a:t>Rationalität</a:t>
            </a:r>
            <a:r>
              <a:rPr lang="de-DE" sz="1800" dirty="0" smtClean="0">
                <a:latin typeface="Arial" charset="0"/>
                <a:ea typeface="ヒラギノ角ゴ Pro W3" pitchFamily="1" charset="-128"/>
              </a:rPr>
              <a:t>)</a:t>
            </a:r>
            <a:endParaRPr kumimoji="0" lang="de-DE" sz="1800" b="0" i="0" u="none" strike="noStrike" cap="none" normalizeH="0" baseline="0" dirty="0" smtClean="0">
              <a:ln>
                <a:noFill/>
              </a:ln>
              <a:solidFill>
                <a:schemeClr val="tx1"/>
              </a:solidFill>
              <a:effectLst/>
              <a:latin typeface="Arial" charset="0"/>
              <a:ea typeface="ヒラギノ角ゴ Pro W3" pitchFamily="1" charset="-128"/>
            </a:endParaRPr>
          </a:p>
        </p:txBody>
      </p:sp>
      <p:cxnSp>
        <p:nvCxnSpPr>
          <p:cNvPr id="10" name="Gerade Verbindung mit Pfeil 9"/>
          <p:cNvCxnSpPr>
            <a:stCxn id="8" idx="2"/>
            <a:endCxn id="6" idx="0"/>
          </p:cNvCxnSpPr>
          <p:nvPr/>
        </p:nvCxnSpPr>
        <p:spPr bwMode="auto">
          <a:xfrm>
            <a:off x="4572000" y="3450602"/>
            <a:ext cx="2339706" cy="134655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1" name="Gerade Verbindung mit Pfeil 10"/>
          <p:cNvCxnSpPr>
            <a:stCxn id="8" idx="2"/>
            <a:endCxn id="5" idx="0"/>
          </p:cNvCxnSpPr>
          <p:nvPr/>
        </p:nvCxnSpPr>
        <p:spPr bwMode="auto">
          <a:xfrm flipH="1">
            <a:off x="2231186" y="3450602"/>
            <a:ext cx="2340814" cy="134655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cxnSp>
        <p:nvCxnSpPr>
          <p:cNvPr id="12" name="Gerade Verbindung mit Pfeil 11"/>
          <p:cNvCxnSpPr>
            <a:stCxn id="8" idx="2"/>
            <a:endCxn id="7" idx="0"/>
          </p:cNvCxnSpPr>
          <p:nvPr/>
        </p:nvCxnSpPr>
        <p:spPr bwMode="auto">
          <a:xfrm flipH="1">
            <a:off x="4558538" y="3450602"/>
            <a:ext cx="13462" cy="589025"/>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7" name="Rechteck 16"/>
          <p:cNvSpPr/>
          <p:nvPr/>
        </p:nvSpPr>
        <p:spPr bwMode="auto">
          <a:xfrm>
            <a:off x="3219088" y="1259535"/>
            <a:ext cx="2683594" cy="102971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smtClean="0">
                <a:ln>
                  <a:noFill/>
                </a:ln>
                <a:solidFill>
                  <a:schemeClr val="tx1"/>
                </a:solidFill>
                <a:effectLst/>
                <a:latin typeface="Arial" charset="0"/>
                <a:ea typeface="ヒラギノ角ゴ Pro W3" pitchFamily="1" charset="-128"/>
              </a:rPr>
              <a:t>Achtsamkeit </a:t>
            </a:r>
            <a:br>
              <a:rPr kumimoji="0" lang="de-DE" sz="2000" b="0" i="0" u="none" strike="noStrike" cap="none" normalizeH="0" baseline="0" dirty="0" smtClean="0">
                <a:ln>
                  <a:noFill/>
                </a:ln>
                <a:solidFill>
                  <a:schemeClr val="tx1"/>
                </a:solidFill>
                <a:effectLst/>
                <a:latin typeface="Arial" charset="0"/>
                <a:ea typeface="ヒラギノ角ゴ Pro W3" pitchFamily="1" charset="-128"/>
              </a:rPr>
            </a:br>
            <a:r>
              <a:rPr kumimoji="0" lang="de-DE" sz="2000" b="0" i="0" u="none" strike="noStrike" cap="none" normalizeH="0" baseline="0" dirty="0" smtClean="0">
                <a:ln>
                  <a:noFill/>
                </a:ln>
                <a:solidFill>
                  <a:schemeClr val="tx1"/>
                </a:solidFill>
                <a:effectLst/>
                <a:latin typeface="Arial" charset="0"/>
                <a:ea typeface="ヒラギノ角ゴ Pro W3" pitchFamily="1" charset="-128"/>
              </a:rPr>
              <a:t>für Denkfehler / Verzerrungen / </a:t>
            </a:r>
            <a:r>
              <a:rPr kumimoji="0" lang="de-DE" sz="2000" b="0" i="0" u="none" strike="noStrike" cap="none" normalizeH="0" baseline="0" dirty="0" err="1" smtClean="0">
                <a:ln>
                  <a:noFill/>
                </a:ln>
                <a:solidFill>
                  <a:schemeClr val="tx1"/>
                </a:solidFill>
                <a:effectLst/>
                <a:latin typeface="Arial" charset="0"/>
                <a:ea typeface="ヒラギノ角ゴ Pro W3" pitchFamily="1" charset="-128"/>
              </a:rPr>
              <a:t>Biases</a:t>
            </a:r>
            <a:endParaRPr kumimoji="0" lang="de-DE" sz="2000" b="0" i="0" u="none" strike="noStrike" cap="none" normalizeH="0" baseline="0" dirty="0" smtClean="0">
              <a:ln>
                <a:noFill/>
              </a:ln>
              <a:solidFill>
                <a:schemeClr val="tx1"/>
              </a:solidFill>
              <a:effectLst/>
              <a:latin typeface="Arial" charset="0"/>
              <a:ea typeface="ヒラギノ角ゴ Pro W3" pitchFamily="1" charset="-128"/>
            </a:endParaRP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2"/>
          <p:cNvSpPr/>
          <p:nvPr/>
        </p:nvSpPr>
        <p:spPr>
          <a:xfrm>
            <a:off x="500040" y="918359"/>
            <a:ext cx="8063999" cy="167565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r>
              <a:rPr lang="de-DE" b="1" dirty="0" smtClean="0">
                <a:solidFill>
                  <a:srgbClr val="000000"/>
                </a:solidFill>
                <a:latin typeface="Arial" pitchFamily="34"/>
                <a:ea typeface="Arial" pitchFamily="1"/>
                <a:cs typeface="Arial" pitchFamily="34"/>
              </a:rPr>
              <a:t>Prozeduren / Entscheidungsbäume</a:t>
            </a:r>
            <a:endParaRPr lang="de-DE" sz="2400" b="1" i="0" u="none" strike="noStrike" kern="1200" spc="0" dirty="0" smtClean="0">
              <a:ln>
                <a:noFill/>
              </a:ln>
              <a:solidFill>
                <a:srgbClr val="000000"/>
              </a:solidFill>
              <a:latin typeface="Arial" pitchFamily="34"/>
              <a:ea typeface="Arial" pitchFamily="1"/>
              <a:cs typeface="Arial" pitchFamily="34"/>
            </a:endParaRPr>
          </a:p>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endParaRPr lang="de-DE" sz="2400" b="1" i="0" u="none" strike="noStrike" kern="1200" spc="0" dirty="0" smtClean="0">
              <a:ln>
                <a:noFill/>
              </a:ln>
              <a:solidFill>
                <a:srgbClr val="000000"/>
              </a:solidFill>
              <a:latin typeface="Arial" pitchFamily="34"/>
              <a:ea typeface="Arial" pitchFamily="1"/>
              <a:cs typeface="Arial" pitchFamily="34"/>
            </a:endParaRPr>
          </a:p>
          <a:p>
            <a:pPr marL="263525" indent="-263525">
              <a:spcBef>
                <a:spcPts val="0"/>
              </a:spcBef>
              <a:spcAft>
                <a:spcPts val="598"/>
              </a:spcAft>
              <a:buClr>
                <a:srgbClr val="262673"/>
              </a:buClr>
              <a:buSzPct val="120000"/>
              <a:buNone/>
            </a:pPr>
            <a:r>
              <a:rPr lang="de-DE" sz="2000" dirty="0" smtClean="0">
                <a:solidFill>
                  <a:srgbClr val="000000"/>
                </a:solidFill>
                <a:latin typeface="Arial" pitchFamily="18"/>
                <a:ea typeface="ヒラギノ角ゴ Pro W3" pitchFamily="2"/>
                <a:cs typeface="Arial" pitchFamily="34"/>
              </a:rPr>
              <a:t>Beispiele aus der Praxis</a:t>
            </a:r>
            <a:r>
              <a:rPr lang="de-DE" sz="2000" dirty="0">
                <a:solidFill>
                  <a:srgbClr val="000000"/>
                </a:solidFill>
                <a:latin typeface="Arial" pitchFamily="18"/>
                <a:ea typeface="ヒラギノ角ゴ Pro W3" pitchFamily="2"/>
                <a:cs typeface="Arial" pitchFamily="34"/>
              </a:rPr>
              <a:t>: (Erläuterung Rainer</a:t>
            </a:r>
            <a:r>
              <a:rPr lang="de-DE" sz="2000" dirty="0" smtClean="0">
                <a:solidFill>
                  <a:srgbClr val="000000"/>
                </a:solidFill>
                <a:latin typeface="Arial" pitchFamily="18"/>
                <a:ea typeface="ヒラギノ角ゴ Pro W3" pitchFamily="2"/>
                <a:cs typeface="Arial" pitchFamily="34"/>
              </a:rPr>
              <a:t>)</a:t>
            </a:r>
          </a:p>
          <a:p>
            <a:pPr marL="263525" indent="-263525">
              <a:spcBef>
                <a:spcPts val="0"/>
              </a:spcBef>
              <a:spcAft>
                <a:spcPts val="598"/>
              </a:spcAft>
              <a:buClr>
                <a:srgbClr val="262673"/>
              </a:buClr>
              <a:buSzPct val="120000"/>
              <a:buFont typeface="Wingdings"/>
              <a:buChar char=""/>
            </a:pPr>
            <a:r>
              <a:rPr lang="de-DE" sz="2000" dirty="0" smtClean="0">
                <a:solidFill>
                  <a:srgbClr val="000000"/>
                </a:solidFill>
                <a:latin typeface="Arial" pitchFamily="18"/>
                <a:ea typeface="ヒラギノ角ゴ Pro W3" pitchFamily="2"/>
                <a:cs typeface="Arial" pitchFamily="34"/>
              </a:rPr>
              <a:t>Steuerung eines Auftrages in den Produktionsprozess eines Pharmaunternehmens</a:t>
            </a:r>
            <a:endParaRPr lang="de-DE" sz="2000" b="0" i="0" u="none" strike="noStrike" kern="1200" spc="0" dirty="0">
              <a:ln>
                <a:noFill/>
              </a:ln>
              <a:solidFill>
                <a:srgbClr val="000000"/>
              </a:solidFill>
              <a:latin typeface="Arial" pitchFamily="18"/>
              <a:ea typeface="ヒラギノ角ゴ Pro W3" pitchFamily="2"/>
              <a:cs typeface="Arial" pitchFamily="34"/>
            </a:endParaRPr>
          </a:p>
        </p:txBody>
      </p:sp>
      <p:sp>
        <p:nvSpPr>
          <p:cNvPr id="5" name="Rechteck 4"/>
          <p:cNvSpPr/>
          <p:nvPr/>
        </p:nvSpPr>
        <p:spPr bwMode="auto">
          <a:xfrm>
            <a:off x="582690" y="3068960"/>
            <a:ext cx="1785933" cy="4320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ea typeface="ヒラギノ角ゴ Pro W3" pitchFamily="1" charset="-128"/>
              </a:rPr>
              <a:t>Auftrag</a:t>
            </a:r>
          </a:p>
        </p:txBody>
      </p:sp>
      <p:sp>
        <p:nvSpPr>
          <p:cNvPr id="6" name="Rechteck 5"/>
          <p:cNvSpPr/>
          <p:nvPr/>
        </p:nvSpPr>
        <p:spPr bwMode="auto">
          <a:xfrm>
            <a:off x="3329956" y="3068960"/>
            <a:ext cx="1475977" cy="4320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err="1" smtClean="0">
                <a:ln>
                  <a:noFill/>
                </a:ln>
                <a:solidFill>
                  <a:schemeClr val="tx1"/>
                </a:solidFill>
                <a:effectLst/>
                <a:latin typeface="Arial" charset="0"/>
                <a:ea typeface="ヒラギノ角ゴ Pro W3" pitchFamily="1" charset="-128"/>
              </a:rPr>
              <a:t>Liquida</a:t>
            </a:r>
            <a:endParaRPr kumimoji="0" lang="de-DE"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7" name="Rechteck 6"/>
          <p:cNvSpPr/>
          <p:nvPr/>
        </p:nvSpPr>
        <p:spPr bwMode="auto">
          <a:xfrm>
            <a:off x="5723020" y="3023595"/>
            <a:ext cx="2160979" cy="5227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eaLnBrk="0" hangingPunct="0"/>
            <a:r>
              <a:rPr lang="de-DE" sz="1800" dirty="0">
                <a:latin typeface="Arial" charset="0"/>
                <a:ea typeface="ヒラギノ角ゴ Pro W3" pitchFamily="1" charset="-128"/>
              </a:rPr>
              <a:t>Vergabe an </a:t>
            </a:r>
            <a:r>
              <a:rPr lang="de-DE" sz="1800" dirty="0" smtClean="0">
                <a:latin typeface="Arial" charset="0"/>
                <a:ea typeface="ヒラギノ角ゴ Pro W3" pitchFamily="1" charset="-128"/>
              </a:rPr>
              <a:t/>
            </a:r>
            <a:br>
              <a:rPr lang="de-DE" sz="1800" dirty="0" smtClean="0">
                <a:latin typeface="Arial" charset="0"/>
                <a:ea typeface="ヒラギノ角ゴ Pro W3" pitchFamily="1" charset="-128"/>
              </a:rPr>
            </a:br>
            <a:r>
              <a:rPr lang="de-DE" sz="1800" dirty="0" smtClean="0">
                <a:latin typeface="Arial" charset="0"/>
                <a:ea typeface="ヒラギノ角ゴ Pro W3" pitchFamily="1" charset="-128"/>
              </a:rPr>
              <a:t>Dritt-Hersteller</a:t>
            </a:r>
            <a:endParaRPr lang="de-DE" sz="1800" dirty="0">
              <a:latin typeface="Arial" charset="0"/>
              <a:ea typeface="ヒラギノ角ゴ Pro W3" pitchFamily="1" charset="-128"/>
            </a:endParaRPr>
          </a:p>
        </p:txBody>
      </p:sp>
      <p:sp>
        <p:nvSpPr>
          <p:cNvPr id="8" name="Rechteck 7"/>
          <p:cNvSpPr/>
          <p:nvPr/>
        </p:nvSpPr>
        <p:spPr bwMode="auto">
          <a:xfrm>
            <a:off x="741531" y="3645024"/>
            <a:ext cx="1475977" cy="4320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ea typeface="ヒラギノ角ゴ Pro W3" pitchFamily="1" charset="-128"/>
              </a:rPr>
              <a:t>Feste For</a:t>
            </a:r>
            <a:r>
              <a:rPr lang="de-DE" sz="1800" dirty="0">
                <a:latin typeface="Arial" charset="0"/>
                <a:ea typeface="ヒラギノ角ゴ Pro W3" pitchFamily="1" charset="-128"/>
              </a:rPr>
              <a:t>m</a:t>
            </a:r>
            <a:endParaRPr kumimoji="0" lang="de-DE" sz="18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9" name="Rechteck 8"/>
          <p:cNvSpPr/>
          <p:nvPr/>
        </p:nvSpPr>
        <p:spPr bwMode="auto">
          <a:xfrm>
            <a:off x="899592" y="2636912"/>
            <a:ext cx="5256584" cy="4320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smtClean="0">
                <a:ln>
                  <a:noFill/>
                </a:ln>
                <a:solidFill>
                  <a:schemeClr val="tx1"/>
                </a:solidFill>
                <a:effectLst/>
                <a:latin typeface="Arial" charset="0"/>
                <a:ea typeface="ヒラギノ角ゴ Pro W3" pitchFamily="1" charset="-128"/>
              </a:rPr>
              <a:t>Ziel: Auslastung der Tabletten-Pressen</a:t>
            </a:r>
          </a:p>
        </p:txBody>
      </p:sp>
      <p:sp>
        <p:nvSpPr>
          <p:cNvPr id="10" name="Rechteck 9"/>
          <p:cNvSpPr/>
          <p:nvPr/>
        </p:nvSpPr>
        <p:spPr bwMode="auto">
          <a:xfrm>
            <a:off x="582690" y="4249552"/>
            <a:ext cx="1785933" cy="4320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ea typeface="ヒラギノ角ゴ Pro W3" pitchFamily="1" charset="-128"/>
              </a:rPr>
              <a:t>Tabletten-Art</a:t>
            </a:r>
          </a:p>
        </p:txBody>
      </p:sp>
      <p:sp>
        <p:nvSpPr>
          <p:cNvPr id="11" name="Rechteck 10"/>
          <p:cNvSpPr/>
          <p:nvPr/>
        </p:nvSpPr>
        <p:spPr bwMode="auto">
          <a:xfrm>
            <a:off x="3397046" y="4253746"/>
            <a:ext cx="1341797" cy="4320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ea typeface="ヒラギノ角ゴ Pro W3" pitchFamily="1" charset="-128"/>
              </a:rPr>
              <a:t>Tablette</a:t>
            </a:r>
          </a:p>
        </p:txBody>
      </p:sp>
      <p:sp>
        <p:nvSpPr>
          <p:cNvPr id="12" name="Rechteck 11"/>
          <p:cNvSpPr/>
          <p:nvPr/>
        </p:nvSpPr>
        <p:spPr bwMode="auto">
          <a:xfrm>
            <a:off x="5867036" y="4208381"/>
            <a:ext cx="2160979" cy="5227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eaLnBrk="0" hangingPunct="0"/>
            <a:r>
              <a:rPr lang="de-DE" sz="1800" dirty="0" smtClean="0">
                <a:latin typeface="Arial" charset="0"/>
                <a:ea typeface="ヒラギノ角ゴ Pro W3" pitchFamily="1" charset="-128"/>
              </a:rPr>
              <a:t>Tablettenpresse 1</a:t>
            </a:r>
            <a:endParaRPr lang="de-DE" sz="1800" dirty="0">
              <a:latin typeface="Arial" charset="0"/>
              <a:ea typeface="ヒラギノ角ゴ Pro W3" pitchFamily="1" charset="-128"/>
            </a:endParaRPr>
          </a:p>
        </p:txBody>
      </p:sp>
      <p:sp>
        <p:nvSpPr>
          <p:cNvPr id="13" name="Rechteck 12"/>
          <p:cNvSpPr/>
          <p:nvPr/>
        </p:nvSpPr>
        <p:spPr bwMode="auto">
          <a:xfrm>
            <a:off x="741531" y="4869160"/>
            <a:ext cx="1475977" cy="4320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ea typeface="ヒラギノ角ゴ Pro W3" pitchFamily="1" charset="-128"/>
              </a:rPr>
              <a:t>Dragees</a:t>
            </a:r>
          </a:p>
        </p:txBody>
      </p:sp>
      <p:sp>
        <p:nvSpPr>
          <p:cNvPr id="14" name="Rechteck 13"/>
          <p:cNvSpPr/>
          <p:nvPr/>
        </p:nvSpPr>
        <p:spPr bwMode="auto">
          <a:xfrm>
            <a:off x="593982" y="5466996"/>
            <a:ext cx="1785933" cy="4320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ea typeface="ヒラギノ角ゴ Pro W3" pitchFamily="1" charset="-128"/>
              </a:rPr>
              <a:t>Tabletten-Form</a:t>
            </a:r>
          </a:p>
        </p:txBody>
      </p:sp>
      <p:sp>
        <p:nvSpPr>
          <p:cNvPr id="15" name="Rechteck 14"/>
          <p:cNvSpPr/>
          <p:nvPr/>
        </p:nvSpPr>
        <p:spPr bwMode="auto">
          <a:xfrm>
            <a:off x="3085681" y="5466996"/>
            <a:ext cx="1964526" cy="4320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ea typeface="ヒラギノ角ゴ Pro W3" pitchFamily="1" charset="-128"/>
              </a:rPr>
              <a:t>Runde Tablette</a:t>
            </a:r>
          </a:p>
        </p:txBody>
      </p:sp>
      <p:sp>
        <p:nvSpPr>
          <p:cNvPr id="16" name="Rechteck 15"/>
          <p:cNvSpPr/>
          <p:nvPr/>
        </p:nvSpPr>
        <p:spPr bwMode="auto">
          <a:xfrm>
            <a:off x="5867036" y="5426502"/>
            <a:ext cx="2160979" cy="5227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eaLnBrk="0" hangingPunct="0"/>
            <a:r>
              <a:rPr lang="de-DE" sz="1800" dirty="0" smtClean="0">
                <a:latin typeface="Arial" charset="0"/>
                <a:ea typeface="ヒラギノ角ゴ Pro W3" pitchFamily="1" charset="-128"/>
              </a:rPr>
              <a:t>Tablettenpresse 2</a:t>
            </a:r>
            <a:endParaRPr lang="de-DE" sz="1800" dirty="0">
              <a:latin typeface="Arial" charset="0"/>
              <a:ea typeface="ヒラギノ角ゴ Pro W3" pitchFamily="1" charset="-128"/>
            </a:endParaRPr>
          </a:p>
        </p:txBody>
      </p:sp>
      <p:sp>
        <p:nvSpPr>
          <p:cNvPr id="17" name="Rechteck 16"/>
          <p:cNvSpPr/>
          <p:nvPr/>
        </p:nvSpPr>
        <p:spPr bwMode="auto">
          <a:xfrm>
            <a:off x="600674" y="6093296"/>
            <a:ext cx="1785933" cy="4320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ea typeface="ヒラギノ角ゴ Pro W3" pitchFamily="1" charset="-128"/>
              </a:rPr>
              <a:t>Ovale Tablette</a:t>
            </a:r>
          </a:p>
        </p:txBody>
      </p:sp>
      <p:sp>
        <p:nvSpPr>
          <p:cNvPr id="18" name="Rechteck 17"/>
          <p:cNvSpPr/>
          <p:nvPr/>
        </p:nvSpPr>
        <p:spPr bwMode="auto">
          <a:xfrm>
            <a:off x="5867405" y="6047931"/>
            <a:ext cx="2160979" cy="52277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eaLnBrk="0" hangingPunct="0"/>
            <a:r>
              <a:rPr lang="de-DE" sz="1800" dirty="0" smtClean="0">
                <a:latin typeface="Arial" charset="0"/>
                <a:ea typeface="ヒラギノ角ゴ Pro W3" pitchFamily="1" charset="-128"/>
              </a:rPr>
              <a:t>Tablettenpresse 3</a:t>
            </a:r>
            <a:endParaRPr lang="de-DE" sz="1800" dirty="0">
              <a:latin typeface="Arial" charset="0"/>
              <a:ea typeface="ヒラギノ角ゴ Pro W3" pitchFamily="1" charset="-128"/>
            </a:endParaRPr>
          </a:p>
        </p:txBody>
      </p:sp>
      <p:cxnSp>
        <p:nvCxnSpPr>
          <p:cNvPr id="20" name="Gerade Verbindung mit Pfeil 19"/>
          <p:cNvCxnSpPr>
            <a:stCxn id="5" idx="3"/>
            <a:endCxn id="6" idx="1"/>
          </p:cNvCxnSpPr>
          <p:nvPr/>
        </p:nvCxnSpPr>
        <p:spPr bwMode="auto">
          <a:xfrm>
            <a:off x="2368623" y="3284984"/>
            <a:ext cx="96133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Gerade Verbindung mit Pfeil 20"/>
          <p:cNvCxnSpPr>
            <a:stCxn id="6" idx="3"/>
            <a:endCxn id="7" idx="1"/>
          </p:cNvCxnSpPr>
          <p:nvPr/>
        </p:nvCxnSpPr>
        <p:spPr bwMode="auto">
          <a:xfrm>
            <a:off x="4805933" y="3284984"/>
            <a:ext cx="91708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Gerade Verbindung mit Pfeil 25"/>
          <p:cNvCxnSpPr>
            <a:stCxn id="5" idx="2"/>
            <a:endCxn id="8" idx="0"/>
          </p:cNvCxnSpPr>
          <p:nvPr/>
        </p:nvCxnSpPr>
        <p:spPr bwMode="auto">
          <a:xfrm>
            <a:off x="1475657" y="3501008"/>
            <a:ext cx="3863" cy="1440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Gerade Verbindung mit Pfeil 30"/>
          <p:cNvCxnSpPr>
            <a:stCxn id="8" idx="2"/>
            <a:endCxn id="8" idx="2"/>
          </p:cNvCxnSpPr>
          <p:nvPr/>
        </p:nvCxnSpPr>
        <p:spPr bwMode="auto">
          <a:xfrm>
            <a:off x="1479520" y="4077072"/>
            <a:ext cx="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4" name="Gerade Verbindung mit Pfeil 33"/>
          <p:cNvCxnSpPr>
            <a:stCxn id="8" idx="2"/>
            <a:endCxn id="10" idx="0"/>
          </p:cNvCxnSpPr>
          <p:nvPr/>
        </p:nvCxnSpPr>
        <p:spPr bwMode="auto">
          <a:xfrm flipH="1">
            <a:off x="1475657" y="4077072"/>
            <a:ext cx="3863" cy="17248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9" name="Gerade Verbindung mit Pfeil 38"/>
          <p:cNvCxnSpPr>
            <a:stCxn id="10" idx="3"/>
            <a:endCxn id="11" idx="1"/>
          </p:cNvCxnSpPr>
          <p:nvPr/>
        </p:nvCxnSpPr>
        <p:spPr bwMode="auto">
          <a:xfrm>
            <a:off x="2368623" y="4465576"/>
            <a:ext cx="1028423" cy="41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 name="Gerade Verbindung mit Pfeil 39"/>
          <p:cNvCxnSpPr>
            <a:stCxn id="11" idx="3"/>
            <a:endCxn id="12" idx="1"/>
          </p:cNvCxnSpPr>
          <p:nvPr/>
        </p:nvCxnSpPr>
        <p:spPr bwMode="auto">
          <a:xfrm>
            <a:off x="4738843" y="4469770"/>
            <a:ext cx="1128193"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0" name="Gerade Verbindung mit Pfeil 49"/>
          <p:cNvCxnSpPr>
            <a:stCxn id="10" idx="2"/>
            <a:endCxn id="13" idx="0"/>
          </p:cNvCxnSpPr>
          <p:nvPr/>
        </p:nvCxnSpPr>
        <p:spPr bwMode="auto">
          <a:xfrm>
            <a:off x="1475657" y="4681600"/>
            <a:ext cx="3863" cy="1875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1" name="Gerade Verbindung mit Pfeil 50"/>
          <p:cNvCxnSpPr>
            <a:stCxn id="13" idx="2"/>
            <a:endCxn id="14" idx="0"/>
          </p:cNvCxnSpPr>
          <p:nvPr/>
        </p:nvCxnSpPr>
        <p:spPr bwMode="auto">
          <a:xfrm>
            <a:off x="1479520" y="5301208"/>
            <a:ext cx="7429" cy="1657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6" name="Gerade Verbindung mit Pfeil 55"/>
          <p:cNvCxnSpPr>
            <a:stCxn id="14" idx="2"/>
            <a:endCxn id="17" idx="0"/>
          </p:cNvCxnSpPr>
          <p:nvPr/>
        </p:nvCxnSpPr>
        <p:spPr bwMode="auto">
          <a:xfrm>
            <a:off x="1486949" y="5899044"/>
            <a:ext cx="6692" cy="1942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9" name="Gerade Verbindung mit Pfeil 58"/>
          <p:cNvCxnSpPr>
            <a:stCxn id="14" idx="3"/>
            <a:endCxn id="15" idx="1"/>
          </p:cNvCxnSpPr>
          <p:nvPr/>
        </p:nvCxnSpPr>
        <p:spPr bwMode="auto">
          <a:xfrm>
            <a:off x="2379915" y="5683020"/>
            <a:ext cx="70576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2" name="Gerade Verbindung mit Pfeil 61"/>
          <p:cNvCxnSpPr>
            <a:stCxn id="15" idx="3"/>
            <a:endCxn id="16" idx="1"/>
          </p:cNvCxnSpPr>
          <p:nvPr/>
        </p:nvCxnSpPr>
        <p:spPr bwMode="auto">
          <a:xfrm>
            <a:off x="5050207" y="5683020"/>
            <a:ext cx="816829" cy="48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3" name="Gerade Verbindung mit Pfeil 62"/>
          <p:cNvCxnSpPr>
            <a:stCxn id="17" idx="3"/>
            <a:endCxn id="18" idx="1"/>
          </p:cNvCxnSpPr>
          <p:nvPr/>
        </p:nvCxnSpPr>
        <p:spPr bwMode="auto">
          <a:xfrm>
            <a:off x="2386607" y="6309320"/>
            <a:ext cx="348079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8" name="Freihandform 67"/>
          <p:cNvSpPr/>
          <p:nvPr/>
        </p:nvSpPr>
        <p:spPr>
          <a:xfrm>
            <a:off x="500040" y="487440"/>
            <a:ext cx="7076880" cy="40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1600" b="1" i="0" u="none" strike="noStrike" kern="1200" spc="0" dirty="0" smtClean="0">
                <a:ln>
                  <a:noFill/>
                </a:ln>
                <a:solidFill>
                  <a:srgbClr val="2254A0"/>
                </a:solidFill>
                <a:latin typeface="Arial" pitchFamily="34"/>
                <a:ea typeface="ヒラギノ角ゴ Pro W3" pitchFamily="2"/>
                <a:cs typeface="ヒラギノ角ゴ Pro W3" pitchFamily="2"/>
              </a:rPr>
              <a:t>Management-</a:t>
            </a:r>
            <a:r>
              <a:rPr lang="de-DE" sz="1600" b="1" i="0" u="none" strike="noStrike" kern="1200" spc="0" dirty="0" err="1" smtClean="0">
                <a:ln>
                  <a:noFill/>
                </a:ln>
                <a:solidFill>
                  <a:srgbClr val="2254A0"/>
                </a:solidFill>
                <a:latin typeface="Arial" pitchFamily="34"/>
                <a:ea typeface="ヒラギノ角ゴ Pro W3" pitchFamily="2"/>
                <a:cs typeface="ヒラギノ角ゴ Pro W3" pitchFamily="2"/>
              </a:rPr>
              <a:t>Heuristiken</a:t>
            </a:r>
            <a:r>
              <a:rPr lang="de-DE" sz="1600" b="1" i="0" u="none" strike="noStrike" kern="1200" spc="0" dirty="0">
                <a:ln>
                  <a:noFill/>
                </a:ln>
                <a:solidFill>
                  <a:srgbClr val="2254A0"/>
                </a:solidFill>
                <a:latin typeface="Arial" pitchFamily="34"/>
                <a:ea typeface="ヒラギノ角ゴ Pro W3" pitchFamily="2"/>
                <a:cs typeface="ヒラギノ角ゴ Pro W3" pitchFamily="2"/>
              </a:rPr>
              <a:t/>
            </a:r>
            <a:br>
              <a:rPr lang="de-DE" sz="1600" b="1" i="0" u="none" strike="noStrike" kern="1200" spc="0" dirty="0">
                <a:ln>
                  <a:noFill/>
                </a:ln>
                <a:solidFill>
                  <a:srgbClr val="2254A0"/>
                </a:solidFill>
                <a:latin typeface="Arial" pitchFamily="34"/>
                <a:ea typeface="ヒラギノ角ゴ Pro W3" pitchFamily="2"/>
                <a:cs typeface="ヒラギノ角ゴ Pro W3" pitchFamily="2"/>
              </a:rPr>
            </a:br>
            <a:endParaRPr lang="de-DE" sz="1600" b="1" i="0" u="none" strike="noStrike" kern="1200" spc="0" dirty="0">
              <a:ln>
                <a:noFill/>
              </a:ln>
              <a:solidFill>
                <a:srgbClr val="2254A0"/>
              </a:solidFill>
              <a:latin typeface="Arial" pitchFamily="34"/>
              <a:ea typeface="ヒラギノ角ゴ Pro W3" pitchFamily="2"/>
              <a:cs typeface="ヒラギノ角ゴ Pro W3" pitchFamily="2"/>
            </a:endParaRP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2"/>
          <p:cNvSpPr/>
          <p:nvPr/>
        </p:nvSpPr>
        <p:spPr>
          <a:xfrm>
            <a:off x="500040" y="918359"/>
            <a:ext cx="8063999" cy="240796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r>
              <a:rPr lang="de-DE" b="1" dirty="0" smtClean="0">
                <a:solidFill>
                  <a:srgbClr val="000000"/>
                </a:solidFill>
                <a:latin typeface="Arial" pitchFamily="34"/>
                <a:ea typeface="Arial" pitchFamily="1"/>
                <a:cs typeface="Arial" pitchFamily="34"/>
              </a:rPr>
              <a:t>Selbstverständlichkeiten / Glaubenssätze</a:t>
            </a:r>
            <a:endParaRPr lang="de-DE" sz="2400" b="1" i="0" u="none" strike="noStrike" kern="1200" spc="0" dirty="0" smtClean="0">
              <a:ln>
                <a:noFill/>
              </a:ln>
              <a:solidFill>
                <a:srgbClr val="000000"/>
              </a:solidFill>
              <a:latin typeface="Arial" pitchFamily="34"/>
              <a:ea typeface="Arial" pitchFamily="1"/>
              <a:cs typeface="Arial" pitchFamily="34"/>
            </a:endParaRPr>
          </a:p>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r>
              <a:rPr lang="de-DE" sz="1800" i="0" u="none" strike="noStrike" kern="1200" spc="0" dirty="0" smtClean="0">
                <a:ln>
                  <a:noFill/>
                </a:ln>
                <a:solidFill>
                  <a:srgbClr val="000000"/>
                </a:solidFill>
                <a:latin typeface="Arial" pitchFamily="34"/>
                <a:ea typeface="Arial" pitchFamily="1"/>
                <a:cs typeface="Arial" pitchFamily="34"/>
              </a:rPr>
              <a:t>(unbewusste Verhaltensmuster / Gefühle prägen die Entscheidung)</a:t>
            </a:r>
          </a:p>
          <a:p>
            <a:pPr marL="263525" indent="-263525">
              <a:spcBef>
                <a:spcPts val="0"/>
              </a:spcBef>
              <a:spcAft>
                <a:spcPts val="598"/>
              </a:spcAft>
              <a:buClr>
                <a:srgbClr val="262673"/>
              </a:buClr>
              <a:buSzPct val="120000"/>
              <a:buNone/>
            </a:pPr>
            <a:endParaRPr lang="de-DE" sz="2000" dirty="0" smtClean="0">
              <a:solidFill>
                <a:srgbClr val="000000"/>
              </a:solidFill>
              <a:latin typeface="Arial" pitchFamily="18"/>
              <a:ea typeface="ヒラギノ角ゴ Pro W3" pitchFamily="2"/>
              <a:cs typeface="Arial" pitchFamily="34"/>
            </a:endParaRPr>
          </a:p>
          <a:p>
            <a:pPr marL="263525" indent="-263525">
              <a:spcBef>
                <a:spcPts val="0"/>
              </a:spcBef>
              <a:spcAft>
                <a:spcPts val="598"/>
              </a:spcAft>
              <a:buClr>
                <a:srgbClr val="262673"/>
              </a:buClr>
              <a:buSzPct val="120000"/>
              <a:buNone/>
            </a:pPr>
            <a:r>
              <a:rPr lang="de-DE" sz="2000" dirty="0" smtClean="0">
                <a:solidFill>
                  <a:srgbClr val="000000"/>
                </a:solidFill>
                <a:latin typeface="Arial" pitchFamily="18"/>
                <a:ea typeface="ヒラギノ角ゴ Pro W3" pitchFamily="2"/>
                <a:cs typeface="Arial" pitchFamily="34"/>
              </a:rPr>
              <a:t>Beispiel aus der Praxis: (Erläuterung Olivier)</a:t>
            </a:r>
          </a:p>
          <a:p>
            <a:pPr marL="263525" indent="-263525">
              <a:spcBef>
                <a:spcPts val="0"/>
              </a:spcBef>
              <a:spcAft>
                <a:spcPts val="598"/>
              </a:spcAft>
              <a:buClr>
                <a:srgbClr val="262673"/>
              </a:buClr>
              <a:buSzPct val="120000"/>
              <a:buFont typeface="Wingdings"/>
              <a:buChar char=""/>
            </a:pPr>
            <a:r>
              <a:rPr lang="de-DE" sz="2000" dirty="0" smtClean="0">
                <a:solidFill>
                  <a:srgbClr val="000000"/>
                </a:solidFill>
                <a:latin typeface="Arial" pitchFamily="18"/>
                <a:ea typeface="ヒラギノ角ゴ Pro W3" pitchFamily="2"/>
                <a:cs typeface="Arial" pitchFamily="34"/>
              </a:rPr>
              <a:t>Bewerber-Auswahl über Fotos</a:t>
            </a:r>
            <a:endParaRPr lang="de-DE" sz="2000" b="0" i="0" u="none" strike="noStrike" kern="1200" spc="0" dirty="0">
              <a:ln>
                <a:noFill/>
              </a:ln>
              <a:solidFill>
                <a:srgbClr val="000000"/>
              </a:solidFill>
              <a:latin typeface="Arial" pitchFamily="18"/>
              <a:ea typeface="ヒラギノ角ゴ Pro W3" pitchFamily="2"/>
              <a:cs typeface="Arial" pitchFamily="34"/>
            </a:endParaRPr>
          </a:p>
          <a:p>
            <a:pPr marL="263525" indent="-263525">
              <a:spcBef>
                <a:spcPts val="0"/>
              </a:spcBef>
              <a:spcAft>
                <a:spcPts val="598"/>
              </a:spcAft>
              <a:buClr>
                <a:srgbClr val="262673"/>
              </a:buClr>
              <a:buSzPct val="120000"/>
              <a:buFont typeface="Wingdings"/>
              <a:buChar char=""/>
              <a:defRPr sz="1800"/>
            </a:pPr>
            <a:r>
              <a:rPr lang="de-DE" sz="2000" dirty="0" smtClean="0">
                <a:solidFill>
                  <a:srgbClr val="000000"/>
                </a:solidFill>
                <a:latin typeface="Arial" pitchFamily="18"/>
                <a:ea typeface="ヒラギノ角ゴ Pro W3" pitchFamily="2"/>
                <a:cs typeface="Arial" pitchFamily="34"/>
              </a:rPr>
              <a:t>„Handschlags“-Prinzip</a:t>
            </a:r>
          </a:p>
          <a:p>
            <a:pPr marL="263525" indent="-263525">
              <a:spcBef>
                <a:spcPts val="0"/>
              </a:spcBef>
              <a:spcAft>
                <a:spcPts val="598"/>
              </a:spcAft>
              <a:buClr>
                <a:srgbClr val="262673"/>
              </a:buClr>
              <a:buSzPct val="120000"/>
              <a:buFont typeface="Wingdings"/>
              <a:buChar char=""/>
              <a:defRPr sz="1800"/>
            </a:pPr>
            <a:r>
              <a:rPr lang="de-DE" sz="2000" b="0" i="0" u="none" strike="noStrike" kern="1200" spc="0" dirty="0" smtClean="0">
                <a:ln>
                  <a:noFill/>
                </a:ln>
                <a:solidFill>
                  <a:srgbClr val="000000"/>
                </a:solidFill>
                <a:latin typeface="Arial" pitchFamily="18"/>
                <a:ea typeface="ヒラギノ角ゴ Pro W3" pitchFamily="2"/>
                <a:cs typeface="Arial" pitchFamily="34"/>
              </a:rPr>
              <a:t>Halo-Effekt: „Einmal erfolgreich – immer erfolgreich“</a:t>
            </a:r>
            <a:endParaRPr lang="de-DE" sz="2000" b="0" i="0" u="none" strike="noStrike" kern="1200" spc="0" dirty="0">
              <a:ln>
                <a:noFill/>
              </a:ln>
              <a:solidFill>
                <a:srgbClr val="000000"/>
              </a:solidFill>
              <a:latin typeface="Arial" pitchFamily="18"/>
              <a:ea typeface="ヒラギノ角ゴ Pro W3" pitchFamily="2"/>
              <a:cs typeface="Arial" pitchFamily="34"/>
            </a:endParaRPr>
          </a:p>
        </p:txBody>
      </p:sp>
      <p:sp>
        <p:nvSpPr>
          <p:cNvPr id="5" name="Freihandform 4"/>
          <p:cNvSpPr/>
          <p:nvPr/>
        </p:nvSpPr>
        <p:spPr>
          <a:xfrm>
            <a:off x="500040" y="487440"/>
            <a:ext cx="7076880" cy="40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1600" b="1" i="0" u="none" strike="noStrike" kern="1200" spc="0" dirty="0" smtClean="0">
                <a:ln>
                  <a:noFill/>
                </a:ln>
                <a:solidFill>
                  <a:srgbClr val="2254A0"/>
                </a:solidFill>
                <a:latin typeface="Arial" pitchFamily="34"/>
                <a:ea typeface="ヒラギノ角ゴ Pro W3" pitchFamily="2"/>
                <a:cs typeface="ヒラギノ角ゴ Pro W3" pitchFamily="2"/>
              </a:rPr>
              <a:t>Management-</a:t>
            </a:r>
            <a:r>
              <a:rPr lang="de-DE" sz="1600" b="1" i="0" u="none" strike="noStrike" kern="1200" spc="0" dirty="0" err="1" smtClean="0">
                <a:ln>
                  <a:noFill/>
                </a:ln>
                <a:solidFill>
                  <a:srgbClr val="2254A0"/>
                </a:solidFill>
                <a:latin typeface="Arial" pitchFamily="34"/>
                <a:ea typeface="ヒラギノ角ゴ Pro W3" pitchFamily="2"/>
                <a:cs typeface="ヒラギノ角ゴ Pro W3" pitchFamily="2"/>
              </a:rPr>
              <a:t>Heuristiken</a:t>
            </a:r>
            <a:r>
              <a:rPr lang="de-DE" sz="1600" b="1" i="0" u="none" strike="noStrike" kern="1200" spc="0" dirty="0">
                <a:ln>
                  <a:noFill/>
                </a:ln>
                <a:solidFill>
                  <a:srgbClr val="2254A0"/>
                </a:solidFill>
                <a:latin typeface="Arial" pitchFamily="34"/>
                <a:ea typeface="ヒラギノ角ゴ Pro W3" pitchFamily="2"/>
                <a:cs typeface="ヒラギノ角ゴ Pro W3" pitchFamily="2"/>
              </a:rPr>
              <a:t/>
            </a:r>
            <a:br>
              <a:rPr lang="de-DE" sz="1600" b="1" i="0" u="none" strike="noStrike" kern="1200" spc="0" dirty="0">
                <a:ln>
                  <a:noFill/>
                </a:ln>
                <a:solidFill>
                  <a:srgbClr val="2254A0"/>
                </a:solidFill>
                <a:latin typeface="Arial" pitchFamily="34"/>
                <a:ea typeface="ヒラギノ角ゴ Pro W3" pitchFamily="2"/>
                <a:cs typeface="ヒラギノ角ゴ Pro W3" pitchFamily="2"/>
              </a:rPr>
            </a:br>
            <a:endParaRPr lang="de-DE" sz="1600" b="1" i="0" u="none" strike="noStrike" kern="1200" spc="0" dirty="0">
              <a:ln>
                <a:noFill/>
              </a:ln>
              <a:solidFill>
                <a:srgbClr val="2254A0"/>
              </a:solidFill>
              <a:latin typeface="Arial" pitchFamily="34"/>
              <a:ea typeface="ヒラギノ角ゴ Pro W3" pitchFamily="2"/>
              <a:cs typeface="ヒラギノ角ゴ Pro W3" pitchFamily="2"/>
            </a:endParaRP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ihandform 2"/>
          <p:cNvSpPr/>
          <p:nvPr/>
        </p:nvSpPr>
        <p:spPr>
          <a:xfrm>
            <a:off x="500040" y="918359"/>
            <a:ext cx="8063999" cy="336977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r>
              <a:rPr lang="de-DE" b="1" dirty="0" smtClean="0">
                <a:solidFill>
                  <a:srgbClr val="000000"/>
                </a:solidFill>
                <a:latin typeface="Arial" pitchFamily="34"/>
                <a:ea typeface="Arial" pitchFamily="1"/>
                <a:cs typeface="Arial" pitchFamily="34"/>
              </a:rPr>
              <a:t>Faustregeln</a:t>
            </a:r>
            <a:endParaRPr lang="de-DE" sz="2400" b="1" i="0" u="none" strike="noStrike" kern="1200" spc="0" dirty="0" smtClean="0">
              <a:ln>
                <a:noFill/>
              </a:ln>
              <a:solidFill>
                <a:srgbClr val="000000"/>
              </a:solidFill>
              <a:latin typeface="Arial" pitchFamily="34"/>
              <a:ea typeface="Arial" pitchFamily="1"/>
              <a:cs typeface="Arial" pitchFamily="34"/>
            </a:endParaRPr>
          </a:p>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r>
              <a:rPr lang="de-DE" sz="1800" i="0" u="none" strike="noStrike" kern="1200" spc="0" dirty="0" smtClean="0">
                <a:ln>
                  <a:noFill/>
                </a:ln>
                <a:solidFill>
                  <a:srgbClr val="000000"/>
                </a:solidFill>
                <a:latin typeface="Arial" pitchFamily="34"/>
                <a:ea typeface="Arial" pitchFamily="1"/>
                <a:cs typeface="Arial" pitchFamily="34"/>
              </a:rPr>
              <a:t>(Erfahrungswerte)</a:t>
            </a:r>
          </a:p>
          <a:p>
            <a:pPr marL="263525" indent="-263525">
              <a:spcBef>
                <a:spcPts val="0"/>
              </a:spcBef>
              <a:spcAft>
                <a:spcPts val="598"/>
              </a:spcAft>
              <a:buClr>
                <a:srgbClr val="262673"/>
              </a:buClr>
              <a:buSzPct val="120000"/>
              <a:buNone/>
            </a:pPr>
            <a:endParaRPr lang="de-DE" sz="2000" dirty="0" smtClean="0">
              <a:solidFill>
                <a:srgbClr val="000000"/>
              </a:solidFill>
              <a:latin typeface="Arial" pitchFamily="18"/>
              <a:ea typeface="ヒラギノ角ゴ Pro W3" pitchFamily="2"/>
              <a:cs typeface="Arial" pitchFamily="34"/>
            </a:endParaRPr>
          </a:p>
          <a:p>
            <a:pPr marL="263525" indent="-263525">
              <a:spcBef>
                <a:spcPts val="0"/>
              </a:spcBef>
              <a:spcAft>
                <a:spcPts val="598"/>
              </a:spcAft>
              <a:buClr>
                <a:srgbClr val="262673"/>
              </a:buClr>
              <a:buSzPct val="120000"/>
              <a:buNone/>
            </a:pPr>
            <a:r>
              <a:rPr lang="de-DE" sz="2000" dirty="0" smtClean="0">
                <a:solidFill>
                  <a:srgbClr val="000000"/>
                </a:solidFill>
                <a:latin typeface="Arial" pitchFamily="18"/>
                <a:ea typeface="ヒラギノ角ゴ Pro W3" pitchFamily="2"/>
                <a:cs typeface="Arial" pitchFamily="34"/>
              </a:rPr>
              <a:t>Beispiel aus der Praxis: (Erläuterung Marlene)</a:t>
            </a:r>
          </a:p>
          <a:p>
            <a:pPr marL="263525" indent="-263525">
              <a:spcBef>
                <a:spcPts val="0"/>
              </a:spcBef>
              <a:spcAft>
                <a:spcPts val="598"/>
              </a:spcAft>
              <a:buClr>
                <a:srgbClr val="262673"/>
              </a:buClr>
              <a:buSzPct val="120000"/>
              <a:buFont typeface="Wingdings"/>
              <a:buChar char=""/>
            </a:pPr>
            <a:r>
              <a:rPr lang="de-DE" sz="2000" dirty="0" smtClean="0">
                <a:solidFill>
                  <a:srgbClr val="000000"/>
                </a:solidFill>
                <a:latin typeface="Arial" pitchFamily="18"/>
                <a:ea typeface="ヒラギノ角ゴ Pro W3" pitchFamily="2"/>
                <a:cs typeface="Arial" pitchFamily="34"/>
              </a:rPr>
              <a:t>1/N-Heuristik (Auswahl des Aktien-Portfolios)</a:t>
            </a:r>
          </a:p>
          <a:p>
            <a:pPr marL="263525" indent="-263525">
              <a:spcBef>
                <a:spcPts val="0"/>
              </a:spcBef>
              <a:spcAft>
                <a:spcPts val="598"/>
              </a:spcAft>
              <a:buClr>
                <a:srgbClr val="262673"/>
              </a:buClr>
              <a:buSzPct val="120000"/>
              <a:buFont typeface="Wingdings"/>
              <a:buChar char=""/>
            </a:pPr>
            <a:r>
              <a:rPr lang="de-DE" sz="2000" b="0" i="0" u="none" strike="noStrike" kern="1200" spc="0" dirty="0" smtClean="0">
                <a:ln>
                  <a:noFill/>
                </a:ln>
                <a:solidFill>
                  <a:srgbClr val="000000"/>
                </a:solidFill>
                <a:latin typeface="Arial" pitchFamily="18"/>
                <a:ea typeface="ヒラギノ角ゴ Pro W3" pitchFamily="2"/>
                <a:cs typeface="Arial" pitchFamily="34"/>
              </a:rPr>
              <a:t>Einstellungsprozess: Suche nach Menschen, die es schwer im Leben hatten</a:t>
            </a:r>
          </a:p>
          <a:p>
            <a:pPr marL="263525" indent="-263525">
              <a:spcBef>
                <a:spcPts val="0"/>
              </a:spcBef>
              <a:spcAft>
                <a:spcPts val="598"/>
              </a:spcAft>
              <a:buClr>
                <a:srgbClr val="262673"/>
              </a:buClr>
              <a:buSzPct val="120000"/>
              <a:buFont typeface="Wingdings"/>
              <a:buChar char=""/>
            </a:pPr>
            <a:r>
              <a:rPr lang="de-DE" sz="2000" dirty="0" smtClean="0">
                <a:solidFill>
                  <a:srgbClr val="000000"/>
                </a:solidFill>
                <a:latin typeface="Arial" pitchFamily="18"/>
                <a:ea typeface="ヒラギノ角ゴ Pro W3" pitchFamily="2"/>
                <a:cs typeface="Arial" pitchFamily="34"/>
              </a:rPr>
              <a:t>Auftragsannahme bei Materialeinsatzquote &gt; 60%</a:t>
            </a:r>
          </a:p>
          <a:p>
            <a:pPr marL="263525" indent="-263525">
              <a:spcBef>
                <a:spcPts val="0"/>
              </a:spcBef>
              <a:spcAft>
                <a:spcPts val="598"/>
              </a:spcAft>
              <a:buClr>
                <a:srgbClr val="262673"/>
              </a:buClr>
              <a:buSzPct val="120000"/>
              <a:buFont typeface="Wingdings"/>
              <a:buChar char=""/>
            </a:pPr>
            <a:r>
              <a:rPr lang="de-DE" sz="2000" b="0" i="0" u="none" strike="noStrike" kern="1200" spc="0" dirty="0" smtClean="0">
                <a:ln>
                  <a:noFill/>
                </a:ln>
                <a:solidFill>
                  <a:srgbClr val="000000"/>
                </a:solidFill>
                <a:latin typeface="Arial" pitchFamily="18"/>
                <a:ea typeface="ヒラギノ角ゴ Pro W3" pitchFamily="2"/>
                <a:cs typeface="Arial" pitchFamily="34"/>
              </a:rPr>
              <a:t>Bauernregeln: Das Wetter ändert sich um 11:00 und um 13:00 Uhr; danach bleibt es so</a:t>
            </a:r>
            <a:endParaRPr lang="de-DE" sz="2000" b="0" i="0" u="none" strike="noStrike" kern="1200" spc="0" dirty="0">
              <a:ln>
                <a:noFill/>
              </a:ln>
              <a:solidFill>
                <a:srgbClr val="000000"/>
              </a:solidFill>
              <a:latin typeface="Arial" pitchFamily="18"/>
              <a:ea typeface="ヒラギノ角ゴ Pro W3" pitchFamily="2"/>
              <a:cs typeface="Arial" pitchFamily="34"/>
            </a:endParaRPr>
          </a:p>
        </p:txBody>
      </p:sp>
      <p:sp>
        <p:nvSpPr>
          <p:cNvPr id="5" name="Freihandform 4"/>
          <p:cNvSpPr/>
          <p:nvPr/>
        </p:nvSpPr>
        <p:spPr>
          <a:xfrm>
            <a:off x="500040" y="487440"/>
            <a:ext cx="7076880" cy="40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1600" b="1" i="0" u="none" strike="noStrike" kern="1200" spc="0" dirty="0" smtClean="0">
                <a:ln>
                  <a:noFill/>
                </a:ln>
                <a:solidFill>
                  <a:srgbClr val="2254A0"/>
                </a:solidFill>
                <a:latin typeface="Arial" pitchFamily="34"/>
                <a:ea typeface="ヒラギノ角ゴ Pro W3" pitchFamily="2"/>
                <a:cs typeface="ヒラギノ角ゴ Pro W3" pitchFamily="2"/>
              </a:rPr>
              <a:t>Management-Heuristiken</a:t>
            </a:r>
            <a:r>
              <a:rPr lang="de-DE" sz="1600" b="1" i="0" u="none" strike="noStrike" kern="1200" spc="0" dirty="0">
                <a:ln>
                  <a:noFill/>
                </a:ln>
                <a:solidFill>
                  <a:srgbClr val="2254A0"/>
                </a:solidFill>
                <a:latin typeface="Arial" pitchFamily="34"/>
                <a:ea typeface="ヒラギノ角ゴ Pro W3" pitchFamily="2"/>
                <a:cs typeface="ヒラギノ角ゴ Pro W3" pitchFamily="2"/>
              </a:rPr>
              <a:t/>
            </a:r>
            <a:br>
              <a:rPr lang="de-DE" sz="1600" b="1" i="0" u="none" strike="noStrike" kern="1200" spc="0" dirty="0">
                <a:ln>
                  <a:noFill/>
                </a:ln>
                <a:solidFill>
                  <a:srgbClr val="2254A0"/>
                </a:solidFill>
                <a:latin typeface="Arial" pitchFamily="34"/>
                <a:ea typeface="ヒラギノ角ゴ Pro W3" pitchFamily="2"/>
                <a:cs typeface="ヒラギノ角ゴ Pro W3" pitchFamily="2"/>
              </a:rPr>
            </a:br>
            <a:endParaRPr lang="de-DE" sz="1600" b="1" i="0" u="none" strike="noStrike" kern="1200" spc="0" dirty="0">
              <a:ln>
                <a:noFill/>
              </a:ln>
              <a:solidFill>
                <a:srgbClr val="2254A0"/>
              </a:solidFill>
              <a:latin typeface="Arial" pitchFamily="34"/>
              <a:ea typeface="ヒラギノ角ゴ Pro W3" pitchFamily="2"/>
              <a:cs typeface="ヒラギノ角ゴ Pro W3" pitchFamily="2"/>
            </a:endParaRPr>
          </a:p>
        </p:txBody>
      </p:sp>
    </p:spTree>
    <p:extLst>
      <p:ext uri="{BB962C8B-B14F-4D97-AF65-F5344CB8AC3E}">
        <p14:creationId xmlns:p14="http://schemas.microsoft.com/office/powerpoint/2010/main" xmlns="" val="3968509878"/>
      </p:ext>
    </p:extLst>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487440" y="1036800"/>
            <a:ext cx="4228919" cy="1793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b" anchorCtr="0" compatLnSpc="0"/>
          <a:lstStyle/>
          <a:p>
            <a:pPr marL="0" marR="0" lvl="0" indent="0" rtl="0" hangingPunct="1">
              <a:buNone/>
              <a:tabLst/>
            </a:pPr>
            <a:r>
              <a:rPr lang="de-DE" sz="2600" b="1" dirty="0">
                <a:solidFill>
                  <a:srgbClr val="2254A0"/>
                </a:solidFill>
                <a:latin typeface="+mn-lt"/>
                <a:ea typeface="Lucida Sans Unicode" pitchFamily="2"/>
                <a:cs typeface="Tahoma" pitchFamily="2"/>
              </a:rPr>
              <a:t>Internationaler </a:t>
            </a:r>
            <a:br>
              <a:rPr lang="de-DE" sz="2600" b="1" dirty="0">
                <a:solidFill>
                  <a:srgbClr val="2254A0"/>
                </a:solidFill>
                <a:latin typeface="+mn-lt"/>
                <a:ea typeface="Lucida Sans Unicode" pitchFamily="2"/>
                <a:cs typeface="Tahoma" pitchFamily="2"/>
              </a:rPr>
            </a:br>
            <a:r>
              <a:rPr lang="de-DE" sz="2600" b="1" dirty="0">
                <a:solidFill>
                  <a:srgbClr val="2254A0"/>
                </a:solidFill>
                <a:latin typeface="+mn-lt"/>
                <a:ea typeface="Lucida Sans Unicode" pitchFamily="2"/>
                <a:cs typeface="Tahoma" pitchFamily="2"/>
              </a:rPr>
              <a:t>Controller Verein eV</a:t>
            </a:r>
          </a:p>
        </p:txBody>
      </p:sp>
      <p:sp>
        <p:nvSpPr>
          <p:cNvPr id="3" name="Freihandform 2"/>
          <p:cNvSpPr/>
          <p:nvPr/>
        </p:nvSpPr>
        <p:spPr>
          <a:xfrm>
            <a:off x="4572000" y="4452840"/>
            <a:ext cx="3940200" cy="18052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r" rtl="0" hangingPunct="1">
              <a:buNone/>
              <a:tabLst/>
            </a:pPr>
            <a:r>
              <a:rPr lang="de-DE" sz="2000" b="1" dirty="0">
                <a:solidFill>
                  <a:srgbClr val="2254A0"/>
                </a:solidFill>
                <a:latin typeface="+mj-lt"/>
                <a:ea typeface="Lucida Sans Unicode" pitchFamily="2"/>
                <a:cs typeface="Tahoma" pitchFamily="2"/>
              </a:rPr>
              <a:t>Arbeitsgruppe </a:t>
            </a:r>
            <a:r>
              <a:rPr lang="de-DE" sz="2000" b="1" dirty="0" smtClean="0">
                <a:solidFill>
                  <a:srgbClr val="2254A0"/>
                </a:solidFill>
                <a:latin typeface="+mj-lt"/>
                <a:ea typeface="Lucida Sans Unicode" pitchFamily="2"/>
                <a:cs typeface="Tahoma" pitchFamily="2"/>
              </a:rPr>
              <a:t>4:</a:t>
            </a:r>
            <a:r>
              <a:rPr lang="de-DE" sz="2000" b="1" dirty="0">
                <a:solidFill>
                  <a:srgbClr val="2254A0"/>
                </a:solidFill>
                <a:latin typeface="+mj-lt"/>
                <a:ea typeface="Lucida Sans Unicode" pitchFamily="2"/>
                <a:cs typeface="Tahoma" pitchFamily="2"/>
              </a:rPr>
              <a:t/>
            </a:r>
            <a:br>
              <a:rPr lang="de-DE" sz="2000" b="1" dirty="0">
                <a:solidFill>
                  <a:srgbClr val="2254A0"/>
                </a:solidFill>
                <a:latin typeface="+mj-lt"/>
                <a:ea typeface="Lucida Sans Unicode" pitchFamily="2"/>
                <a:cs typeface="Tahoma" pitchFamily="2"/>
              </a:rPr>
            </a:br>
            <a:r>
              <a:rPr lang="de-DE" sz="2000" dirty="0">
                <a:latin typeface="+mj-lt"/>
                <a:ea typeface="Arial" pitchFamily="34"/>
                <a:cs typeface="Arial" pitchFamily="34"/>
              </a:rPr>
              <a:t> </a:t>
            </a:r>
            <a:r>
              <a:rPr lang="de-DE" sz="2000" dirty="0" smtClean="0">
                <a:latin typeface="+mj-lt"/>
                <a:ea typeface="Arial" pitchFamily="34"/>
                <a:cs typeface="Arial" pitchFamily="34"/>
              </a:rPr>
              <a:t>Wie können wir auf Schwächen von Managern entsprechend derer Grundstile eingehen</a:t>
            </a:r>
            <a:endParaRPr lang="de-DE" sz="2000" dirty="0">
              <a:latin typeface="+mj-lt"/>
              <a:ea typeface="Arial" pitchFamily="34"/>
              <a:cs typeface="Arial" pitchFamily="34"/>
            </a:endParaRPr>
          </a:p>
          <a:p>
            <a:pPr lvl="0" algn="r"/>
            <a:r>
              <a:rPr lang="de-DE" sz="2000" b="1" dirty="0">
                <a:solidFill>
                  <a:srgbClr val="2254A0"/>
                </a:solidFill>
                <a:latin typeface="+mj-lt"/>
                <a:ea typeface="Lucida Sans Unicode" pitchFamily="2"/>
                <a:cs typeface="Tahoma" pitchFamily="2"/>
              </a:rPr>
              <a:t/>
            </a:r>
            <a:br>
              <a:rPr lang="de-DE" sz="2000" b="1" dirty="0">
                <a:solidFill>
                  <a:srgbClr val="2254A0"/>
                </a:solidFill>
                <a:latin typeface="+mj-lt"/>
                <a:ea typeface="Lucida Sans Unicode" pitchFamily="2"/>
                <a:cs typeface="Tahoma" pitchFamily="2"/>
              </a:rPr>
            </a:br>
            <a:r>
              <a:rPr lang="de-DE" sz="1600" u="sng" dirty="0" smtClean="0">
                <a:latin typeface="+mj-lt"/>
                <a:ea typeface="Arial" pitchFamily="34"/>
                <a:cs typeface="Arial" pitchFamily="34"/>
              </a:rPr>
              <a:t>Herwig</a:t>
            </a:r>
            <a:r>
              <a:rPr lang="de-DE" sz="1600" dirty="0" smtClean="0">
                <a:latin typeface="+mj-lt"/>
                <a:ea typeface="Arial" pitchFamily="34"/>
                <a:cs typeface="Arial" pitchFamily="34"/>
              </a:rPr>
              <a:t>, Bärbel, Fabian, Annette</a:t>
            </a:r>
            <a:endParaRPr lang="de-DE" sz="1600" dirty="0">
              <a:latin typeface="+mj-lt"/>
              <a:ea typeface="Arial" pitchFamily="34"/>
              <a:cs typeface="Arial" pitchFamily="34"/>
            </a:endParaRPr>
          </a:p>
        </p:txBody>
      </p:sp>
      <p:sp>
        <p:nvSpPr>
          <p:cNvPr id="4" name="Freihandform 3"/>
          <p:cNvSpPr/>
          <p:nvPr/>
        </p:nvSpPr>
        <p:spPr>
          <a:xfrm>
            <a:off x="511200" y="487440"/>
            <a:ext cx="594036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buNone/>
              <a:tabLst/>
            </a:pPr>
            <a:r>
              <a:rPr lang="de-DE" sz="1600" b="1" dirty="0" err="1" smtClean="0">
                <a:solidFill>
                  <a:srgbClr val="2254A0"/>
                </a:solidFill>
                <a:latin typeface="+mj-lt"/>
                <a:ea typeface="Lucida Sans Unicode" pitchFamily="2"/>
                <a:cs typeface="Tahoma" pitchFamily="2"/>
              </a:rPr>
              <a:t>Behavioural</a:t>
            </a:r>
            <a:r>
              <a:rPr lang="de-DE" sz="1600" b="1" dirty="0" smtClean="0">
                <a:solidFill>
                  <a:srgbClr val="2254A0"/>
                </a:solidFill>
                <a:latin typeface="+mj-lt"/>
                <a:ea typeface="Lucida Sans Unicode" pitchFamily="2"/>
                <a:cs typeface="Tahoma" pitchFamily="2"/>
              </a:rPr>
              <a:t> </a:t>
            </a:r>
            <a:r>
              <a:rPr lang="de-DE" sz="1600" b="1" dirty="0">
                <a:solidFill>
                  <a:srgbClr val="2254A0"/>
                </a:solidFill>
                <a:latin typeface="+mj-lt"/>
                <a:ea typeface="Lucida Sans Unicode" pitchFamily="2"/>
                <a:cs typeface="Tahoma" pitchFamily="2"/>
              </a:rPr>
              <a:t>Controlling</a:t>
            </a: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9"/>
          <p:cNvSpPr>
            <a:spLocks noChangeArrowheads="1"/>
          </p:cNvSpPr>
          <p:nvPr/>
        </p:nvSpPr>
        <p:spPr bwMode="auto">
          <a:xfrm>
            <a:off x="496119" y="947738"/>
            <a:ext cx="8064500" cy="7309693"/>
          </a:xfrm>
          <a:prstGeom prst="rect">
            <a:avLst/>
          </a:prstGeom>
          <a:noFill/>
          <a:ln w="12700" algn="ctr">
            <a:noFill/>
            <a:miter lim="800000"/>
            <a:headEnd/>
            <a:tailEnd/>
          </a:ln>
        </p:spPr>
        <p:txBody>
          <a:bodyPr>
            <a:spAutoFit/>
          </a:bodyPr>
          <a:lstStyle/>
          <a:p>
            <a:pPr marL="273050" indent="-273050" eaLnBrk="0" hangingPunct="0">
              <a:buClr>
                <a:srgbClr val="262673"/>
              </a:buClr>
              <a:buSzPct val="120000"/>
              <a:tabLst>
                <a:tab pos="273050" algn="r"/>
                <a:tab pos="5200650" algn="r"/>
              </a:tabLst>
            </a:pPr>
            <a:r>
              <a:rPr lang="de-DE" b="1" dirty="0" smtClean="0">
                <a:cs typeface="Arial" pitchFamily="34" charset="0"/>
              </a:rPr>
              <a:t>Ideen zur Informationsaufbereitung</a:t>
            </a:r>
            <a:endParaRPr lang="de-DE" b="1" dirty="0">
              <a:cs typeface="Arial" pitchFamily="34" charset="0"/>
            </a:endParaRPr>
          </a:p>
          <a:p>
            <a:pPr marL="273050" indent="-273050" eaLnBrk="0" hangingPunct="0">
              <a:buClr>
                <a:srgbClr val="262673"/>
              </a:buClr>
              <a:buSzPct val="120000"/>
              <a:tabLst>
                <a:tab pos="273050" algn="r"/>
                <a:tab pos="5200650" algn="r"/>
              </a:tabLst>
            </a:pPr>
            <a:endParaRPr lang="de-DE" sz="2000" dirty="0">
              <a:cs typeface="Arial" pitchFamily="34" charset="0"/>
            </a:endParaRP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cs typeface="Arial" pitchFamily="34" charset="0"/>
              </a:rPr>
              <a:t>Aussage von Annette: „Ökonomischer Erfolg kann gefördert werden, wenn die unterschiedlichen Stile verstanden und berücksichtigt werden.“ </a:t>
            </a:r>
            <a:endParaRPr lang="de-DE" sz="2000" dirty="0"/>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Wie kann im Controlling am besten auf die aufgezeigten Schwächen der vier Grundstile eingegangen werden?</a:t>
            </a:r>
            <a:br>
              <a:rPr lang="de-DE" sz="2000" dirty="0" smtClean="0"/>
            </a:br>
            <a:r>
              <a:rPr lang="de-DE" sz="1000" dirty="0" smtClean="0"/>
              <a:t/>
            </a:r>
            <a:br>
              <a:rPr lang="de-DE" sz="1000" dirty="0" smtClean="0"/>
            </a:br>
            <a:r>
              <a:rPr lang="de-DE" sz="2000" dirty="0" smtClean="0"/>
              <a:t>Fokus auf ...</a:t>
            </a:r>
          </a:p>
          <a:p>
            <a:pPr marL="914400" lvl="1" indent="-457200" eaLnBrk="0" hangingPunct="0">
              <a:spcAft>
                <a:spcPts val="600"/>
              </a:spcAft>
              <a:buClr>
                <a:srgbClr val="262673"/>
              </a:buClr>
              <a:buSzPct val="120000"/>
              <a:buFont typeface="+mj-lt"/>
              <a:buAutoNum type="arabicPeriod"/>
              <a:tabLst>
                <a:tab pos="273050" algn="r"/>
                <a:tab pos="5200650" algn="r"/>
              </a:tabLst>
            </a:pPr>
            <a:r>
              <a:rPr lang="de-DE" sz="2000" dirty="0" smtClean="0">
                <a:cs typeface="Arial" pitchFamily="34" charset="0"/>
              </a:rPr>
              <a:t>Leistung und Werte</a:t>
            </a:r>
          </a:p>
          <a:p>
            <a:pPr marL="914400" lvl="1" indent="-457200" eaLnBrk="0" hangingPunct="0">
              <a:spcAft>
                <a:spcPts val="600"/>
              </a:spcAft>
              <a:buClr>
                <a:srgbClr val="262673"/>
              </a:buClr>
              <a:buSzPct val="120000"/>
              <a:buFont typeface="+mj-lt"/>
              <a:buAutoNum type="arabicPeriod"/>
              <a:tabLst>
                <a:tab pos="273050" algn="r"/>
                <a:tab pos="5200650" algn="r"/>
              </a:tabLst>
            </a:pPr>
            <a:r>
              <a:rPr lang="de-DE" sz="2000" dirty="0" smtClean="0">
                <a:cs typeface="Arial" pitchFamily="34" charset="0"/>
              </a:rPr>
              <a:t>Aktivität und Ergebnis</a:t>
            </a:r>
          </a:p>
          <a:p>
            <a:pPr marL="914400" lvl="1" indent="-457200" eaLnBrk="0" hangingPunct="0">
              <a:spcAft>
                <a:spcPts val="600"/>
              </a:spcAft>
              <a:buClr>
                <a:srgbClr val="262673"/>
              </a:buClr>
              <a:buSzPct val="120000"/>
              <a:buFont typeface="+mj-lt"/>
              <a:buAutoNum type="arabicPeriod"/>
              <a:tabLst>
                <a:tab pos="273050" algn="r"/>
                <a:tab pos="5200650" algn="r"/>
              </a:tabLst>
            </a:pPr>
            <a:r>
              <a:rPr lang="de-DE" sz="2000" dirty="0" smtClean="0">
                <a:cs typeface="Arial" pitchFamily="34" charset="0"/>
              </a:rPr>
              <a:t>Vernunft und Ordnung</a:t>
            </a:r>
          </a:p>
          <a:p>
            <a:pPr marL="914400" lvl="1" indent="-457200" eaLnBrk="0" hangingPunct="0">
              <a:spcAft>
                <a:spcPts val="600"/>
              </a:spcAft>
              <a:buClr>
                <a:srgbClr val="262673"/>
              </a:buClr>
              <a:buSzPct val="120000"/>
              <a:buFont typeface="+mj-lt"/>
              <a:buAutoNum type="arabicPeriod"/>
              <a:tabLst>
                <a:tab pos="273050" algn="r"/>
                <a:tab pos="5200650" algn="r"/>
              </a:tabLst>
            </a:pPr>
            <a:r>
              <a:rPr lang="de-DE" sz="2000" dirty="0" smtClean="0">
                <a:cs typeface="Arial" pitchFamily="34" charset="0"/>
              </a:rPr>
              <a:t>Kooperation und Harmonie</a:t>
            </a: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None/>
              <a:tabLst>
                <a:tab pos="273050" algn="r"/>
                <a:tab pos="5200650" algn="r"/>
              </a:tabLst>
            </a:pPr>
            <a:r>
              <a:rPr lang="de-DE" sz="2000" dirty="0"/>
              <a:t/>
            </a:r>
            <a:br>
              <a:rPr lang="de-DE" sz="2000" dirty="0"/>
            </a:br>
            <a:r>
              <a:rPr lang="de-DE" sz="2000" dirty="0"/>
              <a:t/>
            </a:r>
            <a:br>
              <a:rPr lang="de-DE" sz="2000" dirty="0"/>
            </a:br>
            <a:endParaRPr lang="pl-PL" sz="2000" dirty="0"/>
          </a:p>
        </p:txBody>
      </p:sp>
      <p:sp>
        <p:nvSpPr>
          <p:cNvPr id="5" name="Freihandform 4"/>
          <p:cNvSpPr/>
          <p:nvPr/>
        </p:nvSpPr>
        <p:spPr>
          <a:xfrm>
            <a:off x="511200" y="548680"/>
            <a:ext cx="594036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buNone/>
              <a:tabLst/>
            </a:pPr>
            <a:r>
              <a:rPr lang="de-DE" sz="1600" b="1" dirty="0" err="1" smtClean="0">
                <a:solidFill>
                  <a:srgbClr val="2254A0"/>
                </a:solidFill>
                <a:latin typeface="+mj-lt"/>
                <a:ea typeface="Lucida Sans Unicode" pitchFamily="2"/>
                <a:cs typeface="Tahoma" pitchFamily="2"/>
              </a:rPr>
              <a:t>Behavioural</a:t>
            </a:r>
            <a:r>
              <a:rPr lang="de-DE" sz="1600" b="1" dirty="0" smtClean="0">
                <a:solidFill>
                  <a:srgbClr val="2254A0"/>
                </a:solidFill>
                <a:latin typeface="+mj-lt"/>
                <a:ea typeface="Lucida Sans Unicode" pitchFamily="2"/>
                <a:cs typeface="Tahoma" pitchFamily="2"/>
              </a:rPr>
              <a:t> Controlling, AG 4</a:t>
            </a:r>
            <a:endParaRPr lang="de-DE" sz="1600" b="1" dirty="0">
              <a:solidFill>
                <a:srgbClr val="2254A0"/>
              </a:solidFill>
              <a:latin typeface="+mj-lt"/>
              <a:ea typeface="Lucida Sans Unicode" pitchFamily="2"/>
              <a:cs typeface="Tahoma" pitchFamily="2"/>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500040" y="487440"/>
            <a:ext cx="7076880" cy="40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1600" b="1" i="0" u="none" strike="noStrike" kern="1200" spc="0">
                <a:ln>
                  <a:noFill/>
                </a:ln>
                <a:solidFill>
                  <a:srgbClr val="2254A0"/>
                </a:solidFill>
                <a:latin typeface="Arial" pitchFamily="34"/>
                <a:ea typeface="ヒラギノ角ゴ Pro W3" pitchFamily="2"/>
                <a:cs typeface="ヒラギノ角ゴ Pro W3" pitchFamily="2"/>
              </a:rPr>
              <a:t>1. Einführung in das Thema </a:t>
            </a:r>
            <a:br>
              <a:rPr lang="de-DE" sz="1600" b="1" i="0" u="none" strike="noStrike" kern="1200" spc="0">
                <a:ln>
                  <a:noFill/>
                </a:ln>
                <a:solidFill>
                  <a:srgbClr val="2254A0"/>
                </a:solidFill>
                <a:latin typeface="Arial" pitchFamily="34"/>
                <a:ea typeface="ヒラギノ角ゴ Pro W3" pitchFamily="2"/>
                <a:cs typeface="ヒラギノ角ゴ Pro W3" pitchFamily="2"/>
              </a:rPr>
            </a:br>
            <a:endParaRPr lang="de-DE" sz="1600" b="1" i="0" u="none" strike="noStrike" kern="1200" spc="0">
              <a:ln>
                <a:noFill/>
              </a:ln>
              <a:solidFill>
                <a:srgbClr val="2254A0"/>
              </a:solidFill>
              <a:latin typeface="Arial" pitchFamily="34"/>
              <a:ea typeface="ヒラギノ角ゴ Pro W3" pitchFamily="2"/>
              <a:cs typeface="ヒラギノ角ゴ Pro W3" pitchFamily="2"/>
            </a:endParaRPr>
          </a:p>
        </p:txBody>
      </p:sp>
      <p:sp>
        <p:nvSpPr>
          <p:cNvPr id="3" name="Freihandform 2"/>
          <p:cNvSpPr/>
          <p:nvPr/>
        </p:nvSpPr>
        <p:spPr>
          <a:xfrm>
            <a:off x="509399" y="908640"/>
            <a:ext cx="8063999" cy="247837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r>
              <a:rPr lang="de-DE" sz="2400" b="1" i="0" u="none" strike="noStrike" kern="1200" spc="0" dirty="0">
                <a:ln>
                  <a:noFill/>
                </a:ln>
                <a:solidFill>
                  <a:srgbClr val="000000"/>
                </a:solidFill>
                <a:latin typeface="Arial" pitchFamily="34"/>
                <a:ea typeface="Arial" pitchFamily="1"/>
                <a:cs typeface="Arial" pitchFamily="34"/>
              </a:rPr>
              <a:t>Verschiedene Facetten des </a:t>
            </a:r>
            <a:r>
              <a:rPr lang="de-DE" sz="2400" b="1" i="0" u="none" strike="noStrike" kern="1200" spc="0" dirty="0" err="1" smtClean="0">
                <a:ln>
                  <a:noFill/>
                </a:ln>
                <a:solidFill>
                  <a:srgbClr val="000000"/>
                </a:solidFill>
                <a:latin typeface="Arial" pitchFamily="34"/>
                <a:ea typeface="Arial" pitchFamily="1"/>
                <a:cs typeface="Arial" pitchFamily="34"/>
              </a:rPr>
              <a:t>Behavioural</a:t>
            </a:r>
            <a:r>
              <a:rPr lang="de-DE" sz="2400" b="1" i="0" u="none" strike="noStrike" kern="1200" spc="0" dirty="0" smtClean="0">
                <a:ln>
                  <a:noFill/>
                </a:ln>
                <a:solidFill>
                  <a:srgbClr val="000000"/>
                </a:solidFill>
                <a:latin typeface="Arial" pitchFamily="34"/>
                <a:ea typeface="Arial" pitchFamily="1"/>
                <a:cs typeface="Arial" pitchFamily="34"/>
              </a:rPr>
              <a:t> Controllings</a:t>
            </a:r>
          </a:p>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endParaRPr lang="de-DE" sz="2400" b="1" i="0" u="none" strike="noStrike" kern="1200" spc="0" dirty="0">
              <a:ln>
                <a:noFill/>
              </a:ln>
              <a:solidFill>
                <a:srgbClr val="000000"/>
              </a:solidFill>
              <a:latin typeface="Arial" pitchFamily="34"/>
              <a:ea typeface="Arial" pitchFamily="1"/>
              <a:cs typeface="Arial" pitchFamily="34"/>
            </a:endParaRPr>
          </a:p>
          <a:p>
            <a:pPr marL="263525" indent="-263525">
              <a:spcBef>
                <a:spcPts val="0"/>
              </a:spcBef>
              <a:spcAft>
                <a:spcPts val="598"/>
              </a:spcAft>
              <a:buClr>
                <a:srgbClr val="262673"/>
              </a:buClr>
              <a:buSzPct val="120000"/>
              <a:buNone/>
              <a:defRPr sz="1800"/>
            </a:pPr>
            <a:r>
              <a:rPr lang="de-DE" sz="2000" dirty="0" smtClean="0">
                <a:solidFill>
                  <a:srgbClr val="000000"/>
                </a:solidFill>
                <a:latin typeface="Arial" pitchFamily="18"/>
                <a:ea typeface="ヒラギノ角ゴ Pro W3" pitchFamily="2"/>
                <a:cs typeface="Arial" pitchFamily="34"/>
              </a:rPr>
              <a:t>These 3:</a:t>
            </a:r>
          </a:p>
          <a:p>
            <a:pPr marL="263525" indent="-263525">
              <a:spcBef>
                <a:spcPts val="0"/>
              </a:spcBef>
              <a:spcAft>
                <a:spcPts val="598"/>
              </a:spcAft>
              <a:buClr>
                <a:srgbClr val="262673"/>
              </a:buClr>
              <a:buSzPct val="120000"/>
              <a:buFont typeface="Wingdings"/>
              <a:buChar char=""/>
              <a:defRPr sz="1800"/>
            </a:pPr>
            <a:r>
              <a:rPr lang="de-DE" sz="2000" dirty="0" smtClean="0">
                <a:solidFill>
                  <a:srgbClr val="000000"/>
                </a:solidFill>
                <a:latin typeface="Arial" pitchFamily="18"/>
                <a:ea typeface="ヒラギノ角ゴ Pro W3" pitchFamily="2"/>
                <a:cs typeface="Arial" pitchFamily="34"/>
              </a:rPr>
              <a:t>Sind Menschen </a:t>
            </a:r>
            <a:r>
              <a:rPr lang="de-DE" sz="2000" dirty="0">
                <a:solidFill>
                  <a:srgbClr val="000000"/>
                </a:solidFill>
                <a:latin typeface="Arial" pitchFamily="18"/>
                <a:ea typeface="ヒラギノ角ゴ Pro W3" pitchFamily="2"/>
                <a:cs typeface="Arial" pitchFamily="34"/>
              </a:rPr>
              <a:t>in der Lage </a:t>
            </a:r>
            <a:r>
              <a:rPr lang="de-DE" sz="2000" dirty="0" smtClean="0">
                <a:solidFill>
                  <a:srgbClr val="000000"/>
                </a:solidFill>
                <a:latin typeface="Arial" pitchFamily="18"/>
                <a:ea typeface="ヒラギノ角ゴ Pro W3" pitchFamily="2"/>
                <a:cs typeface="Arial" pitchFamily="34"/>
              </a:rPr>
              <a:t>„rationale“ </a:t>
            </a:r>
            <a:r>
              <a:rPr lang="de-DE" sz="2000" dirty="0">
                <a:solidFill>
                  <a:srgbClr val="000000"/>
                </a:solidFill>
                <a:latin typeface="Arial" pitchFamily="18"/>
                <a:ea typeface="ヒラギノ角ゴ Pro W3" pitchFamily="2"/>
                <a:cs typeface="Arial" pitchFamily="34"/>
              </a:rPr>
              <a:t>Entscheidungen zu </a:t>
            </a:r>
            <a:r>
              <a:rPr lang="de-DE" sz="2000" dirty="0" smtClean="0">
                <a:solidFill>
                  <a:srgbClr val="000000"/>
                </a:solidFill>
                <a:latin typeface="Arial" pitchFamily="18"/>
                <a:ea typeface="ヒラギノ角ゴ Pro W3" pitchFamily="2"/>
                <a:cs typeface="Arial" pitchFamily="34"/>
              </a:rPr>
              <a:t>treffen?</a:t>
            </a:r>
          </a:p>
          <a:p>
            <a:pPr marL="263525" indent="-263525">
              <a:spcBef>
                <a:spcPts val="0"/>
              </a:spcBef>
              <a:spcAft>
                <a:spcPts val="598"/>
              </a:spcAft>
              <a:buClr>
                <a:srgbClr val="262673"/>
              </a:buClr>
              <a:buSzPct val="120000"/>
              <a:buFont typeface="Wingdings"/>
              <a:buChar char=""/>
              <a:defRPr sz="1800"/>
            </a:pPr>
            <a:r>
              <a:rPr lang="de-DE" sz="2000" dirty="0" smtClean="0">
                <a:solidFill>
                  <a:srgbClr val="000000"/>
                </a:solidFill>
                <a:latin typeface="Arial" pitchFamily="18"/>
                <a:ea typeface="ヒラギノ角ゴ Pro W3" pitchFamily="2"/>
                <a:cs typeface="Arial" pitchFamily="34"/>
              </a:rPr>
              <a:t>Ist </a:t>
            </a:r>
            <a:r>
              <a:rPr lang="de-DE" sz="2000" dirty="0">
                <a:solidFill>
                  <a:srgbClr val="000000"/>
                </a:solidFill>
                <a:latin typeface="Arial" pitchFamily="18"/>
                <a:ea typeface="ヒラギノ角ゴ Pro W3" pitchFamily="2"/>
                <a:cs typeface="Arial" pitchFamily="34"/>
              </a:rPr>
              <a:t>die Grundannahme des stets rationalen Handelns des Menschen („Homo </a:t>
            </a:r>
            <a:r>
              <a:rPr lang="de-DE" sz="2000" dirty="0" err="1">
                <a:solidFill>
                  <a:srgbClr val="000000"/>
                </a:solidFill>
                <a:latin typeface="Arial" pitchFamily="18"/>
                <a:ea typeface="ヒラギノ角ゴ Pro W3" pitchFamily="2"/>
                <a:cs typeface="Arial" pitchFamily="34"/>
              </a:rPr>
              <a:t>oeconomicus</a:t>
            </a:r>
            <a:r>
              <a:rPr lang="de-DE" sz="2000" dirty="0">
                <a:solidFill>
                  <a:srgbClr val="000000"/>
                </a:solidFill>
                <a:latin typeface="Arial" pitchFamily="18"/>
                <a:ea typeface="ヒラギノ角ゴ Pro W3" pitchFamily="2"/>
                <a:cs typeface="Arial" pitchFamily="34"/>
              </a:rPr>
              <a:t>“) </a:t>
            </a:r>
            <a:r>
              <a:rPr lang="de-DE" sz="2000" dirty="0" smtClean="0">
                <a:solidFill>
                  <a:srgbClr val="000000"/>
                </a:solidFill>
                <a:latin typeface="Arial" pitchFamily="18"/>
                <a:ea typeface="ヒラギノ角ゴ Pro W3" pitchFamily="2"/>
                <a:cs typeface="Arial" pitchFamily="34"/>
              </a:rPr>
              <a:t>nicht eine </a:t>
            </a:r>
            <a:r>
              <a:rPr lang="de-DE" sz="2000" dirty="0">
                <a:solidFill>
                  <a:srgbClr val="000000"/>
                </a:solidFill>
                <a:latin typeface="Arial" pitchFamily="18"/>
                <a:ea typeface="ヒラギノ角ゴ Pro W3" pitchFamily="2"/>
                <a:cs typeface="Arial" pitchFamily="34"/>
              </a:rPr>
              <a:t>Illusion?</a:t>
            </a:r>
          </a:p>
          <a:p>
            <a:pPr marL="0" marR="0" lvl="0" indent="0" algn="l" rtl="0" hangingPunct="1">
              <a:lnSpc>
                <a:spcPct val="100000"/>
              </a:lnSpc>
              <a:spcBef>
                <a:spcPts val="0"/>
              </a:spcBef>
              <a:spcAft>
                <a:spcPts val="598"/>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endParaRPr lang="de-DE" sz="1800" b="0" i="0" u="none" strike="noStrike" kern="1200" spc="0" dirty="0">
              <a:ln>
                <a:noFill/>
              </a:ln>
              <a:solidFill>
                <a:srgbClr val="000000"/>
              </a:solidFill>
              <a:latin typeface="Arial" pitchFamily="34"/>
              <a:ea typeface="ヒラギノ角ゴ Pro W3" pitchFamily="2"/>
              <a:cs typeface="ヒラギノ角ゴ Pro W3" pitchFamily="2"/>
            </a:endParaRPr>
          </a:p>
        </p:txBody>
      </p:sp>
      <p:sp>
        <p:nvSpPr>
          <p:cNvPr id="4" name="Freihandform 3"/>
          <p:cNvSpPr/>
          <p:nvPr/>
        </p:nvSpPr>
        <p:spPr>
          <a:xfrm>
            <a:off x="-1082520" y="-1197000"/>
            <a:ext cx="2779200" cy="33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1600" b="1" i="0" u="none" strike="noStrike" kern="1200" spc="0">
                <a:ln>
                  <a:noFill/>
                </a:ln>
                <a:solidFill>
                  <a:srgbClr val="2254A0"/>
                </a:solidFill>
                <a:latin typeface="Arial" pitchFamily="34"/>
                <a:ea typeface="ヒラギノ角ゴ Pro W3" pitchFamily="2"/>
                <a:cs typeface="ヒラギノ角ゴ Pro W3" pitchFamily="2"/>
              </a:rPr>
              <a:t>. Einführung in das Thema</a:t>
            </a: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9"/>
          <p:cNvSpPr>
            <a:spLocks noChangeArrowheads="1"/>
          </p:cNvSpPr>
          <p:nvPr/>
        </p:nvSpPr>
        <p:spPr bwMode="auto">
          <a:xfrm>
            <a:off x="486594" y="947738"/>
            <a:ext cx="8064500" cy="8325356"/>
          </a:xfrm>
          <a:prstGeom prst="rect">
            <a:avLst/>
          </a:prstGeom>
          <a:noFill/>
          <a:ln w="12700" algn="ctr">
            <a:noFill/>
            <a:miter lim="800000"/>
            <a:headEnd/>
            <a:tailEnd/>
          </a:ln>
        </p:spPr>
        <p:txBody>
          <a:bodyPr>
            <a:spAutoFit/>
          </a:bodyPr>
          <a:lstStyle/>
          <a:p>
            <a:pPr marL="273050" indent="-273050" eaLnBrk="0" hangingPunct="0">
              <a:buClr>
                <a:srgbClr val="262673"/>
              </a:buClr>
              <a:buSzPct val="120000"/>
              <a:tabLst>
                <a:tab pos="273050" algn="r"/>
                <a:tab pos="5200650" algn="r"/>
              </a:tabLst>
            </a:pPr>
            <a:r>
              <a:rPr lang="de-DE" b="1" dirty="0" smtClean="0">
                <a:cs typeface="Arial" pitchFamily="34" charset="0"/>
              </a:rPr>
              <a:t>1 Fokus auf Leistung und Werte </a:t>
            </a:r>
            <a:r>
              <a:rPr lang="de-DE" baseline="30000" dirty="0" smtClean="0">
                <a:cs typeface="Arial" pitchFamily="34" charset="0"/>
              </a:rPr>
              <a:t>1</a:t>
            </a:r>
            <a:endParaRPr lang="de-DE" baseline="30000" dirty="0">
              <a:cs typeface="Arial" pitchFamily="34" charset="0"/>
            </a:endParaRPr>
          </a:p>
          <a:p>
            <a:pPr marL="273050" indent="-273050" eaLnBrk="0" hangingPunct="0">
              <a:buClr>
                <a:srgbClr val="262673"/>
              </a:buClr>
              <a:buSzPct val="120000"/>
              <a:tabLst>
                <a:tab pos="273050" algn="r"/>
                <a:tab pos="5200650" algn="r"/>
              </a:tabLst>
            </a:pPr>
            <a:endParaRPr lang="de-DE" sz="2000" dirty="0">
              <a:cs typeface="Arial" pitchFamily="34" charset="0"/>
            </a:endParaRP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Gibt unnötige Hilfe und Ratschläge </a:t>
            </a:r>
            <a:br>
              <a:rPr lang="de-DE" sz="2000" dirty="0" smtClean="0"/>
            </a:br>
            <a:r>
              <a:rPr lang="de-DE" sz="2000" dirty="0" smtClean="0">
                <a:solidFill>
                  <a:srgbClr val="FF0000"/>
                </a:solidFill>
                <a:sym typeface="Wingdings" pitchFamily="2" charset="2"/>
              </a:rPr>
              <a:t> Zuhören, bis er/sie fertig ist, </a:t>
            </a:r>
            <a:r>
              <a:rPr lang="de-DE" sz="2000" dirty="0" err="1" smtClean="0">
                <a:solidFill>
                  <a:srgbClr val="FF0000"/>
                </a:solidFill>
                <a:sym typeface="Wingdings" pitchFamily="2" charset="2"/>
              </a:rPr>
              <a:t>keep</a:t>
            </a:r>
            <a:r>
              <a:rPr lang="de-DE" sz="2000" dirty="0" smtClean="0">
                <a:solidFill>
                  <a:srgbClr val="FF0000"/>
                </a:solidFill>
                <a:sym typeface="Wingdings" pitchFamily="2" charset="2"/>
              </a:rPr>
              <a:t> cool!</a:t>
            </a:r>
            <a:br>
              <a:rPr lang="de-DE" sz="2000" dirty="0" smtClean="0">
                <a:solidFill>
                  <a:srgbClr val="FF0000"/>
                </a:solidFill>
                <a:sym typeface="Wingdings" pitchFamily="2" charset="2"/>
              </a:rPr>
            </a:br>
            <a:r>
              <a:rPr lang="de-DE" sz="2000" dirty="0" smtClean="0">
                <a:solidFill>
                  <a:srgbClr val="FF0000"/>
                </a:solidFill>
                <a:sym typeface="Wingdings" pitchFamily="2" charset="2"/>
              </a:rPr>
              <a:t> mit seinen Worten zusammenfassen</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ist enttäuscht und kritisch </a:t>
            </a:r>
            <a:br>
              <a:rPr lang="de-DE" sz="2000" dirty="0" smtClean="0"/>
            </a:br>
            <a:r>
              <a:rPr lang="de-DE" sz="2000" dirty="0" smtClean="0">
                <a:solidFill>
                  <a:srgbClr val="FF0000"/>
                </a:solidFill>
                <a:sym typeface="Wingdings" pitchFamily="2" charset="2"/>
              </a:rPr>
              <a:t> Bezugsmaßstab aufzeigen</a:t>
            </a:r>
            <a:br>
              <a:rPr lang="de-DE" sz="2000" dirty="0" smtClean="0">
                <a:solidFill>
                  <a:srgbClr val="FF0000"/>
                </a:solidFill>
                <a:sym typeface="Wingdings" pitchFamily="2" charset="2"/>
              </a:rPr>
            </a:br>
            <a:r>
              <a:rPr lang="de-DE" sz="2000" dirty="0" smtClean="0">
                <a:solidFill>
                  <a:srgbClr val="FF0000"/>
                </a:solidFill>
                <a:sym typeface="Wingdings" pitchFamily="2" charset="2"/>
              </a:rPr>
              <a:t> Überprüfung der Erwartungshaltung</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wenn er keinen Wert sieht, packt er nicht an </a:t>
            </a:r>
            <a:br>
              <a:rPr lang="de-DE" sz="2000" dirty="0" smtClean="0"/>
            </a:br>
            <a:r>
              <a:rPr lang="de-DE" sz="2000" dirty="0" smtClean="0">
                <a:solidFill>
                  <a:srgbClr val="FF0000"/>
                </a:solidFill>
                <a:sym typeface="Wingdings" pitchFamily="2" charset="2"/>
              </a:rPr>
              <a:t> große bzw. </a:t>
            </a:r>
            <a:r>
              <a:rPr lang="de-DE" sz="2000" dirty="0" err="1" smtClean="0">
                <a:solidFill>
                  <a:srgbClr val="FF0000"/>
                </a:solidFill>
                <a:sym typeface="Wingdings" pitchFamily="2" charset="2"/>
              </a:rPr>
              <a:t>kummulierte</a:t>
            </a:r>
            <a:r>
              <a:rPr lang="de-DE" sz="2000" dirty="0" smtClean="0">
                <a:solidFill>
                  <a:srgbClr val="FF0000"/>
                </a:solidFill>
                <a:sym typeface="Wingdings" pitchFamily="2" charset="2"/>
              </a:rPr>
              <a:t> Zahlen, </a:t>
            </a:r>
            <a:r>
              <a:rPr lang="de-DE" sz="2000" dirty="0" err="1" smtClean="0">
                <a:solidFill>
                  <a:srgbClr val="FF0000"/>
                </a:solidFill>
                <a:sym typeface="Wingdings" pitchFamily="2" charset="2"/>
              </a:rPr>
              <a:t>worst</a:t>
            </a: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case</a:t>
            </a:r>
            <a:r>
              <a:rPr lang="de-DE" sz="2000" dirty="0" smtClean="0">
                <a:solidFill>
                  <a:srgbClr val="FF0000"/>
                </a:solidFill>
                <a:sym typeface="Wingdings" pitchFamily="2" charset="2"/>
              </a:rPr>
              <a:t>-Szenarien</a:t>
            </a:r>
            <a:br>
              <a:rPr lang="de-DE" sz="2000" dirty="0" smtClean="0">
                <a:solidFill>
                  <a:srgbClr val="FF0000"/>
                </a:solidFill>
                <a:sym typeface="Wingdings" pitchFamily="2" charset="2"/>
              </a:rPr>
            </a:br>
            <a:r>
              <a:rPr lang="de-DE" sz="2000" dirty="0" smtClean="0">
                <a:solidFill>
                  <a:srgbClr val="FF0000"/>
                </a:solidFill>
                <a:sym typeface="Wingdings" pitchFamily="2" charset="2"/>
              </a:rPr>
              <a:t> persönliche Verantwortlichkeit bzw. persönliche Prämien für den</a:t>
            </a:r>
            <a:br>
              <a:rPr lang="de-DE" sz="2000" dirty="0" smtClean="0">
                <a:solidFill>
                  <a:srgbClr val="FF0000"/>
                </a:solidFill>
                <a:sym typeface="Wingdings" pitchFamily="2" charset="2"/>
              </a:rPr>
            </a:br>
            <a:r>
              <a:rPr lang="de-DE" sz="2000" dirty="0" smtClean="0">
                <a:solidFill>
                  <a:srgbClr val="FF0000"/>
                </a:solidFill>
                <a:sym typeface="Wingdings" pitchFamily="2" charset="2"/>
              </a:rPr>
              <a:t>    Manager</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lässt sich zu stark auf andere ein, Bewundert die Leistung anderer </a:t>
            </a:r>
            <a:r>
              <a:rPr lang="de-DE" sz="2000" dirty="0" smtClean="0">
                <a:cs typeface="Arial" pitchFamily="34" charset="0"/>
              </a:rPr>
              <a:t/>
            </a:r>
            <a:br>
              <a:rPr lang="de-DE" sz="2000" dirty="0" smtClean="0">
                <a:cs typeface="Arial" pitchFamily="34" charset="0"/>
              </a:rPr>
            </a:br>
            <a:r>
              <a:rPr lang="de-DE" sz="2000" dirty="0" smtClean="0">
                <a:solidFill>
                  <a:srgbClr val="FF0000"/>
                </a:solidFill>
                <a:sym typeface="Wingdings" pitchFamily="2" charset="2"/>
              </a:rPr>
              <a:t> relativieren auf das eigene Unternehmen (Benchmark), die</a:t>
            </a:r>
            <a:br>
              <a:rPr lang="de-DE" sz="2000" dirty="0" smtClean="0">
                <a:solidFill>
                  <a:srgbClr val="FF0000"/>
                </a:solidFill>
                <a:sym typeface="Wingdings" pitchFamily="2" charset="2"/>
              </a:rPr>
            </a:br>
            <a:r>
              <a:rPr lang="de-DE" sz="2000" dirty="0" smtClean="0">
                <a:solidFill>
                  <a:srgbClr val="FF0000"/>
                </a:solidFill>
                <a:sym typeface="Wingdings" pitchFamily="2" charset="2"/>
              </a:rPr>
              <a:t>    eigene Liga aufzeigen</a:t>
            </a:r>
            <a:br>
              <a:rPr lang="de-DE" sz="2000" dirty="0" smtClean="0">
                <a:solidFill>
                  <a:srgbClr val="FF0000"/>
                </a:solidFill>
                <a:sym typeface="Wingdings" pitchFamily="2" charset="2"/>
              </a:rPr>
            </a:br>
            <a:r>
              <a:rPr lang="de-DE" sz="2000" dirty="0" smtClean="0">
                <a:solidFill>
                  <a:srgbClr val="FF0000"/>
                </a:solidFill>
                <a:sym typeface="Wingdings" pitchFamily="2" charset="2"/>
              </a:rPr>
              <a:t> Stärken und Schwächen des eigenen Unternehmens aufzeigen</a:t>
            </a:r>
            <a:br>
              <a:rPr lang="de-DE" sz="2000" dirty="0" smtClean="0">
                <a:solidFill>
                  <a:srgbClr val="FF0000"/>
                </a:solidFill>
                <a:sym typeface="Wingdings" pitchFamily="2" charset="2"/>
              </a:rPr>
            </a:br>
            <a:r>
              <a:rPr lang="de-DE" sz="1600" baseline="30000" dirty="0" smtClean="0">
                <a:cs typeface="Arial" pitchFamily="34" charset="0"/>
                <a:sym typeface="Wingdings" pitchFamily="2" charset="2"/>
              </a:rPr>
              <a:t>1</a:t>
            </a:r>
            <a:r>
              <a:rPr lang="de-DE" sz="1600" dirty="0" smtClean="0">
                <a:cs typeface="Arial" pitchFamily="34" charset="0"/>
                <a:sym typeface="Wingdings" pitchFamily="2" charset="2"/>
              </a:rPr>
              <a:t> Beschränkung nur auf „Schwächen“</a:t>
            </a:r>
            <a:endParaRPr lang="de-DE" sz="1600" dirty="0"/>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None/>
              <a:tabLst>
                <a:tab pos="273050" algn="r"/>
                <a:tab pos="5200650" algn="r"/>
              </a:tabLst>
            </a:pPr>
            <a:r>
              <a:rPr lang="de-DE" sz="2000" dirty="0"/>
              <a:t/>
            </a:r>
            <a:br>
              <a:rPr lang="de-DE" sz="2000" dirty="0"/>
            </a:br>
            <a:r>
              <a:rPr lang="de-DE" sz="2000" dirty="0"/>
              <a:t/>
            </a:r>
            <a:br>
              <a:rPr lang="de-DE" sz="2000" dirty="0"/>
            </a:br>
            <a:endParaRPr lang="pl-PL" sz="2000" dirty="0"/>
          </a:p>
        </p:txBody>
      </p:sp>
      <p:sp>
        <p:nvSpPr>
          <p:cNvPr id="5" name="Freihandform 4"/>
          <p:cNvSpPr/>
          <p:nvPr/>
        </p:nvSpPr>
        <p:spPr>
          <a:xfrm>
            <a:off x="511200" y="548680"/>
            <a:ext cx="594036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buNone/>
              <a:tabLst/>
            </a:pPr>
            <a:r>
              <a:rPr lang="de-DE" sz="1600" b="1" dirty="0" err="1" smtClean="0">
                <a:solidFill>
                  <a:srgbClr val="2254A0"/>
                </a:solidFill>
                <a:latin typeface="+mj-lt"/>
                <a:ea typeface="Lucida Sans Unicode" pitchFamily="2"/>
                <a:cs typeface="Tahoma" pitchFamily="2"/>
              </a:rPr>
              <a:t>Behavioural</a:t>
            </a:r>
            <a:r>
              <a:rPr lang="de-DE" sz="1600" b="1" dirty="0" smtClean="0">
                <a:solidFill>
                  <a:srgbClr val="2254A0"/>
                </a:solidFill>
                <a:latin typeface="+mj-lt"/>
                <a:ea typeface="Lucida Sans Unicode" pitchFamily="2"/>
                <a:cs typeface="Tahoma" pitchFamily="2"/>
              </a:rPr>
              <a:t> Controlling, AG 4</a:t>
            </a:r>
            <a:endParaRPr lang="de-DE" sz="1600" b="1" dirty="0">
              <a:solidFill>
                <a:srgbClr val="2254A0"/>
              </a:solidFill>
              <a:latin typeface="+mj-lt"/>
              <a:ea typeface="Lucida Sans Unicode" pitchFamily="2"/>
              <a:cs typeface="Tahoma" pitchFamily="2"/>
            </a:endParaRPr>
          </a:p>
        </p:txBody>
      </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9"/>
          <p:cNvSpPr>
            <a:spLocks noChangeArrowheads="1"/>
          </p:cNvSpPr>
          <p:nvPr/>
        </p:nvSpPr>
        <p:spPr bwMode="auto">
          <a:xfrm>
            <a:off x="486594" y="947738"/>
            <a:ext cx="8064500" cy="8479244"/>
          </a:xfrm>
          <a:prstGeom prst="rect">
            <a:avLst/>
          </a:prstGeom>
          <a:noFill/>
          <a:ln w="12700" algn="ctr">
            <a:noFill/>
            <a:miter lim="800000"/>
            <a:headEnd/>
            <a:tailEnd/>
          </a:ln>
        </p:spPr>
        <p:txBody>
          <a:bodyPr>
            <a:spAutoFit/>
          </a:bodyPr>
          <a:lstStyle/>
          <a:p>
            <a:pPr marL="273050" indent="-273050" eaLnBrk="0" hangingPunct="0">
              <a:buClr>
                <a:srgbClr val="262673"/>
              </a:buClr>
              <a:buSzPct val="120000"/>
              <a:tabLst>
                <a:tab pos="273050" algn="r"/>
                <a:tab pos="5200650" algn="r"/>
              </a:tabLst>
            </a:pPr>
            <a:r>
              <a:rPr lang="de-DE" b="1" dirty="0" smtClean="0">
                <a:cs typeface="Arial" pitchFamily="34" charset="0"/>
              </a:rPr>
              <a:t>2 Fokus auf Aktivität und Ergebnis </a:t>
            </a:r>
            <a:r>
              <a:rPr lang="de-DE" baseline="30000" dirty="0" smtClean="0">
                <a:cs typeface="Arial" pitchFamily="34" charset="0"/>
              </a:rPr>
              <a:t>1</a:t>
            </a:r>
            <a:endParaRPr lang="de-DE" baseline="30000" dirty="0">
              <a:cs typeface="Arial" pitchFamily="34" charset="0"/>
            </a:endParaRPr>
          </a:p>
          <a:p>
            <a:pPr marL="273050" indent="-273050" eaLnBrk="0" hangingPunct="0">
              <a:buClr>
                <a:srgbClr val="262673"/>
              </a:buClr>
              <a:buSzPct val="120000"/>
              <a:tabLst>
                <a:tab pos="273050" algn="r"/>
                <a:tab pos="5200650" algn="r"/>
              </a:tabLst>
            </a:pPr>
            <a:endParaRPr lang="de-DE" sz="2000" dirty="0">
              <a:cs typeface="Arial" pitchFamily="34" charset="0"/>
            </a:endParaRPr>
          </a:p>
          <a:p>
            <a:pPr marL="273050" indent="-273050" eaLnBrk="0" hangingPunct="0">
              <a:spcAft>
                <a:spcPts val="0"/>
              </a:spcAft>
              <a:buClr>
                <a:srgbClr val="262673"/>
              </a:buClr>
              <a:buSzPct val="120000"/>
              <a:buFont typeface="Wingdings" pitchFamily="2" charset="2"/>
              <a:buChar char="§"/>
              <a:tabLst>
                <a:tab pos="273050" algn="r"/>
                <a:tab pos="5200650" algn="r"/>
              </a:tabLst>
            </a:pPr>
            <a:r>
              <a:rPr lang="de-DE" sz="2000" dirty="0" smtClean="0"/>
              <a:t>Dominiert und unterbricht andere</a:t>
            </a:r>
            <a:br>
              <a:rPr lang="de-DE" sz="2000" dirty="0" smtClean="0"/>
            </a:br>
            <a:r>
              <a:rPr lang="de-DE" sz="2000" dirty="0" smtClean="0">
                <a:solidFill>
                  <a:srgbClr val="FF0000"/>
                </a:solidFill>
                <a:sym typeface="Wingdings" pitchFamily="2" charset="2"/>
              </a:rPr>
              <a:t> Regeln aufstellen („Redepuppe“), Redezeit Begrenzung</a:t>
            </a:r>
          </a:p>
          <a:p>
            <a:pPr marL="273050" indent="-273050" eaLnBrk="0" hangingPunct="0">
              <a:spcAft>
                <a:spcPts val="0"/>
              </a:spcAft>
              <a:buClr>
                <a:srgbClr val="262673"/>
              </a:buClr>
              <a:buSzPct val="120000"/>
              <a:buFont typeface="Wingdings" pitchFamily="2" charset="2"/>
              <a:buChar char="§"/>
              <a:tabLst>
                <a:tab pos="273050" algn="r"/>
                <a:tab pos="5200650" algn="r"/>
              </a:tabLst>
            </a:pPr>
            <a:r>
              <a:rPr lang="de-DE" sz="2000" dirty="0" smtClean="0"/>
              <a:t>verhört </a:t>
            </a:r>
            <a:br>
              <a:rPr lang="de-DE" sz="2000" dirty="0" smtClean="0"/>
            </a:br>
            <a:r>
              <a:rPr lang="de-DE" sz="2000" dirty="0" smtClean="0">
                <a:solidFill>
                  <a:srgbClr val="FF0000"/>
                </a:solidFill>
                <a:sym typeface="Wingdings" pitchFamily="2" charset="2"/>
              </a:rPr>
              <a:t> geschickte Gegenfragen stellen, </a:t>
            </a:r>
            <a:br>
              <a:rPr lang="de-DE" sz="2000" dirty="0" smtClean="0">
                <a:solidFill>
                  <a:srgbClr val="FF0000"/>
                </a:solidFill>
                <a:sym typeface="Wingdings" pitchFamily="2" charset="2"/>
              </a:rPr>
            </a:br>
            <a:r>
              <a:rPr lang="de-DE" sz="2000" dirty="0" smtClean="0">
                <a:solidFill>
                  <a:srgbClr val="FF0000"/>
                </a:solidFill>
                <a:sym typeface="Wingdings" pitchFamily="2" charset="2"/>
              </a:rPr>
              <a:t> Fragen aufschreiben und vertagen, langsam und bedächtig</a:t>
            </a:r>
            <a:br>
              <a:rPr lang="de-DE" sz="2000" dirty="0" smtClean="0">
                <a:solidFill>
                  <a:srgbClr val="FF0000"/>
                </a:solidFill>
                <a:sym typeface="Wingdings" pitchFamily="2" charset="2"/>
              </a:rPr>
            </a:br>
            <a:r>
              <a:rPr lang="de-DE" sz="2000" dirty="0" smtClean="0">
                <a:solidFill>
                  <a:srgbClr val="FF0000"/>
                </a:solidFill>
                <a:sym typeface="Wingdings" pitchFamily="2" charset="2"/>
              </a:rPr>
              <a:t>    antworten</a:t>
            </a:r>
          </a:p>
          <a:p>
            <a:pPr marL="273050" indent="-273050" eaLnBrk="0" hangingPunct="0">
              <a:spcAft>
                <a:spcPts val="0"/>
              </a:spcAft>
              <a:buClr>
                <a:srgbClr val="262673"/>
              </a:buClr>
              <a:buSzPct val="120000"/>
              <a:buFont typeface="Wingdings" pitchFamily="2" charset="2"/>
              <a:buChar char="§"/>
              <a:tabLst>
                <a:tab pos="273050" algn="r"/>
                <a:tab pos="5200650" algn="r"/>
              </a:tabLst>
            </a:pPr>
            <a:r>
              <a:rPr lang="de-DE" sz="2000" dirty="0" smtClean="0"/>
              <a:t>schafft Unsicherheitsatmosphäre </a:t>
            </a:r>
            <a:br>
              <a:rPr lang="de-DE" sz="2000" dirty="0" smtClean="0"/>
            </a:br>
            <a:r>
              <a:rPr lang="de-DE" sz="2000" dirty="0" smtClean="0">
                <a:solidFill>
                  <a:srgbClr val="FF0000"/>
                </a:solidFill>
                <a:sym typeface="Wingdings" pitchFamily="2" charset="2"/>
              </a:rPr>
              <a:t> Gesprächsvorbereitung, Aufstellen von Regeln</a:t>
            </a:r>
            <a:br>
              <a:rPr lang="de-DE" sz="2000" dirty="0" smtClean="0">
                <a:solidFill>
                  <a:srgbClr val="FF0000"/>
                </a:solidFill>
                <a:sym typeface="Wingdings" pitchFamily="2" charset="2"/>
              </a:rPr>
            </a:br>
            <a:r>
              <a:rPr lang="de-DE" sz="2000" dirty="0" smtClean="0">
                <a:solidFill>
                  <a:srgbClr val="FF0000"/>
                </a:solidFill>
                <a:sym typeface="Wingdings" pitchFamily="2" charset="2"/>
              </a:rPr>
              <a:t> detaillierte Agenda, vertagen</a:t>
            </a:r>
          </a:p>
          <a:p>
            <a:pPr marL="273050" indent="-273050" eaLnBrk="0" hangingPunct="0">
              <a:spcAft>
                <a:spcPts val="0"/>
              </a:spcAft>
              <a:buClr>
                <a:srgbClr val="262673"/>
              </a:buClr>
              <a:buSzPct val="120000"/>
              <a:buFont typeface="Wingdings" pitchFamily="2" charset="2"/>
              <a:buChar char="§"/>
              <a:tabLst>
                <a:tab pos="273050" algn="r"/>
                <a:tab pos="5200650" algn="r"/>
              </a:tabLst>
            </a:pPr>
            <a:r>
              <a:rPr lang="de-DE" sz="2000" dirty="0" smtClean="0"/>
              <a:t>nimmt riskante, unnötige Herausforderungen an</a:t>
            </a:r>
          </a:p>
          <a:p>
            <a:pPr marL="273050" indent="-6350" eaLnBrk="0" hangingPunct="0">
              <a:spcAft>
                <a:spcPts val="0"/>
              </a:spcAft>
              <a:buClr>
                <a:srgbClr val="262673"/>
              </a:buClr>
              <a:buSzPct val="120000"/>
              <a:tabLst>
                <a:tab pos="273050" algn="r"/>
                <a:tab pos="5200650" algn="r"/>
              </a:tabLst>
            </a:pP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worst</a:t>
            </a: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case</a:t>
            </a:r>
            <a:r>
              <a:rPr lang="de-DE" sz="2000" dirty="0" smtClean="0">
                <a:solidFill>
                  <a:srgbClr val="FF0000"/>
                </a:solidFill>
                <a:sym typeface="Wingdings" pitchFamily="2" charset="2"/>
              </a:rPr>
              <a:t>-Berechnungen, Beraterstab installieren, </a:t>
            </a:r>
            <a:br>
              <a:rPr lang="de-DE" sz="2000" dirty="0" smtClean="0">
                <a:solidFill>
                  <a:srgbClr val="FF0000"/>
                </a:solidFill>
                <a:sym typeface="Wingdings" pitchFamily="2" charset="2"/>
              </a:rPr>
            </a:br>
            <a:r>
              <a:rPr lang="de-DE" sz="2000" dirty="0" smtClean="0">
                <a:solidFill>
                  <a:srgbClr val="FF0000"/>
                </a:solidFill>
                <a:sym typeface="Wingdings" pitchFamily="2" charset="2"/>
              </a:rPr>
              <a:t>    Alternativen aufzeigen, Konsequenzen darstellen</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verfolgt Neues auf Kosten des Laufenden</a:t>
            </a:r>
          </a:p>
          <a:p>
            <a:pPr marL="273050" indent="-273050" eaLnBrk="0" hangingPunct="0">
              <a:spcAft>
                <a:spcPts val="600"/>
              </a:spcAft>
              <a:buClr>
                <a:srgbClr val="262673"/>
              </a:buClr>
              <a:buSzPct val="120000"/>
              <a:tabLst>
                <a:tab pos="273050" algn="r"/>
                <a:tab pos="5200650" algn="r"/>
              </a:tabLst>
            </a:pPr>
            <a:r>
              <a:rPr lang="de-DE" sz="2000" dirty="0" smtClean="0">
                <a:solidFill>
                  <a:srgbClr val="2254A1"/>
                </a:solidFill>
                <a:sym typeface="Wingdings" pitchFamily="2" charset="2"/>
              </a:rPr>
              <a:t>    </a:t>
            </a:r>
            <a:r>
              <a:rPr lang="de-DE" sz="2000" dirty="0" smtClean="0">
                <a:solidFill>
                  <a:srgbClr val="FF0000"/>
                </a:solidFill>
                <a:sym typeface="Wingdings" pitchFamily="2" charset="2"/>
              </a:rPr>
              <a:t> mit Entscheidungsvorlagen arbeiten, vertagen, </a:t>
            </a:r>
            <a:br>
              <a:rPr lang="de-DE" sz="2000" dirty="0" smtClean="0">
                <a:solidFill>
                  <a:srgbClr val="FF0000"/>
                </a:solidFill>
                <a:sym typeface="Wingdings" pitchFamily="2" charset="2"/>
              </a:rPr>
            </a:br>
            <a:r>
              <a:rPr lang="de-DE" sz="2000" dirty="0" smtClean="0">
                <a:solidFill>
                  <a:srgbClr val="FF0000"/>
                </a:solidFill>
                <a:sym typeface="Wingdings" pitchFamily="2" charset="2"/>
              </a:rPr>
              <a:t>    Aufzeigen, was wegfallen muss (</a:t>
            </a:r>
            <a:r>
              <a:rPr lang="de-DE" sz="2000" dirty="0" err="1" smtClean="0">
                <a:solidFill>
                  <a:srgbClr val="FF0000"/>
                </a:solidFill>
                <a:sym typeface="Wingdings" pitchFamily="2" charset="2"/>
              </a:rPr>
              <a:t>Priorisierung</a:t>
            </a:r>
            <a:r>
              <a:rPr lang="de-DE" sz="2000" dirty="0" smtClean="0">
                <a:solidFill>
                  <a:srgbClr val="FF0000"/>
                </a:solidFill>
                <a:sym typeface="Wingdings" pitchFamily="2" charset="2"/>
              </a:rPr>
              <a:t> einfordern)</a:t>
            </a:r>
            <a:br>
              <a:rPr lang="de-DE" sz="2000" dirty="0" smtClean="0">
                <a:solidFill>
                  <a:srgbClr val="FF0000"/>
                </a:solidFill>
                <a:sym typeface="Wingdings" pitchFamily="2" charset="2"/>
              </a:rPr>
            </a:br>
            <a:r>
              <a:rPr lang="de-DE" sz="1600" baseline="30000" dirty="0" smtClean="0">
                <a:cs typeface="Arial" pitchFamily="34" charset="0"/>
                <a:sym typeface="Wingdings" pitchFamily="2" charset="2"/>
              </a:rPr>
              <a:t>1</a:t>
            </a:r>
            <a:r>
              <a:rPr lang="de-DE" sz="1600" dirty="0" smtClean="0">
                <a:cs typeface="Arial" pitchFamily="34" charset="0"/>
                <a:sym typeface="Wingdings" pitchFamily="2" charset="2"/>
              </a:rPr>
              <a:t> Beschränkung nur auf „Schwächen“</a:t>
            </a:r>
            <a:endParaRPr lang="de-DE" sz="1600" dirty="0"/>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None/>
              <a:tabLst>
                <a:tab pos="273050" algn="r"/>
                <a:tab pos="5200650" algn="r"/>
              </a:tabLst>
            </a:pPr>
            <a:r>
              <a:rPr lang="de-DE" sz="2000" dirty="0"/>
              <a:t/>
            </a:r>
            <a:br>
              <a:rPr lang="de-DE" sz="2000" dirty="0"/>
            </a:br>
            <a:r>
              <a:rPr lang="de-DE" sz="2000" dirty="0"/>
              <a:t/>
            </a:r>
            <a:br>
              <a:rPr lang="de-DE" sz="2000" dirty="0"/>
            </a:br>
            <a:endParaRPr lang="pl-PL" sz="2000" dirty="0"/>
          </a:p>
        </p:txBody>
      </p:sp>
      <p:sp>
        <p:nvSpPr>
          <p:cNvPr id="5" name="Freihandform 4"/>
          <p:cNvSpPr/>
          <p:nvPr/>
        </p:nvSpPr>
        <p:spPr>
          <a:xfrm>
            <a:off x="511200" y="548680"/>
            <a:ext cx="594036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buNone/>
              <a:tabLst/>
            </a:pPr>
            <a:r>
              <a:rPr lang="de-DE" sz="1600" b="1" dirty="0" err="1" smtClean="0">
                <a:solidFill>
                  <a:srgbClr val="2254A0"/>
                </a:solidFill>
                <a:latin typeface="+mj-lt"/>
                <a:ea typeface="Lucida Sans Unicode" pitchFamily="2"/>
                <a:cs typeface="Tahoma" pitchFamily="2"/>
              </a:rPr>
              <a:t>Behavioural</a:t>
            </a:r>
            <a:r>
              <a:rPr lang="de-DE" sz="1600" b="1" dirty="0" smtClean="0">
                <a:solidFill>
                  <a:srgbClr val="2254A0"/>
                </a:solidFill>
                <a:latin typeface="+mj-lt"/>
                <a:ea typeface="Lucida Sans Unicode" pitchFamily="2"/>
                <a:cs typeface="Tahoma" pitchFamily="2"/>
              </a:rPr>
              <a:t> Controlling, AG 4</a:t>
            </a:r>
            <a:endParaRPr lang="de-DE" sz="1600" b="1" dirty="0">
              <a:solidFill>
                <a:srgbClr val="2254A0"/>
              </a:solidFill>
              <a:latin typeface="+mj-lt"/>
              <a:ea typeface="Lucida Sans Unicode" pitchFamily="2"/>
              <a:cs typeface="Tahoma" pitchFamily="2"/>
            </a:endParaRPr>
          </a:p>
        </p:txBody>
      </p:sp>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9"/>
          <p:cNvSpPr>
            <a:spLocks noChangeArrowheads="1"/>
          </p:cNvSpPr>
          <p:nvPr/>
        </p:nvSpPr>
        <p:spPr bwMode="auto">
          <a:xfrm>
            <a:off x="486594" y="947738"/>
            <a:ext cx="8064500" cy="8402300"/>
          </a:xfrm>
          <a:prstGeom prst="rect">
            <a:avLst/>
          </a:prstGeom>
          <a:noFill/>
          <a:ln w="12700" algn="ctr">
            <a:noFill/>
            <a:miter lim="800000"/>
            <a:headEnd/>
            <a:tailEnd/>
          </a:ln>
        </p:spPr>
        <p:txBody>
          <a:bodyPr>
            <a:spAutoFit/>
          </a:bodyPr>
          <a:lstStyle/>
          <a:p>
            <a:pPr marL="273050" indent="-273050" eaLnBrk="0" hangingPunct="0">
              <a:buClr>
                <a:srgbClr val="262673"/>
              </a:buClr>
              <a:buSzPct val="120000"/>
              <a:tabLst>
                <a:tab pos="273050" algn="r"/>
                <a:tab pos="5200650" algn="r"/>
              </a:tabLst>
            </a:pPr>
            <a:r>
              <a:rPr lang="de-DE" b="1" dirty="0" smtClean="0">
                <a:cs typeface="Arial" pitchFamily="34" charset="0"/>
              </a:rPr>
              <a:t>3 Fokus auf Vernunft und Ordnung </a:t>
            </a:r>
            <a:r>
              <a:rPr lang="de-DE" baseline="30000" dirty="0" smtClean="0">
                <a:cs typeface="Arial" pitchFamily="34" charset="0"/>
              </a:rPr>
              <a:t>1</a:t>
            </a:r>
            <a:endParaRPr lang="de-DE" baseline="30000" dirty="0">
              <a:cs typeface="Arial" pitchFamily="34" charset="0"/>
            </a:endParaRPr>
          </a:p>
          <a:p>
            <a:pPr marL="273050" indent="-273050" eaLnBrk="0" hangingPunct="0">
              <a:buClr>
                <a:srgbClr val="262673"/>
              </a:buClr>
              <a:buSzPct val="120000"/>
              <a:tabLst>
                <a:tab pos="273050" algn="r"/>
                <a:tab pos="5200650" algn="r"/>
              </a:tabLst>
            </a:pPr>
            <a:endParaRPr lang="de-DE" sz="2000" dirty="0">
              <a:cs typeface="Arial" pitchFamily="34" charset="0"/>
            </a:endParaRP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Verliebt in Fakten</a:t>
            </a:r>
            <a:br>
              <a:rPr lang="de-DE" sz="2000" dirty="0" smtClean="0"/>
            </a:br>
            <a:r>
              <a:rPr lang="de-DE" sz="2000" dirty="0" smtClean="0">
                <a:solidFill>
                  <a:srgbClr val="FF0000"/>
                </a:solidFill>
                <a:sym typeface="Wingdings" pitchFamily="2" charset="2"/>
              </a:rPr>
              <a:t> Gewicht der „Fakten“ aufzeigen, </a:t>
            </a:r>
            <a:br>
              <a:rPr lang="de-DE" sz="2000" dirty="0" smtClean="0">
                <a:solidFill>
                  <a:srgbClr val="FF0000"/>
                </a:solidFill>
                <a:sym typeface="Wingdings" pitchFamily="2" charset="2"/>
              </a:rPr>
            </a:br>
            <a:r>
              <a:rPr lang="de-DE" sz="2000" dirty="0" smtClean="0">
                <a:solidFill>
                  <a:srgbClr val="FF0000"/>
                </a:solidFill>
                <a:sym typeface="Wingdings" pitchFamily="2" charset="2"/>
              </a:rPr>
              <a:t> standardisierte Entscheidungsvorlagen,  </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verliert Interesse anderer </a:t>
            </a:r>
            <a:br>
              <a:rPr lang="de-DE" sz="2000" dirty="0" smtClean="0"/>
            </a:br>
            <a:r>
              <a:rPr lang="de-DE" sz="2000" dirty="0" smtClean="0">
                <a:solidFill>
                  <a:srgbClr val="FF0000"/>
                </a:solidFill>
                <a:sym typeface="Wingdings" pitchFamily="2" charset="2"/>
              </a:rPr>
              <a:t> Redezeit-Begrenzung</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verwirrt durch zu viele Wahlmöglichkeiten </a:t>
            </a:r>
            <a:br>
              <a:rPr lang="de-DE" sz="2000" dirty="0" smtClean="0"/>
            </a:br>
            <a:r>
              <a:rPr lang="de-DE" sz="2000" dirty="0" smtClean="0">
                <a:solidFill>
                  <a:srgbClr val="FF0000"/>
                </a:solidFill>
                <a:sym typeface="Wingdings" pitchFamily="2" charset="2"/>
              </a:rPr>
              <a:t> Varianten begrenzen (auf 3 !)</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Kontrolle durch Systeme, Strukturen </a:t>
            </a:r>
            <a:r>
              <a:rPr lang="de-DE" sz="2000" dirty="0" smtClean="0">
                <a:cs typeface="Arial" pitchFamily="34" charset="0"/>
              </a:rPr>
              <a:t/>
            </a:r>
            <a:br>
              <a:rPr lang="de-DE" sz="2000" dirty="0" smtClean="0">
                <a:cs typeface="Arial" pitchFamily="34" charset="0"/>
              </a:rPr>
            </a:br>
            <a:r>
              <a:rPr lang="de-DE" sz="2000" dirty="0" smtClean="0">
                <a:solidFill>
                  <a:srgbClr val="FF0000"/>
                </a:solidFill>
                <a:sym typeface="Wingdings" pitchFamily="2" charset="2"/>
              </a:rPr>
              <a:t> „Vertrauen“, Delegation von Verantwortung, </a:t>
            </a:r>
            <a:br>
              <a:rPr lang="de-DE" sz="2000" dirty="0" smtClean="0">
                <a:solidFill>
                  <a:srgbClr val="FF0000"/>
                </a:solidFill>
                <a:sym typeface="Wingdings" pitchFamily="2" charset="2"/>
              </a:rPr>
            </a:br>
            <a:r>
              <a:rPr lang="de-DE" sz="2000" dirty="0" smtClean="0">
                <a:solidFill>
                  <a:srgbClr val="FF0000"/>
                </a:solidFill>
                <a:sym typeface="Wingdings" pitchFamily="2" charset="2"/>
              </a:rPr>
              <a:t> mit Stichproben arbeiten</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akzeptiert ungern Neues </a:t>
            </a:r>
            <a:br>
              <a:rPr lang="de-DE" sz="2000" dirty="0" smtClean="0"/>
            </a:br>
            <a:r>
              <a:rPr lang="de-DE" sz="2000" dirty="0" smtClean="0">
                <a:solidFill>
                  <a:srgbClr val="FF0000"/>
                </a:solidFill>
                <a:sym typeface="Wingdings" pitchFamily="2" charset="2"/>
              </a:rPr>
              <a:t> Neues als Ergänzung Vorhandenes</a:t>
            </a:r>
            <a:br>
              <a:rPr lang="de-DE" sz="2000" dirty="0" smtClean="0">
                <a:solidFill>
                  <a:srgbClr val="FF0000"/>
                </a:solidFill>
                <a:sym typeface="Wingdings" pitchFamily="2" charset="2"/>
              </a:rPr>
            </a:br>
            <a:r>
              <a:rPr lang="de-DE" sz="2000" dirty="0" smtClean="0">
                <a:solidFill>
                  <a:srgbClr val="FF0000"/>
                </a:solidFill>
                <a:sym typeface="Wingdings" pitchFamily="2" charset="2"/>
              </a:rPr>
              <a:t> Marktrecherche</a:t>
            </a:r>
            <a:br>
              <a:rPr lang="de-DE" sz="2000" dirty="0" smtClean="0">
                <a:solidFill>
                  <a:srgbClr val="FF0000"/>
                </a:solidFill>
                <a:sym typeface="Wingdings" pitchFamily="2" charset="2"/>
              </a:rPr>
            </a:br>
            <a:r>
              <a:rPr lang="de-DE" sz="2000" dirty="0" smtClean="0">
                <a:solidFill>
                  <a:srgbClr val="FF0000"/>
                </a:solidFill>
                <a:sym typeface="Wingdings" pitchFamily="2" charset="2"/>
              </a:rPr>
              <a:t> Risiken aufzeigen, wenn alles so bleibt wie es ist</a:t>
            </a:r>
            <a:br>
              <a:rPr lang="de-DE" sz="2000" dirty="0" smtClean="0">
                <a:solidFill>
                  <a:srgbClr val="FF0000"/>
                </a:solidFill>
                <a:sym typeface="Wingdings" pitchFamily="2" charset="2"/>
              </a:rPr>
            </a:br>
            <a:r>
              <a:rPr lang="de-DE" sz="1600" baseline="30000" dirty="0" smtClean="0">
                <a:cs typeface="Arial" pitchFamily="34" charset="0"/>
                <a:sym typeface="Wingdings" pitchFamily="2" charset="2"/>
              </a:rPr>
              <a:t>1</a:t>
            </a:r>
            <a:r>
              <a:rPr lang="de-DE" sz="1600" dirty="0" smtClean="0">
                <a:cs typeface="Arial" pitchFamily="34" charset="0"/>
                <a:sym typeface="Wingdings" pitchFamily="2" charset="2"/>
              </a:rPr>
              <a:t> Beschränkung nur auf „Schwächen“</a:t>
            </a:r>
            <a:endParaRPr lang="de-DE" sz="1600" dirty="0"/>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None/>
              <a:tabLst>
                <a:tab pos="273050" algn="r"/>
                <a:tab pos="5200650" algn="r"/>
              </a:tabLst>
            </a:pPr>
            <a:r>
              <a:rPr lang="de-DE" sz="2000" dirty="0"/>
              <a:t/>
            </a:r>
            <a:br>
              <a:rPr lang="de-DE" sz="2000" dirty="0"/>
            </a:br>
            <a:r>
              <a:rPr lang="de-DE" sz="2000" dirty="0"/>
              <a:t/>
            </a:r>
            <a:br>
              <a:rPr lang="de-DE" sz="2000" dirty="0"/>
            </a:br>
            <a:endParaRPr lang="pl-PL" sz="2000" dirty="0"/>
          </a:p>
        </p:txBody>
      </p:sp>
      <p:sp>
        <p:nvSpPr>
          <p:cNvPr id="5" name="Freihandform 4"/>
          <p:cNvSpPr/>
          <p:nvPr/>
        </p:nvSpPr>
        <p:spPr>
          <a:xfrm>
            <a:off x="511200" y="548680"/>
            <a:ext cx="594036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buNone/>
              <a:tabLst/>
            </a:pPr>
            <a:r>
              <a:rPr lang="de-DE" sz="1600" b="1" dirty="0" err="1" smtClean="0">
                <a:solidFill>
                  <a:srgbClr val="2254A0"/>
                </a:solidFill>
                <a:latin typeface="+mj-lt"/>
                <a:ea typeface="Lucida Sans Unicode" pitchFamily="2"/>
                <a:cs typeface="Tahoma" pitchFamily="2"/>
              </a:rPr>
              <a:t>Behavioural</a:t>
            </a:r>
            <a:r>
              <a:rPr lang="de-DE" sz="1600" b="1" dirty="0" smtClean="0">
                <a:solidFill>
                  <a:srgbClr val="2254A0"/>
                </a:solidFill>
                <a:latin typeface="+mj-lt"/>
                <a:ea typeface="Lucida Sans Unicode" pitchFamily="2"/>
                <a:cs typeface="Tahoma" pitchFamily="2"/>
              </a:rPr>
              <a:t> Controlling, AG 4</a:t>
            </a:r>
            <a:endParaRPr lang="de-DE" sz="1600" b="1" dirty="0">
              <a:solidFill>
                <a:srgbClr val="2254A0"/>
              </a:solidFill>
              <a:latin typeface="+mj-lt"/>
              <a:ea typeface="Lucida Sans Unicode" pitchFamily="2"/>
              <a:cs typeface="Tahoma" pitchFamily="2"/>
            </a:endParaRPr>
          </a:p>
        </p:txBody>
      </p:sp>
    </p:spTree>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9"/>
          <p:cNvSpPr>
            <a:spLocks noChangeArrowheads="1"/>
          </p:cNvSpPr>
          <p:nvPr/>
        </p:nvSpPr>
        <p:spPr bwMode="auto">
          <a:xfrm>
            <a:off x="486594" y="947738"/>
            <a:ext cx="8064500" cy="7709803"/>
          </a:xfrm>
          <a:prstGeom prst="rect">
            <a:avLst/>
          </a:prstGeom>
          <a:noFill/>
          <a:ln w="12700" algn="ctr">
            <a:noFill/>
            <a:miter lim="800000"/>
            <a:headEnd/>
            <a:tailEnd/>
          </a:ln>
        </p:spPr>
        <p:txBody>
          <a:bodyPr>
            <a:spAutoFit/>
          </a:bodyPr>
          <a:lstStyle/>
          <a:p>
            <a:pPr marL="273050" indent="-273050" eaLnBrk="0" hangingPunct="0">
              <a:buClr>
                <a:srgbClr val="262673"/>
              </a:buClr>
              <a:buSzPct val="120000"/>
              <a:tabLst>
                <a:tab pos="273050" algn="r"/>
                <a:tab pos="5200650" algn="r"/>
              </a:tabLst>
            </a:pPr>
            <a:r>
              <a:rPr lang="de-DE" b="1" dirty="0" smtClean="0">
                <a:cs typeface="Arial" pitchFamily="34" charset="0"/>
              </a:rPr>
              <a:t>4 Fokus auf Kooperation und Harmonie </a:t>
            </a:r>
            <a:r>
              <a:rPr lang="de-DE" baseline="30000" dirty="0" smtClean="0">
                <a:cs typeface="Arial" pitchFamily="34" charset="0"/>
              </a:rPr>
              <a:t>1</a:t>
            </a:r>
            <a:endParaRPr lang="de-DE" baseline="30000" dirty="0">
              <a:cs typeface="Arial" pitchFamily="34" charset="0"/>
            </a:endParaRPr>
          </a:p>
          <a:p>
            <a:pPr marL="273050" indent="-273050" eaLnBrk="0" hangingPunct="0">
              <a:buClr>
                <a:srgbClr val="262673"/>
              </a:buClr>
              <a:buSzPct val="120000"/>
              <a:tabLst>
                <a:tab pos="273050" algn="r"/>
                <a:tab pos="5200650" algn="r"/>
              </a:tabLst>
            </a:pPr>
            <a:endParaRPr lang="de-DE" sz="2000" dirty="0">
              <a:cs typeface="Arial" pitchFamily="34" charset="0"/>
            </a:endParaRP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Scherzt gerne, auch wenn es unangebracht ist</a:t>
            </a:r>
            <a:br>
              <a:rPr lang="de-DE" sz="2000" dirty="0" smtClean="0"/>
            </a:br>
            <a:r>
              <a:rPr lang="de-DE" sz="2000" dirty="0" smtClean="0">
                <a:solidFill>
                  <a:srgbClr val="FF0000"/>
                </a:solidFill>
                <a:sym typeface="Wingdings" pitchFamily="2" charset="2"/>
              </a:rPr>
              <a:t> Am Anfang „Witz des Tages“</a:t>
            </a:r>
            <a:br>
              <a:rPr lang="de-DE" sz="2000" dirty="0" smtClean="0">
                <a:solidFill>
                  <a:srgbClr val="FF0000"/>
                </a:solidFill>
                <a:sym typeface="Wingdings" pitchFamily="2" charset="2"/>
              </a:rPr>
            </a:br>
            <a:r>
              <a:rPr lang="de-DE" sz="2000" dirty="0" smtClean="0">
                <a:solidFill>
                  <a:srgbClr val="FF0000"/>
                </a:solidFill>
                <a:sym typeface="Wingdings" pitchFamily="2" charset="2"/>
              </a:rPr>
              <a:t> ich-Botschaften</a:t>
            </a:r>
            <a:br>
              <a:rPr lang="de-DE" sz="2000" dirty="0" smtClean="0">
                <a:solidFill>
                  <a:srgbClr val="FF0000"/>
                </a:solidFill>
                <a:sym typeface="Wingdings" pitchFamily="2" charset="2"/>
              </a:rPr>
            </a:b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Sprüchesack</a:t>
            </a:r>
            <a:r>
              <a:rPr lang="de-DE" sz="2000" dirty="0" smtClean="0">
                <a:solidFill>
                  <a:srgbClr val="FF0000"/>
                </a:solidFill>
                <a:sym typeface="Wingdings" pitchFamily="2" charset="2"/>
              </a:rPr>
              <a:t>, Lachsack</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hält eigene Ansichten zurück, passt sich an </a:t>
            </a:r>
            <a:br>
              <a:rPr lang="de-DE" sz="2000" dirty="0" smtClean="0"/>
            </a:br>
            <a:r>
              <a:rPr lang="de-DE" sz="2000" dirty="0" smtClean="0">
                <a:solidFill>
                  <a:srgbClr val="FF0000"/>
                </a:solidFill>
                <a:sym typeface="Wingdings" pitchFamily="2" charset="2"/>
              </a:rPr>
              <a:t> jeder muss seinen Beitrag leisten (2 Karten-Methode)</a:t>
            </a:r>
          </a:p>
          <a:p>
            <a:pPr marL="273050" indent="-273050" eaLnBrk="0" hangingPunct="0">
              <a:spcAft>
                <a:spcPts val="600"/>
              </a:spcAft>
              <a:buClr>
                <a:srgbClr val="262673"/>
              </a:buClr>
              <a:buSzPct val="120000"/>
              <a:buFont typeface="Wingdings" pitchFamily="2" charset="2"/>
              <a:buChar char="§"/>
              <a:tabLst>
                <a:tab pos="273050" algn="r"/>
                <a:tab pos="5200650" algn="r"/>
              </a:tabLst>
            </a:pPr>
            <a:r>
              <a:rPr lang="de-DE" sz="2000" dirty="0" smtClean="0"/>
              <a:t>verbringt Zeit gerne in Sitzungen und gemütlichen Zusammenkünften </a:t>
            </a:r>
            <a:r>
              <a:rPr lang="de-DE" sz="2000" dirty="0" smtClean="0">
                <a:cs typeface="Arial" pitchFamily="34" charset="0"/>
              </a:rPr>
              <a:t/>
            </a:r>
            <a:br>
              <a:rPr lang="de-DE" sz="2000" dirty="0" smtClean="0">
                <a:cs typeface="Arial" pitchFamily="34" charset="0"/>
              </a:rPr>
            </a:br>
            <a:r>
              <a:rPr lang="de-DE" sz="2000" dirty="0" smtClean="0">
                <a:solidFill>
                  <a:srgbClr val="FF0000"/>
                </a:solidFill>
                <a:sym typeface="Wingdings" pitchFamily="2" charset="2"/>
              </a:rPr>
              <a:t> Meetings stehend abhalten, </a:t>
            </a:r>
            <a:br>
              <a:rPr lang="de-DE" sz="2000" dirty="0" smtClean="0">
                <a:solidFill>
                  <a:srgbClr val="FF0000"/>
                </a:solidFill>
                <a:sym typeface="Wingdings" pitchFamily="2" charset="2"/>
              </a:rPr>
            </a:br>
            <a:r>
              <a:rPr lang="de-DE" sz="2000" dirty="0" smtClean="0">
                <a:solidFill>
                  <a:srgbClr val="FF0000"/>
                </a:solidFill>
                <a:sym typeface="Wingdings" pitchFamily="2" charset="2"/>
              </a:rPr>
              <a:t> Zeitvorgaben für alle </a:t>
            </a:r>
            <a:r>
              <a:rPr lang="de-DE" sz="2000" dirty="0" err="1" smtClean="0">
                <a:solidFill>
                  <a:srgbClr val="FF0000"/>
                </a:solidFill>
                <a:sym typeface="Wingdings" pitchFamily="2" charset="2"/>
              </a:rPr>
              <a:t>Agendapunkte</a:t>
            </a:r>
            <a:r>
              <a:rPr lang="de-DE" sz="2000" dirty="0" smtClean="0">
                <a:solidFill>
                  <a:srgbClr val="FF0000"/>
                </a:solidFill>
                <a:sym typeface="Wingdings" pitchFamily="2" charset="2"/>
              </a:rPr>
              <a:t> konsequent einhalten</a:t>
            </a:r>
            <a:br>
              <a:rPr lang="de-DE" sz="2000" dirty="0" smtClean="0">
                <a:solidFill>
                  <a:srgbClr val="FF0000"/>
                </a:solidFill>
                <a:sym typeface="Wingdings" pitchFamily="2" charset="2"/>
              </a:rPr>
            </a:br>
            <a:r>
              <a:rPr lang="de-DE" sz="2000" dirty="0" smtClean="0">
                <a:cs typeface="Arial" pitchFamily="34" charset="0"/>
                <a:sym typeface="Wingdings" pitchFamily="2" charset="2"/>
              </a:rPr>
              <a:t/>
            </a:r>
            <a:br>
              <a:rPr lang="de-DE" sz="2000" dirty="0" smtClean="0">
                <a:cs typeface="Arial" pitchFamily="34" charset="0"/>
                <a:sym typeface="Wingdings" pitchFamily="2" charset="2"/>
              </a:rPr>
            </a:br>
            <a:endParaRPr lang="de-DE" sz="2000" dirty="0" smtClean="0">
              <a:cs typeface="Arial" pitchFamily="34" charset="0"/>
              <a:sym typeface="Wingdings" pitchFamily="2" charset="2"/>
            </a:endParaRPr>
          </a:p>
          <a:p>
            <a:pPr marL="273050" indent="-273050" eaLnBrk="0" hangingPunct="0">
              <a:spcAft>
                <a:spcPts val="600"/>
              </a:spcAft>
              <a:buClr>
                <a:srgbClr val="262673"/>
              </a:buClr>
              <a:buSzPct val="120000"/>
              <a:tabLst>
                <a:tab pos="273050" algn="r"/>
                <a:tab pos="5200650" algn="r"/>
              </a:tabLst>
            </a:pPr>
            <a:r>
              <a:rPr lang="de-DE" sz="1600" baseline="30000" dirty="0" smtClean="0">
                <a:cs typeface="Arial" pitchFamily="34" charset="0"/>
                <a:sym typeface="Wingdings" pitchFamily="2" charset="2"/>
              </a:rPr>
              <a:t>1</a:t>
            </a:r>
            <a:r>
              <a:rPr lang="de-DE" sz="1600" dirty="0" smtClean="0">
                <a:cs typeface="Arial" pitchFamily="34" charset="0"/>
                <a:sym typeface="Wingdings" pitchFamily="2" charset="2"/>
              </a:rPr>
              <a:t> Beschränkung nur auf „Schwächen“</a:t>
            </a:r>
            <a:endParaRPr lang="de-DE" sz="1600" dirty="0"/>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b="1" dirty="0" smtClean="0">
              <a:cs typeface="Arial" pitchFamily="34" charset="0"/>
            </a:endParaRPr>
          </a:p>
          <a:p>
            <a:pPr marL="730250" lvl="1" indent="-273050" eaLnBrk="0" hangingPunct="0">
              <a:spcAft>
                <a:spcPts val="600"/>
              </a:spcAft>
              <a:buClr>
                <a:srgbClr val="262673"/>
              </a:buClr>
              <a:buSzPct val="120000"/>
              <a:buFont typeface="Symbol" pitchFamily="18"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Char char="§"/>
              <a:tabLst>
                <a:tab pos="273050" algn="r"/>
                <a:tab pos="5200650" algn="r"/>
              </a:tabLst>
            </a:pPr>
            <a:endParaRPr lang="de-DE" sz="2000" dirty="0"/>
          </a:p>
          <a:p>
            <a:pPr marL="273050" indent="-273050" eaLnBrk="0" hangingPunct="0">
              <a:buClr>
                <a:srgbClr val="262673"/>
              </a:buClr>
              <a:buSzPct val="120000"/>
              <a:buFont typeface="Wingdings" pitchFamily="2" charset="2"/>
              <a:buNone/>
              <a:tabLst>
                <a:tab pos="273050" algn="r"/>
                <a:tab pos="5200650" algn="r"/>
              </a:tabLst>
            </a:pPr>
            <a:r>
              <a:rPr lang="de-DE" sz="2000" dirty="0"/>
              <a:t/>
            </a:r>
            <a:br>
              <a:rPr lang="de-DE" sz="2000" dirty="0"/>
            </a:br>
            <a:r>
              <a:rPr lang="de-DE" sz="2000" dirty="0"/>
              <a:t/>
            </a:r>
            <a:br>
              <a:rPr lang="de-DE" sz="2000" dirty="0"/>
            </a:br>
            <a:endParaRPr lang="pl-PL" sz="2000" dirty="0"/>
          </a:p>
        </p:txBody>
      </p:sp>
      <p:sp>
        <p:nvSpPr>
          <p:cNvPr id="5" name="Freihandform 4"/>
          <p:cNvSpPr/>
          <p:nvPr/>
        </p:nvSpPr>
        <p:spPr>
          <a:xfrm>
            <a:off x="511200" y="548680"/>
            <a:ext cx="5940360" cy="337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1">
              <a:buNone/>
              <a:tabLst/>
            </a:pPr>
            <a:r>
              <a:rPr lang="de-DE" sz="1600" b="1" dirty="0" err="1" smtClean="0">
                <a:solidFill>
                  <a:srgbClr val="2254A0"/>
                </a:solidFill>
                <a:latin typeface="+mj-lt"/>
                <a:ea typeface="Lucida Sans Unicode" pitchFamily="2"/>
                <a:cs typeface="Tahoma" pitchFamily="2"/>
              </a:rPr>
              <a:t>Behavioural</a:t>
            </a:r>
            <a:r>
              <a:rPr lang="de-DE" sz="1600" b="1" dirty="0" smtClean="0">
                <a:solidFill>
                  <a:srgbClr val="2254A0"/>
                </a:solidFill>
                <a:latin typeface="+mj-lt"/>
                <a:ea typeface="Lucida Sans Unicode" pitchFamily="2"/>
                <a:cs typeface="Tahoma" pitchFamily="2"/>
              </a:rPr>
              <a:t> Controlling, AG 4</a:t>
            </a:r>
            <a:endParaRPr lang="de-DE" sz="1600" b="1" dirty="0">
              <a:solidFill>
                <a:srgbClr val="2254A0"/>
              </a:solidFill>
              <a:latin typeface="+mj-lt"/>
              <a:ea typeface="Lucida Sans Unicode" pitchFamily="2"/>
              <a:cs typeface="Tahoma" pitchFamily="2"/>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500040" y="487440"/>
            <a:ext cx="7076880" cy="404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1600" b="1" i="0" u="none" strike="noStrike" kern="1200" spc="0">
                <a:ln>
                  <a:noFill/>
                </a:ln>
                <a:solidFill>
                  <a:srgbClr val="2254A0"/>
                </a:solidFill>
                <a:latin typeface="Arial" pitchFamily="34"/>
                <a:ea typeface="ヒラギノ角ゴ Pro W3" pitchFamily="2"/>
                <a:cs typeface="ヒラギノ角ゴ Pro W3" pitchFamily="2"/>
              </a:rPr>
              <a:t>1. Einführung in das Thema </a:t>
            </a:r>
            <a:br>
              <a:rPr lang="de-DE" sz="1600" b="1" i="0" u="none" strike="noStrike" kern="1200" spc="0">
                <a:ln>
                  <a:noFill/>
                </a:ln>
                <a:solidFill>
                  <a:srgbClr val="2254A0"/>
                </a:solidFill>
                <a:latin typeface="Arial" pitchFamily="34"/>
                <a:ea typeface="ヒラギノ角ゴ Pro W3" pitchFamily="2"/>
                <a:cs typeface="ヒラギノ角ゴ Pro W3" pitchFamily="2"/>
              </a:rPr>
            </a:br>
            <a:endParaRPr lang="de-DE" sz="1600" b="1" i="0" u="none" strike="noStrike" kern="1200" spc="0">
              <a:ln>
                <a:noFill/>
              </a:ln>
              <a:solidFill>
                <a:srgbClr val="2254A0"/>
              </a:solidFill>
              <a:latin typeface="Arial" pitchFamily="34"/>
              <a:ea typeface="ヒラギノ角ゴ Pro W3" pitchFamily="2"/>
              <a:cs typeface="ヒラギノ角ゴ Pro W3" pitchFamily="2"/>
            </a:endParaRPr>
          </a:p>
        </p:txBody>
      </p:sp>
      <p:sp>
        <p:nvSpPr>
          <p:cNvPr id="3" name="Freihandform 2"/>
          <p:cNvSpPr/>
          <p:nvPr/>
        </p:nvSpPr>
        <p:spPr>
          <a:xfrm>
            <a:off x="509399" y="908640"/>
            <a:ext cx="8063999" cy="22949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r>
              <a:rPr lang="de-DE" sz="2400" b="1" i="0" u="none" strike="noStrike" kern="1200" spc="0" dirty="0">
                <a:ln>
                  <a:noFill/>
                </a:ln>
                <a:solidFill>
                  <a:srgbClr val="000000"/>
                </a:solidFill>
                <a:latin typeface="Arial" pitchFamily="34"/>
                <a:ea typeface="Arial" pitchFamily="1"/>
                <a:cs typeface="Arial" pitchFamily="34"/>
              </a:rPr>
              <a:t>Verschiedene Facetten des </a:t>
            </a:r>
            <a:r>
              <a:rPr lang="de-DE" sz="2400" b="1" i="0" u="none" strike="noStrike" kern="1200" spc="0" dirty="0" err="1" smtClean="0">
                <a:ln>
                  <a:noFill/>
                </a:ln>
                <a:solidFill>
                  <a:srgbClr val="000000"/>
                </a:solidFill>
                <a:latin typeface="Arial" pitchFamily="34"/>
                <a:ea typeface="Arial" pitchFamily="1"/>
                <a:cs typeface="Arial" pitchFamily="34"/>
              </a:rPr>
              <a:t>Behavioural</a:t>
            </a:r>
            <a:r>
              <a:rPr lang="de-DE" sz="2400" b="1" i="0" u="none" strike="noStrike" kern="1200" spc="0" dirty="0" smtClean="0">
                <a:ln>
                  <a:noFill/>
                </a:ln>
                <a:solidFill>
                  <a:srgbClr val="000000"/>
                </a:solidFill>
                <a:latin typeface="Arial" pitchFamily="34"/>
                <a:ea typeface="Arial" pitchFamily="1"/>
                <a:cs typeface="Arial" pitchFamily="34"/>
              </a:rPr>
              <a:t> Controllings</a:t>
            </a:r>
          </a:p>
          <a:p>
            <a:pPr marL="272880" marR="0" lvl="0" indent="-269640" algn="l" rtl="0" hangingPunct="1">
              <a:lnSpc>
                <a:spcPct val="100000"/>
              </a:lnSpc>
              <a:spcBef>
                <a:spcPts val="0"/>
              </a:spcBef>
              <a:spcAft>
                <a:spcPts val="0"/>
              </a:spcAft>
              <a:buNone/>
              <a:tabLst>
                <a:tab pos="545760" algn="l"/>
                <a:tab pos="994680" algn="l"/>
                <a:tab pos="1443960" algn="l"/>
                <a:tab pos="1893240" algn="l"/>
                <a:tab pos="2342520" algn="l"/>
                <a:tab pos="2791800" algn="l"/>
                <a:tab pos="3241079" algn="l"/>
                <a:tab pos="3690360" algn="l"/>
                <a:tab pos="4139639" algn="l"/>
                <a:tab pos="4588920" algn="l"/>
                <a:tab pos="5038199" algn="l"/>
                <a:tab pos="5487480" algn="l"/>
                <a:tab pos="5936760" algn="l"/>
                <a:tab pos="6386039" algn="l"/>
                <a:tab pos="6835320" algn="l"/>
                <a:tab pos="7284600" algn="l"/>
                <a:tab pos="7733879" algn="l"/>
                <a:tab pos="8183160" algn="l"/>
                <a:tab pos="8632440" algn="l"/>
                <a:tab pos="9081720" algn="l"/>
                <a:tab pos="9531000" algn="l"/>
              </a:tabLst>
              <a:defRPr sz="1800"/>
            </a:pPr>
            <a:endParaRPr lang="de-DE" sz="2400" b="1" i="0" u="none" strike="noStrike" kern="1200" spc="0" dirty="0">
              <a:ln>
                <a:noFill/>
              </a:ln>
              <a:solidFill>
                <a:srgbClr val="000000"/>
              </a:solidFill>
              <a:latin typeface="Arial" pitchFamily="34"/>
              <a:ea typeface="Arial" pitchFamily="1"/>
              <a:cs typeface="Arial" pitchFamily="34"/>
            </a:endParaRPr>
          </a:p>
          <a:p>
            <a:pPr marL="263525" indent="-263525">
              <a:spcBef>
                <a:spcPts val="0"/>
              </a:spcBef>
              <a:spcAft>
                <a:spcPts val="598"/>
              </a:spcAft>
              <a:buClr>
                <a:srgbClr val="262673"/>
              </a:buClr>
              <a:buSzPct val="120000"/>
              <a:buFont typeface="Wingdings"/>
              <a:buChar char=""/>
              <a:defRPr sz="1800"/>
            </a:pPr>
            <a:r>
              <a:rPr lang="de-DE" sz="2000" b="1" dirty="0" smtClean="0">
                <a:solidFill>
                  <a:srgbClr val="000000"/>
                </a:solidFill>
                <a:latin typeface="Arial" pitchFamily="18"/>
                <a:ea typeface="ヒラギノ角ゴ Pro W3" pitchFamily="2"/>
                <a:cs typeface="Arial" pitchFamily="34"/>
              </a:rPr>
              <a:t>Ziel des </a:t>
            </a:r>
            <a:r>
              <a:rPr lang="de-DE" sz="2000" b="1" dirty="0" err="1" smtClean="0">
                <a:solidFill>
                  <a:srgbClr val="000000"/>
                </a:solidFill>
                <a:latin typeface="Arial" pitchFamily="18"/>
                <a:ea typeface="ヒラギノ角ゴ Pro W3" pitchFamily="2"/>
                <a:cs typeface="Arial" pitchFamily="34"/>
              </a:rPr>
              <a:t>Behavioural</a:t>
            </a:r>
            <a:r>
              <a:rPr lang="de-DE" sz="2000" b="1" dirty="0" smtClean="0">
                <a:solidFill>
                  <a:srgbClr val="000000"/>
                </a:solidFill>
                <a:latin typeface="Arial" pitchFamily="18"/>
                <a:ea typeface="ヒラギノ角ゴ Pro W3" pitchFamily="2"/>
                <a:cs typeface="Arial" pitchFamily="34"/>
              </a:rPr>
              <a:t> Controllings:</a:t>
            </a:r>
          </a:p>
          <a:p>
            <a:pPr marL="538163" lvl="8" indent="-274638">
              <a:spcAft>
                <a:spcPts val="598"/>
              </a:spcAft>
              <a:buClr>
                <a:srgbClr val="000000"/>
              </a:buClr>
              <a:buSzPct val="100000"/>
              <a:buFont typeface="Times New Roman" pitchFamily="16"/>
              <a:buChar char="–"/>
              <a:defRPr sz="1800"/>
            </a:pPr>
            <a:r>
              <a:rPr lang="de-DE" sz="2000" dirty="0" smtClean="0">
                <a:solidFill>
                  <a:srgbClr val="000000"/>
                </a:solidFill>
                <a:latin typeface="Arial" pitchFamily="18"/>
                <a:ea typeface="ヒラギノ角ゴ Pro W3" pitchFamily="2"/>
                <a:cs typeface="Arial" pitchFamily="34"/>
              </a:rPr>
              <a:t>Durch Kenntnis der Entscheidungsprozesses des Managers wird es Controllern möglich, Entscheidungen zu beeinflussen</a:t>
            </a:r>
            <a:br>
              <a:rPr lang="de-DE" sz="2000" dirty="0" smtClean="0">
                <a:solidFill>
                  <a:srgbClr val="000000"/>
                </a:solidFill>
                <a:latin typeface="Arial" pitchFamily="18"/>
                <a:ea typeface="ヒラギノ角ゴ Pro W3" pitchFamily="2"/>
                <a:cs typeface="Arial" pitchFamily="34"/>
              </a:rPr>
            </a:br>
            <a:r>
              <a:rPr lang="de-DE" sz="2000" dirty="0" smtClean="0">
                <a:solidFill>
                  <a:srgbClr val="000000"/>
                </a:solidFill>
                <a:latin typeface="Arial" pitchFamily="18"/>
                <a:ea typeface="ヒラギノ角ゴ Pro W3" pitchFamily="2"/>
                <a:cs typeface="Arial" pitchFamily="34"/>
              </a:rPr>
              <a:t/>
            </a:r>
            <a:br>
              <a:rPr lang="de-DE" sz="2000" dirty="0" smtClean="0">
                <a:solidFill>
                  <a:srgbClr val="000000"/>
                </a:solidFill>
                <a:latin typeface="Arial" pitchFamily="18"/>
                <a:ea typeface="ヒラギノ角ゴ Pro W3" pitchFamily="2"/>
                <a:cs typeface="Arial" pitchFamily="34"/>
              </a:rPr>
            </a:br>
            <a:r>
              <a:rPr lang="de-DE" sz="1600" i="1" dirty="0" smtClean="0"/>
              <a:t>(Vortrag von Marlene)</a:t>
            </a:r>
            <a:endParaRPr lang="de-DE" sz="1600" dirty="0">
              <a:solidFill>
                <a:srgbClr val="000000"/>
              </a:solidFill>
              <a:latin typeface="Arial" pitchFamily="18"/>
              <a:ea typeface="ヒラギノ角ゴ Pro W3" pitchFamily="2"/>
              <a:cs typeface="Arial" pitchFamily="34"/>
            </a:endParaRPr>
          </a:p>
        </p:txBody>
      </p:sp>
      <p:sp>
        <p:nvSpPr>
          <p:cNvPr id="4" name="Freihandform 3"/>
          <p:cNvSpPr/>
          <p:nvPr/>
        </p:nvSpPr>
        <p:spPr>
          <a:xfrm>
            <a:off x="-1082520" y="-1197000"/>
            <a:ext cx="2779200" cy="33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800"/>
            </a:pPr>
            <a:r>
              <a:rPr lang="de-DE" sz="1600" b="1" i="0" u="none" strike="noStrike" kern="1200" spc="0">
                <a:ln>
                  <a:noFill/>
                </a:ln>
                <a:solidFill>
                  <a:srgbClr val="2254A0"/>
                </a:solidFill>
                <a:latin typeface="Arial" pitchFamily="34"/>
                <a:ea typeface="ヒラギノ角ゴ Pro W3" pitchFamily="2"/>
                <a:cs typeface="ヒラギノ角ゴ Pro W3" pitchFamily="2"/>
              </a:rPr>
              <a:t>. Einführung in das Thema</a:t>
            </a:r>
          </a:p>
        </p:txBody>
      </p:sp>
    </p:spTree>
  </p:cSld>
  <p:clrMapOvr>
    <a:masterClrMapping/>
  </p:clrMapOvr>
  <p:transition spd="med">
    <p:wipe dir="r"/>
  </p:transition>
  <p:timing>
    <p:tnLst>
      <p:par>
        <p:cTn id="1" dur="indefinite" restart="never" fill="hold"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ヒラギノ角ゴ Pro W3"/>
        <a:cs typeface=""/>
      </a:majorFont>
      <a:minorFont>
        <a:latin typeface="Arial"/>
        <a:ea typeface="ヒラギノ角ゴ Pro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3556</Words>
  <Application>Microsoft Office PowerPoint</Application>
  <PresentationFormat>Bildschirmpräsentation (4:3)</PresentationFormat>
  <Paragraphs>1075</Paragraphs>
  <Slides>83</Slides>
  <Notes>68</Notes>
  <HiddenSlides>1</HiddenSlides>
  <MMClips>0</MMClips>
  <ScaleCrop>false</ScaleCrop>
  <HeadingPairs>
    <vt:vector size="4" baseType="variant">
      <vt:variant>
        <vt:lpstr>Design</vt:lpstr>
      </vt:variant>
      <vt:variant>
        <vt:i4>1</vt:i4>
      </vt:variant>
      <vt:variant>
        <vt:lpstr>Folientitel</vt:lpstr>
      </vt:variant>
      <vt:variant>
        <vt:i4>83</vt:i4>
      </vt:variant>
    </vt:vector>
  </HeadingPairs>
  <TitlesOfParts>
    <vt:vector size="84" baseType="lpstr">
      <vt:lpstr>Leere Präsentation</vt:lpstr>
      <vt:lpstr>Internationaler  Controller Verein eV</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Ein erfolgreiches Team bilden –   Passt der Manager zu mir? Passe ich zum Manager? </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Folie 49</vt:lpstr>
      <vt:lpstr>Folie 50</vt:lpstr>
      <vt:lpstr>Folie 51</vt:lpstr>
      <vt:lpstr>Folie 52</vt:lpstr>
      <vt:lpstr>Folie 53</vt:lpstr>
      <vt:lpstr>Folie 54</vt:lpstr>
      <vt:lpstr>Folie 55</vt:lpstr>
      <vt:lpstr>Folie 56</vt:lpstr>
      <vt:lpstr>Folie 57</vt:lpstr>
      <vt:lpstr>Folie 58</vt:lpstr>
      <vt:lpstr>Folie 59</vt:lpstr>
      <vt:lpstr>Folie 60</vt:lpstr>
      <vt:lpstr>Vertrauen einer Person in</vt:lpstr>
      <vt:lpstr>Unsere Lösung:</vt:lpstr>
      <vt:lpstr>Dimensionen</vt:lpstr>
      <vt:lpstr>Interne Ebenen (1)</vt:lpstr>
      <vt:lpstr>Interne Ebenen (2)</vt:lpstr>
      <vt:lpstr>Interne Ebenen (3)</vt:lpstr>
      <vt:lpstr>Externe Ebenen</vt:lpstr>
      <vt:lpstr>Einige denkenswerte Aussagen</vt:lpstr>
      <vt:lpstr>Folie 69</vt:lpstr>
      <vt:lpstr>Folie 70</vt:lpstr>
      <vt:lpstr>Folie 71</vt:lpstr>
      <vt:lpstr>Folie 72</vt:lpstr>
      <vt:lpstr>Folie 73</vt:lpstr>
      <vt:lpstr>Folie 74</vt:lpstr>
      <vt:lpstr>Folie 75</vt:lpstr>
      <vt:lpstr>Folie 76</vt:lpstr>
      <vt:lpstr>Folie 77</vt:lpstr>
      <vt:lpstr>Folie 78</vt:lpstr>
      <vt:lpstr>Folie 79</vt:lpstr>
      <vt:lpstr>Folie 80</vt:lpstr>
      <vt:lpstr>Folie 81</vt:lpstr>
      <vt:lpstr>Folie 82</vt:lpstr>
      <vt:lpstr>Folie 83</vt:lpstr>
    </vt:vector>
  </TitlesOfParts>
  <Company>DEYHLE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Warum soll ich Mitglied  beim ICV werden?</dc:title>
  <dc:creator>DEYHLE design</dc:creator>
  <cp:lastModifiedBy>Herwig R. Friedag</cp:lastModifiedBy>
  <cp:revision>396</cp:revision>
  <dcterms:created xsi:type="dcterms:W3CDTF">2012-08-19T09:13:13Z</dcterms:created>
  <dcterms:modified xsi:type="dcterms:W3CDTF">2012-09-02T11:50:38Z</dcterms:modified>
</cp:coreProperties>
</file>